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Lst>
  <p:notesMasterIdLst>
    <p:notesMasterId r:id="rId24"/>
  </p:notesMasterIdLst>
  <p:sldIdLst>
    <p:sldId id="262" r:id="rId3"/>
    <p:sldId id="263" r:id="rId4"/>
    <p:sldId id="346" r:id="rId5"/>
    <p:sldId id="359" r:id="rId6"/>
    <p:sldId id="360" r:id="rId7"/>
    <p:sldId id="358" r:id="rId8"/>
    <p:sldId id="357" r:id="rId9"/>
    <p:sldId id="284" r:id="rId10"/>
    <p:sldId id="361" r:id="rId11"/>
    <p:sldId id="369" r:id="rId12"/>
    <p:sldId id="364" r:id="rId13"/>
    <p:sldId id="292" r:id="rId14"/>
    <p:sldId id="371" r:id="rId15"/>
    <p:sldId id="275" r:id="rId16"/>
    <p:sldId id="366" r:id="rId17"/>
    <p:sldId id="362" r:id="rId18"/>
    <p:sldId id="282" r:id="rId19"/>
    <p:sldId id="330" r:id="rId20"/>
    <p:sldId id="419" r:id="rId21"/>
    <p:sldId id="273" r:id="rId22"/>
    <p:sldId id="420" r:id="rId2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1D8"/>
    <a:srgbClr val="CFCFCF"/>
    <a:srgbClr val="A5A5A5"/>
    <a:srgbClr val="F2F2F2"/>
    <a:srgbClr val="FFFFFF"/>
    <a:srgbClr val="FFC000"/>
    <a:srgbClr val="57C7FF"/>
    <a:srgbClr val="2E6BC4"/>
    <a:srgbClr val="33495E"/>
    <a:srgbClr val="EC6B2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0" autoAdjust="0"/>
    <p:restoredTop sz="94660"/>
  </p:normalViewPr>
  <p:slideViewPr>
    <p:cSldViewPr snapToGrid="0">
      <p:cViewPr varScale="1">
        <p:scale>
          <a:sx n="92" d="100"/>
          <a:sy n="92" d="100"/>
        </p:scale>
        <p:origin x="18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38100" cap="rnd">
              <a:solidFill>
                <a:srgbClr val="004E78"/>
              </a:solidFill>
              <a:round/>
            </a:ln>
            <a:effectLst/>
          </c:spPr>
          <c:marker>
            <c:symbol val="none"/>
          </c:marker>
          <c:dLbls>
            <c:spPr>
              <a:noFill/>
              <a:ln>
                <a:noFill/>
              </a:ln>
              <a:effectLst/>
            </c:sp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Sheet1!$A$1:$A$10</c:f>
              <c:numCache>
                <c:formatCode>General</c:formatCode>
                <c:ptCount val="10"/>
                <c:pt idx="0">
                  <c:v>2012</c:v>
                </c:pt>
                <c:pt idx="1">
                  <c:v>2013</c:v>
                </c:pt>
                <c:pt idx="2">
                  <c:v>2014</c:v>
                </c:pt>
                <c:pt idx="3">
                  <c:v>2015</c:v>
                </c:pt>
                <c:pt idx="4">
                  <c:v>2016</c:v>
                </c:pt>
                <c:pt idx="5">
                  <c:v>2017</c:v>
                </c:pt>
                <c:pt idx="6">
                  <c:v>2018</c:v>
                </c:pt>
                <c:pt idx="7">
                  <c:v>2019</c:v>
                </c:pt>
                <c:pt idx="8">
                  <c:v>2020</c:v>
                </c:pt>
                <c:pt idx="9">
                  <c:v>2021</c:v>
                </c:pt>
              </c:numCache>
            </c:numRef>
          </c:cat>
          <c:val>
            <c:numRef>
              <c:f>Sheet1!$B$1:$B$10</c:f>
              <c:numCache>
                <c:formatCode>General</c:formatCode>
                <c:ptCount val="10"/>
                <c:pt idx="0">
                  <c:v>6.14</c:v>
                </c:pt>
                <c:pt idx="1">
                  <c:v>8.3000000000000007</c:v>
                </c:pt>
                <c:pt idx="2">
                  <c:v>11.65</c:v>
                </c:pt>
                <c:pt idx="3">
                  <c:v>13.62</c:v>
                </c:pt>
                <c:pt idx="4">
                  <c:v>15.86</c:v>
                </c:pt>
                <c:pt idx="5">
                  <c:v>18.61</c:v>
                </c:pt>
                <c:pt idx="6">
                  <c:v>21.65</c:v>
                </c:pt>
                <c:pt idx="7">
                  <c:v>25.28</c:v>
                </c:pt>
                <c:pt idx="8">
                  <c:v>27.51</c:v>
                </c:pt>
                <c:pt idx="9">
                  <c:v>29.02</c:v>
                </c:pt>
              </c:numCache>
            </c:numRef>
          </c:val>
          <c:smooth val="0"/>
          <c:extLst>
            <c:ext xmlns:c16="http://schemas.microsoft.com/office/drawing/2014/chart" uri="{C3380CC4-5D6E-409C-BE32-E72D297353CC}">
              <c16:uniqueId val="{00000002-EFFD-4941-B1B6-CC2E7B969722}"/>
            </c:ext>
          </c:extLst>
        </c:ser>
        <c:dLbls>
          <c:showLegendKey val="0"/>
          <c:showVal val="0"/>
          <c:showCatName val="0"/>
          <c:showSerName val="0"/>
          <c:showPercent val="0"/>
          <c:showBubbleSize val="0"/>
        </c:dLbls>
        <c:smooth val="0"/>
        <c:axId val="256677663"/>
        <c:axId val="256672671"/>
      </c:lineChart>
      <c:catAx>
        <c:axId val="2566776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zh-CN" sz="900"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endParaRPr lang="zh-CN"/>
          </a:p>
        </c:txPr>
        <c:crossAx val="256672671"/>
        <c:crosses val="autoZero"/>
        <c:auto val="1"/>
        <c:lblAlgn val="ctr"/>
        <c:lblOffset val="100"/>
        <c:noMultiLvlLbl val="0"/>
      </c:catAx>
      <c:valAx>
        <c:axId val="2566726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zh-CN" sz="900" b="0" i="0" u="none" strike="noStrike" kern="1200" baseline="0">
                <a:solidFill>
                  <a:schemeClr val="tx1">
                    <a:lumMod val="65000"/>
                    <a:lumOff val="35000"/>
                  </a:schemeClr>
                </a:solidFill>
                <a:latin typeface="微软雅黑" panose="020B0503020204020204" pitchFamily="34" charset="-122"/>
                <a:ea typeface="微软雅黑" panose="020B0503020204020204" pitchFamily="34" charset="-122"/>
                <a:cs typeface="+mn-cs"/>
              </a:defRPr>
            </a:pPr>
            <a:endParaRPr lang="zh-CN"/>
          </a:p>
        </c:txPr>
        <c:crossAx val="256677663"/>
        <c:crosses val="autoZero"/>
        <c:crossBetween val="between"/>
      </c:valAx>
      <c:spPr>
        <a:noFill/>
        <a:ln>
          <a:noFill/>
        </a:ln>
        <a:effectLst/>
      </c:spPr>
    </c:plotArea>
    <c:plotVisOnly val="1"/>
    <c:dispBlanksAs val="gap"/>
    <c:showDLblsOverMax val="0"/>
  </c:chart>
  <c:spPr>
    <a:noFill/>
    <a:ln>
      <a:noFill/>
    </a:ln>
    <a:effectLst/>
  </c:spPr>
  <c:txPr>
    <a:bodyPr/>
    <a:lstStyle/>
    <a:p>
      <a:pPr>
        <a:defRPr lang="zh-CN">
          <a:latin typeface="微软雅黑" panose="020B0503020204020204" pitchFamily="34" charset="-122"/>
          <a:ea typeface="微软雅黑" panose="020B0503020204020204" pitchFamily="34" charset="-122"/>
        </a:defRPr>
      </a:pPr>
      <a:endParaRPr lang="zh-CN"/>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282FA-5044-4CD9-A76C-1D0DC295B587}" type="datetimeFigureOut">
              <a:rPr lang="zh-CN" altLang="en-US" smtClean="0"/>
              <a:t>2023/2/28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114B23-11F1-4DC5-904F-479AB118C39F}" type="slidenum">
              <a:rPr lang="zh-CN" altLang="en-US" smtClean="0"/>
              <a:t>‹#›</a:t>
            </a:fld>
            <a:endParaRPr lang="zh-CN" altLang="en-US"/>
          </a:p>
        </p:txBody>
      </p:sp>
    </p:spTree>
    <p:extLst>
      <p:ext uri="{BB962C8B-B14F-4D97-AF65-F5344CB8AC3E}">
        <p14:creationId xmlns:p14="http://schemas.microsoft.com/office/powerpoint/2010/main" val="2291633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t>8</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normAutofit/>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E5421C-C84E-4F0D-804F-E0A40D1B1DD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759072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t>11</a:t>
            </a:fld>
            <a:endParaRPr lang="zh-CN" altLang="en-US"/>
          </a:p>
        </p:txBody>
      </p:sp>
    </p:spTree>
    <p:extLst>
      <p:ext uri="{BB962C8B-B14F-4D97-AF65-F5344CB8AC3E}">
        <p14:creationId xmlns:p14="http://schemas.microsoft.com/office/powerpoint/2010/main" val="1600030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normAutofit/>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E5421C-C84E-4F0D-804F-E0A40D1B1DD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normAutofit/>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E5421C-C84E-4F0D-804F-E0A40D1B1DD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1591459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7BDD7CB-7B5F-4BF0-AEC3-F52025458AB4}" type="slidenum">
              <a:rPr lang="zh-CN" altLang="en-US" smtClean="0"/>
              <a:t>19</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B77F462-A982-46ED-ABA1-8B7C925E71F4}" type="slidenum">
              <a:rPr lang="zh-CN" altLang="en-US" smtClean="0"/>
              <a:t>20</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B77F462-A982-46ED-ABA1-8B7C925E71F4}" type="slidenum">
              <a:rPr lang="zh-CN" altLang="en-US" smtClean="0"/>
              <a:t>21</a:t>
            </a:fld>
            <a:endParaRPr lang="zh-CN" altLang="en-US"/>
          </a:p>
        </p:txBody>
      </p:sp>
    </p:spTree>
    <p:extLst>
      <p:ext uri="{BB962C8B-B14F-4D97-AF65-F5344CB8AC3E}">
        <p14:creationId xmlns:p14="http://schemas.microsoft.com/office/powerpoint/2010/main" val="3426142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80083150"/>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
        <p:nvSpPr>
          <p:cNvPr id="26" name="矩形 25"/>
          <p:cNvSpPr/>
          <p:nvPr userDrawn="1"/>
        </p:nvSpPr>
        <p:spPr>
          <a:xfrm>
            <a:off x="407670" y="861060"/>
            <a:ext cx="283845" cy="295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矩形 26"/>
          <p:cNvSpPr/>
          <p:nvPr userDrawn="1"/>
        </p:nvSpPr>
        <p:spPr>
          <a:xfrm>
            <a:off x="724535" y="861060"/>
            <a:ext cx="72000" cy="295200"/>
          </a:xfrm>
          <a:prstGeom prst="rect">
            <a:avLst/>
          </a:prstGeom>
          <a:solidFill>
            <a:srgbClr val="2429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41815109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25981252"/>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26782341"/>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4053560628"/>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054122713"/>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031026611"/>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769073574"/>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1041618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93134332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693443155"/>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609600" y="6375400"/>
            <a:ext cx="8839200" cy="390525"/>
          </a:xfrm>
          <a:prstGeom prst="rect">
            <a:avLst/>
          </a:prstGeom>
        </p:spPr>
        <p:txBody>
          <a:bodyPr/>
          <a:lstStyle/>
          <a:p>
            <a:r>
              <a:rPr lang="en-US" dirty="0"/>
              <a:t> </a:t>
            </a:r>
          </a:p>
        </p:txBody>
      </p:sp>
      <p:sp>
        <p:nvSpPr>
          <p:cNvPr id="4" name="矩形 3"/>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Tree>
    <p:extLst>
      <p:ext uri="{BB962C8B-B14F-4D97-AF65-F5344CB8AC3E}">
        <p14:creationId xmlns:p14="http://schemas.microsoft.com/office/powerpoint/2010/main" val="4031338168"/>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sp>
        <p:nvSpPr>
          <p:cNvPr id="3" name="矩形 2"/>
          <p:cNvSpPr/>
          <p:nvPr userDrawn="1"/>
        </p:nvSpPr>
        <p:spPr>
          <a:xfrm>
            <a:off x="0" y="1943525"/>
            <a:ext cx="12192000" cy="31780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 name="矩形 1"/>
          <p:cNvSpPr/>
          <p:nvPr userDrawn="1"/>
        </p:nvSpPr>
        <p:spPr>
          <a:xfrm>
            <a:off x="0" y="1"/>
            <a:ext cx="510903" cy="10101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8" name="图片占位符 7"/>
          <p:cNvSpPr>
            <a:spLocks noGrp="1"/>
          </p:cNvSpPr>
          <p:nvPr>
            <p:ph type="pic" sz="quarter" idx="10"/>
          </p:nvPr>
        </p:nvSpPr>
        <p:spPr>
          <a:xfrm>
            <a:off x="255451" y="1943527"/>
            <a:ext cx="5551251" cy="3178095"/>
          </a:xfrm>
        </p:spPr>
        <p:txBody>
          <a:bodyPr/>
          <a:lstStyle/>
          <a:p>
            <a:endParaRPr lang="zh-CN" altLang="en-US"/>
          </a:p>
        </p:txBody>
      </p:sp>
    </p:spTree>
    <p:extLst>
      <p:ext uri="{BB962C8B-B14F-4D97-AF65-F5344CB8AC3E}">
        <p14:creationId xmlns:p14="http://schemas.microsoft.com/office/powerpoint/2010/main" val="1897276391"/>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752491322"/>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2430385964"/>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56865169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3460373811"/>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1131765606"/>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1806350244"/>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28644774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1795934466"/>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3929667595"/>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276614769"/>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681D50BB-E1FE-4686-BDD4-F826D343F80E}" type="datetimeFigureOut">
              <a:rPr lang="zh-CN" altLang="en-US" smtClean="0"/>
              <a:t>2023/2/28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672616643"/>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609600" y="6375400"/>
            <a:ext cx="8839200" cy="390525"/>
          </a:xfrm>
          <a:prstGeom prst="rect">
            <a:avLst/>
          </a:prstGeom>
        </p:spPr>
        <p:txBody>
          <a:bodyPr/>
          <a:lstStyle/>
          <a:p>
            <a:r>
              <a:rPr lang="en-US" dirty="0"/>
              <a:t> </a:t>
            </a:r>
          </a:p>
        </p:txBody>
      </p:sp>
      <p:sp>
        <p:nvSpPr>
          <p:cNvPr id="4" name="矩形 3"/>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Tree>
    <p:extLst>
      <p:ext uri="{BB962C8B-B14F-4D97-AF65-F5344CB8AC3E}">
        <p14:creationId xmlns:p14="http://schemas.microsoft.com/office/powerpoint/2010/main" val="2554224704"/>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741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t>2023/2/28</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979869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1D50BB-E1FE-4686-BDD4-F826D343F80E}" type="datetimeFigureOut">
              <a:rPr lang="zh-CN" altLang="en-US" smtClean="0"/>
              <a:t>2023/2/28</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7538CD-6E09-4379-85AB-ED57E211B2C6}" type="slidenum">
              <a:rPr lang="zh-CN" altLang="en-US" smtClean="0"/>
              <a:t>‹#›</a:t>
            </a:fld>
            <a:endParaRPr lang="zh-CN" altLang="en-US"/>
          </a:p>
        </p:txBody>
      </p:sp>
    </p:spTree>
    <p:extLst>
      <p:ext uri="{BB962C8B-B14F-4D97-AF65-F5344CB8AC3E}">
        <p14:creationId xmlns:p14="http://schemas.microsoft.com/office/powerpoint/2010/main" val="189961223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图片 29"/>
          <p:cNvPicPr>
            <a:picLocks noChangeAspect="1"/>
          </p:cNvPicPr>
          <p:nvPr/>
        </p:nvPicPr>
        <p:blipFill>
          <a:blip r:embed="rId3"/>
          <a:stretch>
            <a:fillRect/>
          </a:stretch>
        </p:blipFill>
        <p:spPr>
          <a:xfrm>
            <a:off x="1" y="0"/>
            <a:ext cx="12181754" cy="6858000"/>
          </a:xfrm>
          <a:prstGeom prst="rect">
            <a:avLst/>
          </a:prstGeom>
        </p:spPr>
      </p:pic>
      <p:sp>
        <p:nvSpPr>
          <p:cNvPr id="5" name="椭圆 4"/>
          <p:cNvSpPr/>
          <p:nvPr/>
        </p:nvSpPr>
        <p:spPr>
          <a:xfrm>
            <a:off x="8399645" y="603986"/>
            <a:ext cx="3898232" cy="3898232"/>
          </a:xfrm>
          <a:prstGeom prst="ellipse">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椭圆 5"/>
          <p:cNvSpPr/>
          <p:nvPr/>
        </p:nvSpPr>
        <p:spPr>
          <a:xfrm>
            <a:off x="7190070" y="1455821"/>
            <a:ext cx="4644190" cy="4644190"/>
          </a:xfrm>
          <a:prstGeom prst="ellipse">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nvSpPr>
        <p:spPr>
          <a:xfrm>
            <a:off x="8749363" y="2553102"/>
            <a:ext cx="3898232" cy="3898232"/>
          </a:xfrm>
          <a:prstGeom prst="ellipse">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椭圆 2"/>
          <p:cNvSpPr/>
          <p:nvPr/>
        </p:nvSpPr>
        <p:spPr>
          <a:xfrm>
            <a:off x="7680959" y="1022684"/>
            <a:ext cx="4966636" cy="4966636"/>
          </a:xfrm>
          <a:prstGeom prst="ellipse">
            <a:avLst/>
          </a:prstGeom>
          <a:solidFill>
            <a:srgbClr val="CFCF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7902340" y="1244065"/>
            <a:ext cx="4523874" cy="4523874"/>
          </a:xfrm>
          <a:prstGeom prst="ellipse">
            <a:avLst/>
          </a:prstGeom>
          <a:blipFill>
            <a:blip r:embed="rId4">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椭圆 8"/>
          <p:cNvSpPr/>
          <p:nvPr/>
        </p:nvSpPr>
        <p:spPr>
          <a:xfrm>
            <a:off x="6471749" y="4937606"/>
            <a:ext cx="934050" cy="934048"/>
          </a:xfrm>
          <a:prstGeom prst="ellipse">
            <a:avLst/>
          </a:prstGeom>
          <a:solidFill>
            <a:srgbClr val="A5A5A5">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椭圆 9"/>
          <p:cNvSpPr/>
          <p:nvPr/>
        </p:nvSpPr>
        <p:spPr>
          <a:xfrm>
            <a:off x="5263327" y="1136714"/>
            <a:ext cx="333140" cy="333140"/>
          </a:xfrm>
          <a:prstGeom prst="ellipse">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1A3D70"/>
              </a:solidFill>
            </a:endParaRPr>
          </a:p>
        </p:txBody>
      </p:sp>
      <p:sp>
        <p:nvSpPr>
          <p:cNvPr id="11" name="椭圆 10"/>
          <p:cNvSpPr/>
          <p:nvPr/>
        </p:nvSpPr>
        <p:spPr>
          <a:xfrm>
            <a:off x="7252097" y="2201378"/>
            <a:ext cx="551047" cy="551047"/>
          </a:xfrm>
          <a:prstGeom prst="ellipse">
            <a:avLst/>
          </a:prstGeom>
          <a:solidFill>
            <a:srgbClr val="CFCF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6387116" y="3072238"/>
            <a:ext cx="234751" cy="234751"/>
          </a:xfrm>
          <a:prstGeom prst="ellipse">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椭圆 14"/>
          <p:cNvSpPr/>
          <p:nvPr/>
        </p:nvSpPr>
        <p:spPr>
          <a:xfrm>
            <a:off x="6607503" y="5072559"/>
            <a:ext cx="664144" cy="664142"/>
          </a:xfrm>
          <a:prstGeom prst="ellipse">
            <a:avLst/>
          </a:prstGeom>
          <a:solidFill>
            <a:srgbClr val="A5A5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PA_文本框 2"/>
          <p:cNvSpPr txBox="1"/>
          <p:nvPr>
            <p:custDataLst>
              <p:tags r:id="rId1"/>
            </p:custDataLst>
          </p:nvPr>
        </p:nvSpPr>
        <p:spPr>
          <a:xfrm>
            <a:off x="771076" y="1763656"/>
            <a:ext cx="5160667" cy="2308324"/>
          </a:xfrm>
          <a:prstGeom prst="rect">
            <a:avLst/>
          </a:prstGeom>
        </p:spPr>
        <p:txBody>
          <a:bodyPr wrap="square">
            <a:spAutoFit/>
            <a:scene3d>
              <a:camera prst="orthographicFront"/>
              <a:lightRig rig="threePt" dir="t"/>
            </a:scene3d>
            <a:sp3d contourW="12700"/>
          </a:bodyPr>
          <a:lstStyle>
            <a:defPPr>
              <a:defRPr lang="zh-CN"/>
            </a:defPPr>
            <a:lvl1pPr marR="0" lvl="0" indent="0" fontAlgn="auto">
              <a:lnSpc>
                <a:spcPct val="120000"/>
              </a:lnSpc>
              <a:spcBef>
                <a:spcPts val="0"/>
              </a:spcBef>
              <a:spcAft>
                <a:spcPts val="0"/>
              </a:spcAft>
              <a:buClrTx/>
              <a:buSzTx/>
              <a:buFontTx/>
              <a:buNone/>
              <a:defRPr kumimoji="0" sz="5400" b="1" i="0" u="none" strike="noStrike" cap="none" spc="0" normalizeH="0" baseline="0">
                <a:ln>
                  <a:noFill/>
                </a:ln>
                <a:gradFill>
                  <a:gsLst>
                    <a:gs pos="0">
                      <a:srgbClr val="CDA23D"/>
                    </a:gs>
                    <a:gs pos="55000">
                      <a:srgbClr val="E1B64A"/>
                    </a:gs>
                    <a:gs pos="100000">
                      <a:srgbClr val="F7E880">
                        <a:lumMod val="99000"/>
                      </a:srgbClr>
                    </a:gs>
                  </a:gsLst>
                  <a:lin ang="2700000" scaled="1"/>
                </a:gradFill>
                <a:effectLst/>
                <a:uLnTx/>
                <a:uFillTx/>
                <a:latin typeface="Arial" panose="020B0604020202020204"/>
                <a:ea typeface="微软雅黑" panose="020B0503020204020204" pitchFamily="34" charset="-122"/>
              </a:defRPr>
            </a:lvl1pPr>
          </a:lstStyle>
          <a:p>
            <a:pPr>
              <a:lnSpc>
                <a:spcPct val="100000"/>
              </a:lnSpc>
            </a:pPr>
            <a:r>
              <a:rPr lang="en-US" altLang="zh-CN" sz="4800" dirty="0">
                <a:solidFill>
                  <a:srgbClr val="0091D8"/>
                </a:solidFill>
                <a:latin typeface="微软雅黑" panose="020B0503020204020204" pitchFamily="34" charset="-122"/>
                <a:ea typeface="微软雅黑" panose="020B0503020204020204" pitchFamily="34" charset="-122"/>
              </a:rPr>
              <a:t>Digital transformation of Midea</a:t>
            </a:r>
          </a:p>
        </p:txBody>
      </p:sp>
      <p:sp>
        <p:nvSpPr>
          <p:cNvPr id="19" name="矩形 18"/>
          <p:cNvSpPr/>
          <p:nvPr/>
        </p:nvSpPr>
        <p:spPr>
          <a:xfrm>
            <a:off x="1085127" y="5502976"/>
            <a:ext cx="2507418" cy="338554"/>
          </a:xfrm>
          <a:prstGeom prst="rect">
            <a:avLst/>
          </a:prstGeom>
        </p:spPr>
        <p:txBody>
          <a:bodyPr wrap="none">
            <a:spAutoFit/>
          </a:bodyPr>
          <a:lstStyle/>
          <a:p>
            <a:r>
              <a:rPr lang="en-US" altLang="zh-CN" sz="1600" b="1" dirty="0">
                <a:solidFill>
                  <a:srgbClr val="0091D8"/>
                </a:solidFill>
                <a:latin typeface="微软雅黑" panose="020B0503020204020204" pitchFamily="34" charset="-122"/>
                <a:ea typeface="微软雅黑" panose="020B0503020204020204" pitchFamily="34" charset="-122"/>
              </a:rPr>
              <a:t>Xiaolu Tian (2203412) </a:t>
            </a:r>
          </a:p>
        </p:txBody>
      </p:sp>
      <p:grpSp>
        <p:nvGrpSpPr>
          <p:cNvPr id="24" name="组合 23"/>
          <p:cNvGrpSpPr/>
          <p:nvPr/>
        </p:nvGrpSpPr>
        <p:grpSpPr>
          <a:xfrm>
            <a:off x="696126" y="5502976"/>
            <a:ext cx="339738" cy="339738"/>
            <a:chOff x="4354694" y="3701262"/>
            <a:chExt cx="339738" cy="339738"/>
          </a:xfrm>
          <a:solidFill>
            <a:srgbClr val="0091D8"/>
          </a:solidFill>
        </p:grpSpPr>
        <p:sp>
          <p:nvSpPr>
            <p:cNvPr id="25" name="椭圆 24"/>
            <p:cNvSpPr/>
            <p:nvPr/>
          </p:nvSpPr>
          <p:spPr>
            <a:xfrm>
              <a:off x="4354694" y="3701262"/>
              <a:ext cx="339738" cy="33973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1A3D70"/>
                </a:solidFill>
                <a:latin typeface="微软雅黑" panose="020B0503020204020204" pitchFamily="34" charset="-122"/>
                <a:ea typeface="微软雅黑" panose="020B0503020204020204" pitchFamily="34" charset="-122"/>
              </a:endParaRPr>
            </a:p>
          </p:txBody>
        </p:sp>
        <p:sp>
          <p:nvSpPr>
            <p:cNvPr id="26" name="student-with-graduation-cap_57073"/>
            <p:cNvSpPr>
              <a:spLocks noChangeAspect="1"/>
            </p:cNvSpPr>
            <p:nvPr/>
          </p:nvSpPr>
          <p:spPr bwMode="auto">
            <a:xfrm>
              <a:off x="4424477" y="3738438"/>
              <a:ext cx="201712" cy="240155"/>
            </a:xfrm>
            <a:custGeom>
              <a:avLst/>
              <a:gdLst>
                <a:gd name="connsiteX0" fmla="*/ 172784 w 510964"/>
                <a:gd name="connsiteY0" fmla="*/ 386345 h 608344"/>
                <a:gd name="connsiteX1" fmla="*/ 182733 w 510964"/>
                <a:gd name="connsiteY1" fmla="*/ 392738 h 608344"/>
                <a:gd name="connsiteX2" fmla="*/ 255039 w 510964"/>
                <a:gd name="connsiteY2" fmla="*/ 508213 h 608344"/>
                <a:gd name="connsiteX3" fmla="*/ 255531 w 510964"/>
                <a:gd name="connsiteY3" fmla="*/ 508115 h 608344"/>
                <a:gd name="connsiteX4" fmla="*/ 255925 w 510964"/>
                <a:gd name="connsiteY4" fmla="*/ 508213 h 608344"/>
                <a:gd name="connsiteX5" fmla="*/ 328231 w 510964"/>
                <a:gd name="connsiteY5" fmla="*/ 392738 h 608344"/>
                <a:gd name="connsiteX6" fmla="*/ 338278 w 510964"/>
                <a:gd name="connsiteY6" fmla="*/ 386345 h 608344"/>
                <a:gd name="connsiteX7" fmla="*/ 343795 w 510964"/>
                <a:gd name="connsiteY7" fmla="*/ 387820 h 608344"/>
                <a:gd name="connsiteX8" fmla="*/ 408023 w 510964"/>
                <a:gd name="connsiteY8" fmla="*/ 420771 h 608344"/>
                <a:gd name="connsiteX9" fmla="*/ 510964 w 510964"/>
                <a:gd name="connsiteY9" fmla="*/ 490213 h 608344"/>
                <a:gd name="connsiteX10" fmla="*/ 510964 w 510964"/>
                <a:gd name="connsiteY10" fmla="*/ 491984 h 608344"/>
                <a:gd name="connsiteX11" fmla="*/ 510964 w 510964"/>
                <a:gd name="connsiteY11" fmla="*/ 606672 h 608344"/>
                <a:gd name="connsiteX12" fmla="*/ 510964 w 510964"/>
                <a:gd name="connsiteY12" fmla="*/ 608344 h 608344"/>
                <a:gd name="connsiteX13" fmla="*/ 255925 w 510964"/>
                <a:gd name="connsiteY13" fmla="*/ 608344 h 608344"/>
                <a:gd name="connsiteX14" fmla="*/ 255531 w 510964"/>
                <a:gd name="connsiteY14" fmla="*/ 608344 h 608344"/>
                <a:gd name="connsiteX15" fmla="*/ 255039 w 510964"/>
                <a:gd name="connsiteY15" fmla="*/ 608344 h 608344"/>
                <a:gd name="connsiteX16" fmla="*/ 0 w 510964"/>
                <a:gd name="connsiteY16" fmla="*/ 608344 h 608344"/>
                <a:gd name="connsiteX17" fmla="*/ 0 w 510964"/>
                <a:gd name="connsiteY17" fmla="*/ 606672 h 608344"/>
                <a:gd name="connsiteX18" fmla="*/ 0 w 510964"/>
                <a:gd name="connsiteY18" fmla="*/ 491984 h 608344"/>
                <a:gd name="connsiteX19" fmla="*/ 0 w 510964"/>
                <a:gd name="connsiteY19" fmla="*/ 490213 h 608344"/>
                <a:gd name="connsiteX20" fmla="*/ 102941 w 510964"/>
                <a:gd name="connsiteY20" fmla="*/ 420771 h 608344"/>
                <a:gd name="connsiteX21" fmla="*/ 167169 w 510964"/>
                <a:gd name="connsiteY21" fmla="*/ 387820 h 608344"/>
                <a:gd name="connsiteX22" fmla="*/ 172784 w 510964"/>
                <a:gd name="connsiteY22" fmla="*/ 386345 h 608344"/>
                <a:gd name="connsiteX23" fmla="*/ 255517 w 510964"/>
                <a:gd name="connsiteY23" fmla="*/ 0 h 608344"/>
                <a:gd name="connsiteX24" fmla="*/ 267931 w 510964"/>
                <a:gd name="connsiteY24" fmla="*/ 3639 h 608344"/>
                <a:gd name="connsiteX25" fmla="*/ 438857 w 510964"/>
                <a:gd name="connsiteY25" fmla="*/ 87048 h 608344"/>
                <a:gd name="connsiteX26" fmla="*/ 446935 w 510964"/>
                <a:gd name="connsiteY26" fmla="*/ 96786 h 608344"/>
                <a:gd name="connsiteX27" fmla="*/ 441024 w 510964"/>
                <a:gd name="connsiteY27" fmla="*/ 105245 h 608344"/>
                <a:gd name="connsiteX28" fmla="*/ 430483 w 510964"/>
                <a:gd name="connsiteY28" fmla="*/ 110655 h 608344"/>
                <a:gd name="connsiteX29" fmla="*/ 430483 w 510964"/>
                <a:gd name="connsiteY29" fmla="*/ 165736 h 608344"/>
                <a:gd name="connsiteX30" fmla="*/ 436985 w 510964"/>
                <a:gd name="connsiteY30" fmla="*/ 176851 h 608344"/>
                <a:gd name="connsiteX31" fmla="*/ 431665 w 510964"/>
                <a:gd name="connsiteY31" fmla="*/ 186982 h 608344"/>
                <a:gd name="connsiteX32" fmla="*/ 439054 w 510964"/>
                <a:gd name="connsiteY32" fmla="*/ 227506 h 608344"/>
                <a:gd name="connsiteX33" fmla="*/ 408809 w 510964"/>
                <a:gd name="connsiteY33" fmla="*/ 227506 h 608344"/>
                <a:gd name="connsiteX34" fmla="*/ 416198 w 510964"/>
                <a:gd name="connsiteY34" fmla="*/ 186982 h 608344"/>
                <a:gd name="connsiteX35" fmla="*/ 410878 w 510964"/>
                <a:gd name="connsiteY35" fmla="*/ 176851 h 608344"/>
                <a:gd name="connsiteX36" fmla="*/ 417479 w 510964"/>
                <a:gd name="connsiteY36" fmla="*/ 165736 h 608344"/>
                <a:gd name="connsiteX37" fmla="*/ 417479 w 510964"/>
                <a:gd name="connsiteY37" fmla="*/ 116950 h 608344"/>
                <a:gd name="connsiteX38" fmla="*/ 376397 w 510964"/>
                <a:gd name="connsiteY38" fmla="*/ 136818 h 608344"/>
                <a:gd name="connsiteX39" fmla="*/ 375905 w 510964"/>
                <a:gd name="connsiteY39" fmla="*/ 157277 h 608344"/>
                <a:gd name="connsiteX40" fmla="*/ 369107 w 510964"/>
                <a:gd name="connsiteY40" fmla="*/ 201834 h 608344"/>
                <a:gd name="connsiteX41" fmla="*/ 379845 w 510964"/>
                <a:gd name="connsiteY41" fmla="*/ 226719 h 608344"/>
                <a:gd name="connsiteX42" fmla="*/ 379747 w 510964"/>
                <a:gd name="connsiteY42" fmla="*/ 227014 h 608344"/>
                <a:gd name="connsiteX43" fmla="*/ 379845 w 510964"/>
                <a:gd name="connsiteY43" fmla="*/ 228490 h 608344"/>
                <a:gd name="connsiteX44" fmla="*/ 351768 w 510964"/>
                <a:gd name="connsiteY44" fmla="*/ 279342 h 608344"/>
                <a:gd name="connsiteX45" fmla="*/ 291969 w 510964"/>
                <a:gd name="connsiteY45" fmla="*/ 351833 h 608344"/>
                <a:gd name="connsiteX46" fmla="*/ 255517 w 510964"/>
                <a:gd name="connsiteY46" fmla="*/ 360095 h 608344"/>
                <a:gd name="connsiteX47" fmla="*/ 219066 w 510964"/>
                <a:gd name="connsiteY47" fmla="*/ 351833 h 608344"/>
                <a:gd name="connsiteX48" fmla="*/ 159267 w 510964"/>
                <a:gd name="connsiteY48" fmla="*/ 279342 h 608344"/>
                <a:gd name="connsiteX49" fmla="*/ 131190 w 510964"/>
                <a:gd name="connsiteY49" fmla="*/ 228490 h 608344"/>
                <a:gd name="connsiteX50" fmla="*/ 131190 w 510964"/>
                <a:gd name="connsiteY50" fmla="*/ 227014 h 608344"/>
                <a:gd name="connsiteX51" fmla="*/ 131190 w 510964"/>
                <a:gd name="connsiteY51" fmla="*/ 226719 h 608344"/>
                <a:gd name="connsiteX52" fmla="*/ 141830 w 510964"/>
                <a:gd name="connsiteY52" fmla="*/ 201834 h 608344"/>
                <a:gd name="connsiteX53" fmla="*/ 135032 w 510964"/>
                <a:gd name="connsiteY53" fmla="*/ 157277 h 608344"/>
                <a:gd name="connsiteX54" fmla="*/ 134539 w 510964"/>
                <a:gd name="connsiteY54" fmla="*/ 136818 h 608344"/>
                <a:gd name="connsiteX55" fmla="*/ 70011 w 510964"/>
                <a:gd name="connsiteY55" fmla="*/ 105245 h 608344"/>
                <a:gd name="connsiteX56" fmla="*/ 64002 w 510964"/>
                <a:gd name="connsiteY56" fmla="*/ 96786 h 608344"/>
                <a:gd name="connsiteX57" fmla="*/ 72080 w 510964"/>
                <a:gd name="connsiteY57" fmla="*/ 87048 h 608344"/>
                <a:gd name="connsiteX58" fmla="*/ 243006 w 510964"/>
                <a:gd name="connsiteY58" fmla="*/ 3639 h 608344"/>
                <a:gd name="connsiteX59" fmla="*/ 255517 w 510964"/>
                <a:gd name="connsiteY59" fmla="*/ 0 h 60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10964" h="608344">
                  <a:moveTo>
                    <a:pt x="172784" y="386345"/>
                  </a:moveTo>
                  <a:cubicBezTo>
                    <a:pt x="177217" y="386345"/>
                    <a:pt x="180960" y="389001"/>
                    <a:pt x="182733" y="392738"/>
                  </a:cubicBezTo>
                  <a:cubicBezTo>
                    <a:pt x="200169" y="421853"/>
                    <a:pt x="232480" y="506640"/>
                    <a:pt x="255039" y="508213"/>
                  </a:cubicBezTo>
                  <a:cubicBezTo>
                    <a:pt x="255236" y="508213"/>
                    <a:pt x="255334" y="508115"/>
                    <a:pt x="255531" y="508115"/>
                  </a:cubicBezTo>
                  <a:cubicBezTo>
                    <a:pt x="255630" y="508115"/>
                    <a:pt x="255827" y="508213"/>
                    <a:pt x="255925" y="508213"/>
                  </a:cubicBezTo>
                  <a:cubicBezTo>
                    <a:pt x="278484" y="506640"/>
                    <a:pt x="310795" y="421853"/>
                    <a:pt x="328231" y="392738"/>
                  </a:cubicBezTo>
                  <a:cubicBezTo>
                    <a:pt x="330004" y="389001"/>
                    <a:pt x="333846" y="386345"/>
                    <a:pt x="338278" y="386345"/>
                  </a:cubicBezTo>
                  <a:cubicBezTo>
                    <a:pt x="340249" y="386345"/>
                    <a:pt x="342120" y="386935"/>
                    <a:pt x="343795" y="387820"/>
                  </a:cubicBezTo>
                  <a:cubicBezTo>
                    <a:pt x="350099" y="391263"/>
                    <a:pt x="386942" y="413197"/>
                    <a:pt x="408023" y="420771"/>
                  </a:cubicBezTo>
                  <a:cubicBezTo>
                    <a:pt x="479047" y="446345"/>
                    <a:pt x="510964" y="472410"/>
                    <a:pt x="510964" y="490213"/>
                  </a:cubicBezTo>
                  <a:lnTo>
                    <a:pt x="510964" y="491984"/>
                  </a:lnTo>
                  <a:lnTo>
                    <a:pt x="510964" y="606672"/>
                  </a:lnTo>
                  <a:lnTo>
                    <a:pt x="510964" y="608344"/>
                  </a:lnTo>
                  <a:lnTo>
                    <a:pt x="255925" y="608344"/>
                  </a:lnTo>
                  <a:lnTo>
                    <a:pt x="255531" y="608344"/>
                  </a:lnTo>
                  <a:lnTo>
                    <a:pt x="255039" y="608344"/>
                  </a:lnTo>
                  <a:lnTo>
                    <a:pt x="0" y="608344"/>
                  </a:lnTo>
                  <a:lnTo>
                    <a:pt x="0" y="606672"/>
                  </a:lnTo>
                  <a:lnTo>
                    <a:pt x="0" y="491984"/>
                  </a:lnTo>
                  <a:lnTo>
                    <a:pt x="0" y="490213"/>
                  </a:lnTo>
                  <a:cubicBezTo>
                    <a:pt x="0" y="472410"/>
                    <a:pt x="31917" y="446345"/>
                    <a:pt x="102941" y="420771"/>
                  </a:cubicBezTo>
                  <a:cubicBezTo>
                    <a:pt x="124121" y="413197"/>
                    <a:pt x="160865" y="391263"/>
                    <a:pt x="167169" y="387820"/>
                  </a:cubicBezTo>
                  <a:cubicBezTo>
                    <a:pt x="168844" y="386935"/>
                    <a:pt x="170715" y="386345"/>
                    <a:pt x="172784" y="386345"/>
                  </a:cubicBezTo>
                  <a:close/>
                  <a:moveTo>
                    <a:pt x="255517" y="0"/>
                  </a:moveTo>
                  <a:cubicBezTo>
                    <a:pt x="258966" y="295"/>
                    <a:pt x="263005" y="1279"/>
                    <a:pt x="267931" y="3639"/>
                  </a:cubicBezTo>
                  <a:cubicBezTo>
                    <a:pt x="279260" y="9049"/>
                    <a:pt x="393933" y="65016"/>
                    <a:pt x="438857" y="87048"/>
                  </a:cubicBezTo>
                  <a:cubicBezTo>
                    <a:pt x="445162" y="90098"/>
                    <a:pt x="447526" y="93540"/>
                    <a:pt x="446935" y="96786"/>
                  </a:cubicBezTo>
                  <a:cubicBezTo>
                    <a:pt x="447427" y="99933"/>
                    <a:pt x="445162" y="102884"/>
                    <a:pt x="441024" y="105245"/>
                  </a:cubicBezTo>
                  <a:cubicBezTo>
                    <a:pt x="439448" y="106130"/>
                    <a:pt x="435605" y="108097"/>
                    <a:pt x="430483" y="110655"/>
                  </a:cubicBezTo>
                  <a:lnTo>
                    <a:pt x="430483" y="165736"/>
                  </a:lnTo>
                  <a:cubicBezTo>
                    <a:pt x="434325" y="167998"/>
                    <a:pt x="436985" y="172031"/>
                    <a:pt x="436985" y="176851"/>
                  </a:cubicBezTo>
                  <a:cubicBezTo>
                    <a:pt x="436985" y="181080"/>
                    <a:pt x="434817" y="184621"/>
                    <a:pt x="431665" y="186982"/>
                  </a:cubicBezTo>
                  <a:cubicBezTo>
                    <a:pt x="431665" y="186982"/>
                    <a:pt x="437576" y="220129"/>
                    <a:pt x="439054" y="227506"/>
                  </a:cubicBezTo>
                  <a:cubicBezTo>
                    <a:pt x="440630" y="234883"/>
                    <a:pt x="407036" y="236654"/>
                    <a:pt x="408809" y="227506"/>
                  </a:cubicBezTo>
                  <a:cubicBezTo>
                    <a:pt x="410582" y="218260"/>
                    <a:pt x="416198" y="186982"/>
                    <a:pt x="416198" y="186982"/>
                  </a:cubicBezTo>
                  <a:cubicBezTo>
                    <a:pt x="413045" y="184621"/>
                    <a:pt x="410878" y="181080"/>
                    <a:pt x="410878" y="176851"/>
                  </a:cubicBezTo>
                  <a:cubicBezTo>
                    <a:pt x="410878" y="172031"/>
                    <a:pt x="413636" y="167998"/>
                    <a:pt x="417479" y="165736"/>
                  </a:cubicBezTo>
                  <a:lnTo>
                    <a:pt x="417479" y="116950"/>
                  </a:lnTo>
                  <a:cubicBezTo>
                    <a:pt x="403588" y="123737"/>
                    <a:pt x="386938" y="131802"/>
                    <a:pt x="376397" y="136818"/>
                  </a:cubicBezTo>
                  <a:cubicBezTo>
                    <a:pt x="376299" y="144294"/>
                    <a:pt x="376200" y="157080"/>
                    <a:pt x="375905" y="157277"/>
                  </a:cubicBezTo>
                  <a:cubicBezTo>
                    <a:pt x="373836" y="175670"/>
                    <a:pt x="370191" y="196031"/>
                    <a:pt x="369107" y="201834"/>
                  </a:cubicBezTo>
                  <a:cubicBezTo>
                    <a:pt x="370880" y="202719"/>
                    <a:pt x="379845" y="208621"/>
                    <a:pt x="379845" y="226719"/>
                  </a:cubicBezTo>
                  <a:cubicBezTo>
                    <a:pt x="379845" y="226818"/>
                    <a:pt x="379747" y="226916"/>
                    <a:pt x="379747" y="227014"/>
                  </a:cubicBezTo>
                  <a:cubicBezTo>
                    <a:pt x="379845" y="227506"/>
                    <a:pt x="379845" y="227998"/>
                    <a:pt x="379845" y="228490"/>
                  </a:cubicBezTo>
                  <a:cubicBezTo>
                    <a:pt x="376003" y="278948"/>
                    <a:pt x="355906" y="257211"/>
                    <a:pt x="351768" y="279342"/>
                  </a:cubicBezTo>
                  <a:cubicBezTo>
                    <a:pt x="344872" y="316030"/>
                    <a:pt x="312263" y="342587"/>
                    <a:pt x="291969" y="351833"/>
                  </a:cubicBezTo>
                  <a:cubicBezTo>
                    <a:pt x="280245" y="357144"/>
                    <a:pt x="268128" y="359800"/>
                    <a:pt x="255517" y="360095"/>
                  </a:cubicBezTo>
                  <a:cubicBezTo>
                    <a:pt x="242809" y="359800"/>
                    <a:pt x="230790" y="357144"/>
                    <a:pt x="219066" y="351833"/>
                  </a:cubicBezTo>
                  <a:cubicBezTo>
                    <a:pt x="198772" y="342587"/>
                    <a:pt x="166163" y="316030"/>
                    <a:pt x="159267" y="279342"/>
                  </a:cubicBezTo>
                  <a:cubicBezTo>
                    <a:pt x="155129" y="257211"/>
                    <a:pt x="135032" y="278948"/>
                    <a:pt x="131190" y="228490"/>
                  </a:cubicBezTo>
                  <a:cubicBezTo>
                    <a:pt x="131190" y="227998"/>
                    <a:pt x="131190" y="227506"/>
                    <a:pt x="131190" y="227014"/>
                  </a:cubicBezTo>
                  <a:cubicBezTo>
                    <a:pt x="131190" y="226916"/>
                    <a:pt x="131190" y="226818"/>
                    <a:pt x="131190" y="226719"/>
                  </a:cubicBezTo>
                  <a:cubicBezTo>
                    <a:pt x="131190" y="208621"/>
                    <a:pt x="140056" y="202719"/>
                    <a:pt x="141830" y="201834"/>
                  </a:cubicBezTo>
                  <a:cubicBezTo>
                    <a:pt x="140844" y="196031"/>
                    <a:pt x="137199" y="175670"/>
                    <a:pt x="135032" y="157277"/>
                  </a:cubicBezTo>
                  <a:cubicBezTo>
                    <a:pt x="134835" y="157080"/>
                    <a:pt x="134638" y="144294"/>
                    <a:pt x="134539" y="136818"/>
                  </a:cubicBezTo>
                  <a:cubicBezTo>
                    <a:pt x="115427" y="127671"/>
                    <a:pt x="75824" y="108589"/>
                    <a:pt x="70011" y="105245"/>
                  </a:cubicBezTo>
                  <a:cubicBezTo>
                    <a:pt x="65775" y="102884"/>
                    <a:pt x="63608" y="99933"/>
                    <a:pt x="64002" y="96786"/>
                  </a:cubicBezTo>
                  <a:cubicBezTo>
                    <a:pt x="63509" y="93540"/>
                    <a:pt x="65775" y="90098"/>
                    <a:pt x="72080" y="87048"/>
                  </a:cubicBezTo>
                  <a:cubicBezTo>
                    <a:pt x="117102" y="65016"/>
                    <a:pt x="231677" y="9049"/>
                    <a:pt x="243006" y="3639"/>
                  </a:cubicBezTo>
                  <a:cubicBezTo>
                    <a:pt x="247932" y="1279"/>
                    <a:pt x="252069" y="295"/>
                    <a:pt x="255517" y="0"/>
                  </a:cubicBezTo>
                  <a:close/>
                </a:path>
              </a:pathLst>
            </a:custGeom>
            <a:grpFill/>
            <a:ln>
              <a:noFill/>
            </a:ln>
          </p:spPr>
        </p:sp>
      </p:grpSp>
      <p:sp>
        <p:nvSpPr>
          <p:cNvPr id="27" name="圆角矩形 26"/>
          <p:cNvSpPr/>
          <p:nvPr/>
        </p:nvSpPr>
        <p:spPr>
          <a:xfrm>
            <a:off x="801127" y="1052496"/>
            <a:ext cx="849916" cy="84219"/>
          </a:xfrm>
          <a:prstGeom prst="roundRect">
            <a:avLst>
              <a:gd name="adj" fmla="val 50000"/>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椭圆 27"/>
          <p:cNvSpPr/>
          <p:nvPr/>
        </p:nvSpPr>
        <p:spPr>
          <a:xfrm>
            <a:off x="1729234" y="1052495"/>
            <a:ext cx="84219" cy="84219"/>
          </a:xfrm>
          <a:prstGeom prst="ellipse">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任意多边形 1"/>
          <p:cNvSpPr/>
          <p:nvPr/>
        </p:nvSpPr>
        <p:spPr>
          <a:xfrm rot="5400000" flipH="1">
            <a:off x="-332087" y="2993442"/>
            <a:ext cx="6858001" cy="871117"/>
          </a:xfrm>
          <a:custGeom>
            <a:avLst/>
            <a:gdLst>
              <a:gd name="connsiteX0" fmla="*/ 2199093 w 12191999"/>
              <a:gd name="connsiteY0" fmla="*/ 1900 h 1832996"/>
              <a:gd name="connsiteX1" fmla="*/ 0 w 12191999"/>
              <a:gd name="connsiteY1" fmla="*/ 335420 h 1832996"/>
              <a:gd name="connsiteX2" fmla="*/ 0 w 12191999"/>
              <a:gd name="connsiteY2" fmla="*/ 1832996 h 1832996"/>
              <a:gd name="connsiteX3" fmla="*/ 12191999 w 12191999"/>
              <a:gd name="connsiteY3" fmla="*/ 1832996 h 1832996"/>
              <a:gd name="connsiteX4" fmla="*/ 12191999 w 12191999"/>
              <a:gd name="connsiteY4" fmla="*/ 1084210 h 1832996"/>
              <a:gd name="connsiteX5" fmla="*/ 12027362 w 12191999"/>
              <a:gd name="connsiteY5" fmla="*/ 1004299 h 1832996"/>
              <a:gd name="connsiteX6" fmla="*/ 8843180 w 12191999"/>
              <a:gd name="connsiteY6" fmla="*/ 133424 h 1832996"/>
              <a:gd name="connsiteX7" fmla="*/ 5229313 w 12191999"/>
              <a:gd name="connsiteY7" fmla="*/ 614530 h 1832996"/>
              <a:gd name="connsiteX8" fmla="*/ 2199093 w 12191999"/>
              <a:gd name="connsiteY8" fmla="*/ 1900 h 1832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1999" h="1832996">
                <a:moveTo>
                  <a:pt x="2199093" y="1900"/>
                </a:moveTo>
                <a:cubicBezTo>
                  <a:pt x="1601848" y="-14064"/>
                  <a:pt x="891631" y="68297"/>
                  <a:pt x="0" y="335420"/>
                </a:cubicBezTo>
                <a:lnTo>
                  <a:pt x="0" y="1832996"/>
                </a:lnTo>
                <a:lnTo>
                  <a:pt x="12191999" y="1832996"/>
                </a:lnTo>
                <a:lnTo>
                  <a:pt x="12191999" y="1084210"/>
                </a:lnTo>
                <a:lnTo>
                  <a:pt x="12027362" y="1004299"/>
                </a:lnTo>
                <a:cubicBezTo>
                  <a:pt x="11065902" y="550325"/>
                  <a:pt x="9779012" y="73090"/>
                  <a:pt x="8843180" y="133424"/>
                </a:cubicBezTo>
                <a:cubicBezTo>
                  <a:pt x="7589502" y="100456"/>
                  <a:pt x="6780865" y="487377"/>
                  <a:pt x="5229313" y="614530"/>
                </a:cubicBezTo>
                <a:cubicBezTo>
                  <a:pt x="4280183" y="548032"/>
                  <a:pt x="3513031" y="37021"/>
                  <a:pt x="2199093" y="190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任意多边形 5"/>
          <p:cNvSpPr/>
          <p:nvPr/>
        </p:nvSpPr>
        <p:spPr>
          <a:xfrm>
            <a:off x="0" y="0"/>
            <a:ext cx="3476945" cy="6858001"/>
          </a:xfrm>
          <a:custGeom>
            <a:avLst/>
            <a:gdLst>
              <a:gd name="connsiteX0" fmla="*/ 0 w 3250513"/>
              <a:gd name="connsiteY0" fmla="*/ 0 h 6858001"/>
              <a:gd name="connsiteX1" fmla="*/ 2488037 w 3250513"/>
              <a:gd name="connsiteY1" fmla="*/ 0 h 6858001"/>
              <a:gd name="connsiteX2" fmla="*/ 2488037 w 3250513"/>
              <a:gd name="connsiteY2" fmla="*/ 6858000 h 6858001"/>
              <a:gd name="connsiteX3" fmla="*/ 0 w 3250513"/>
              <a:gd name="connsiteY3" fmla="*/ 6858000 h 6858001"/>
              <a:gd name="connsiteX4" fmla="*/ 2488038 w 3250513"/>
              <a:gd name="connsiteY4" fmla="*/ 0 h 6858001"/>
              <a:gd name="connsiteX5" fmla="*/ 2984864 w 3250513"/>
              <a:gd name="connsiteY5" fmla="*/ 1323 h 6858001"/>
              <a:gd name="connsiteX6" fmla="*/ 2700224 w 3250513"/>
              <a:gd name="connsiteY6" fmla="*/ 2308365 h 6858001"/>
              <a:gd name="connsiteX7" fmla="*/ 3250503 w 3250513"/>
              <a:gd name="connsiteY7" fmla="*/ 5114736 h 6858001"/>
              <a:gd name="connsiteX8" fmla="*/ 2969168 w 3250513"/>
              <a:gd name="connsiteY8" fmla="*/ 6676870 h 6858001"/>
              <a:gd name="connsiteX9" fmla="*/ 2919575 w 3250513"/>
              <a:gd name="connsiteY9" fmla="*/ 6858001 h 6858001"/>
              <a:gd name="connsiteX10" fmla="*/ 2488038 w 3250513"/>
              <a:gd name="connsiteY10"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50513" h="6858001">
                <a:moveTo>
                  <a:pt x="0" y="0"/>
                </a:moveTo>
                <a:lnTo>
                  <a:pt x="2488037" y="0"/>
                </a:lnTo>
                <a:lnTo>
                  <a:pt x="2488037" y="6858000"/>
                </a:lnTo>
                <a:lnTo>
                  <a:pt x="0" y="6858000"/>
                </a:lnTo>
                <a:close/>
                <a:moveTo>
                  <a:pt x="2488038" y="0"/>
                </a:moveTo>
                <a:lnTo>
                  <a:pt x="2984864" y="1323"/>
                </a:lnTo>
                <a:cubicBezTo>
                  <a:pt x="3283397" y="821648"/>
                  <a:pt x="2657988" y="1486185"/>
                  <a:pt x="2700224" y="2308365"/>
                </a:cubicBezTo>
                <a:cubicBezTo>
                  <a:pt x="2745276" y="3185355"/>
                  <a:pt x="3253185" y="4214688"/>
                  <a:pt x="3250503" y="5114736"/>
                </a:cubicBezTo>
                <a:cubicBezTo>
                  <a:pt x="3249036" y="5606950"/>
                  <a:pt x="3105391" y="6176155"/>
                  <a:pt x="2969168" y="6676870"/>
                </a:cubicBezTo>
                <a:lnTo>
                  <a:pt x="2919575" y="6858001"/>
                </a:lnTo>
                <a:lnTo>
                  <a:pt x="2488038" y="6858001"/>
                </a:lnTo>
                <a:close/>
              </a:path>
            </a:pathLst>
          </a:cu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6463676" y="1937092"/>
            <a:ext cx="2824515" cy="5219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rPr>
              <a:t>Introduction</a:t>
            </a:r>
          </a:p>
        </p:txBody>
      </p:sp>
      <p:sp>
        <p:nvSpPr>
          <p:cNvPr id="9" name="文本框 8"/>
          <p:cNvSpPr txBox="1"/>
          <p:nvPr/>
        </p:nvSpPr>
        <p:spPr>
          <a:xfrm>
            <a:off x="4976122" y="1817838"/>
            <a:ext cx="1127076" cy="7950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rPr>
              <a:t>01</a:t>
            </a:r>
          </a:p>
        </p:txBody>
      </p:sp>
      <p:sp>
        <p:nvSpPr>
          <p:cNvPr id="12" name="文本框 11"/>
          <p:cNvSpPr txBox="1"/>
          <p:nvPr/>
        </p:nvSpPr>
        <p:spPr>
          <a:xfrm>
            <a:off x="4976122" y="3197870"/>
            <a:ext cx="1127076" cy="7950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rPr>
              <a:t>02</a:t>
            </a:r>
          </a:p>
        </p:txBody>
      </p:sp>
      <p:sp>
        <p:nvSpPr>
          <p:cNvPr id="15" name="文本框 14"/>
          <p:cNvSpPr txBox="1"/>
          <p:nvPr/>
        </p:nvSpPr>
        <p:spPr>
          <a:xfrm>
            <a:off x="4974461" y="4579324"/>
            <a:ext cx="1127076" cy="7950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rPr>
              <a:t>03</a:t>
            </a:r>
          </a:p>
        </p:txBody>
      </p:sp>
      <p:cxnSp>
        <p:nvCxnSpPr>
          <p:cNvPr id="22" name="直接连接符 21"/>
          <p:cNvCxnSpPr/>
          <p:nvPr/>
        </p:nvCxnSpPr>
        <p:spPr>
          <a:xfrm flipH="1">
            <a:off x="5977510" y="1950915"/>
            <a:ext cx="321311" cy="494311"/>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flipH="1">
            <a:off x="5977510" y="3328926"/>
            <a:ext cx="321311" cy="494311"/>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flipH="1">
            <a:off x="5977510" y="4756626"/>
            <a:ext cx="321311" cy="494311"/>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0" name="文本框 29"/>
          <p:cNvSpPr txBox="1"/>
          <p:nvPr/>
        </p:nvSpPr>
        <p:spPr>
          <a:xfrm>
            <a:off x="374183" y="1130650"/>
            <a:ext cx="2287172" cy="523220"/>
          </a:xfrm>
          <a:prstGeom prst="rect">
            <a:avLst/>
          </a:prstGeom>
          <a:noFill/>
        </p:spPr>
        <p:txBody>
          <a:bodyPr wrap="square" rtlCol="0">
            <a:spAutoFit/>
          </a:bodyPr>
          <a:lstStyle/>
          <a:p>
            <a:pPr algn="ctr"/>
            <a:r>
              <a:rPr lang="en-US" altLang="zh-CN" sz="2800" b="1" dirty="0">
                <a:solidFill>
                  <a:schemeClr val="bg1"/>
                </a:solidFill>
                <a:latin typeface="微软雅黑" panose="020B0503020204020204" pitchFamily="34" charset="-122"/>
                <a:ea typeface="微软雅黑" panose="020B0503020204020204" pitchFamily="34" charset="-122"/>
              </a:rPr>
              <a:t>CONTENTS</a:t>
            </a:r>
          </a:p>
        </p:txBody>
      </p:sp>
      <p:sp>
        <p:nvSpPr>
          <p:cNvPr id="3" name="文本框 2"/>
          <p:cNvSpPr txBox="1"/>
          <p:nvPr/>
        </p:nvSpPr>
        <p:spPr>
          <a:xfrm>
            <a:off x="6463445" y="3300788"/>
            <a:ext cx="4458970" cy="5219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rPr>
              <a:t>Main Body</a:t>
            </a:r>
          </a:p>
        </p:txBody>
      </p:sp>
      <p:sp>
        <p:nvSpPr>
          <p:cNvPr id="4" name="文本框 3"/>
          <p:cNvSpPr txBox="1"/>
          <p:nvPr/>
        </p:nvSpPr>
        <p:spPr>
          <a:xfrm>
            <a:off x="6463445" y="4715244"/>
            <a:ext cx="475488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rPr>
              <a:t>Conclusion</a:t>
            </a:r>
            <a:endParaRPr lang="zh-CN" altLang="en-US" sz="2800" dirty="0">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QQ截图20170608113309.png"/>
          <p:cNvPicPr>
            <a:picLocks noChangeAspect="1"/>
          </p:cNvPicPr>
          <p:nvPr/>
        </p:nvPicPr>
        <p:blipFill rotWithShape="1">
          <a:blip r:embed="rId2">
            <a:extLst>
              <a:ext uri="{28A0092B-C50C-407E-A947-70E740481C1C}">
                <a14:useLocalDpi xmlns:a14="http://schemas.microsoft.com/office/drawing/2010/main" val="0"/>
              </a:ext>
            </a:extLst>
          </a:blip>
          <a:srcRect l="23415"/>
          <a:stretch>
            <a:fillRect/>
          </a:stretch>
        </p:blipFill>
        <p:spPr>
          <a:xfrm>
            <a:off x="-55418" y="-54767"/>
            <a:ext cx="12192000" cy="6912767"/>
          </a:xfrm>
          <a:prstGeom prst="rect">
            <a:avLst/>
          </a:prstGeom>
        </p:spPr>
      </p:pic>
      <p:sp>
        <p:nvSpPr>
          <p:cNvPr id="5" name="文本框 4"/>
          <p:cNvSpPr txBox="1"/>
          <p:nvPr/>
        </p:nvSpPr>
        <p:spPr>
          <a:xfrm>
            <a:off x="4644576" y="2767279"/>
            <a:ext cx="624026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8000" dirty="0">
                <a:solidFill>
                  <a:schemeClr val="tx1">
                    <a:lumMod val="75000"/>
                    <a:lumOff val="25000"/>
                  </a:schemeClr>
                </a:solidFill>
                <a:latin typeface="微软雅黑" panose="020B0503020204020204" charset="-122"/>
                <a:ea typeface="微软雅黑" panose="020B0503020204020204" charset="-122"/>
                <a:sym typeface="+mn-ea"/>
              </a:rPr>
              <a:t>Introduction</a:t>
            </a:r>
            <a:endParaRPr kumimoji="0" lang="zh-CN" altLang="en-US" sz="80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sym typeface="+mn-ea"/>
            </a:endParaRPr>
          </a:p>
        </p:txBody>
      </p:sp>
      <p:cxnSp>
        <p:nvCxnSpPr>
          <p:cNvPr id="8" name="直线连接符 7"/>
          <p:cNvCxnSpPr/>
          <p:nvPr/>
        </p:nvCxnSpPr>
        <p:spPr>
          <a:xfrm>
            <a:off x="4300467" y="4462496"/>
            <a:ext cx="6928485" cy="0"/>
          </a:xfrm>
          <a:prstGeom prst="line">
            <a:avLst/>
          </a:prstGeom>
          <a:ln w="38100" cmpd="sng">
            <a:solidFill>
              <a:srgbClr val="0091D8"/>
            </a:solidFill>
          </a:ln>
          <a:effectLst/>
        </p:spPr>
        <p:style>
          <a:lnRef idx="2">
            <a:schemeClr val="accent1"/>
          </a:lnRef>
          <a:fillRef idx="0">
            <a:schemeClr val="accent1"/>
          </a:fillRef>
          <a:effectRef idx="1">
            <a:schemeClr val="accent1"/>
          </a:effectRef>
          <a:fontRef idx="minor">
            <a:schemeClr val="tx1"/>
          </a:fontRef>
        </p:style>
      </p:cxnSp>
      <p:sp>
        <p:nvSpPr>
          <p:cNvPr id="2" name="文本框 1"/>
          <p:cNvSpPr txBox="1"/>
          <p:nvPr/>
        </p:nvSpPr>
        <p:spPr>
          <a:xfrm>
            <a:off x="1728066" y="1613118"/>
            <a:ext cx="1914307" cy="36317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3000" dirty="0">
                <a:solidFill>
                  <a:srgbClr val="0091D8"/>
                </a:solidFill>
                <a:latin typeface="微软雅黑" panose="020B0503020204020204" charset="-122"/>
                <a:ea typeface="微软雅黑" panose="020B0503020204020204" charset="-122"/>
              </a:rPr>
              <a:t>1</a:t>
            </a:r>
            <a:endParaRPr kumimoji="0" lang="en-US" altLang="zh-CN" sz="23000" b="0" i="0" u="none" strike="noStrike" kern="1200" cap="none" spc="0" normalizeH="0" baseline="0" noProof="0" dirty="0">
              <a:ln>
                <a:noFill/>
              </a:ln>
              <a:solidFill>
                <a:srgbClr val="0091D8"/>
              </a:solidFill>
              <a:effectLst/>
              <a:uLnTx/>
              <a:uFillTx/>
              <a:latin typeface="微软雅黑" panose="020B0503020204020204" charset="-122"/>
              <a:ea typeface="微软雅黑" panose="020B0503020204020204" charset="-122"/>
              <a:cs typeface="+mn-cs"/>
            </a:endParaRPr>
          </a:p>
        </p:txBody>
      </p:sp>
    </p:spTree>
    <p:extLst>
      <p:ext uri="{BB962C8B-B14F-4D97-AF65-F5344CB8AC3E}">
        <p14:creationId xmlns:p14="http://schemas.microsoft.com/office/powerpoint/2010/main" val="1014651136"/>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383098" y="574695"/>
            <a:ext cx="3902030" cy="523220"/>
          </a:xfrm>
          <a:prstGeom prst="rect">
            <a:avLst/>
          </a:prstGeom>
        </p:spPr>
        <p:txBody>
          <a:bodyPr wrap="none">
            <a:spAutoFit/>
          </a:bodyPr>
          <a:lstStyle/>
          <a:p>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rPr>
              <a:t>Change Management</a:t>
            </a:r>
            <a:endParaRPr lang="zh-CN" altLang="en-US" sz="2800" dirty="0">
              <a:solidFill>
                <a:schemeClr val="tx1">
                  <a:lumMod val="75000"/>
                  <a:lumOff val="25000"/>
                </a:schemeClr>
              </a:solidFill>
            </a:endParaRPr>
          </a:p>
        </p:txBody>
      </p:sp>
      <p:sp>
        <p:nvSpPr>
          <p:cNvPr id="6" name="圆角矩形 5"/>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圆角矩形 6"/>
          <p:cNvSpPr/>
          <p:nvPr/>
        </p:nvSpPr>
        <p:spPr>
          <a:xfrm>
            <a:off x="953178" y="491523"/>
            <a:ext cx="317357" cy="317357"/>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6331527" y="1745671"/>
            <a:ext cx="5163127" cy="3844637"/>
          </a:xfrm>
          <a:prstGeom prst="rect">
            <a:avLst/>
          </a:prstGeom>
          <a:solidFill>
            <a:schemeClr val="bg1"/>
          </a:solidFill>
          <a:ln>
            <a:noFill/>
          </a:ln>
          <a:effectLst>
            <a:outerShdw blurRad="1270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1" name="文本框 10"/>
          <p:cNvSpPr txBox="1"/>
          <p:nvPr/>
        </p:nvSpPr>
        <p:spPr>
          <a:xfrm>
            <a:off x="8586952" y="5193395"/>
            <a:ext cx="1890679" cy="523220"/>
          </a:xfrm>
          <a:prstGeom prst="rect">
            <a:avLst/>
          </a:prstGeom>
          <a:noFill/>
        </p:spPr>
        <p:txBody>
          <a:bodyPr wrap="square" rtlCol="0">
            <a:spAutoFit/>
            <a:scene3d>
              <a:camera prst="orthographicFront"/>
              <a:lightRig rig="threePt" dir="t"/>
            </a:scene3d>
            <a:sp3d contourW="12700"/>
          </a:bodyPr>
          <a:lstStyle/>
          <a:p>
            <a:pPr algn="ctr"/>
            <a:r>
              <a:rPr lang="zh-CN" altLang="en-US" sz="2800" dirty="0">
                <a:solidFill>
                  <a:schemeClr val="bg1"/>
                </a:solidFill>
                <a:latin typeface="思源宋体 Heavy" panose="02020900000000000000" pitchFamily="18" charset="-122"/>
                <a:ea typeface="思源宋体 Heavy" panose="02020900000000000000" pitchFamily="18" charset="-122"/>
                <a:cs typeface="+mn-ea"/>
                <a:sym typeface="+mn-lt"/>
              </a:rPr>
              <a:t>选题背景</a:t>
            </a:r>
          </a:p>
        </p:txBody>
      </p:sp>
      <p:sp>
        <p:nvSpPr>
          <p:cNvPr id="12" name="1"/>
          <p:cNvSpPr txBox="1">
            <a:spLocks noChangeArrowheads="1"/>
          </p:cNvSpPr>
          <p:nvPr/>
        </p:nvSpPr>
        <p:spPr bwMode="auto">
          <a:xfrm>
            <a:off x="6705600" y="3029020"/>
            <a:ext cx="4558145" cy="216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a:lnSpc>
                <a:spcPct val="150000"/>
              </a:lnSpc>
            </a:pPr>
            <a:r>
              <a:rPr lang="en-US" altLang="zh-CN" sz="1900" dirty="0">
                <a:solidFill>
                  <a:schemeClr val="tx1">
                    <a:lumMod val="75000"/>
                    <a:lumOff val="25000"/>
                  </a:schemeClr>
                </a:solidFill>
                <a:latin typeface="微软雅黑" panose="020B0503020204020204" pitchFamily="34" charset="-122"/>
                <a:cs typeface="+mn-ea"/>
                <a:sym typeface="+mn-lt"/>
              </a:rPr>
              <a:t>In the context of business it refers to </a:t>
            </a:r>
            <a:r>
              <a:rPr lang="en-US" altLang="zh-CN" sz="1900" b="1" dirty="0">
                <a:solidFill>
                  <a:srgbClr val="0091D8"/>
                </a:solidFill>
                <a:latin typeface="微软雅黑" panose="020B0503020204020204" pitchFamily="34" charset="-122"/>
                <a:cs typeface="+mn-ea"/>
                <a:sym typeface="+mn-lt"/>
              </a:rPr>
              <a:t>a process</a:t>
            </a:r>
            <a:r>
              <a:rPr lang="en-US" altLang="zh-CN" sz="1900" dirty="0">
                <a:solidFill>
                  <a:schemeClr val="tx1">
                    <a:lumMod val="75000"/>
                    <a:lumOff val="25000"/>
                  </a:schemeClr>
                </a:solidFill>
                <a:latin typeface="微软雅黑" panose="020B0503020204020204" pitchFamily="34" charset="-122"/>
                <a:cs typeface="+mn-ea"/>
                <a:sym typeface="+mn-lt"/>
              </a:rPr>
              <a:t> of transitioning the scope of the business in such a way that it can meet </a:t>
            </a:r>
            <a:r>
              <a:rPr lang="en-US" altLang="zh-CN" sz="2000" dirty="0">
                <a:solidFill>
                  <a:schemeClr val="tx1">
                    <a:lumMod val="75000"/>
                    <a:lumOff val="25000"/>
                  </a:schemeClr>
                </a:solidFill>
                <a:latin typeface="微软雅黑" panose="020B0503020204020204" pitchFamily="34" charset="-122"/>
                <a:cs typeface="+mn-ea"/>
                <a:sym typeface="+mn-lt"/>
              </a:rPr>
              <a:t>changing</a:t>
            </a:r>
            <a:r>
              <a:rPr lang="en-US" altLang="zh-CN" sz="1900" dirty="0">
                <a:solidFill>
                  <a:schemeClr val="tx1">
                    <a:lumMod val="75000"/>
                    <a:lumOff val="25000"/>
                  </a:schemeClr>
                </a:solidFill>
                <a:latin typeface="微软雅黑" panose="020B0503020204020204" pitchFamily="34" charset="-122"/>
                <a:cs typeface="+mn-ea"/>
                <a:sym typeface="+mn-lt"/>
              </a:rPr>
              <a:t> requirements and objectives.</a:t>
            </a:r>
          </a:p>
        </p:txBody>
      </p:sp>
      <p:sp>
        <p:nvSpPr>
          <p:cNvPr id="13" name="quotation-mark_32371"/>
          <p:cNvSpPr>
            <a:spLocks noChangeAspect="1"/>
          </p:cNvSpPr>
          <p:nvPr/>
        </p:nvSpPr>
        <p:spPr bwMode="auto">
          <a:xfrm>
            <a:off x="6705600" y="2102516"/>
            <a:ext cx="693955" cy="644074"/>
          </a:xfrm>
          <a:custGeom>
            <a:avLst/>
            <a:gdLst>
              <a:gd name="T0" fmla="*/ 2004 w 4654"/>
              <a:gd name="T1" fmla="*/ 191 h 4326"/>
              <a:gd name="T2" fmla="*/ 2004 w 4654"/>
              <a:gd name="T3" fmla="*/ 968 h 4326"/>
              <a:gd name="T4" fmla="*/ 1813 w 4654"/>
              <a:gd name="T5" fmla="*/ 1158 h 4326"/>
              <a:gd name="T6" fmla="*/ 1205 w 4654"/>
              <a:gd name="T7" fmla="*/ 2305 h 4326"/>
              <a:gd name="T8" fmla="*/ 1813 w 4654"/>
              <a:gd name="T9" fmla="*/ 2305 h 4326"/>
              <a:gd name="T10" fmla="*/ 2004 w 4654"/>
              <a:gd name="T11" fmla="*/ 2495 h 4326"/>
              <a:gd name="T12" fmla="*/ 2004 w 4654"/>
              <a:gd name="T13" fmla="*/ 4135 h 4326"/>
              <a:gd name="T14" fmla="*/ 1813 w 4654"/>
              <a:gd name="T15" fmla="*/ 4326 h 4326"/>
              <a:gd name="T16" fmla="*/ 191 w 4654"/>
              <a:gd name="T17" fmla="*/ 4326 h 4326"/>
              <a:gd name="T18" fmla="*/ 0 w 4654"/>
              <a:gd name="T19" fmla="*/ 4135 h 4326"/>
              <a:gd name="T20" fmla="*/ 0 w 4654"/>
              <a:gd name="T21" fmla="*/ 2495 h 4326"/>
              <a:gd name="T22" fmla="*/ 109 w 4654"/>
              <a:gd name="T23" fmla="*/ 1501 h 4326"/>
              <a:gd name="T24" fmla="*/ 448 w 4654"/>
              <a:gd name="T25" fmla="*/ 713 h 4326"/>
              <a:gd name="T26" fmla="*/ 1023 w 4654"/>
              <a:gd name="T27" fmla="*/ 187 h 4326"/>
              <a:gd name="T28" fmla="*/ 1813 w 4654"/>
              <a:gd name="T29" fmla="*/ 0 h 4326"/>
              <a:gd name="T30" fmla="*/ 2004 w 4654"/>
              <a:gd name="T31" fmla="*/ 191 h 4326"/>
              <a:gd name="T32" fmla="*/ 4464 w 4654"/>
              <a:gd name="T33" fmla="*/ 1158 h 4326"/>
              <a:gd name="T34" fmla="*/ 4654 w 4654"/>
              <a:gd name="T35" fmla="*/ 968 h 4326"/>
              <a:gd name="T36" fmla="*/ 4654 w 4654"/>
              <a:gd name="T37" fmla="*/ 191 h 4326"/>
              <a:gd name="T38" fmla="*/ 4464 w 4654"/>
              <a:gd name="T39" fmla="*/ 0 h 4326"/>
              <a:gd name="T40" fmla="*/ 3674 w 4654"/>
              <a:gd name="T41" fmla="*/ 187 h 4326"/>
              <a:gd name="T42" fmla="*/ 3098 w 4654"/>
              <a:gd name="T43" fmla="*/ 713 h 4326"/>
              <a:gd name="T44" fmla="*/ 2759 w 4654"/>
              <a:gd name="T45" fmla="*/ 1501 h 4326"/>
              <a:gd name="T46" fmla="*/ 2650 w 4654"/>
              <a:gd name="T47" fmla="*/ 2495 h 4326"/>
              <a:gd name="T48" fmla="*/ 2650 w 4654"/>
              <a:gd name="T49" fmla="*/ 4135 h 4326"/>
              <a:gd name="T50" fmla="*/ 2841 w 4654"/>
              <a:gd name="T51" fmla="*/ 4326 h 4326"/>
              <a:gd name="T52" fmla="*/ 4464 w 4654"/>
              <a:gd name="T53" fmla="*/ 4326 h 4326"/>
              <a:gd name="T54" fmla="*/ 4654 w 4654"/>
              <a:gd name="T55" fmla="*/ 4135 h 4326"/>
              <a:gd name="T56" fmla="*/ 4654 w 4654"/>
              <a:gd name="T57" fmla="*/ 2495 h 4326"/>
              <a:gd name="T58" fmla="*/ 4464 w 4654"/>
              <a:gd name="T59" fmla="*/ 2305 h 4326"/>
              <a:gd name="T60" fmla="*/ 3864 w 4654"/>
              <a:gd name="T61" fmla="*/ 2305 h 4326"/>
              <a:gd name="T62" fmla="*/ 4464 w 4654"/>
              <a:gd name="T63" fmla="*/ 1158 h 4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654" h="4326">
                <a:moveTo>
                  <a:pt x="2004" y="191"/>
                </a:moveTo>
                <a:lnTo>
                  <a:pt x="2004" y="968"/>
                </a:lnTo>
                <a:cubicBezTo>
                  <a:pt x="2004" y="1073"/>
                  <a:pt x="1919" y="1158"/>
                  <a:pt x="1813" y="1158"/>
                </a:cubicBezTo>
                <a:cubicBezTo>
                  <a:pt x="1437" y="1158"/>
                  <a:pt x="1233" y="1544"/>
                  <a:pt x="1205" y="2305"/>
                </a:cubicBezTo>
                <a:lnTo>
                  <a:pt x="1813" y="2305"/>
                </a:lnTo>
                <a:cubicBezTo>
                  <a:pt x="1919" y="2305"/>
                  <a:pt x="2004" y="2390"/>
                  <a:pt x="2004" y="2495"/>
                </a:cubicBezTo>
                <a:lnTo>
                  <a:pt x="2004" y="4135"/>
                </a:lnTo>
                <a:cubicBezTo>
                  <a:pt x="2004" y="4241"/>
                  <a:pt x="1919" y="4326"/>
                  <a:pt x="1813" y="4326"/>
                </a:cubicBezTo>
                <a:lnTo>
                  <a:pt x="191" y="4326"/>
                </a:lnTo>
                <a:cubicBezTo>
                  <a:pt x="85" y="4326"/>
                  <a:pt x="0" y="4241"/>
                  <a:pt x="0" y="4135"/>
                </a:cubicBezTo>
                <a:lnTo>
                  <a:pt x="0" y="2495"/>
                </a:lnTo>
                <a:cubicBezTo>
                  <a:pt x="0" y="2131"/>
                  <a:pt x="37" y="1796"/>
                  <a:pt x="109" y="1501"/>
                </a:cubicBezTo>
                <a:cubicBezTo>
                  <a:pt x="183" y="1198"/>
                  <a:pt x="297" y="933"/>
                  <a:pt x="448" y="713"/>
                </a:cubicBezTo>
                <a:cubicBezTo>
                  <a:pt x="602" y="488"/>
                  <a:pt x="796" y="311"/>
                  <a:pt x="1023" y="187"/>
                </a:cubicBezTo>
                <a:cubicBezTo>
                  <a:pt x="1252" y="63"/>
                  <a:pt x="1518" y="0"/>
                  <a:pt x="1813" y="0"/>
                </a:cubicBezTo>
                <a:cubicBezTo>
                  <a:pt x="1919" y="0"/>
                  <a:pt x="2004" y="86"/>
                  <a:pt x="2004" y="191"/>
                </a:cubicBezTo>
                <a:close/>
                <a:moveTo>
                  <a:pt x="4464" y="1158"/>
                </a:moveTo>
                <a:cubicBezTo>
                  <a:pt x="4569" y="1158"/>
                  <a:pt x="4654" y="1073"/>
                  <a:pt x="4654" y="968"/>
                </a:cubicBezTo>
                <a:lnTo>
                  <a:pt x="4654" y="191"/>
                </a:lnTo>
                <a:cubicBezTo>
                  <a:pt x="4654" y="86"/>
                  <a:pt x="4569" y="0"/>
                  <a:pt x="4464" y="0"/>
                </a:cubicBezTo>
                <a:cubicBezTo>
                  <a:pt x="4168" y="0"/>
                  <a:pt x="3902" y="63"/>
                  <a:pt x="3674" y="187"/>
                </a:cubicBezTo>
                <a:cubicBezTo>
                  <a:pt x="3447" y="311"/>
                  <a:pt x="3253" y="488"/>
                  <a:pt x="3098" y="713"/>
                </a:cubicBezTo>
                <a:cubicBezTo>
                  <a:pt x="2948" y="933"/>
                  <a:pt x="2834" y="1198"/>
                  <a:pt x="2759" y="1501"/>
                </a:cubicBezTo>
                <a:cubicBezTo>
                  <a:pt x="2687" y="1796"/>
                  <a:pt x="2650" y="2131"/>
                  <a:pt x="2650" y="2495"/>
                </a:cubicBezTo>
                <a:lnTo>
                  <a:pt x="2650" y="4135"/>
                </a:lnTo>
                <a:cubicBezTo>
                  <a:pt x="2650" y="4241"/>
                  <a:pt x="2736" y="4326"/>
                  <a:pt x="2841" y="4326"/>
                </a:cubicBezTo>
                <a:lnTo>
                  <a:pt x="4464" y="4326"/>
                </a:lnTo>
                <a:cubicBezTo>
                  <a:pt x="4569" y="4326"/>
                  <a:pt x="4654" y="4241"/>
                  <a:pt x="4654" y="4135"/>
                </a:cubicBezTo>
                <a:lnTo>
                  <a:pt x="4654" y="2495"/>
                </a:lnTo>
                <a:cubicBezTo>
                  <a:pt x="4654" y="2390"/>
                  <a:pt x="4569" y="2305"/>
                  <a:pt x="4464" y="2305"/>
                </a:cubicBezTo>
                <a:lnTo>
                  <a:pt x="3864" y="2305"/>
                </a:lnTo>
                <a:cubicBezTo>
                  <a:pt x="3892" y="1544"/>
                  <a:pt x="4093" y="1158"/>
                  <a:pt x="4464" y="1158"/>
                </a:cubicBezTo>
                <a:close/>
              </a:path>
            </a:pathLst>
          </a:custGeom>
          <a:solidFill>
            <a:srgbClr val="0091D8"/>
          </a:solidFill>
          <a:ln>
            <a:solidFill>
              <a:srgbClr val="0091D8"/>
            </a:solidFill>
          </a:ln>
        </p:spPr>
        <p:txBody>
          <a:bodyPr/>
          <a:lstStyle/>
          <a:p>
            <a:endParaRPr lang="zh-CN" altLang="en-US" dirty="0"/>
          </a:p>
        </p:txBody>
      </p:sp>
      <p:pic>
        <p:nvPicPr>
          <p:cNvPr id="8" name="图片 7">
            <a:extLst>
              <a:ext uri="{FF2B5EF4-FFF2-40B4-BE49-F238E27FC236}">
                <a16:creationId xmlns:a16="http://schemas.microsoft.com/office/drawing/2014/main" id="{F1B10506-97F0-8675-AE70-C48F99C449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8134" y="2088933"/>
            <a:ext cx="4594534" cy="2993626"/>
          </a:xfrm>
          <a:prstGeom prst="rect">
            <a:avLst/>
          </a:prstGeom>
        </p:spPr>
      </p:pic>
    </p:spTree>
    <p:extLst>
      <p:ext uri="{BB962C8B-B14F-4D97-AF65-F5344CB8AC3E}">
        <p14:creationId xmlns:p14="http://schemas.microsoft.com/office/powerpoint/2010/main" val="15264572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圆角矩形 5"/>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圆角矩形 6"/>
          <p:cNvSpPr/>
          <p:nvPr/>
        </p:nvSpPr>
        <p:spPr>
          <a:xfrm>
            <a:off x="953178" y="491523"/>
            <a:ext cx="317357" cy="317357"/>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6388099" y="1399310"/>
            <a:ext cx="5160817" cy="4267200"/>
          </a:xfrm>
          <a:prstGeom prst="rect">
            <a:avLst/>
          </a:prstGeom>
          <a:solidFill>
            <a:schemeClr val="bg1"/>
          </a:solidFill>
          <a:ln>
            <a:noFill/>
          </a:ln>
          <a:effectLst>
            <a:outerShdw blurRad="1270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1" name="文本框 10"/>
          <p:cNvSpPr txBox="1"/>
          <p:nvPr/>
        </p:nvSpPr>
        <p:spPr>
          <a:xfrm>
            <a:off x="8642370" y="5269595"/>
            <a:ext cx="1890679" cy="523220"/>
          </a:xfrm>
          <a:prstGeom prst="rect">
            <a:avLst/>
          </a:prstGeom>
          <a:noFill/>
        </p:spPr>
        <p:txBody>
          <a:bodyPr wrap="square" rtlCol="0">
            <a:spAutoFit/>
            <a:scene3d>
              <a:camera prst="orthographicFront"/>
              <a:lightRig rig="threePt" dir="t"/>
            </a:scene3d>
            <a:sp3d contourW="12700"/>
          </a:bodyPr>
          <a:lstStyle/>
          <a:p>
            <a:pPr algn="ctr"/>
            <a:r>
              <a:rPr lang="zh-CN" altLang="en-US" sz="2800" dirty="0">
                <a:solidFill>
                  <a:schemeClr val="bg1"/>
                </a:solidFill>
                <a:latin typeface="思源宋体 Heavy" panose="02020900000000000000" pitchFamily="18" charset="-122"/>
                <a:ea typeface="思源宋体 Heavy" panose="02020900000000000000" pitchFamily="18" charset="-122"/>
                <a:cs typeface="+mn-ea"/>
                <a:sym typeface="+mn-lt"/>
              </a:rPr>
              <a:t>选题背景</a:t>
            </a:r>
          </a:p>
        </p:txBody>
      </p:sp>
      <p:sp>
        <p:nvSpPr>
          <p:cNvPr id="12" name="1"/>
          <p:cNvSpPr txBox="1">
            <a:spLocks noChangeArrowheads="1"/>
          </p:cNvSpPr>
          <p:nvPr/>
        </p:nvSpPr>
        <p:spPr bwMode="auto">
          <a:xfrm>
            <a:off x="6714835" y="2510687"/>
            <a:ext cx="4696692" cy="2859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a:lnSpc>
                <a:spcPct val="150000"/>
              </a:lnSpc>
            </a:pPr>
            <a:r>
              <a:rPr lang="en-US" altLang="zh-CN" dirty="0">
                <a:solidFill>
                  <a:schemeClr val="tx1">
                    <a:lumMod val="75000"/>
                    <a:lumOff val="25000"/>
                  </a:schemeClr>
                </a:solidFill>
                <a:latin typeface="微软雅黑" panose="020B0503020204020204" pitchFamily="34" charset="-122"/>
                <a:cs typeface="+mn-ea"/>
                <a:sym typeface="+mn-lt"/>
              </a:rPr>
              <a:t>It is not only the application of digital technologies, but also the application of digital technologies such as the IoT, big data and AI in the innovation of processes, products and services, so as to </a:t>
            </a:r>
            <a:r>
              <a:rPr lang="en-US" altLang="zh-CN" b="1" dirty="0">
                <a:solidFill>
                  <a:srgbClr val="0091D8"/>
                </a:solidFill>
                <a:latin typeface="微软雅黑" panose="020B0503020204020204" pitchFamily="34" charset="-122"/>
                <a:cs typeface="+mn-ea"/>
                <a:sym typeface="+mn-lt"/>
              </a:rPr>
              <a:t>promote the reconstruction and reform of the production mode</a:t>
            </a:r>
            <a:r>
              <a:rPr lang="en-US" altLang="zh-CN" dirty="0">
                <a:solidFill>
                  <a:schemeClr val="tx1">
                    <a:lumMod val="75000"/>
                    <a:lumOff val="25000"/>
                  </a:schemeClr>
                </a:solidFill>
                <a:latin typeface="微软雅黑" panose="020B0503020204020204" pitchFamily="34" charset="-122"/>
                <a:cs typeface="+mn-ea"/>
                <a:sym typeface="+mn-lt"/>
              </a:rPr>
              <a:t> of enterprises.</a:t>
            </a:r>
          </a:p>
        </p:txBody>
      </p:sp>
      <p:sp>
        <p:nvSpPr>
          <p:cNvPr id="13" name="quotation-mark_32371"/>
          <p:cNvSpPr>
            <a:spLocks noChangeAspect="1"/>
          </p:cNvSpPr>
          <p:nvPr/>
        </p:nvSpPr>
        <p:spPr bwMode="auto">
          <a:xfrm>
            <a:off x="6714835" y="1677181"/>
            <a:ext cx="693955" cy="644074"/>
          </a:xfrm>
          <a:custGeom>
            <a:avLst/>
            <a:gdLst>
              <a:gd name="T0" fmla="*/ 2004 w 4654"/>
              <a:gd name="T1" fmla="*/ 191 h 4326"/>
              <a:gd name="T2" fmla="*/ 2004 w 4654"/>
              <a:gd name="T3" fmla="*/ 968 h 4326"/>
              <a:gd name="T4" fmla="*/ 1813 w 4654"/>
              <a:gd name="T5" fmla="*/ 1158 h 4326"/>
              <a:gd name="T6" fmla="*/ 1205 w 4654"/>
              <a:gd name="T7" fmla="*/ 2305 h 4326"/>
              <a:gd name="T8" fmla="*/ 1813 w 4654"/>
              <a:gd name="T9" fmla="*/ 2305 h 4326"/>
              <a:gd name="T10" fmla="*/ 2004 w 4654"/>
              <a:gd name="T11" fmla="*/ 2495 h 4326"/>
              <a:gd name="T12" fmla="*/ 2004 w 4654"/>
              <a:gd name="T13" fmla="*/ 4135 h 4326"/>
              <a:gd name="T14" fmla="*/ 1813 w 4654"/>
              <a:gd name="T15" fmla="*/ 4326 h 4326"/>
              <a:gd name="T16" fmla="*/ 191 w 4654"/>
              <a:gd name="T17" fmla="*/ 4326 h 4326"/>
              <a:gd name="T18" fmla="*/ 0 w 4654"/>
              <a:gd name="T19" fmla="*/ 4135 h 4326"/>
              <a:gd name="T20" fmla="*/ 0 w 4654"/>
              <a:gd name="T21" fmla="*/ 2495 h 4326"/>
              <a:gd name="T22" fmla="*/ 109 w 4654"/>
              <a:gd name="T23" fmla="*/ 1501 h 4326"/>
              <a:gd name="T24" fmla="*/ 448 w 4654"/>
              <a:gd name="T25" fmla="*/ 713 h 4326"/>
              <a:gd name="T26" fmla="*/ 1023 w 4654"/>
              <a:gd name="T27" fmla="*/ 187 h 4326"/>
              <a:gd name="T28" fmla="*/ 1813 w 4654"/>
              <a:gd name="T29" fmla="*/ 0 h 4326"/>
              <a:gd name="T30" fmla="*/ 2004 w 4654"/>
              <a:gd name="T31" fmla="*/ 191 h 4326"/>
              <a:gd name="T32" fmla="*/ 4464 w 4654"/>
              <a:gd name="T33" fmla="*/ 1158 h 4326"/>
              <a:gd name="T34" fmla="*/ 4654 w 4654"/>
              <a:gd name="T35" fmla="*/ 968 h 4326"/>
              <a:gd name="T36" fmla="*/ 4654 w 4654"/>
              <a:gd name="T37" fmla="*/ 191 h 4326"/>
              <a:gd name="T38" fmla="*/ 4464 w 4654"/>
              <a:gd name="T39" fmla="*/ 0 h 4326"/>
              <a:gd name="T40" fmla="*/ 3674 w 4654"/>
              <a:gd name="T41" fmla="*/ 187 h 4326"/>
              <a:gd name="T42" fmla="*/ 3098 w 4654"/>
              <a:gd name="T43" fmla="*/ 713 h 4326"/>
              <a:gd name="T44" fmla="*/ 2759 w 4654"/>
              <a:gd name="T45" fmla="*/ 1501 h 4326"/>
              <a:gd name="T46" fmla="*/ 2650 w 4654"/>
              <a:gd name="T47" fmla="*/ 2495 h 4326"/>
              <a:gd name="T48" fmla="*/ 2650 w 4654"/>
              <a:gd name="T49" fmla="*/ 4135 h 4326"/>
              <a:gd name="T50" fmla="*/ 2841 w 4654"/>
              <a:gd name="T51" fmla="*/ 4326 h 4326"/>
              <a:gd name="T52" fmla="*/ 4464 w 4654"/>
              <a:gd name="T53" fmla="*/ 4326 h 4326"/>
              <a:gd name="T54" fmla="*/ 4654 w 4654"/>
              <a:gd name="T55" fmla="*/ 4135 h 4326"/>
              <a:gd name="T56" fmla="*/ 4654 w 4654"/>
              <a:gd name="T57" fmla="*/ 2495 h 4326"/>
              <a:gd name="T58" fmla="*/ 4464 w 4654"/>
              <a:gd name="T59" fmla="*/ 2305 h 4326"/>
              <a:gd name="T60" fmla="*/ 3864 w 4654"/>
              <a:gd name="T61" fmla="*/ 2305 h 4326"/>
              <a:gd name="T62" fmla="*/ 4464 w 4654"/>
              <a:gd name="T63" fmla="*/ 1158 h 4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654" h="4326">
                <a:moveTo>
                  <a:pt x="2004" y="191"/>
                </a:moveTo>
                <a:lnTo>
                  <a:pt x="2004" y="968"/>
                </a:lnTo>
                <a:cubicBezTo>
                  <a:pt x="2004" y="1073"/>
                  <a:pt x="1919" y="1158"/>
                  <a:pt x="1813" y="1158"/>
                </a:cubicBezTo>
                <a:cubicBezTo>
                  <a:pt x="1437" y="1158"/>
                  <a:pt x="1233" y="1544"/>
                  <a:pt x="1205" y="2305"/>
                </a:cubicBezTo>
                <a:lnTo>
                  <a:pt x="1813" y="2305"/>
                </a:lnTo>
                <a:cubicBezTo>
                  <a:pt x="1919" y="2305"/>
                  <a:pt x="2004" y="2390"/>
                  <a:pt x="2004" y="2495"/>
                </a:cubicBezTo>
                <a:lnTo>
                  <a:pt x="2004" y="4135"/>
                </a:lnTo>
                <a:cubicBezTo>
                  <a:pt x="2004" y="4241"/>
                  <a:pt x="1919" y="4326"/>
                  <a:pt x="1813" y="4326"/>
                </a:cubicBezTo>
                <a:lnTo>
                  <a:pt x="191" y="4326"/>
                </a:lnTo>
                <a:cubicBezTo>
                  <a:pt x="85" y="4326"/>
                  <a:pt x="0" y="4241"/>
                  <a:pt x="0" y="4135"/>
                </a:cubicBezTo>
                <a:lnTo>
                  <a:pt x="0" y="2495"/>
                </a:lnTo>
                <a:cubicBezTo>
                  <a:pt x="0" y="2131"/>
                  <a:pt x="37" y="1796"/>
                  <a:pt x="109" y="1501"/>
                </a:cubicBezTo>
                <a:cubicBezTo>
                  <a:pt x="183" y="1198"/>
                  <a:pt x="297" y="933"/>
                  <a:pt x="448" y="713"/>
                </a:cubicBezTo>
                <a:cubicBezTo>
                  <a:pt x="602" y="488"/>
                  <a:pt x="796" y="311"/>
                  <a:pt x="1023" y="187"/>
                </a:cubicBezTo>
                <a:cubicBezTo>
                  <a:pt x="1252" y="63"/>
                  <a:pt x="1518" y="0"/>
                  <a:pt x="1813" y="0"/>
                </a:cubicBezTo>
                <a:cubicBezTo>
                  <a:pt x="1919" y="0"/>
                  <a:pt x="2004" y="86"/>
                  <a:pt x="2004" y="191"/>
                </a:cubicBezTo>
                <a:close/>
                <a:moveTo>
                  <a:pt x="4464" y="1158"/>
                </a:moveTo>
                <a:cubicBezTo>
                  <a:pt x="4569" y="1158"/>
                  <a:pt x="4654" y="1073"/>
                  <a:pt x="4654" y="968"/>
                </a:cubicBezTo>
                <a:lnTo>
                  <a:pt x="4654" y="191"/>
                </a:lnTo>
                <a:cubicBezTo>
                  <a:pt x="4654" y="86"/>
                  <a:pt x="4569" y="0"/>
                  <a:pt x="4464" y="0"/>
                </a:cubicBezTo>
                <a:cubicBezTo>
                  <a:pt x="4168" y="0"/>
                  <a:pt x="3902" y="63"/>
                  <a:pt x="3674" y="187"/>
                </a:cubicBezTo>
                <a:cubicBezTo>
                  <a:pt x="3447" y="311"/>
                  <a:pt x="3253" y="488"/>
                  <a:pt x="3098" y="713"/>
                </a:cubicBezTo>
                <a:cubicBezTo>
                  <a:pt x="2948" y="933"/>
                  <a:pt x="2834" y="1198"/>
                  <a:pt x="2759" y="1501"/>
                </a:cubicBezTo>
                <a:cubicBezTo>
                  <a:pt x="2687" y="1796"/>
                  <a:pt x="2650" y="2131"/>
                  <a:pt x="2650" y="2495"/>
                </a:cubicBezTo>
                <a:lnTo>
                  <a:pt x="2650" y="4135"/>
                </a:lnTo>
                <a:cubicBezTo>
                  <a:pt x="2650" y="4241"/>
                  <a:pt x="2736" y="4326"/>
                  <a:pt x="2841" y="4326"/>
                </a:cubicBezTo>
                <a:lnTo>
                  <a:pt x="4464" y="4326"/>
                </a:lnTo>
                <a:cubicBezTo>
                  <a:pt x="4569" y="4326"/>
                  <a:pt x="4654" y="4241"/>
                  <a:pt x="4654" y="4135"/>
                </a:cubicBezTo>
                <a:lnTo>
                  <a:pt x="4654" y="2495"/>
                </a:lnTo>
                <a:cubicBezTo>
                  <a:pt x="4654" y="2390"/>
                  <a:pt x="4569" y="2305"/>
                  <a:pt x="4464" y="2305"/>
                </a:cubicBezTo>
                <a:lnTo>
                  <a:pt x="3864" y="2305"/>
                </a:lnTo>
                <a:cubicBezTo>
                  <a:pt x="3892" y="1544"/>
                  <a:pt x="4093" y="1158"/>
                  <a:pt x="4464" y="1158"/>
                </a:cubicBezTo>
                <a:close/>
              </a:path>
            </a:pathLst>
          </a:custGeom>
          <a:solidFill>
            <a:srgbClr val="0091D8"/>
          </a:solidFill>
          <a:ln>
            <a:solidFill>
              <a:srgbClr val="0091D8"/>
            </a:solidFill>
          </a:ln>
        </p:spPr>
        <p:txBody>
          <a:bodyPr/>
          <a:lstStyle/>
          <a:p>
            <a:endParaRPr lang="zh-CN" altLang="en-US" dirty="0"/>
          </a:p>
        </p:txBody>
      </p:sp>
      <p:sp>
        <p:nvSpPr>
          <p:cNvPr id="3" name="矩形 2">
            <a:extLst>
              <a:ext uri="{FF2B5EF4-FFF2-40B4-BE49-F238E27FC236}">
                <a16:creationId xmlns:a16="http://schemas.microsoft.com/office/drawing/2014/main" id="{CB4C6F52-9812-B83A-D711-DD6F2E9383D3}"/>
              </a:ext>
            </a:extLst>
          </p:cNvPr>
          <p:cNvSpPr/>
          <p:nvPr/>
        </p:nvSpPr>
        <p:spPr>
          <a:xfrm>
            <a:off x="1383098" y="574695"/>
            <a:ext cx="3975063" cy="523220"/>
          </a:xfrm>
          <a:prstGeom prst="rect">
            <a:avLst/>
          </a:prstGeom>
        </p:spPr>
        <p:txBody>
          <a:bodyPr wrap="none">
            <a:spAutoFit/>
          </a:bodyPr>
          <a:lstStyle/>
          <a:p>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rPr>
              <a:t>Digital Transformation</a:t>
            </a:r>
            <a:endParaRPr lang="zh-CN" altLang="en-US" sz="2800" dirty="0">
              <a:solidFill>
                <a:schemeClr val="tx1">
                  <a:lumMod val="75000"/>
                  <a:lumOff val="25000"/>
                </a:schemeClr>
              </a:solidFill>
            </a:endParaRPr>
          </a:p>
        </p:txBody>
      </p:sp>
      <p:pic>
        <p:nvPicPr>
          <p:cNvPr id="5" name="图片 4">
            <a:extLst>
              <a:ext uri="{FF2B5EF4-FFF2-40B4-BE49-F238E27FC236}">
                <a16:creationId xmlns:a16="http://schemas.microsoft.com/office/drawing/2014/main" id="{E241225A-CD5B-3D1A-F76D-8E719F428A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473" y="2018175"/>
            <a:ext cx="4809836" cy="3206557"/>
          </a:xfrm>
          <a:prstGeom prst="rect">
            <a:avLst/>
          </a:prstGeom>
        </p:spPr>
      </p:pic>
    </p:spTree>
    <p:extLst>
      <p:ext uri="{BB962C8B-B14F-4D97-AF65-F5344CB8AC3E}">
        <p14:creationId xmlns:p14="http://schemas.microsoft.com/office/powerpoint/2010/main" val="178712519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圆角矩形 5"/>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圆角矩形 6"/>
          <p:cNvSpPr/>
          <p:nvPr/>
        </p:nvSpPr>
        <p:spPr>
          <a:xfrm>
            <a:off x="953178" y="491523"/>
            <a:ext cx="317357" cy="317357"/>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6393873" y="1543507"/>
            <a:ext cx="5163127" cy="4169978"/>
          </a:xfrm>
          <a:prstGeom prst="rect">
            <a:avLst/>
          </a:prstGeom>
          <a:solidFill>
            <a:schemeClr val="bg1"/>
          </a:solidFill>
          <a:ln>
            <a:noFill/>
          </a:ln>
          <a:effectLst>
            <a:outerShdw blurRad="1270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1" name="文本框 10"/>
          <p:cNvSpPr txBox="1"/>
          <p:nvPr/>
        </p:nvSpPr>
        <p:spPr>
          <a:xfrm>
            <a:off x="8649298" y="5082559"/>
            <a:ext cx="1890679" cy="523220"/>
          </a:xfrm>
          <a:prstGeom prst="rect">
            <a:avLst/>
          </a:prstGeom>
          <a:noFill/>
        </p:spPr>
        <p:txBody>
          <a:bodyPr wrap="square" rtlCol="0">
            <a:spAutoFit/>
            <a:scene3d>
              <a:camera prst="orthographicFront"/>
              <a:lightRig rig="threePt" dir="t"/>
            </a:scene3d>
            <a:sp3d contourW="12700"/>
          </a:bodyPr>
          <a:lstStyle/>
          <a:p>
            <a:pPr algn="ctr"/>
            <a:r>
              <a:rPr lang="zh-CN" altLang="en-US" sz="2800" dirty="0">
                <a:solidFill>
                  <a:schemeClr val="bg1"/>
                </a:solidFill>
                <a:latin typeface="思源宋体 Heavy" panose="02020900000000000000" pitchFamily="18" charset="-122"/>
                <a:ea typeface="思源宋体 Heavy" panose="02020900000000000000" pitchFamily="18" charset="-122"/>
                <a:cs typeface="+mn-ea"/>
                <a:sym typeface="+mn-lt"/>
              </a:rPr>
              <a:t>选题背景</a:t>
            </a:r>
          </a:p>
        </p:txBody>
      </p:sp>
      <p:sp>
        <p:nvSpPr>
          <p:cNvPr id="12" name="1"/>
          <p:cNvSpPr txBox="1">
            <a:spLocks noChangeArrowheads="1"/>
          </p:cNvSpPr>
          <p:nvPr/>
        </p:nvSpPr>
        <p:spPr bwMode="auto">
          <a:xfrm>
            <a:off x="6850744" y="2900102"/>
            <a:ext cx="4260602" cy="225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a:lnSpc>
                <a:spcPct val="150000"/>
              </a:lnSpc>
            </a:pPr>
            <a:r>
              <a:rPr lang="en-US" altLang="zh-CN" sz="2000" dirty="0">
                <a:solidFill>
                  <a:schemeClr val="tx1">
                    <a:lumMod val="75000"/>
                    <a:lumOff val="25000"/>
                  </a:schemeClr>
                </a:solidFill>
                <a:latin typeface="微软雅黑" panose="020B0503020204020204" pitchFamily="34" charset="-122"/>
                <a:cs typeface="+mn-ea"/>
                <a:sym typeface="+mn-lt"/>
              </a:rPr>
              <a:t>Founded in 1968, </a:t>
            </a:r>
            <a:r>
              <a:rPr lang="en-US" altLang="zh-CN" sz="2000" b="1" dirty="0">
                <a:solidFill>
                  <a:srgbClr val="0091D8"/>
                </a:solidFill>
                <a:latin typeface="微软雅黑" panose="020B0503020204020204" pitchFamily="34" charset="-122"/>
                <a:cs typeface="+mn-ea"/>
                <a:sym typeface="+mn-lt"/>
              </a:rPr>
              <a:t>Midea</a:t>
            </a:r>
            <a:r>
              <a:rPr lang="en-US" altLang="zh-CN" sz="2000" dirty="0">
                <a:solidFill>
                  <a:schemeClr val="tx1">
                    <a:lumMod val="75000"/>
                    <a:lumOff val="25000"/>
                  </a:schemeClr>
                </a:solidFill>
                <a:latin typeface="微软雅黑" panose="020B0503020204020204" pitchFamily="34" charset="-122"/>
                <a:cs typeface="+mn-ea"/>
                <a:sym typeface="+mn-lt"/>
              </a:rPr>
              <a:t> is the world’s leading manufacturer of home appliances. With more than 150,000 employees and presence in over 195 countries.</a:t>
            </a:r>
          </a:p>
        </p:txBody>
      </p:sp>
      <p:sp>
        <p:nvSpPr>
          <p:cNvPr id="13" name="quotation-mark_32371"/>
          <p:cNvSpPr>
            <a:spLocks noChangeAspect="1"/>
          </p:cNvSpPr>
          <p:nvPr/>
        </p:nvSpPr>
        <p:spPr bwMode="auto">
          <a:xfrm>
            <a:off x="6850743" y="2018175"/>
            <a:ext cx="693955" cy="644074"/>
          </a:xfrm>
          <a:custGeom>
            <a:avLst/>
            <a:gdLst>
              <a:gd name="T0" fmla="*/ 2004 w 4654"/>
              <a:gd name="T1" fmla="*/ 191 h 4326"/>
              <a:gd name="T2" fmla="*/ 2004 w 4654"/>
              <a:gd name="T3" fmla="*/ 968 h 4326"/>
              <a:gd name="T4" fmla="*/ 1813 w 4654"/>
              <a:gd name="T5" fmla="*/ 1158 h 4326"/>
              <a:gd name="T6" fmla="*/ 1205 w 4654"/>
              <a:gd name="T7" fmla="*/ 2305 h 4326"/>
              <a:gd name="T8" fmla="*/ 1813 w 4654"/>
              <a:gd name="T9" fmla="*/ 2305 h 4326"/>
              <a:gd name="T10" fmla="*/ 2004 w 4654"/>
              <a:gd name="T11" fmla="*/ 2495 h 4326"/>
              <a:gd name="T12" fmla="*/ 2004 w 4654"/>
              <a:gd name="T13" fmla="*/ 4135 h 4326"/>
              <a:gd name="T14" fmla="*/ 1813 w 4654"/>
              <a:gd name="T15" fmla="*/ 4326 h 4326"/>
              <a:gd name="T16" fmla="*/ 191 w 4654"/>
              <a:gd name="T17" fmla="*/ 4326 h 4326"/>
              <a:gd name="T18" fmla="*/ 0 w 4654"/>
              <a:gd name="T19" fmla="*/ 4135 h 4326"/>
              <a:gd name="T20" fmla="*/ 0 w 4654"/>
              <a:gd name="T21" fmla="*/ 2495 h 4326"/>
              <a:gd name="T22" fmla="*/ 109 w 4654"/>
              <a:gd name="T23" fmla="*/ 1501 h 4326"/>
              <a:gd name="T24" fmla="*/ 448 w 4654"/>
              <a:gd name="T25" fmla="*/ 713 h 4326"/>
              <a:gd name="T26" fmla="*/ 1023 w 4654"/>
              <a:gd name="T27" fmla="*/ 187 h 4326"/>
              <a:gd name="T28" fmla="*/ 1813 w 4654"/>
              <a:gd name="T29" fmla="*/ 0 h 4326"/>
              <a:gd name="T30" fmla="*/ 2004 w 4654"/>
              <a:gd name="T31" fmla="*/ 191 h 4326"/>
              <a:gd name="T32" fmla="*/ 4464 w 4654"/>
              <a:gd name="T33" fmla="*/ 1158 h 4326"/>
              <a:gd name="T34" fmla="*/ 4654 w 4654"/>
              <a:gd name="T35" fmla="*/ 968 h 4326"/>
              <a:gd name="T36" fmla="*/ 4654 w 4654"/>
              <a:gd name="T37" fmla="*/ 191 h 4326"/>
              <a:gd name="T38" fmla="*/ 4464 w 4654"/>
              <a:gd name="T39" fmla="*/ 0 h 4326"/>
              <a:gd name="T40" fmla="*/ 3674 w 4654"/>
              <a:gd name="T41" fmla="*/ 187 h 4326"/>
              <a:gd name="T42" fmla="*/ 3098 w 4654"/>
              <a:gd name="T43" fmla="*/ 713 h 4326"/>
              <a:gd name="T44" fmla="*/ 2759 w 4654"/>
              <a:gd name="T45" fmla="*/ 1501 h 4326"/>
              <a:gd name="T46" fmla="*/ 2650 w 4654"/>
              <a:gd name="T47" fmla="*/ 2495 h 4326"/>
              <a:gd name="T48" fmla="*/ 2650 w 4654"/>
              <a:gd name="T49" fmla="*/ 4135 h 4326"/>
              <a:gd name="T50" fmla="*/ 2841 w 4654"/>
              <a:gd name="T51" fmla="*/ 4326 h 4326"/>
              <a:gd name="T52" fmla="*/ 4464 w 4654"/>
              <a:gd name="T53" fmla="*/ 4326 h 4326"/>
              <a:gd name="T54" fmla="*/ 4654 w 4654"/>
              <a:gd name="T55" fmla="*/ 4135 h 4326"/>
              <a:gd name="T56" fmla="*/ 4654 w 4654"/>
              <a:gd name="T57" fmla="*/ 2495 h 4326"/>
              <a:gd name="T58" fmla="*/ 4464 w 4654"/>
              <a:gd name="T59" fmla="*/ 2305 h 4326"/>
              <a:gd name="T60" fmla="*/ 3864 w 4654"/>
              <a:gd name="T61" fmla="*/ 2305 h 4326"/>
              <a:gd name="T62" fmla="*/ 4464 w 4654"/>
              <a:gd name="T63" fmla="*/ 1158 h 4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654" h="4326">
                <a:moveTo>
                  <a:pt x="2004" y="191"/>
                </a:moveTo>
                <a:lnTo>
                  <a:pt x="2004" y="968"/>
                </a:lnTo>
                <a:cubicBezTo>
                  <a:pt x="2004" y="1073"/>
                  <a:pt x="1919" y="1158"/>
                  <a:pt x="1813" y="1158"/>
                </a:cubicBezTo>
                <a:cubicBezTo>
                  <a:pt x="1437" y="1158"/>
                  <a:pt x="1233" y="1544"/>
                  <a:pt x="1205" y="2305"/>
                </a:cubicBezTo>
                <a:lnTo>
                  <a:pt x="1813" y="2305"/>
                </a:lnTo>
                <a:cubicBezTo>
                  <a:pt x="1919" y="2305"/>
                  <a:pt x="2004" y="2390"/>
                  <a:pt x="2004" y="2495"/>
                </a:cubicBezTo>
                <a:lnTo>
                  <a:pt x="2004" y="4135"/>
                </a:lnTo>
                <a:cubicBezTo>
                  <a:pt x="2004" y="4241"/>
                  <a:pt x="1919" y="4326"/>
                  <a:pt x="1813" y="4326"/>
                </a:cubicBezTo>
                <a:lnTo>
                  <a:pt x="191" y="4326"/>
                </a:lnTo>
                <a:cubicBezTo>
                  <a:pt x="85" y="4326"/>
                  <a:pt x="0" y="4241"/>
                  <a:pt x="0" y="4135"/>
                </a:cubicBezTo>
                <a:lnTo>
                  <a:pt x="0" y="2495"/>
                </a:lnTo>
                <a:cubicBezTo>
                  <a:pt x="0" y="2131"/>
                  <a:pt x="37" y="1796"/>
                  <a:pt x="109" y="1501"/>
                </a:cubicBezTo>
                <a:cubicBezTo>
                  <a:pt x="183" y="1198"/>
                  <a:pt x="297" y="933"/>
                  <a:pt x="448" y="713"/>
                </a:cubicBezTo>
                <a:cubicBezTo>
                  <a:pt x="602" y="488"/>
                  <a:pt x="796" y="311"/>
                  <a:pt x="1023" y="187"/>
                </a:cubicBezTo>
                <a:cubicBezTo>
                  <a:pt x="1252" y="63"/>
                  <a:pt x="1518" y="0"/>
                  <a:pt x="1813" y="0"/>
                </a:cubicBezTo>
                <a:cubicBezTo>
                  <a:pt x="1919" y="0"/>
                  <a:pt x="2004" y="86"/>
                  <a:pt x="2004" y="191"/>
                </a:cubicBezTo>
                <a:close/>
                <a:moveTo>
                  <a:pt x="4464" y="1158"/>
                </a:moveTo>
                <a:cubicBezTo>
                  <a:pt x="4569" y="1158"/>
                  <a:pt x="4654" y="1073"/>
                  <a:pt x="4654" y="968"/>
                </a:cubicBezTo>
                <a:lnTo>
                  <a:pt x="4654" y="191"/>
                </a:lnTo>
                <a:cubicBezTo>
                  <a:pt x="4654" y="86"/>
                  <a:pt x="4569" y="0"/>
                  <a:pt x="4464" y="0"/>
                </a:cubicBezTo>
                <a:cubicBezTo>
                  <a:pt x="4168" y="0"/>
                  <a:pt x="3902" y="63"/>
                  <a:pt x="3674" y="187"/>
                </a:cubicBezTo>
                <a:cubicBezTo>
                  <a:pt x="3447" y="311"/>
                  <a:pt x="3253" y="488"/>
                  <a:pt x="3098" y="713"/>
                </a:cubicBezTo>
                <a:cubicBezTo>
                  <a:pt x="2948" y="933"/>
                  <a:pt x="2834" y="1198"/>
                  <a:pt x="2759" y="1501"/>
                </a:cubicBezTo>
                <a:cubicBezTo>
                  <a:pt x="2687" y="1796"/>
                  <a:pt x="2650" y="2131"/>
                  <a:pt x="2650" y="2495"/>
                </a:cubicBezTo>
                <a:lnTo>
                  <a:pt x="2650" y="4135"/>
                </a:lnTo>
                <a:cubicBezTo>
                  <a:pt x="2650" y="4241"/>
                  <a:pt x="2736" y="4326"/>
                  <a:pt x="2841" y="4326"/>
                </a:cubicBezTo>
                <a:lnTo>
                  <a:pt x="4464" y="4326"/>
                </a:lnTo>
                <a:cubicBezTo>
                  <a:pt x="4569" y="4326"/>
                  <a:pt x="4654" y="4241"/>
                  <a:pt x="4654" y="4135"/>
                </a:cubicBezTo>
                <a:lnTo>
                  <a:pt x="4654" y="2495"/>
                </a:lnTo>
                <a:cubicBezTo>
                  <a:pt x="4654" y="2390"/>
                  <a:pt x="4569" y="2305"/>
                  <a:pt x="4464" y="2305"/>
                </a:cubicBezTo>
                <a:lnTo>
                  <a:pt x="3864" y="2305"/>
                </a:lnTo>
                <a:cubicBezTo>
                  <a:pt x="3892" y="1544"/>
                  <a:pt x="4093" y="1158"/>
                  <a:pt x="4464" y="1158"/>
                </a:cubicBezTo>
                <a:close/>
              </a:path>
            </a:pathLst>
          </a:custGeom>
          <a:solidFill>
            <a:srgbClr val="0091D8"/>
          </a:solidFill>
          <a:ln>
            <a:solidFill>
              <a:srgbClr val="0091D8"/>
            </a:solidFill>
          </a:ln>
        </p:spPr>
        <p:txBody>
          <a:bodyPr/>
          <a:lstStyle/>
          <a:p>
            <a:endParaRPr lang="zh-CN" altLang="en-US" dirty="0"/>
          </a:p>
        </p:txBody>
      </p:sp>
      <p:pic>
        <p:nvPicPr>
          <p:cNvPr id="2" name="图片 1">
            <a:extLst>
              <a:ext uri="{FF2B5EF4-FFF2-40B4-BE49-F238E27FC236}">
                <a16:creationId xmlns:a16="http://schemas.microsoft.com/office/drawing/2014/main" id="{4444EC49-9294-60A2-91F7-C0DD6539290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97567" y="2078520"/>
            <a:ext cx="4658397" cy="3099952"/>
          </a:xfrm>
          <a:prstGeom prst="rect">
            <a:avLst/>
          </a:prstGeom>
        </p:spPr>
      </p:pic>
      <p:sp>
        <p:nvSpPr>
          <p:cNvPr id="3" name="矩形 2">
            <a:extLst>
              <a:ext uri="{FF2B5EF4-FFF2-40B4-BE49-F238E27FC236}">
                <a16:creationId xmlns:a16="http://schemas.microsoft.com/office/drawing/2014/main" id="{CB4C6F52-9812-B83A-D711-DD6F2E9383D3}"/>
              </a:ext>
            </a:extLst>
          </p:cNvPr>
          <p:cNvSpPr/>
          <p:nvPr/>
        </p:nvSpPr>
        <p:spPr>
          <a:xfrm>
            <a:off x="1383098" y="574695"/>
            <a:ext cx="1263487" cy="523220"/>
          </a:xfrm>
          <a:prstGeom prst="rect">
            <a:avLst/>
          </a:prstGeom>
        </p:spPr>
        <p:txBody>
          <a:bodyPr wrap="none">
            <a:spAutoFit/>
          </a:bodyPr>
          <a:lstStyle/>
          <a:p>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rPr>
              <a:t>Midea</a:t>
            </a:r>
            <a:endParaRPr lang="zh-CN" altLang="en-US" sz="2800" dirty="0">
              <a:solidFill>
                <a:schemeClr val="tx1">
                  <a:lumMod val="75000"/>
                  <a:lumOff val="25000"/>
                </a:schemeClr>
              </a:solidFill>
            </a:endParaRPr>
          </a:p>
        </p:txBody>
      </p:sp>
    </p:spTree>
    <p:extLst>
      <p:ext uri="{BB962C8B-B14F-4D97-AF65-F5344CB8AC3E}">
        <p14:creationId xmlns:p14="http://schemas.microsoft.com/office/powerpoint/2010/main" val="174332537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QQ截图20170608113309.png"/>
          <p:cNvPicPr>
            <a:picLocks noChangeAspect="1"/>
          </p:cNvPicPr>
          <p:nvPr/>
        </p:nvPicPr>
        <p:blipFill rotWithShape="1">
          <a:blip r:embed="rId2">
            <a:extLst>
              <a:ext uri="{28A0092B-C50C-407E-A947-70E740481C1C}">
                <a14:useLocalDpi xmlns:a14="http://schemas.microsoft.com/office/drawing/2010/main" val="0"/>
              </a:ext>
            </a:extLst>
          </a:blip>
          <a:srcRect l="23415"/>
          <a:stretch>
            <a:fillRect/>
          </a:stretch>
        </p:blipFill>
        <p:spPr>
          <a:xfrm>
            <a:off x="-55418" y="-54767"/>
            <a:ext cx="12192000" cy="6912767"/>
          </a:xfrm>
          <a:prstGeom prst="rect">
            <a:avLst/>
          </a:prstGeom>
        </p:spPr>
      </p:pic>
      <p:sp>
        <p:nvSpPr>
          <p:cNvPr id="5" name="文本框 4"/>
          <p:cNvSpPr txBox="1"/>
          <p:nvPr/>
        </p:nvSpPr>
        <p:spPr>
          <a:xfrm>
            <a:off x="4994404" y="2767279"/>
            <a:ext cx="554061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8000" dirty="0">
                <a:solidFill>
                  <a:schemeClr val="tx1">
                    <a:lumMod val="75000"/>
                    <a:lumOff val="25000"/>
                  </a:schemeClr>
                </a:solidFill>
                <a:latin typeface="微软雅黑" panose="020B0503020204020204" charset="-122"/>
                <a:ea typeface="微软雅黑" panose="020B0503020204020204" charset="-122"/>
                <a:sym typeface="+mn-ea"/>
              </a:rPr>
              <a:t>Main Body</a:t>
            </a:r>
            <a:endParaRPr kumimoji="0" lang="zh-CN" altLang="en-US" sz="80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sym typeface="+mn-ea"/>
            </a:endParaRPr>
          </a:p>
        </p:txBody>
      </p:sp>
      <p:cxnSp>
        <p:nvCxnSpPr>
          <p:cNvPr id="8" name="直线连接符 7"/>
          <p:cNvCxnSpPr/>
          <p:nvPr/>
        </p:nvCxnSpPr>
        <p:spPr>
          <a:xfrm>
            <a:off x="4300467" y="4462496"/>
            <a:ext cx="6928485" cy="0"/>
          </a:xfrm>
          <a:prstGeom prst="line">
            <a:avLst/>
          </a:prstGeom>
          <a:ln w="38100" cmpd="sng">
            <a:solidFill>
              <a:srgbClr val="0091D8"/>
            </a:solidFill>
          </a:ln>
          <a:effectLst/>
        </p:spPr>
        <p:style>
          <a:lnRef idx="2">
            <a:schemeClr val="accent1"/>
          </a:lnRef>
          <a:fillRef idx="0">
            <a:schemeClr val="accent1"/>
          </a:fillRef>
          <a:effectRef idx="1">
            <a:schemeClr val="accent1"/>
          </a:effectRef>
          <a:fontRef idx="minor">
            <a:schemeClr val="tx1"/>
          </a:fontRef>
        </p:style>
      </p:cxnSp>
      <p:sp>
        <p:nvSpPr>
          <p:cNvPr id="2" name="文本框 1"/>
          <p:cNvSpPr txBox="1"/>
          <p:nvPr/>
        </p:nvSpPr>
        <p:spPr>
          <a:xfrm>
            <a:off x="1728066" y="1613118"/>
            <a:ext cx="1914307" cy="36317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3000" dirty="0">
                <a:solidFill>
                  <a:srgbClr val="0091D8"/>
                </a:solidFill>
                <a:latin typeface="微软雅黑" panose="020B0503020204020204" charset="-122"/>
                <a:ea typeface="微软雅黑" panose="020B0503020204020204" charset="-122"/>
              </a:rPr>
              <a:t>2</a:t>
            </a:r>
            <a:endParaRPr kumimoji="0" lang="en-US" altLang="zh-CN" sz="23000" b="0" i="0" u="none" strike="noStrike" kern="1200" cap="none" spc="0" normalizeH="0" baseline="0" noProof="0" dirty="0">
              <a:ln>
                <a:noFill/>
              </a:ln>
              <a:solidFill>
                <a:srgbClr val="0091D8"/>
              </a:solidFill>
              <a:effectLst/>
              <a:uLnTx/>
              <a:uFillTx/>
              <a:latin typeface="微软雅黑" panose="020B0503020204020204" charset="-122"/>
              <a:ea typeface="微软雅黑" panose="020B0503020204020204" charset="-122"/>
              <a:cs typeface="+mn-cs"/>
            </a:endParaRPr>
          </a:p>
        </p:txBody>
      </p:sp>
    </p:spTree>
    <p:extLst>
      <p:ext uri="{BB962C8B-B14F-4D97-AF65-F5344CB8AC3E}">
        <p14:creationId xmlns:p14="http://schemas.microsoft.com/office/powerpoint/2010/main" val="234509193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1849886" y="1173480"/>
            <a:ext cx="8325971" cy="4511040"/>
            <a:chOff x="769607" y="480566"/>
            <a:chExt cx="7604786" cy="4120300"/>
          </a:xfrm>
        </p:grpSpPr>
        <p:grpSp>
          <p:nvGrpSpPr>
            <p:cNvPr id="11" name="组合 10"/>
            <p:cNvGrpSpPr/>
            <p:nvPr/>
          </p:nvGrpSpPr>
          <p:grpSpPr>
            <a:xfrm>
              <a:off x="769607" y="549534"/>
              <a:ext cx="7604786" cy="4051332"/>
              <a:chOff x="862228" y="698561"/>
              <a:chExt cx="7604786" cy="4051332"/>
            </a:xfrm>
          </p:grpSpPr>
          <p:sp>
            <p:nvSpPr>
              <p:cNvPr id="16" name="圆角矩形 15"/>
              <p:cNvSpPr/>
              <p:nvPr/>
            </p:nvSpPr>
            <p:spPr>
              <a:xfrm>
                <a:off x="862228" y="785446"/>
                <a:ext cx="7604786" cy="3964447"/>
              </a:xfrm>
              <a:prstGeom prst="roundRect">
                <a:avLst>
                  <a:gd name="adj" fmla="val 2008"/>
                </a:avLst>
              </a:prstGeom>
              <a:solidFill>
                <a:srgbClr val="0091D8"/>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sp>
            <p:nvSpPr>
              <p:cNvPr id="17" name="圆角矩形 16"/>
              <p:cNvSpPr/>
              <p:nvPr/>
            </p:nvSpPr>
            <p:spPr>
              <a:xfrm>
                <a:off x="862228" y="698561"/>
                <a:ext cx="7604786" cy="3964447"/>
              </a:xfrm>
              <a:prstGeom prst="roundRect">
                <a:avLst>
                  <a:gd name="adj" fmla="val 2008"/>
                </a:avLst>
              </a:prstGeom>
              <a:solidFill>
                <a:srgbClr val="FAFAFA"/>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grpSp>
        <p:grpSp>
          <p:nvGrpSpPr>
            <p:cNvPr id="12" name="组合 11"/>
            <p:cNvGrpSpPr/>
            <p:nvPr/>
          </p:nvGrpSpPr>
          <p:grpSpPr>
            <a:xfrm>
              <a:off x="1731086" y="480566"/>
              <a:ext cx="5681828" cy="137935"/>
              <a:chOff x="1937677" y="524634"/>
              <a:chExt cx="5681828" cy="137935"/>
            </a:xfrm>
          </p:grpSpPr>
          <p:sp>
            <p:nvSpPr>
              <p:cNvPr id="14" name="圆角矩形 13"/>
              <p:cNvSpPr/>
              <p:nvPr/>
            </p:nvSpPr>
            <p:spPr>
              <a:xfrm>
                <a:off x="1937677" y="524634"/>
                <a:ext cx="66220" cy="137935"/>
              </a:xfrm>
              <a:prstGeom prst="roundRect">
                <a:avLst>
                  <a:gd name="adj" fmla="val 50000"/>
                </a:avLst>
              </a:prstGeom>
              <a:solidFill>
                <a:srgbClr val="0091D8"/>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sp>
            <p:nvSpPr>
              <p:cNvPr id="15" name="圆角矩形 14"/>
              <p:cNvSpPr/>
              <p:nvPr/>
            </p:nvSpPr>
            <p:spPr>
              <a:xfrm>
                <a:off x="7553285" y="524634"/>
                <a:ext cx="66220" cy="137935"/>
              </a:xfrm>
              <a:prstGeom prst="roundRect">
                <a:avLst>
                  <a:gd name="adj" fmla="val 50000"/>
                </a:avLst>
              </a:prstGeom>
              <a:solidFill>
                <a:srgbClr val="0091D8"/>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grpSp>
      </p:grpSp>
      <p:sp>
        <p:nvSpPr>
          <p:cNvPr id="13" name="文本框 11"/>
          <p:cNvSpPr txBox="1"/>
          <p:nvPr/>
        </p:nvSpPr>
        <p:spPr>
          <a:xfrm>
            <a:off x="3928270" y="1888186"/>
            <a:ext cx="4335463" cy="830997"/>
          </a:xfrm>
          <a:prstGeom prst="rect">
            <a:avLst/>
          </a:prstGeom>
          <a:noFill/>
          <a:ln>
            <a:noFill/>
          </a:ln>
        </p:spPr>
        <p:txBody>
          <a:bodyPr wrap="square" lIns="91440" tIns="45720" rIns="91440" bIns="45720" rtlCol="0">
            <a:spAutoFit/>
          </a:bodyPr>
          <a:lstStyle/>
          <a:p>
            <a:pPr algn="ctr"/>
            <a:r>
              <a:rPr lang="en-US" altLang="zh-CN" sz="4800" dirty="0">
                <a:solidFill>
                  <a:schemeClr val="tx1">
                    <a:lumMod val="75000"/>
                    <a:lumOff val="2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sym typeface="+mn-ea"/>
              </a:rPr>
              <a:t>PART 1</a:t>
            </a:r>
            <a:endParaRPr lang="zh-CN" altLang="en-US" sz="4800" dirty="0">
              <a:solidFill>
                <a:schemeClr val="tx1">
                  <a:lumMod val="75000"/>
                  <a:lumOff val="2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sym typeface="+mn-ea"/>
            </a:endParaRPr>
          </a:p>
        </p:txBody>
      </p:sp>
      <p:sp>
        <p:nvSpPr>
          <p:cNvPr id="8" name="文本框 10"/>
          <p:cNvSpPr txBox="1"/>
          <p:nvPr/>
        </p:nvSpPr>
        <p:spPr>
          <a:xfrm>
            <a:off x="2255571" y="3030822"/>
            <a:ext cx="7680853" cy="1107996"/>
          </a:xfrm>
          <a:prstGeom prst="rect">
            <a:avLst/>
          </a:prstGeom>
          <a:noFill/>
          <a:ln>
            <a:noFill/>
          </a:ln>
        </p:spPr>
        <p:txBody>
          <a:bodyPr wrap="square" rtlCol="0">
            <a:spAutoFit/>
          </a:bodyPr>
          <a:lstStyle/>
          <a:p>
            <a:pPr algn="ctr"/>
            <a:r>
              <a:rPr lang="en-US" altLang="zh-CN" sz="6600" dirty="0">
                <a:solidFill>
                  <a:srgbClr val="0091D8"/>
                </a:solidFill>
                <a:latin typeface="微软雅黑" panose="020B0503020204020204" pitchFamily="34" charset="-122"/>
                <a:ea typeface="微软雅黑" panose="020B0503020204020204" pitchFamily="34" charset="-122"/>
                <a:cs typeface="阿里巴巴普惠体 R" panose="00020600040101010101" pitchFamily="18" charset="-122"/>
              </a:rPr>
              <a:t>Background</a:t>
            </a:r>
          </a:p>
        </p:txBody>
      </p:sp>
      <p:sp>
        <p:nvSpPr>
          <p:cNvPr id="5" name="矩形 4"/>
          <p:cNvSpPr/>
          <p:nvPr/>
        </p:nvSpPr>
        <p:spPr>
          <a:xfrm>
            <a:off x="5682162" y="4765946"/>
            <a:ext cx="827672" cy="384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366163" y="574695"/>
            <a:ext cx="6433946" cy="49244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The impact of the COVID-19 pandemic</a:t>
            </a:r>
          </a:p>
        </p:txBody>
      </p:sp>
      <p:sp>
        <p:nvSpPr>
          <p:cNvPr id="3" name="圆角矩形 2"/>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17" name="圆角矩形 16"/>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8208" name="矩形 17"/>
          <p:cNvSpPr/>
          <p:nvPr/>
        </p:nvSpPr>
        <p:spPr>
          <a:xfrm>
            <a:off x="0" y="6667500"/>
            <a:ext cx="12192000" cy="190500"/>
          </a:xfrm>
          <a:prstGeom prst="rect">
            <a:avLst/>
          </a:prstGeom>
          <a:solidFill>
            <a:srgbClr val="0091D8"/>
          </a:solidFill>
          <a:ln w="25400">
            <a:solidFill>
              <a:srgbClr val="0091D8"/>
            </a:solidFill>
          </a:ln>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FFFFFF"/>
              </a:solidFill>
              <a:effectLst/>
              <a:uLnTx/>
              <a:uFillTx/>
              <a:latin typeface="宋体" panose="02010600030101010101" pitchFamily="2" charset="-122"/>
              <a:ea typeface="宋体" panose="02010600030101010101" pitchFamily="2" charset="-122"/>
              <a:cs typeface="+mn-cs"/>
              <a:sym typeface="宋体" panose="02010600030101010101" pitchFamily="2" charset="-122"/>
            </a:endParaRPr>
          </a:p>
        </p:txBody>
      </p:sp>
      <p:sp>
        <p:nvSpPr>
          <p:cNvPr id="5" name="文本框 4">
            <a:extLst>
              <a:ext uri="{FF2B5EF4-FFF2-40B4-BE49-F238E27FC236}">
                <a16:creationId xmlns:a16="http://schemas.microsoft.com/office/drawing/2014/main" id="{B95E3509-A265-1A1B-74A4-504B0164ADEC}"/>
              </a:ext>
            </a:extLst>
          </p:cNvPr>
          <p:cNvSpPr txBox="1"/>
          <p:nvPr/>
        </p:nvSpPr>
        <p:spPr>
          <a:xfrm>
            <a:off x="1041157" y="1657373"/>
            <a:ext cx="4881662" cy="2120902"/>
          </a:xfrm>
          <a:prstGeom prst="rect">
            <a:avLst/>
          </a:prstGeom>
          <a:noFill/>
        </p:spPr>
        <p:txBody>
          <a:bodyPr wrap="square" rtlCol="0">
            <a:spAutoFit/>
          </a:bodyPr>
          <a:lstStyle/>
          <a:p>
            <a:pPr>
              <a:lnSpc>
                <a:spcPct val="150000"/>
              </a:lnSpc>
            </a:pPr>
            <a:r>
              <a:rPr lang="en-US" altLang="zh-CN" dirty="0">
                <a:latin typeface="微软雅黑" panose="020B0503020204020204" pitchFamily="34" charset="-122"/>
                <a:ea typeface="微软雅黑" panose="020B0503020204020204" pitchFamily="34" charset="-122"/>
              </a:rPr>
              <a:t>Demand for home appliances has increased due to the pandemic, yet </a:t>
            </a:r>
            <a:r>
              <a:rPr lang="en-US" altLang="zh-CN" b="1" dirty="0">
                <a:solidFill>
                  <a:srgbClr val="0091D8"/>
                </a:solidFill>
                <a:latin typeface="微软雅黑" panose="020B0503020204020204" pitchFamily="34" charset="-122"/>
                <a:ea typeface="微软雅黑" panose="020B0503020204020204" pitchFamily="34" charset="-122"/>
              </a:rPr>
              <a:t>global supply chain shortages </a:t>
            </a:r>
            <a:r>
              <a:rPr lang="en-US" altLang="zh-CN" dirty="0">
                <a:latin typeface="微软雅黑" panose="020B0503020204020204" pitchFamily="34" charset="-122"/>
                <a:ea typeface="微软雅黑" panose="020B0503020204020204" pitchFamily="34" charset="-122"/>
              </a:rPr>
              <a:t>have left companies unable to manufacture and ship the products.</a:t>
            </a:r>
          </a:p>
        </p:txBody>
      </p:sp>
      <p:pic>
        <p:nvPicPr>
          <p:cNvPr id="8" name="图片 7">
            <a:extLst>
              <a:ext uri="{FF2B5EF4-FFF2-40B4-BE49-F238E27FC236}">
                <a16:creationId xmlns:a16="http://schemas.microsoft.com/office/drawing/2014/main" id="{73B8B32F-4032-9230-1296-3C3597A74B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6588" y="2205338"/>
            <a:ext cx="5395812" cy="2761517"/>
          </a:xfrm>
          <a:prstGeom prst="rect">
            <a:avLst/>
          </a:prstGeom>
        </p:spPr>
      </p:pic>
      <p:sp>
        <p:nvSpPr>
          <p:cNvPr id="4" name="圆: 空心 3">
            <a:extLst>
              <a:ext uri="{FF2B5EF4-FFF2-40B4-BE49-F238E27FC236}">
                <a16:creationId xmlns:a16="http://schemas.microsoft.com/office/drawing/2014/main" id="{A93E8304-AC4F-9FFD-F5B4-4930E0C98784}"/>
              </a:ext>
            </a:extLst>
          </p:cNvPr>
          <p:cNvSpPr/>
          <p:nvPr/>
        </p:nvSpPr>
        <p:spPr>
          <a:xfrm>
            <a:off x="829008" y="1819976"/>
            <a:ext cx="212149" cy="190500"/>
          </a:xfrm>
          <a:prstGeom prst="donut">
            <a:avLst>
              <a:gd name="adj" fmla="val 24966"/>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a:ln>
                  <a:noFill/>
                </a:ln>
                <a:solidFill>
                  <a:prstClr val="black"/>
                </a:solidFill>
                <a:effectLst/>
                <a:uLnTx/>
                <a:uFillTx/>
                <a:latin typeface="等线"/>
                <a:ea typeface="等线" panose="02010600030101010101" pitchFamily="2" charset="-122"/>
                <a:cs typeface="+mn-cs"/>
              </a:rPr>
              <a:t> </a:t>
            </a:r>
            <a:endParaRPr kumimoji="0" lang="zh-CN" altLang="en-US" sz="1800" b="0" i="0" u="none" strike="noStrike" kern="1200" cap="none" spc="0" normalizeH="0" baseline="0" noProof="0" dirty="0">
              <a:ln>
                <a:noFill/>
              </a:ln>
              <a:solidFill>
                <a:prstClr val="black"/>
              </a:solidFill>
              <a:effectLst/>
              <a:uLnTx/>
              <a:uFillTx/>
              <a:latin typeface="等线"/>
              <a:ea typeface="等线" panose="02010600030101010101" pitchFamily="2" charset="-122"/>
              <a:cs typeface="+mn-cs"/>
            </a:endParaRPr>
          </a:p>
        </p:txBody>
      </p:sp>
      <p:sp>
        <p:nvSpPr>
          <p:cNvPr id="6" name="文本框 5">
            <a:extLst>
              <a:ext uri="{FF2B5EF4-FFF2-40B4-BE49-F238E27FC236}">
                <a16:creationId xmlns:a16="http://schemas.microsoft.com/office/drawing/2014/main" id="{947A9B1F-B78D-097D-6534-0D15798F0232}"/>
              </a:ext>
            </a:extLst>
          </p:cNvPr>
          <p:cNvSpPr txBox="1"/>
          <p:nvPr/>
        </p:nvSpPr>
        <p:spPr>
          <a:xfrm>
            <a:off x="1111856" y="3955958"/>
            <a:ext cx="4810963" cy="2127634"/>
          </a:xfrm>
          <a:prstGeom prst="rect">
            <a:avLst/>
          </a:prstGeom>
          <a:noFill/>
        </p:spPr>
        <p:txBody>
          <a:bodyPr wrap="square" rtlCol="0">
            <a:spAutoFit/>
          </a:bodyPr>
          <a:lstStyle/>
          <a:p>
            <a:pPr>
              <a:lnSpc>
                <a:spcPct val="150000"/>
              </a:lnSpc>
            </a:pPr>
            <a:r>
              <a:rPr lang="en-US" altLang="zh-CN" dirty="0">
                <a:latin typeface="微软雅黑" panose="020B0503020204020204" pitchFamily="34" charset="-122"/>
                <a:ea typeface="微软雅黑" panose="020B0503020204020204" pitchFamily="34" charset="-122"/>
              </a:rPr>
              <a:t>During the pandemic, consumers have moved dramatically toward </a:t>
            </a:r>
            <a:r>
              <a:rPr lang="en-US" altLang="zh-CN" b="1" dirty="0">
                <a:solidFill>
                  <a:srgbClr val="0091D8"/>
                </a:solidFill>
                <a:latin typeface="微软雅黑" panose="020B0503020204020204" pitchFamily="34" charset="-122"/>
                <a:ea typeface="微软雅黑" panose="020B0503020204020204" pitchFamily="34" charset="-122"/>
              </a:rPr>
              <a:t>online channels</a:t>
            </a:r>
            <a:r>
              <a:rPr lang="en-US" altLang="zh-CN" dirty="0">
                <a:latin typeface="微软雅黑" panose="020B0503020204020204" pitchFamily="34" charset="-122"/>
                <a:ea typeface="微软雅黑" panose="020B0503020204020204" pitchFamily="34" charset="-122"/>
              </a:rPr>
              <a:t>, and companies and industries have responded in turn. </a:t>
            </a:r>
            <a:endParaRPr lang="zh-CN" altLang="en-US" dirty="0">
              <a:latin typeface="微软雅黑" panose="020B0503020204020204" pitchFamily="34" charset="-122"/>
              <a:ea typeface="微软雅黑" panose="020B0503020204020204" pitchFamily="34" charset="-122"/>
            </a:endParaRPr>
          </a:p>
          <a:p>
            <a:pPr>
              <a:lnSpc>
                <a:spcPct val="150000"/>
              </a:lnSpc>
            </a:pPr>
            <a:endParaRPr lang="zh-CN" altLang="en-US" dirty="0"/>
          </a:p>
        </p:txBody>
      </p:sp>
      <p:sp>
        <p:nvSpPr>
          <p:cNvPr id="7" name="圆: 空心 6">
            <a:extLst>
              <a:ext uri="{FF2B5EF4-FFF2-40B4-BE49-F238E27FC236}">
                <a16:creationId xmlns:a16="http://schemas.microsoft.com/office/drawing/2014/main" id="{569012A8-A114-C3E7-9141-E3FAAD8FC48B}"/>
              </a:ext>
            </a:extLst>
          </p:cNvPr>
          <p:cNvSpPr/>
          <p:nvPr/>
        </p:nvSpPr>
        <p:spPr>
          <a:xfrm>
            <a:off x="848087" y="4148488"/>
            <a:ext cx="212149" cy="190500"/>
          </a:xfrm>
          <a:prstGeom prst="donut">
            <a:avLst>
              <a:gd name="adj" fmla="val 24966"/>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a:ln>
                  <a:noFill/>
                </a:ln>
                <a:solidFill>
                  <a:prstClr val="black"/>
                </a:solidFill>
                <a:effectLst/>
                <a:uLnTx/>
                <a:uFillTx/>
                <a:latin typeface="等线"/>
                <a:ea typeface="等线" panose="02010600030101010101" pitchFamily="2" charset="-122"/>
                <a:cs typeface="+mn-cs"/>
              </a:rPr>
              <a:t> </a:t>
            </a:r>
            <a:endParaRPr kumimoji="0" lang="zh-CN" altLang="en-US" sz="1800" b="0" i="0" u="none" strike="noStrike" kern="1200" cap="none" spc="0" normalizeH="0" baseline="0" noProof="0" dirty="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269297054"/>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任意多边形 5"/>
          <p:cNvSpPr/>
          <p:nvPr/>
        </p:nvSpPr>
        <p:spPr>
          <a:xfrm rot="16200000">
            <a:off x="7936369" y="2232045"/>
            <a:ext cx="3852333" cy="3268280"/>
          </a:xfrm>
          <a:custGeom>
            <a:avLst/>
            <a:gdLst>
              <a:gd name="connsiteX0" fmla="*/ 3852333 w 3852333"/>
              <a:gd name="connsiteY0" fmla="*/ 401406 h 3268280"/>
              <a:gd name="connsiteX1" fmla="*/ 3852333 w 3852333"/>
              <a:gd name="connsiteY1" fmla="*/ 3104087 h 3268280"/>
              <a:gd name="connsiteX2" fmla="*/ 3688140 w 3852333"/>
              <a:gd name="connsiteY2" fmla="*/ 3268280 h 3268280"/>
              <a:gd name="connsiteX3" fmla="*/ 164193 w 3852333"/>
              <a:gd name="connsiteY3" fmla="*/ 3268280 h 3268280"/>
              <a:gd name="connsiteX4" fmla="*/ 0 w 3852333"/>
              <a:gd name="connsiteY4" fmla="*/ 3104087 h 3268280"/>
              <a:gd name="connsiteX5" fmla="*/ 0 w 3852333"/>
              <a:gd name="connsiteY5" fmla="*/ 401406 h 3268280"/>
              <a:gd name="connsiteX6" fmla="*/ 164193 w 3852333"/>
              <a:gd name="connsiteY6" fmla="*/ 237213 h 3268280"/>
              <a:gd name="connsiteX7" fmla="*/ 2871639 w 3852333"/>
              <a:gd name="connsiteY7" fmla="*/ 237213 h 3268280"/>
              <a:gd name="connsiteX8" fmla="*/ 3009222 w 3852333"/>
              <a:gd name="connsiteY8" fmla="*/ 0 h 3268280"/>
              <a:gd name="connsiteX9" fmla="*/ 3146806 w 3852333"/>
              <a:gd name="connsiteY9" fmla="*/ 237213 h 3268280"/>
              <a:gd name="connsiteX10" fmla="*/ 3688140 w 3852333"/>
              <a:gd name="connsiteY10" fmla="*/ 237213 h 3268280"/>
              <a:gd name="connsiteX11" fmla="*/ 3852333 w 3852333"/>
              <a:gd name="connsiteY11" fmla="*/ 401406 h 326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52333" h="3268280">
                <a:moveTo>
                  <a:pt x="3852333" y="401406"/>
                </a:moveTo>
                <a:lnTo>
                  <a:pt x="3852333" y="3104087"/>
                </a:lnTo>
                <a:cubicBezTo>
                  <a:pt x="3852333" y="3194768"/>
                  <a:pt x="3778821" y="3268280"/>
                  <a:pt x="3688140" y="3268280"/>
                </a:cubicBezTo>
                <a:lnTo>
                  <a:pt x="164193" y="3268280"/>
                </a:lnTo>
                <a:cubicBezTo>
                  <a:pt x="73512" y="3268280"/>
                  <a:pt x="0" y="3194768"/>
                  <a:pt x="0" y="3104087"/>
                </a:cubicBezTo>
                <a:lnTo>
                  <a:pt x="0" y="401406"/>
                </a:lnTo>
                <a:cubicBezTo>
                  <a:pt x="0" y="310725"/>
                  <a:pt x="73512" y="237213"/>
                  <a:pt x="164193" y="237213"/>
                </a:cubicBezTo>
                <a:lnTo>
                  <a:pt x="2871639" y="237213"/>
                </a:lnTo>
                <a:lnTo>
                  <a:pt x="3009222" y="0"/>
                </a:lnTo>
                <a:lnTo>
                  <a:pt x="3146806" y="237213"/>
                </a:lnTo>
                <a:lnTo>
                  <a:pt x="3688140" y="237213"/>
                </a:lnTo>
                <a:cubicBezTo>
                  <a:pt x="3778821" y="237213"/>
                  <a:pt x="3852333" y="310725"/>
                  <a:pt x="3852333" y="401406"/>
                </a:cubicBezTo>
                <a:close/>
              </a:path>
            </a:pathLst>
          </a:cu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8" name="1"/>
          <p:cNvSpPr txBox="1">
            <a:spLocks noChangeArrowheads="1"/>
          </p:cNvSpPr>
          <p:nvPr/>
        </p:nvSpPr>
        <p:spPr bwMode="auto">
          <a:xfrm>
            <a:off x="8692449" y="2918272"/>
            <a:ext cx="2654423" cy="2737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l" defTabSz="1216025" rtl="0" eaLnBrk="1" fontAlgn="auto" latinLnBrk="0" hangingPunct="1">
              <a:lnSpc>
                <a:spcPct val="150000"/>
              </a:lnSpc>
              <a:spcBef>
                <a:spcPts val="0"/>
              </a:spcBef>
              <a:spcAft>
                <a:spcPts val="0"/>
              </a:spcAft>
              <a:buClrTx/>
              <a:buSzTx/>
              <a:buFontTx/>
              <a:buNone/>
              <a:defRPr/>
            </a:pPr>
            <a:r>
              <a:rPr kumimoji="0" lang="en-US" altLang="zh-CN" sz="1200" b="0" i="0" u="none" strike="noStrike" kern="1200" cap="none" spc="0" normalizeH="0" baseline="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cs typeface="+mn-ea"/>
                <a:sym typeface="+mn-lt"/>
              </a:rPr>
              <a:t>The global home appliances market is expected to witness substantial growth over the forecast period owing to rising economic pressures and evolving consumer lifestyle. Technological advancements have led to the development of smart appliances, and are expected to drive market growth over the forecast period.</a:t>
            </a:r>
            <a:endParaRPr kumimoji="0" lang="zh-CN" altLang="en-US" sz="1200" b="0" i="0" u="none" strike="noStrike" kern="1200" cap="none" spc="0" normalizeH="0" baseline="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cs typeface="+mn-ea"/>
              <a:sym typeface="+mn-lt"/>
            </a:endParaRPr>
          </a:p>
        </p:txBody>
      </p:sp>
      <p:sp>
        <p:nvSpPr>
          <p:cNvPr id="9" name="iconfont-11910-6714382"/>
          <p:cNvSpPr>
            <a:spLocks noChangeAspect="1"/>
          </p:cNvSpPr>
          <p:nvPr/>
        </p:nvSpPr>
        <p:spPr bwMode="auto">
          <a:xfrm>
            <a:off x="8775576" y="2233415"/>
            <a:ext cx="438170" cy="548129"/>
          </a:xfrm>
          <a:custGeom>
            <a:avLst/>
            <a:gdLst>
              <a:gd name="T0" fmla="*/ 6860 w 7679"/>
              <a:gd name="T1" fmla="*/ 687 h 9605"/>
              <a:gd name="T2" fmla="*/ 7300 w 7679"/>
              <a:gd name="T3" fmla="*/ 1112 h 9605"/>
              <a:gd name="T4" fmla="*/ 7551 w 7679"/>
              <a:gd name="T5" fmla="*/ 1398 h 9605"/>
              <a:gd name="T6" fmla="*/ 7659 w 7679"/>
              <a:gd name="T7" fmla="*/ 1598 h 9605"/>
              <a:gd name="T8" fmla="*/ 7679 w 7679"/>
              <a:gd name="T9" fmla="*/ 1742 h 9605"/>
              <a:gd name="T10" fmla="*/ 7679 w 7679"/>
              <a:gd name="T11" fmla="*/ 1905 h 9605"/>
              <a:gd name="T12" fmla="*/ 6164 w 7679"/>
              <a:gd name="T13" fmla="*/ 1905 h 9605"/>
              <a:gd name="T14" fmla="*/ 5985 w 7679"/>
              <a:gd name="T15" fmla="*/ 1829 h 9605"/>
              <a:gd name="T16" fmla="*/ 5858 w 7679"/>
              <a:gd name="T17" fmla="*/ 1650 h 9605"/>
              <a:gd name="T18" fmla="*/ 5781 w 7679"/>
              <a:gd name="T19" fmla="*/ 1440 h 9605"/>
              <a:gd name="T20" fmla="*/ 5756 w 7679"/>
              <a:gd name="T21" fmla="*/ 1271 h 9605"/>
              <a:gd name="T22" fmla="*/ 5756 w 7679"/>
              <a:gd name="T23" fmla="*/ 0 h 9605"/>
              <a:gd name="T24" fmla="*/ 5788 w 7679"/>
              <a:gd name="T25" fmla="*/ 0 h 9605"/>
              <a:gd name="T26" fmla="*/ 5956 w 7679"/>
              <a:gd name="T27" fmla="*/ 25 h 9605"/>
              <a:gd name="T28" fmla="*/ 6156 w 7679"/>
              <a:gd name="T29" fmla="*/ 123 h 9605"/>
              <a:gd name="T30" fmla="*/ 6438 w 7679"/>
              <a:gd name="T31" fmla="*/ 328 h 9605"/>
              <a:gd name="T32" fmla="*/ 6860 w 7679"/>
              <a:gd name="T33" fmla="*/ 687 h 9605"/>
              <a:gd name="T34" fmla="*/ 5109 w 7679"/>
              <a:gd name="T35" fmla="*/ 1280 h 9605"/>
              <a:gd name="T36" fmla="*/ 5170 w 7679"/>
              <a:gd name="T37" fmla="*/ 1705 h 9605"/>
              <a:gd name="T38" fmla="*/ 5365 w 7679"/>
              <a:gd name="T39" fmla="*/ 2115 h 9605"/>
              <a:gd name="T40" fmla="*/ 5703 w 7679"/>
              <a:gd name="T41" fmla="*/ 2428 h 9605"/>
              <a:gd name="T42" fmla="*/ 6184 w 7679"/>
              <a:gd name="T43" fmla="*/ 2550 h 9605"/>
              <a:gd name="T44" fmla="*/ 7679 w 7679"/>
              <a:gd name="T45" fmla="*/ 2550 h 9605"/>
              <a:gd name="T46" fmla="*/ 7679 w 7679"/>
              <a:gd name="T47" fmla="*/ 8325 h 9605"/>
              <a:gd name="T48" fmla="*/ 7561 w 7679"/>
              <a:gd name="T49" fmla="*/ 8858 h 9605"/>
              <a:gd name="T50" fmla="*/ 7249 w 7679"/>
              <a:gd name="T51" fmla="*/ 9257 h 9605"/>
              <a:gd name="T52" fmla="*/ 6819 w 7679"/>
              <a:gd name="T53" fmla="*/ 9513 h 9605"/>
              <a:gd name="T54" fmla="*/ 6358 w 7679"/>
              <a:gd name="T55" fmla="*/ 9605 h 9605"/>
              <a:gd name="T56" fmla="*/ 1320 w 7679"/>
              <a:gd name="T57" fmla="*/ 9605 h 9605"/>
              <a:gd name="T58" fmla="*/ 895 w 7679"/>
              <a:gd name="T59" fmla="*/ 9493 h 9605"/>
              <a:gd name="T60" fmla="*/ 465 w 7679"/>
              <a:gd name="T61" fmla="*/ 9195 h 9605"/>
              <a:gd name="T62" fmla="*/ 133 w 7679"/>
              <a:gd name="T63" fmla="*/ 8775 h 9605"/>
              <a:gd name="T64" fmla="*/ 0 w 7679"/>
              <a:gd name="T65" fmla="*/ 8284 h 9605"/>
              <a:gd name="T66" fmla="*/ 0 w 7679"/>
              <a:gd name="T67" fmla="*/ 1322 h 9605"/>
              <a:gd name="T68" fmla="*/ 98 w 7679"/>
              <a:gd name="T69" fmla="*/ 877 h 9605"/>
              <a:gd name="T70" fmla="*/ 364 w 7679"/>
              <a:gd name="T71" fmla="*/ 452 h 9605"/>
              <a:gd name="T72" fmla="*/ 748 w 7679"/>
              <a:gd name="T73" fmla="*/ 129 h 9605"/>
              <a:gd name="T74" fmla="*/ 1198 w 7679"/>
              <a:gd name="T75" fmla="*/ 2 h 9605"/>
              <a:gd name="T76" fmla="*/ 5109 w 7679"/>
              <a:gd name="T77" fmla="*/ 2 h 9605"/>
              <a:gd name="T78" fmla="*/ 5109 w 7679"/>
              <a:gd name="T79" fmla="*/ 1280 h 9605"/>
              <a:gd name="T80" fmla="*/ 5754 w 7679"/>
              <a:gd name="T81" fmla="*/ 7670 h 9605"/>
              <a:gd name="T82" fmla="*/ 6204 w 7679"/>
              <a:gd name="T83" fmla="*/ 7480 h 9605"/>
              <a:gd name="T84" fmla="*/ 6388 w 7679"/>
              <a:gd name="T85" fmla="*/ 7024 h 9605"/>
              <a:gd name="T86" fmla="*/ 6204 w 7679"/>
              <a:gd name="T87" fmla="*/ 6574 h 9605"/>
              <a:gd name="T88" fmla="*/ 5754 w 7679"/>
              <a:gd name="T89" fmla="*/ 6390 h 9605"/>
              <a:gd name="T90" fmla="*/ 1914 w 7679"/>
              <a:gd name="T91" fmla="*/ 6390 h 9605"/>
              <a:gd name="T92" fmla="*/ 1464 w 7679"/>
              <a:gd name="T93" fmla="*/ 6574 h 9605"/>
              <a:gd name="T94" fmla="*/ 1280 w 7679"/>
              <a:gd name="T95" fmla="*/ 7024 h 9605"/>
              <a:gd name="T96" fmla="*/ 1464 w 7679"/>
              <a:gd name="T97" fmla="*/ 7480 h 9605"/>
              <a:gd name="T98" fmla="*/ 1914 w 7679"/>
              <a:gd name="T99" fmla="*/ 7670 h 9605"/>
              <a:gd name="T100" fmla="*/ 5754 w 7679"/>
              <a:gd name="T101" fmla="*/ 7670 h 9605"/>
              <a:gd name="T102" fmla="*/ 6389 w 7679"/>
              <a:gd name="T103" fmla="*/ 4475 h 9605"/>
              <a:gd name="T104" fmla="*/ 6205 w 7679"/>
              <a:gd name="T105" fmla="*/ 4019 h 9605"/>
              <a:gd name="T106" fmla="*/ 5755 w 7679"/>
              <a:gd name="T107" fmla="*/ 3829 h 9605"/>
              <a:gd name="T108" fmla="*/ 1914 w 7679"/>
              <a:gd name="T109" fmla="*/ 3829 h 9605"/>
              <a:gd name="T110" fmla="*/ 1464 w 7679"/>
              <a:gd name="T111" fmla="*/ 4019 h 9605"/>
              <a:gd name="T112" fmla="*/ 1280 w 7679"/>
              <a:gd name="T113" fmla="*/ 4475 h 9605"/>
              <a:gd name="T114" fmla="*/ 1464 w 7679"/>
              <a:gd name="T115" fmla="*/ 4925 h 9605"/>
              <a:gd name="T116" fmla="*/ 1914 w 7679"/>
              <a:gd name="T117" fmla="*/ 5109 h 9605"/>
              <a:gd name="T118" fmla="*/ 5754 w 7679"/>
              <a:gd name="T119" fmla="*/ 5109 h 9605"/>
              <a:gd name="T120" fmla="*/ 6204 w 7679"/>
              <a:gd name="T121" fmla="*/ 4925 h 9605"/>
              <a:gd name="T122" fmla="*/ 6389 w 7679"/>
              <a:gd name="T123" fmla="*/ 4475 h 9605"/>
              <a:gd name="T124" fmla="*/ 6389 w 7679"/>
              <a:gd name="T125" fmla="*/ 4475 h 9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679" h="9605">
                <a:moveTo>
                  <a:pt x="6860" y="687"/>
                </a:moveTo>
                <a:cubicBezTo>
                  <a:pt x="7044" y="858"/>
                  <a:pt x="7191" y="999"/>
                  <a:pt x="7300" y="1112"/>
                </a:cubicBezTo>
                <a:cubicBezTo>
                  <a:pt x="7409" y="1224"/>
                  <a:pt x="7493" y="1320"/>
                  <a:pt x="7551" y="1398"/>
                </a:cubicBezTo>
                <a:cubicBezTo>
                  <a:pt x="7609" y="1477"/>
                  <a:pt x="7645" y="1543"/>
                  <a:pt x="7659" y="1598"/>
                </a:cubicBezTo>
                <a:cubicBezTo>
                  <a:pt x="7673" y="1653"/>
                  <a:pt x="7679" y="1700"/>
                  <a:pt x="7679" y="1742"/>
                </a:cubicBezTo>
                <a:lnTo>
                  <a:pt x="7679" y="1905"/>
                </a:lnTo>
                <a:lnTo>
                  <a:pt x="6164" y="1905"/>
                </a:lnTo>
                <a:cubicBezTo>
                  <a:pt x="6095" y="1905"/>
                  <a:pt x="6036" y="1880"/>
                  <a:pt x="5985" y="1829"/>
                </a:cubicBezTo>
                <a:cubicBezTo>
                  <a:pt x="5934" y="1778"/>
                  <a:pt x="5891" y="1718"/>
                  <a:pt x="5858" y="1650"/>
                </a:cubicBezTo>
                <a:cubicBezTo>
                  <a:pt x="5824" y="1582"/>
                  <a:pt x="5798" y="1512"/>
                  <a:pt x="5781" y="1440"/>
                </a:cubicBezTo>
                <a:cubicBezTo>
                  <a:pt x="5764" y="1369"/>
                  <a:pt x="5756" y="1313"/>
                  <a:pt x="5756" y="1271"/>
                </a:cubicBezTo>
                <a:lnTo>
                  <a:pt x="5756" y="0"/>
                </a:lnTo>
                <a:lnTo>
                  <a:pt x="5788" y="0"/>
                </a:lnTo>
                <a:cubicBezTo>
                  <a:pt x="5843" y="0"/>
                  <a:pt x="5899" y="9"/>
                  <a:pt x="5956" y="25"/>
                </a:cubicBezTo>
                <a:cubicBezTo>
                  <a:pt x="6014" y="43"/>
                  <a:pt x="6081" y="75"/>
                  <a:pt x="6156" y="123"/>
                </a:cubicBezTo>
                <a:cubicBezTo>
                  <a:pt x="6231" y="170"/>
                  <a:pt x="6325" y="239"/>
                  <a:pt x="6438" y="328"/>
                </a:cubicBezTo>
                <a:cubicBezTo>
                  <a:pt x="6547" y="417"/>
                  <a:pt x="6689" y="537"/>
                  <a:pt x="6860" y="687"/>
                </a:cubicBezTo>
                <a:close/>
                <a:moveTo>
                  <a:pt x="5109" y="1280"/>
                </a:moveTo>
                <a:cubicBezTo>
                  <a:pt x="5109" y="1417"/>
                  <a:pt x="5129" y="1559"/>
                  <a:pt x="5170" y="1705"/>
                </a:cubicBezTo>
                <a:cubicBezTo>
                  <a:pt x="5211" y="1852"/>
                  <a:pt x="5276" y="1989"/>
                  <a:pt x="5365" y="2115"/>
                </a:cubicBezTo>
                <a:cubicBezTo>
                  <a:pt x="5454" y="2242"/>
                  <a:pt x="5566" y="2345"/>
                  <a:pt x="5703" y="2428"/>
                </a:cubicBezTo>
                <a:cubicBezTo>
                  <a:pt x="5839" y="2510"/>
                  <a:pt x="6000" y="2550"/>
                  <a:pt x="6184" y="2550"/>
                </a:cubicBezTo>
                <a:lnTo>
                  <a:pt x="7679" y="2550"/>
                </a:lnTo>
                <a:lnTo>
                  <a:pt x="7679" y="8325"/>
                </a:lnTo>
                <a:cubicBezTo>
                  <a:pt x="7679" y="8523"/>
                  <a:pt x="7640" y="8700"/>
                  <a:pt x="7561" y="8858"/>
                </a:cubicBezTo>
                <a:cubicBezTo>
                  <a:pt x="7483" y="9015"/>
                  <a:pt x="7379" y="9148"/>
                  <a:pt x="7249" y="9257"/>
                </a:cubicBezTo>
                <a:cubicBezTo>
                  <a:pt x="7119" y="9365"/>
                  <a:pt x="6976" y="9452"/>
                  <a:pt x="6819" y="9513"/>
                </a:cubicBezTo>
                <a:cubicBezTo>
                  <a:pt x="6661" y="9574"/>
                  <a:pt x="6509" y="9605"/>
                  <a:pt x="6358" y="9605"/>
                </a:cubicBezTo>
                <a:lnTo>
                  <a:pt x="1320" y="9605"/>
                </a:lnTo>
                <a:cubicBezTo>
                  <a:pt x="1190" y="9605"/>
                  <a:pt x="1049" y="9568"/>
                  <a:pt x="895" y="9493"/>
                </a:cubicBezTo>
                <a:cubicBezTo>
                  <a:pt x="741" y="9418"/>
                  <a:pt x="598" y="9319"/>
                  <a:pt x="465" y="9195"/>
                </a:cubicBezTo>
                <a:cubicBezTo>
                  <a:pt x="333" y="9073"/>
                  <a:pt x="221" y="8933"/>
                  <a:pt x="133" y="8775"/>
                </a:cubicBezTo>
                <a:cubicBezTo>
                  <a:pt x="44" y="8618"/>
                  <a:pt x="0" y="8454"/>
                  <a:pt x="0" y="8284"/>
                </a:cubicBezTo>
                <a:lnTo>
                  <a:pt x="0" y="1322"/>
                </a:lnTo>
                <a:cubicBezTo>
                  <a:pt x="0" y="1178"/>
                  <a:pt x="33" y="1030"/>
                  <a:pt x="98" y="877"/>
                </a:cubicBezTo>
                <a:cubicBezTo>
                  <a:pt x="163" y="723"/>
                  <a:pt x="251" y="582"/>
                  <a:pt x="364" y="452"/>
                </a:cubicBezTo>
                <a:cubicBezTo>
                  <a:pt x="476" y="322"/>
                  <a:pt x="604" y="214"/>
                  <a:pt x="748" y="129"/>
                </a:cubicBezTo>
                <a:cubicBezTo>
                  <a:pt x="891" y="44"/>
                  <a:pt x="1041" y="2"/>
                  <a:pt x="1198" y="2"/>
                </a:cubicBezTo>
                <a:lnTo>
                  <a:pt x="5109" y="2"/>
                </a:lnTo>
                <a:lnTo>
                  <a:pt x="5109" y="1280"/>
                </a:lnTo>
                <a:close/>
                <a:moveTo>
                  <a:pt x="5754" y="7670"/>
                </a:moveTo>
                <a:cubicBezTo>
                  <a:pt x="5931" y="7670"/>
                  <a:pt x="6081" y="7607"/>
                  <a:pt x="6204" y="7480"/>
                </a:cubicBezTo>
                <a:cubicBezTo>
                  <a:pt x="6326" y="7354"/>
                  <a:pt x="6388" y="7202"/>
                  <a:pt x="6388" y="7024"/>
                </a:cubicBezTo>
                <a:cubicBezTo>
                  <a:pt x="6388" y="6846"/>
                  <a:pt x="6326" y="6696"/>
                  <a:pt x="6204" y="6574"/>
                </a:cubicBezTo>
                <a:cubicBezTo>
                  <a:pt x="6081" y="6451"/>
                  <a:pt x="5931" y="6390"/>
                  <a:pt x="5754" y="6390"/>
                </a:cubicBezTo>
                <a:lnTo>
                  <a:pt x="1914" y="6390"/>
                </a:lnTo>
                <a:cubicBezTo>
                  <a:pt x="1736" y="6390"/>
                  <a:pt x="1586" y="6451"/>
                  <a:pt x="1464" y="6574"/>
                </a:cubicBezTo>
                <a:cubicBezTo>
                  <a:pt x="1341" y="6696"/>
                  <a:pt x="1280" y="6846"/>
                  <a:pt x="1280" y="7024"/>
                </a:cubicBezTo>
                <a:cubicBezTo>
                  <a:pt x="1280" y="7202"/>
                  <a:pt x="1341" y="7353"/>
                  <a:pt x="1464" y="7480"/>
                </a:cubicBezTo>
                <a:cubicBezTo>
                  <a:pt x="1586" y="7607"/>
                  <a:pt x="1736" y="7670"/>
                  <a:pt x="1914" y="7670"/>
                </a:cubicBezTo>
                <a:lnTo>
                  <a:pt x="5754" y="7670"/>
                </a:lnTo>
                <a:close/>
                <a:moveTo>
                  <a:pt x="6389" y="4475"/>
                </a:moveTo>
                <a:cubicBezTo>
                  <a:pt x="6389" y="4298"/>
                  <a:pt x="6328" y="4145"/>
                  <a:pt x="6205" y="4019"/>
                </a:cubicBezTo>
                <a:cubicBezTo>
                  <a:pt x="6083" y="3893"/>
                  <a:pt x="5933" y="3829"/>
                  <a:pt x="5755" y="3829"/>
                </a:cubicBezTo>
                <a:lnTo>
                  <a:pt x="1914" y="3829"/>
                </a:lnTo>
                <a:cubicBezTo>
                  <a:pt x="1736" y="3829"/>
                  <a:pt x="1586" y="3893"/>
                  <a:pt x="1464" y="4019"/>
                </a:cubicBezTo>
                <a:cubicBezTo>
                  <a:pt x="1341" y="4145"/>
                  <a:pt x="1280" y="4298"/>
                  <a:pt x="1280" y="4475"/>
                </a:cubicBezTo>
                <a:cubicBezTo>
                  <a:pt x="1280" y="4653"/>
                  <a:pt x="1341" y="4803"/>
                  <a:pt x="1464" y="4925"/>
                </a:cubicBezTo>
                <a:cubicBezTo>
                  <a:pt x="1586" y="5048"/>
                  <a:pt x="1736" y="5109"/>
                  <a:pt x="1914" y="5109"/>
                </a:cubicBezTo>
                <a:lnTo>
                  <a:pt x="5754" y="5109"/>
                </a:lnTo>
                <a:cubicBezTo>
                  <a:pt x="5931" y="5109"/>
                  <a:pt x="6081" y="5048"/>
                  <a:pt x="6204" y="4925"/>
                </a:cubicBezTo>
                <a:cubicBezTo>
                  <a:pt x="6327" y="4803"/>
                  <a:pt x="6389" y="4653"/>
                  <a:pt x="6389" y="4475"/>
                </a:cubicBezTo>
                <a:close/>
                <a:moveTo>
                  <a:pt x="6389" y="4475"/>
                </a:moveTo>
                <a:close/>
              </a:path>
            </a:pathLst>
          </a:custGeom>
          <a:solidFill>
            <a:schemeClr val="tx1">
              <a:lumMod val="75000"/>
              <a:lumOff val="25000"/>
            </a:schemeClr>
          </a:solidFill>
          <a:ln>
            <a:noFill/>
          </a:ln>
        </p:spPr>
      </p:sp>
      <p:sp>
        <p:nvSpPr>
          <p:cNvPr id="3" name="矩形 2">
            <a:extLst>
              <a:ext uri="{FF2B5EF4-FFF2-40B4-BE49-F238E27FC236}">
                <a16:creationId xmlns:a16="http://schemas.microsoft.com/office/drawing/2014/main" id="{827CEA62-A421-8097-9848-E488A00810B0}"/>
              </a:ext>
            </a:extLst>
          </p:cNvPr>
          <p:cNvSpPr/>
          <p:nvPr/>
        </p:nvSpPr>
        <p:spPr>
          <a:xfrm>
            <a:off x="1366163" y="574695"/>
            <a:ext cx="6433946" cy="49244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Fierce competition in the industry</a:t>
            </a:r>
          </a:p>
        </p:txBody>
      </p:sp>
      <p:sp>
        <p:nvSpPr>
          <p:cNvPr id="4" name="圆角矩形 2">
            <a:extLst>
              <a:ext uri="{FF2B5EF4-FFF2-40B4-BE49-F238E27FC236}">
                <a16:creationId xmlns:a16="http://schemas.microsoft.com/office/drawing/2014/main" id="{573E2D41-1D13-1962-83CF-0179C834CBFC}"/>
              </a:ext>
            </a:extLst>
          </p:cNvPr>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5" name="圆角矩形 16">
            <a:extLst>
              <a:ext uri="{FF2B5EF4-FFF2-40B4-BE49-F238E27FC236}">
                <a16:creationId xmlns:a16="http://schemas.microsoft.com/office/drawing/2014/main" id="{8CA19988-9B02-B7EC-D127-7A8F917F2D2C}"/>
              </a:ext>
            </a:extLst>
          </p:cNvPr>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pic>
        <p:nvPicPr>
          <p:cNvPr id="14" name="图片 13">
            <a:extLst>
              <a:ext uri="{FF2B5EF4-FFF2-40B4-BE49-F238E27FC236}">
                <a16:creationId xmlns:a16="http://schemas.microsoft.com/office/drawing/2014/main" id="{BBEB62CA-0DED-044F-807F-DC3A0A1DCF09}"/>
              </a:ext>
            </a:extLst>
          </p:cNvPr>
          <p:cNvPicPr>
            <a:picLocks noChangeAspect="1"/>
          </p:cNvPicPr>
          <p:nvPr/>
        </p:nvPicPr>
        <p:blipFill>
          <a:blip r:embed="rId3"/>
          <a:stretch>
            <a:fillRect/>
          </a:stretch>
        </p:blipFill>
        <p:spPr>
          <a:xfrm>
            <a:off x="630207" y="2054581"/>
            <a:ext cx="7104784" cy="4468590"/>
          </a:xfrm>
          <a:prstGeom prst="rect">
            <a:avLst/>
          </a:prstGeom>
        </p:spPr>
      </p:pic>
      <p:sp>
        <p:nvSpPr>
          <p:cNvPr id="18" name="文本框 17">
            <a:extLst>
              <a:ext uri="{FF2B5EF4-FFF2-40B4-BE49-F238E27FC236}">
                <a16:creationId xmlns:a16="http://schemas.microsoft.com/office/drawing/2014/main" id="{FA81F6F1-8916-5105-1F11-32EA4325CC5B}"/>
              </a:ext>
            </a:extLst>
          </p:cNvPr>
          <p:cNvSpPr txBox="1"/>
          <p:nvPr/>
        </p:nvSpPr>
        <p:spPr>
          <a:xfrm>
            <a:off x="695325" y="1419821"/>
            <a:ext cx="6974549" cy="707886"/>
          </a:xfrm>
          <a:prstGeom prst="rect">
            <a:avLst/>
          </a:prstGeom>
          <a:noFill/>
        </p:spPr>
        <p:txBody>
          <a:bodyPr wrap="square" rtlCol="0">
            <a:spAutoFit/>
          </a:bodyPr>
          <a:lstStyle/>
          <a:p>
            <a:r>
              <a:rPr lang="en-US" altLang="zh-CN" sz="1200" b="1" i="0" dirty="0">
                <a:solidFill>
                  <a:schemeClr val="tx1">
                    <a:lumMod val="75000"/>
                    <a:lumOff val="25000"/>
                  </a:schemeClr>
                </a:solidFill>
                <a:effectLst/>
                <a:latin typeface="+mn-ea"/>
              </a:rPr>
              <a:t>Selected leading home appliances manufacturers worldwide ranked by revenue in 2021</a:t>
            </a:r>
          </a:p>
          <a:p>
            <a:r>
              <a:rPr lang="en-US" altLang="zh-CN" sz="1200" b="0" i="1" dirty="0">
                <a:solidFill>
                  <a:schemeClr val="tx1">
                    <a:lumMod val="75000"/>
                    <a:lumOff val="25000"/>
                  </a:schemeClr>
                </a:solidFill>
                <a:effectLst/>
                <a:latin typeface="+mn-ea"/>
              </a:rPr>
              <a:t>(in billion U.S. dollars)</a:t>
            </a:r>
            <a:endParaRPr lang="en-US" altLang="zh-CN" sz="1200" b="1" i="0" dirty="0">
              <a:solidFill>
                <a:schemeClr val="tx1">
                  <a:lumMod val="75000"/>
                  <a:lumOff val="25000"/>
                </a:schemeClr>
              </a:solidFill>
              <a:effectLst/>
              <a:latin typeface="+mn-ea"/>
            </a:endParaRPr>
          </a:p>
          <a:p>
            <a:endParaRPr lang="zh-CN" altLang="en-US" sz="1600" dirty="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p:cNvGrpSpPr/>
          <p:nvPr/>
        </p:nvGrpSpPr>
        <p:grpSpPr>
          <a:xfrm>
            <a:off x="1849886" y="1173480"/>
            <a:ext cx="8325971" cy="4511040"/>
            <a:chOff x="769607" y="480566"/>
            <a:chExt cx="7604786" cy="4120300"/>
          </a:xfrm>
        </p:grpSpPr>
        <p:grpSp>
          <p:nvGrpSpPr>
            <p:cNvPr id="11" name="组合 10"/>
            <p:cNvGrpSpPr/>
            <p:nvPr/>
          </p:nvGrpSpPr>
          <p:grpSpPr>
            <a:xfrm>
              <a:off x="769607" y="549534"/>
              <a:ext cx="7604786" cy="4051332"/>
              <a:chOff x="862228" y="698561"/>
              <a:chExt cx="7604786" cy="4051332"/>
            </a:xfrm>
          </p:grpSpPr>
          <p:sp>
            <p:nvSpPr>
              <p:cNvPr id="16" name="圆角矩形 15"/>
              <p:cNvSpPr/>
              <p:nvPr/>
            </p:nvSpPr>
            <p:spPr>
              <a:xfrm>
                <a:off x="862228" y="785446"/>
                <a:ext cx="7604786" cy="3964447"/>
              </a:xfrm>
              <a:prstGeom prst="roundRect">
                <a:avLst>
                  <a:gd name="adj" fmla="val 2008"/>
                </a:avLst>
              </a:prstGeom>
              <a:solidFill>
                <a:srgbClr val="0091D8"/>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sp>
            <p:nvSpPr>
              <p:cNvPr id="17" name="圆角矩形 16"/>
              <p:cNvSpPr/>
              <p:nvPr/>
            </p:nvSpPr>
            <p:spPr>
              <a:xfrm>
                <a:off x="862228" y="698561"/>
                <a:ext cx="7604786" cy="3964447"/>
              </a:xfrm>
              <a:prstGeom prst="roundRect">
                <a:avLst>
                  <a:gd name="adj" fmla="val 2008"/>
                </a:avLst>
              </a:prstGeom>
              <a:solidFill>
                <a:srgbClr val="FAFAFA"/>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grpSp>
        <p:grpSp>
          <p:nvGrpSpPr>
            <p:cNvPr id="12" name="组合 11"/>
            <p:cNvGrpSpPr/>
            <p:nvPr/>
          </p:nvGrpSpPr>
          <p:grpSpPr>
            <a:xfrm>
              <a:off x="1731086" y="480566"/>
              <a:ext cx="5681828" cy="137935"/>
              <a:chOff x="1937677" y="524634"/>
              <a:chExt cx="5681828" cy="137935"/>
            </a:xfrm>
          </p:grpSpPr>
          <p:sp>
            <p:nvSpPr>
              <p:cNvPr id="14" name="圆角矩形 13"/>
              <p:cNvSpPr/>
              <p:nvPr/>
            </p:nvSpPr>
            <p:spPr>
              <a:xfrm>
                <a:off x="1937677" y="524634"/>
                <a:ext cx="66220" cy="137935"/>
              </a:xfrm>
              <a:prstGeom prst="roundRect">
                <a:avLst>
                  <a:gd name="adj" fmla="val 50000"/>
                </a:avLst>
              </a:prstGeom>
              <a:solidFill>
                <a:srgbClr val="0091D8"/>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sp>
            <p:nvSpPr>
              <p:cNvPr id="15" name="圆角矩形 14"/>
              <p:cNvSpPr/>
              <p:nvPr/>
            </p:nvSpPr>
            <p:spPr>
              <a:xfrm>
                <a:off x="7553285" y="524634"/>
                <a:ext cx="66220" cy="137935"/>
              </a:xfrm>
              <a:prstGeom prst="roundRect">
                <a:avLst>
                  <a:gd name="adj" fmla="val 50000"/>
                </a:avLst>
              </a:prstGeom>
              <a:solidFill>
                <a:srgbClr val="0091D8"/>
              </a:solidFill>
              <a:ln>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endParaRPr>
              </a:p>
            </p:txBody>
          </p:sp>
        </p:grpSp>
      </p:grpSp>
      <p:sp>
        <p:nvSpPr>
          <p:cNvPr id="13" name="文本框 11"/>
          <p:cNvSpPr txBox="1"/>
          <p:nvPr/>
        </p:nvSpPr>
        <p:spPr>
          <a:xfrm>
            <a:off x="3928270" y="1888186"/>
            <a:ext cx="4335463" cy="830997"/>
          </a:xfrm>
          <a:prstGeom prst="rect">
            <a:avLst/>
          </a:prstGeom>
          <a:noFill/>
          <a:ln>
            <a:noFill/>
          </a:ln>
        </p:spPr>
        <p:txBody>
          <a:bodyPr wrap="square" lIns="91440" tIns="45720" rIns="91440" bIns="45720" rtlCol="0">
            <a:spAutoFit/>
          </a:bodyPr>
          <a:lstStyle/>
          <a:p>
            <a:pPr algn="ctr"/>
            <a:r>
              <a:rPr lang="en-US" altLang="zh-CN" sz="4800" dirty="0">
                <a:solidFill>
                  <a:schemeClr val="tx1">
                    <a:lumMod val="75000"/>
                    <a:lumOff val="2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sym typeface="+mn-ea"/>
              </a:rPr>
              <a:t>PART 2</a:t>
            </a:r>
            <a:endParaRPr lang="zh-CN" altLang="en-US" sz="4800" dirty="0">
              <a:solidFill>
                <a:schemeClr val="tx1">
                  <a:lumMod val="75000"/>
                  <a:lumOff val="2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sym typeface="+mn-ea"/>
            </a:endParaRPr>
          </a:p>
        </p:txBody>
      </p:sp>
      <p:sp>
        <p:nvSpPr>
          <p:cNvPr id="8" name="文本框 10"/>
          <p:cNvSpPr txBox="1"/>
          <p:nvPr/>
        </p:nvSpPr>
        <p:spPr>
          <a:xfrm>
            <a:off x="2255571" y="3019289"/>
            <a:ext cx="7680853" cy="1446550"/>
          </a:xfrm>
          <a:prstGeom prst="rect">
            <a:avLst/>
          </a:prstGeom>
          <a:noFill/>
          <a:ln>
            <a:noFill/>
          </a:ln>
        </p:spPr>
        <p:txBody>
          <a:bodyPr wrap="square" rtlCol="0">
            <a:spAutoFit/>
          </a:bodyPr>
          <a:lstStyle/>
          <a:p>
            <a:pPr algn="ctr"/>
            <a:r>
              <a:rPr lang="en-US" altLang="zh-CN" sz="4400" dirty="0">
                <a:solidFill>
                  <a:srgbClr val="0091D8"/>
                </a:solidFill>
                <a:latin typeface="微软雅黑" panose="020B0503020204020204" pitchFamily="34" charset="-122"/>
                <a:ea typeface="微软雅黑" panose="020B0503020204020204" pitchFamily="34" charset="-122"/>
                <a:cs typeface="阿里巴巴普惠体 R" panose="00020600040101010101" pitchFamily="18" charset="-122"/>
              </a:rPr>
              <a:t>Lewin's 3-Stage </a:t>
            </a:r>
          </a:p>
          <a:p>
            <a:pPr algn="ctr"/>
            <a:r>
              <a:rPr lang="en-US" altLang="zh-CN" sz="4400" dirty="0">
                <a:solidFill>
                  <a:srgbClr val="0091D8"/>
                </a:solidFill>
                <a:latin typeface="微软雅黑" panose="020B0503020204020204" pitchFamily="34" charset="-122"/>
                <a:ea typeface="微软雅黑" panose="020B0503020204020204" pitchFamily="34" charset="-122"/>
                <a:cs typeface="阿里巴巴普惠体 R" panose="00020600040101010101" pitchFamily="18" charset="-122"/>
              </a:rPr>
              <a:t>Model of Changed</a:t>
            </a:r>
          </a:p>
        </p:txBody>
      </p:sp>
      <p:sp>
        <p:nvSpPr>
          <p:cNvPr id="5" name="矩形 4"/>
          <p:cNvSpPr/>
          <p:nvPr/>
        </p:nvSpPr>
        <p:spPr>
          <a:xfrm>
            <a:off x="5682162" y="4765946"/>
            <a:ext cx="827672" cy="384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rgbClr val="0091D8"/>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Tree>
    <p:extLst>
      <p:ext uri="{BB962C8B-B14F-4D97-AF65-F5344CB8AC3E}">
        <p14:creationId xmlns:p14="http://schemas.microsoft.com/office/powerpoint/2010/main" val="3026545104"/>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366164" y="574695"/>
            <a:ext cx="4997458" cy="49244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600" dirty="0">
                <a:solidFill>
                  <a:schemeClr val="tx1">
                    <a:lumMod val="75000"/>
                    <a:lumOff val="25000"/>
                  </a:schemeClr>
                </a:solidFill>
                <a:latin typeface="微软雅黑" panose="020B0503020204020204" charset="-122"/>
                <a:ea typeface="微软雅黑" panose="020B0503020204020204" charset="-122"/>
              </a:rPr>
              <a:t>Unfreeze-</a:t>
            </a:r>
            <a:r>
              <a:rPr lang="en-GB" altLang="zh-CN" sz="2600" dirty="0">
                <a:solidFill>
                  <a:schemeClr val="tx1">
                    <a:lumMod val="75000"/>
                    <a:lumOff val="25000"/>
                  </a:schemeClr>
                </a:solidFill>
                <a:latin typeface="微软雅黑" panose="020B0503020204020204" charset="-122"/>
                <a:ea typeface="微软雅黑" panose="020B0503020204020204" charset="-122"/>
              </a:rPr>
              <a:t>“ready to change”</a:t>
            </a:r>
            <a:endParaRPr lang="en-US" altLang="zh-CN" sz="2600" dirty="0">
              <a:solidFill>
                <a:schemeClr val="tx1">
                  <a:lumMod val="75000"/>
                  <a:lumOff val="25000"/>
                </a:schemeClr>
              </a:solidFill>
              <a:latin typeface="微软雅黑" panose="020B0503020204020204" charset="-122"/>
              <a:ea typeface="微软雅黑" panose="020B0503020204020204" charset="-122"/>
            </a:endParaRPr>
          </a:p>
        </p:txBody>
      </p:sp>
      <p:sp>
        <p:nvSpPr>
          <p:cNvPr id="3" name="圆角矩形 2"/>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17" name="圆角矩形 16"/>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8208" name="矩形 17"/>
          <p:cNvSpPr/>
          <p:nvPr/>
        </p:nvSpPr>
        <p:spPr>
          <a:xfrm>
            <a:off x="0" y="6667500"/>
            <a:ext cx="12192000" cy="190500"/>
          </a:xfrm>
          <a:prstGeom prst="rect">
            <a:avLst/>
          </a:prstGeom>
          <a:solidFill>
            <a:srgbClr val="0091D8"/>
          </a:solidFill>
          <a:ln w="25400">
            <a:solidFill>
              <a:srgbClr val="0091D8"/>
            </a:solidFill>
          </a:ln>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FFFFFF"/>
              </a:solidFill>
              <a:effectLst/>
              <a:uLnTx/>
              <a:uFillTx/>
              <a:latin typeface="宋体" panose="02010600030101010101" pitchFamily="2" charset="-122"/>
              <a:ea typeface="宋体" panose="02010600030101010101" pitchFamily="2" charset="-122"/>
              <a:cs typeface="+mn-cs"/>
              <a:sym typeface="宋体" panose="02010600030101010101" pitchFamily="2" charset="-122"/>
            </a:endParaRPr>
          </a:p>
        </p:txBody>
      </p:sp>
      <p:graphicFrame>
        <p:nvGraphicFramePr>
          <p:cNvPr id="13" name="表格 13">
            <a:extLst>
              <a:ext uri="{FF2B5EF4-FFF2-40B4-BE49-F238E27FC236}">
                <a16:creationId xmlns:a16="http://schemas.microsoft.com/office/drawing/2014/main" id="{823E3E06-C1AC-EE4E-FAEF-A50E263AB4F3}"/>
              </a:ext>
            </a:extLst>
          </p:cNvPr>
          <p:cNvGraphicFramePr>
            <a:graphicFrameLocks noGrp="1"/>
          </p:cNvGraphicFramePr>
          <p:nvPr>
            <p:extLst>
              <p:ext uri="{D42A27DB-BD31-4B8C-83A1-F6EECF244321}">
                <p14:modId xmlns:p14="http://schemas.microsoft.com/office/powerpoint/2010/main" val="256779419"/>
              </p:ext>
            </p:extLst>
          </p:nvPr>
        </p:nvGraphicFramePr>
        <p:xfrm>
          <a:off x="1160346" y="2784955"/>
          <a:ext cx="10190020" cy="2340843"/>
        </p:xfrm>
        <a:graphic>
          <a:graphicData uri="http://schemas.openxmlformats.org/drawingml/2006/table">
            <a:tbl>
              <a:tblPr firstRow="1" bandRow="1">
                <a:tableStyleId>{5C22544A-7EE6-4342-B048-85BDC9FD1C3A}</a:tableStyleId>
              </a:tblPr>
              <a:tblGrid>
                <a:gridCol w="5095010">
                  <a:extLst>
                    <a:ext uri="{9D8B030D-6E8A-4147-A177-3AD203B41FA5}">
                      <a16:colId xmlns:a16="http://schemas.microsoft.com/office/drawing/2014/main" val="3545531059"/>
                    </a:ext>
                  </a:extLst>
                </a:gridCol>
                <a:gridCol w="5095010">
                  <a:extLst>
                    <a:ext uri="{9D8B030D-6E8A-4147-A177-3AD203B41FA5}">
                      <a16:colId xmlns:a16="http://schemas.microsoft.com/office/drawing/2014/main" val="3200967190"/>
                    </a:ext>
                  </a:extLst>
                </a:gridCol>
              </a:tblGrid>
              <a:tr h="651933">
                <a:tc>
                  <a:txBody>
                    <a:bodyPr/>
                    <a:lstStyle/>
                    <a:p>
                      <a:pPr algn="ctr"/>
                      <a:r>
                        <a:rPr lang="en-US" altLang="zh-CN" sz="2000" dirty="0">
                          <a:latin typeface="微软雅黑" panose="020B0503020204020204" pitchFamily="34" charset="-122"/>
                          <a:ea typeface="微软雅黑" panose="020B0503020204020204" pitchFamily="34" charset="-122"/>
                        </a:rPr>
                        <a:t>Internal factors</a:t>
                      </a:r>
                      <a:endParaRPr lang="zh-CN" altLang="en-US" sz="2000" dirty="0">
                        <a:latin typeface="微软雅黑" panose="020B0503020204020204" pitchFamily="34" charset="-122"/>
                        <a:ea typeface="微软雅黑" panose="020B0503020204020204" pitchFamily="34" charset="-122"/>
                      </a:endParaRPr>
                    </a:p>
                  </a:txBody>
                  <a:tcPr anchor="ctr"/>
                </a:tc>
                <a:tc>
                  <a:txBody>
                    <a:bodyPr/>
                    <a:lstStyle/>
                    <a:p>
                      <a:pPr algn="ctr"/>
                      <a:r>
                        <a:rPr lang="en-US" altLang="zh-CN" sz="2000" dirty="0">
                          <a:latin typeface="微软雅黑" panose="020B0503020204020204" pitchFamily="34" charset="-122"/>
                          <a:ea typeface="微软雅黑" panose="020B0503020204020204" pitchFamily="34" charset="-122"/>
                        </a:rPr>
                        <a:t>External factors</a:t>
                      </a:r>
                      <a:endParaRPr lang="zh-CN" altLang="en-US" sz="2000" dirty="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3387377807"/>
                  </a:ext>
                </a:extLst>
              </a:tr>
              <a:tr h="370840">
                <a:tc>
                  <a:txBody>
                    <a:bodyPr/>
                    <a:lstStyle/>
                    <a:p>
                      <a:pPr>
                        <a:lnSpc>
                          <a:spcPct val="150000"/>
                        </a:lnSpc>
                      </a:pPr>
                      <a:r>
                        <a:rPr lang="en-US" altLang="zh-CN" sz="1800" dirty="0">
                          <a:latin typeface="微软雅黑" panose="020B0503020204020204" pitchFamily="34" charset="-122"/>
                          <a:ea typeface="微软雅黑" panose="020B0503020204020204" pitchFamily="34" charset="-122"/>
                        </a:rPr>
                        <a:t>• Change in organizational goals</a:t>
                      </a:r>
                    </a:p>
                    <a:p>
                      <a:pPr>
                        <a:lnSpc>
                          <a:spcPct val="150000"/>
                        </a:lnSpc>
                      </a:pPr>
                      <a:r>
                        <a:rPr lang="en-US" altLang="zh-CN" sz="1800" dirty="0">
                          <a:latin typeface="微软雅黑" panose="020B0503020204020204" pitchFamily="34" charset="-122"/>
                          <a:ea typeface="微软雅黑" panose="020B0503020204020204" pitchFamily="34" charset="-122"/>
                        </a:rPr>
                        <a:t>• The technical capability of the enterprise</a:t>
                      </a:r>
                    </a:p>
                    <a:p>
                      <a:pPr>
                        <a:lnSpc>
                          <a:spcPct val="150000"/>
                        </a:lnSpc>
                      </a:pPr>
                      <a:r>
                        <a:rPr lang="en-US" altLang="zh-CN" sz="1800" dirty="0">
                          <a:latin typeface="微软雅黑" panose="020B0503020204020204" pitchFamily="34" charset="-122"/>
                          <a:ea typeface="微软雅黑" panose="020B0503020204020204" pitchFamily="34" charset="-122"/>
                        </a:rPr>
                        <a:t>• Leaders</a:t>
                      </a:r>
                    </a:p>
                    <a:p>
                      <a:pPr>
                        <a:lnSpc>
                          <a:spcPct val="150000"/>
                        </a:lnSpc>
                      </a:pPr>
                      <a:r>
                        <a:rPr lang="en-US" altLang="zh-CN" sz="1800" dirty="0">
                          <a:latin typeface="微软雅黑" panose="020B0503020204020204" pitchFamily="34" charset="-122"/>
                          <a:ea typeface="微软雅黑" panose="020B0503020204020204" pitchFamily="34" charset="-122"/>
                        </a:rPr>
                        <a:t>• Squeezed profit margins</a:t>
                      </a:r>
                      <a:endParaRPr lang="zh-CN" altLang="en-US" sz="1800" dirty="0">
                        <a:latin typeface="微软雅黑" panose="020B0503020204020204" pitchFamily="34" charset="-122"/>
                        <a:ea typeface="微软雅黑" panose="020B0503020204020204" pitchFamily="34" charset="-122"/>
                      </a:endParaRPr>
                    </a:p>
                  </a:txBody>
                  <a:tcPr/>
                </a:tc>
                <a:tc>
                  <a:txBody>
                    <a:bodyPr/>
                    <a:lstStyle/>
                    <a:p>
                      <a:pPr>
                        <a:lnSpc>
                          <a:spcPct val="150000"/>
                        </a:lnSpc>
                      </a:pPr>
                      <a:r>
                        <a:rPr lang="en-US" altLang="zh-CN" sz="1800" dirty="0">
                          <a:latin typeface="微软雅黑" panose="020B0503020204020204" pitchFamily="34" charset="-122"/>
                          <a:ea typeface="微软雅黑" panose="020B0503020204020204" pitchFamily="34" charset="-122"/>
                        </a:rPr>
                        <a:t>• The shadow of recession</a:t>
                      </a:r>
                    </a:p>
                    <a:p>
                      <a:pPr>
                        <a:lnSpc>
                          <a:spcPct val="150000"/>
                        </a:lnSpc>
                      </a:pPr>
                      <a:r>
                        <a:rPr lang="en-US" altLang="zh-CN" sz="1800" dirty="0">
                          <a:latin typeface="微软雅黑" panose="020B0503020204020204" pitchFamily="34" charset="-122"/>
                          <a:ea typeface="微软雅黑" panose="020B0503020204020204" pitchFamily="34" charset="-122"/>
                        </a:rPr>
                        <a:t>• Advances in digital technology</a:t>
                      </a:r>
                    </a:p>
                    <a:p>
                      <a:pPr>
                        <a:lnSpc>
                          <a:spcPct val="150000"/>
                        </a:lnSpc>
                      </a:pPr>
                      <a:r>
                        <a:rPr lang="en-US" altLang="zh-CN" sz="1800" dirty="0">
                          <a:latin typeface="微软雅黑" panose="020B0503020204020204" pitchFamily="34" charset="-122"/>
                          <a:ea typeface="微软雅黑" panose="020B0503020204020204" pitchFamily="34" charset="-122"/>
                        </a:rPr>
                        <a:t>• Customer consumption needs are diverse</a:t>
                      </a:r>
                    </a:p>
                    <a:p>
                      <a:pPr>
                        <a:lnSpc>
                          <a:spcPct val="150000"/>
                        </a:lnSpc>
                      </a:pPr>
                      <a:r>
                        <a:rPr lang="en-US" altLang="zh-CN" sz="1800" dirty="0">
                          <a:latin typeface="微软雅黑" panose="020B0503020204020204" pitchFamily="34" charset="-122"/>
                          <a:ea typeface="微软雅黑" panose="020B0503020204020204" pitchFamily="34" charset="-122"/>
                        </a:rPr>
                        <a:t>• Government policy support</a:t>
                      </a:r>
                      <a:endParaRPr lang="zh-CN" altLang="en-US" sz="1800"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2774376917"/>
                  </a:ext>
                </a:extLst>
              </a:tr>
            </a:tbl>
          </a:graphicData>
        </a:graphic>
      </p:graphicFrame>
      <p:sp>
        <p:nvSpPr>
          <p:cNvPr id="14" name="文本框 13">
            <a:extLst>
              <a:ext uri="{FF2B5EF4-FFF2-40B4-BE49-F238E27FC236}">
                <a16:creationId xmlns:a16="http://schemas.microsoft.com/office/drawing/2014/main" id="{3E5B0345-9430-73FE-F716-89EABBEA277E}"/>
              </a:ext>
            </a:extLst>
          </p:cNvPr>
          <p:cNvSpPr txBox="1"/>
          <p:nvPr/>
        </p:nvSpPr>
        <p:spPr>
          <a:xfrm>
            <a:off x="1087581" y="1982300"/>
            <a:ext cx="4801507" cy="400110"/>
          </a:xfrm>
          <a:prstGeom prst="rect">
            <a:avLst/>
          </a:prstGeom>
          <a:noFill/>
        </p:spPr>
        <p:txBody>
          <a:bodyPr wrap="none" rtlCol="0">
            <a:spAutoFit/>
          </a:bodyPr>
          <a:lstStyle/>
          <a:p>
            <a:r>
              <a:rPr lang="en-US" altLang="zh-CN" sz="2000" dirty="0">
                <a:latin typeface="微软雅黑" panose="020B0503020204020204" pitchFamily="34" charset="-122"/>
                <a:ea typeface="微软雅黑" panose="020B0503020204020204" pitchFamily="34" charset="-122"/>
              </a:rPr>
              <a:t>Factors driving digital transformation:</a:t>
            </a:r>
            <a:endParaRPr lang="zh-CN" altLang="en-US" sz="200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95AC0E1A-EB0D-75C4-F29B-1F00409D0E6E}"/>
              </a:ext>
            </a:extLst>
          </p:cNvPr>
          <p:cNvSpPr/>
          <p:nvPr/>
        </p:nvSpPr>
        <p:spPr>
          <a:xfrm>
            <a:off x="1366164" y="574695"/>
            <a:ext cx="4984057" cy="49244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Change – “implementation”</a:t>
            </a:r>
          </a:p>
        </p:txBody>
      </p:sp>
      <p:sp>
        <p:nvSpPr>
          <p:cNvPr id="11" name="圆角矩形 2">
            <a:extLst>
              <a:ext uri="{FF2B5EF4-FFF2-40B4-BE49-F238E27FC236}">
                <a16:creationId xmlns:a16="http://schemas.microsoft.com/office/drawing/2014/main" id="{CB513D0E-BAF0-DDD5-2218-01BD0092BA93}"/>
              </a:ext>
            </a:extLst>
          </p:cNvPr>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12" name="圆角矩形 16">
            <a:extLst>
              <a:ext uri="{FF2B5EF4-FFF2-40B4-BE49-F238E27FC236}">
                <a16:creationId xmlns:a16="http://schemas.microsoft.com/office/drawing/2014/main" id="{FCCAC6FB-734B-5B95-B16E-C0B08F0628AB}"/>
              </a:ext>
            </a:extLst>
          </p:cNvPr>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13" name="Freeform 10">
            <a:extLst>
              <a:ext uri="{FF2B5EF4-FFF2-40B4-BE49-F238E27FC236}">
                <a16:creationId xmlns:a16="http://schemas.microsoft.com/office/drawing/2014/main" id="{DE37B962-9FC7-9DED-CD18-476EF34387BE}"/>
              </a:ext>
            </a:extLst>
          </p:cNvPr>
          <p:cNvSpPr/>
          <p:nvPr/>
        </p:nvSpPr>
        <p:spPr bwMode="auto">
          <a:xfrm>
            <a:off x="3571071" y="2685229"/>
            <a:ext cx="2137520" cy="2834125"/>
          </a:xfrm>
          <a:custGeom>
            <a:avLst/>
            <a:gdLst>
              <a:gd name="T0" fmla="*/ 43 w 387"/>
              <a:gd name="T1" fmla="*/ 275 h 513"/>
              <a:gd name="T2" fmla="*/ 26 w 387"/>
              <a:gd name="T3" fmla="*/ 444 h 513"/>
              <a:gd name="T4" fmla="*/ 180 w 387"/>
              <a:gd name="T5" fmla="*/ 513 h 513"/>
              <a:gd name="T6" fmla="*/ 307 w 387"/>
              <a:gd name="T7" fmla="*/ 513 h 513"/>
              <a:gd name="T8" fmla="*/ 240 w 387"/>
              <a:gd name="T9" fmla="*/ 450 h 513"/>
              <a:gd name="T10" fmla="*/ 243 w 387"/>
              <a:gd name="T11" fmla="*/ 325 h 513"/>
              <a:gd name="T12" fmla="*/ 253 w 387"/>
              <a:gd name="T13" fmla="*/ 307 h 513"/>
              <a:gd name="T14" fmla="*/ 387 w 387"/>
              <a:gd name="T15" fmla="*/ 76 h 513"/>
              <a:gd name="T16" fmla="*/ 379 w 387"/>
              <a:gd name="T17" fmla="*/ 63 h 513"/>
              <a:gd name="T18" fmla="*/ 272 w 387"/>
              <a:gd name="T19" fmla="*/ 0 h 513"/>
              <a:gd name="T20" fmla="*/ 171 w 387"/>
              <a:gd name="T21" fmla="*/ 54 h 513"/>
              <a:gd name="T22" fmla="*/ 43 w 387"/>
              <a:gd name="T23" fmla="*/ 275 h 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87" h="513">
                <a:moveTo>
                  <a:pt x="43" y="275"/>
                </a:moveTo>
                <a:cubicBezTo>
                  <a:pt x="6" y="339"/>
                  <a:pt x="0" y="399"/>
                  <a:pt x="26" y="444"/>
                </a:cubicBezTo>
                <a:cubicBezTo>
                  <a:pt x="52" y="488"/>
                  <a:pt x="106" y="513"/>
                  <a:pt x="180" y="513"/>
                </a:cubicBezTo>
                <a:cubicBezTo>
                  <a:pt x="307" y="513"/>
                  <a:pt x="307" y="513"/>
                  <a:pt x="307" y="513"/>
                </a:cubicBezTo>
                <a:cubicBezTo>
                  <a:pt x="283" y="501"/>
                  <a:pt x="257" y="482"/>
                  <a:pt x="240" y="450"/>
                </a:cubicBezTo>
                <a:cubicBezTo>
                  <a:pt x="207" y="385"/>
                  <a:pt x="241" y="328"/>
                  <a:pt x="243" y="325"/>
                </a:cubicBezTo>
                <a:cubicBezTo>
                  <a:pt x="253" y="307"/>
                  <a:pt x="253" y="307"/>
                  <a:pt x="253" y="307"/>
                </a:cubicBezTo>
                <a:cubicBezTo>
                  <a:pt x="387" y="76"/>
                  <a:pt x="387" y="76"/>
                  <a:pt x="387" y="76"/>
                </a:cubicBezTo>
                <a:cubicBezTo>
                  <a:pt x="379" y="63"/>
                  <a:pt x="379" y="63"/>
                  <a:pt x="379" y="63"/>
                </a:cubicBezTo>
                <a:cubicBezTo>
                  <a:pt x="376" y="58"/>
                  <a:pt x="333" y="0"/>
                  <a:pt x="272" y="0"/>
                </a:cubicBezTo>
                <a:cubicBezTo>
                  <a:pt x="212" y="0"/>
                  <a:pt x="181" y="38"/>
                  <a:pt x="171" y="54"/>
                </a:cubicBezTo>
                <a:lnTo>
                  <a:pt x="43" y="275"/>
                </a:lnTo>
                <a:close/>
              </a:path>
            </a:pathLst>
          </a:cu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lt1"/>
              </a:solidFill>
            </a:endParaRPr>
          </a:p>
        </p:txBody>
      </p:sp>
      <p:sp>
        <p:nvSpPr>
          <p:cNvPr id="14" name="Freeform 11">
            <a:extLst>
              <a:ext uri="{FF2B5EF4-FFF2-40B4-BE49-F238E27FC236}">
                <a16:creationId xmlns:a16="http://schemas.microsoft.com/office/drawing/2014/main" id="{2AB4ED70-D32C-A13E-617D-B52FD9F35A28}"/>
              </a:ext>
            </a:extLst>
          </p:cNvPr>
          <p:cNvSpPr/>
          <p:nvPr/>
        </p:nvSpPr>
        <p:spPr bwMode="auto">
          <a:xfrm>
            <a:off x="4824956" y="3613715"/>
            <a:ext cx="3131849" cy="1905639"/>
          </a:xfrm>
          <a:custGeom>
            <a:avLst/>
            <a:gdLst>
              <a:gd name="T0" fmla="*/ 524 w 567"/>
              <a:gd name="T1" fmla="*/ 107 h 345"/>
              <a:gd name="T2" fmla="*/ 462 w 567"/>
              <a:gd name="T3" fmla="*/ 0 h 345"/>
              <a:gd name="T4" fmla="*/ 445 w 567"/>
              <a:gd name="T5" fmla="*/ 90 h 345"/>
              <a:gd name="T6" fmla="*/ 328 w 567"/>
              <a:gd name="T7" fmla="*/ 153 h 345"/>
              <a:gd name="T8" fmla="*/ 327 w 567"/>
              <a:gd name="T9" fmla="*/ 153 h 345"/>
              <a:gd name="T10" fmla="*/ 306 w 567"/>
              <a:gd name="T11" fmla="*/ 153 h 345"/>
              <a:gd name="T12" fmla="*/ 39 w 567"/>
              <a:gd name="T13" fmla="*/ 153 h 345"/>
              <a:gd name="T14" fmla="*/ 31 w 567"/>
              <a:gd name="T15" fmla="*/ 166 h 345"/>
              <a:gd name="T16" fmla="*/ 29 w 567"/>
              <a:gd name="T17" fmla="*/ 274 h 345"/>
              <a:gd name="T18" fmla="*/ 147 w 567"/>
              <a:gd name="T19" fmla="*/ 345 h 345"/>
              <a:gd name="T20" fmla="*/ 387 w 567"/>
              <a:gd name="T21" fmla="*/ 345 h 345"/>
              <a:gd name="T22" fmla="*/ 541 w 567"/>
              <a:gd name="T23" fmla="*/ 276 h 345"/>
              <a:gd name="T24" fmla="*/ 524 w 567"/>
              <a:gd name="T25" fmla="*/ 107 h 3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67" h="345">
                <a:moveTo>
                  <a:pt x="524" y="107"/>
                </a:moveTo>
                <a:cubicBezTo>
                  <a:pt x="462" y="0"/>
                  <a:pt x="462" y="0"/>
                  <a:pt x="462" y="0"/>
                </a:cubicBezTo>
                <a:cubicBezTo>
                  <a:pt x="465" y="28"/>
                  <a:pt x="462" y="61"/>
                  <a:pt x="445" y="90"/>
                </a:cubicBezTo>
                <a:cubicBezTo>
                  <a:pt x="410" y="151"/>
                  <a:pt x="336" y="153"/>
                  <a:pt x="328" y="153"/>
                </a:cubicBezTo>
                <a:cubicBezTo>
                  <a:pt x="327" y="153"/>
                  <a:pt x="327" y="153"/>
                  <a:pt x="327" y="153"/>
                </a:cubicBezTo>
                <a:cubicBezTo>
                  <a:pt x="306" y="153"/>
                  <a:pt x="306" y="153"/>
                  <a:pt x="306" y="153"/>
                </a:cubicBezTo>
                <a:cubicBezTo>
                  <a:pt x="39" y="153"/>
                  <a:pt x="39" y="153"/>
                  <a:pt x="39" y="153"/>
                </a:cubicBezTo>
                <a:cubicBezTo>
                  <a:pt x="31" y="166"/>
                  <a:pt x="31" y="166"/>
                  <a:pt x="31" y="166"/>
                </a:cubicBezTo>
                <a:cubicBezTo>
                  <a:pt x="29" y="169"/>
                  <a:pt x="0" y="218"/>
                  <a:pt x="29" y="274"/>
                </a:cubicBezTo>
                <a:cubicBezTo>
                  <a:pt x="63" y="339"/>
                  <a:pt x="143" y="345"/>
                  <a:pt x="147" y="345"/>
                </a:cubicBezTo>
                <a:cubicBezTo>
                  <a:pt x="387" y="345"/>
                  <a:pt x="387" y="345"/>
                  <a:pt x="387" y="345"/>
                </a:cubicBezTo>
                <a:cubicBezTo>
                  <a:pt x="461" y="345"/>
                  <a:pt x="515" y="320"/>
                  <a:pt x="541" y="276"/>
                </a:cubicBezTo>
                <a:cubicBezTo>
                  <a:pt x="567" y="231"/>
                  <a:pt x="561" y="171"/>
                  <a:pt x="524" y="107"/>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lt1"/>
              </a:solidFill>
            </a:endParaRPr>
          </a:p>
        </p:txBody>
      </p:sp>
      <p:sp>
        <p:nvSpPr>
          <p:cNvPr id="15" name="Freeform 12">
            <a:extLst>
              <a:ext uri="{FF2B5EF4-FFF2-40B4-BE49-F238E27FC236}">
                <a16:creationId xmlns:a16="http://schemas.microsoft.com/office/drawing/2014/main" id="{0D9043A2-6A1C-8463-6297-8C662605BF03}"/>
              </a:ext>
            </a:extLst>
          </p:cNvPr>
          <p:cNvSpPr/>
          <p:nvPr/>
        </p:nvSpPr>
        <p:spPr bwMode="auto">
          <a:xfrm>
            <a:off x="4680864" y="1585932"/>
            <a:ext cx="2701483" cy="2773053"/>
          </a:xfrm>
          <a:custGeom>
            <a:avLst/>
            <a:gdLst>
              <a:gd name="T0" fmla="*/ 333 w 489"/>
              <a:gd name="T1" fmla="*/ 99 h 502"/>
              <a:gd name="T2" fmla="*/ 196 w 489"/>
              <a:gd name="T3" fmla="*/ 0 h 502"/>
              <a:gd name="T4" fmla="*/ 59 w 489"/>
              <a:gd name="T5" fmla="*/ 99 h 502"/>
              <a:gd name="T6" fmla="*/ 0 w 489"/>
              <a:gd name="T7" fmla="*/ 200 h 502"/>
              <a:gd name="T8" fmla="*/ 71 w 489"/>
              <a:gd name="T9" fmla="*/ 181 h 502"/>
              <a:gd name="T10" fmla="*/ 193 w 489"/>
              <a:gd name="T11" fmla="*/ 252 h 502"/>
              <a:gd name="T12" fmla="*/ 193 w 489"/>
              <a:gd name="T13" fmla="*/ 253 h 502"/>
              <a:gd name="T14" fmla="*/ 201 w 489"/>
              <a:gd name="T15" fmla="*/ 266 h 502"/>
              <a:gd name="T16" fmla="*/ 204 w 489"/>
              <a:gd name="T17" fmla="*/ 271 h 502"/>
              <a:gd name="T18" fmla="*/ 337 w 489"/>
              <a:gd name="T19" fmla="*/ 502 h 502"/>
              <a:gd name="T20" fmla="*/ 353 w 489"/>
              <a:gd name="T21" fmla="*/ 502 h 502"/>
              <a:gd name="T22" fmla="*/ 354 w 489"/>
              <a:gd name="T23" fmla="*/ 502 h 502"/>
              <a:gd name="T24" fmla="*/ 456 w 489"/>
              <a:gd name="T25" fmla="*/ 449 h 502"/>
              <a:gd name="T26" fmla="*/ 457 w 489"/>
              <a:gd name="T27" fmla="*/ 313 h 502"/>
              <a:gd name="T28" fmla="*/ 333 w 489"/>
              <a:gd name="T29" fmla="*/ 99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89" h="502">
                <a:moveTo>
                  <a:pt x="333" y="99"/>
                </a:moveTo>
                <a:cubicBezTo>
                  <a:pt x="296" y="35"/>
                  <a:pt x="248" y="0"/>
                  <a:pt x="196" y="0"/>
                </a:cubicBezTo>
                <a:cubicBezTo>
                  <a:pt x="144" y="0"/>
                  <a:pt x="96" y="35"/>
                  <a:pt x="59" y="99"/>
                </a:cubicBezTo>
                <a:cubicBezTo>
                  <a:pt x="0" y="200"/>
                  <a:pt x="0" y="200"/>
                  <a:pt x="0" y="200"/>
                </a:cubicBezTo>
                <a:cubicBezTo>
                  <a:pt x="18" y="190"/>
                  <a:pt x="42" y="181"/>
                  <a:pt x="71" y="181"/>
                </a:cubicBezTo>
                <a:cubicBezTo>
                  <a:pt x="143" y="181"/>
                  <a:pt x="191" y="249"/>
                  <a:pt x="193" y="252"/>
                </a:cubicBezTo>
                <a:cubicBezTo>
                  <a:pt x="193" y="253"/>
                  <a:pt x="193" y="253"/>
                  <a:pt x="193" y="253"/>
                </a:cubicBezTo>
                <a:cubicBezTo>
                  <a:pt x="201" y="266"/>
                  <a:pt x="201" y="266"/>
                  <a:pt x="201" y="266"/>
                </a:cubicBezTo>
                <a:cubicBezTo>
                  <a:pt x="204" y="271"/>
                  <a:pt x="204" y="271"/>
                  <a:pt x="204" y="271"/>
                </a:cubicBezTo>
                <a:cubicBezTo>
                  <a:pt x="337" y="502"/>
                  <a:pt x="337" y="502"/>
                  <a:pt x="337" y="502"/>
                </a:cubicBezTo>
                <a:cubicBezTo>
                  <a:pt x="353" y="502"/>
                  <a:pt x="353" y="502"/>
                  <a:pt x="353" y="502"/>
                </a:cubicBezTo>
                <a:cubicBezTo>
                  <a:pt x="354" y="502"/>
                  <a:pt x="354" y="502"/>
                  <a:pt x="354" y="502"/>
                </a:cubicBezTo>
                <a:cubicBezTo>
                  <a:pt x="357" y="502"/>
                  <a:pt x="426" y="501"/>
                  <a:pt x="456" y="449"/>
                </a:cubicBezTo>
                <a:cubicBezTo>
                  <a:pt x="489" y="391"/>
                  <a:pt x="459" y="319"/>
                  <a:pt x="457" y="313"/>
                </a:cubicBezTo>
                <a:lnTo>
                  <a:pt x="333" y="99"/>
                </a:lnTo>
                <a:close/>
              </a:path>
            </a:pathLst>
          </a:custGeom>
          <a:solidFill>
            <a:srgbClr val="A5A5A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lt1"/>
              </a:solidFill>
            </a:endParaRPr>
          </a:p>
        </p:txBody>
      </p:sp>
      <p:sp>
        <p:nvSpPr>
          <p:cNvPr id="19" name="1">
            <a:extLst>
              <a:ext uri="{FF2B5EF4-FFF2-40B4-BE49-F238E27FC236}">
                <a16:creationId xmlns:a16="http://schemas.microsoft.com/office/drawing/2014/main" id="{672472D8-5AA2-B903-319D-952B3260859A}"/>
              </a:ext>
            </a:extLst>
          </p:cNvPr>
          <p:cNvSpPr txBox="1">
            <a:spLocks noChangeArrowheads="1"/>
          </p:cNvSpPr>
          <p:nvPr/>
        </p:nvSpPr>
        <p:spPr bwMode="auto">
          <a:xfrm>
            <a:off x="7697925" y="1402340"/>
            <a:ext cx="2575219"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eaLnBrk="1" hangingPunct="1">
              <a:spcBef>
                <a:spcPct val="20000"/>
              </a:spcBef>
            </a:pPr>
            <a:r>
              <a:rPr lang="en-US" altLang="zh-CN" b="1" dirty="0">
                <a:solidFill>
                  <a:schemeClr val="tx1">
                    <a:lumMod val="75000"/>
                    <a:lumOff val="25000"/>
                  </a:schemeClr>
                </a:solidFill>
                <a:latin typeface="微软雅黑" panose="020B0503020204020204" pitchFamily="34" charset="-122"/>
                <a:cs typeface="+mn-ea"/>
                <a:sym typeface="+mn-lt"/>
              </a:rPr>
              <a:t>Product leadership</a:t>
            </a:r>
          </a:p>
        </p:txBody>
      </p:sp>
      <p:sp>
        <p:nvSpPr>
          <p:cNvPr id="32" name="1">
            <a:extLst>
              <a:ext uri="{FF2B5EF4-FFF2-40B4-BE49-F238E27FC236}">
                <a16:creationId xmlns:a16="http://schemas.microsoft.com/office/drawing/2014/main" id="{337F379F-7B9F-0423-4F92-7A000133BAB3}"/>
              </a:ext>
            </a:extLst>
          </p:cNvPr>
          <p:cNvSpPr txBox="1">
            <a:spLocks noChangeArrowheads="1"/>
          </p:cNvSpPr>
          <p:nvPr/>
        </p:nvSpPr>
        <p:spPr bwMode="auto">
          <a:xfrm>
            <a:off x="7697926" y="1665570"/>
            <a:ext cx="2442073" cy="1577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a:lnSpc>
                <a:spcPct val="150000"/>
              </a:lnSpc>
            </a:pPr>
            <a:r>
              <a:rPr lang="en-US" altLang="zh-CN" sz="1400" dirty="0">
                <a:solidFill>
                  <a:schemeClr val="tx1">
                    <a:lumMod val="75000"/>
                    <a:lumOff val="25000"/>
                  </a:schemeClr>
                </a:solidFill>
                <a:latin typeface="微软雅黑" panose="020B0503020204020204" pitchFamily="34" charset="-122"/>
                <a:cs typeface="+mn-ea"/>
                <a:sym typeface="+mn-lt"/>
              </a:rPr>
              <a:t>Taking products as the core and putting product leadership in the first place is another important feature of Midea's transformation. </a:t>
            </a:r>
            <a:endParaRPr lang="zh-CN" altLang="en-US" sz="1400" dirty="0">
              <a:solidFill>
                <a:schemeClr val="tx1">
                  <a:lumMod val="75000"/>
                  <a:lumOff val="25000"/>
                </a:schemeClr>
              </a:solidFill>
              <a:latin typeface="微软雅黑" panose="020B0503020204020204" pitchFamily="34" charset="-122"/>
              <a:cs typeface="+mn-ea"/>
              <a:sym typeface="+mn-lt"/>
            </a:endParaRPr>
          </a:p>
        </p:txBody>
      </p:sp>
      <p:sp>
        <p:nvSpPr>
          <p:cNvPr id="33" name="1">
            <a:extLst>
              <a:ext uri="{FF2B5EF4-FFF2-40B4-BE49-F238E27FC236}">
                <a16:creationId xmlns:a16="http://schemas.microsoft.com/office/drawing/2014/main" id="{79986AE5-33BE-1C8A-7A30-F237C97E9041}"/>
              </a:ext>
            </a:extLst>
          </p:cNvPr>
          <p:cNvSpPr txBox="1">
            <a:spLocks noChangeArrowheads="1"/>
          </p:cNvSpPr>
          <p:nvPr/>
        </p:nvSpPr>
        <p:spPr bwMode="auto">
          <a:xfrm>
            <a:off x="1054890" y="3290500"/>
            <a:ext cx="205375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eaLnBrk="1" hangingPunct="1">
              <a:spcBef>
                <a:spcPct val="20000"/>
              </a:spcBef>
            </a:pPr>
            <a:r>
              <a:rPr lang="en-US" altLang="zh-CN" b="1" dirty="0">
                <a:solidFill>
                  <a:schemeClr val="tx1">
                    <a:lumMod val="75000"/>
                    <a:lumOff val="25000"/>
                  </a:schemeClr>
                </a:solidFill>
                <a:latin typeface="微软雅黑" panose="020B0503020204020204" pitchFamily="34" charset="-122"/>
                <a:cs typeface="+mn-ea"/>
                <a:sym typeface="+mn-lt"/>
              </a:rPr>
              <a:t>Efficiency drive</a:t>
            </a:r>
          </a:p>
        </p:txBody>
      </p:sp>
      <p:sp>
        <p:nvSpPr>
          <p:cNvPr id="34" name="1">
            <a:extLst>
              <a:ext uri="{FF2B5EF4-FFF2-40B4-BE49-F238E27FC236}">
                <a16:creationId xmlns:a16="http://schemas.microsoft.com/office/drawing/2014/main" id="{71288464-517E-AB68-A181-03FB2536EA96}"/>
              </a:ext>
            </a:extLst>
          </p:cNvPr>
          <p:cNvSpPr txBox="1">
            <a:spLocks noChangeArrowheads="1"/>
          </p:cNvSpPr>
          <p:nvPr/>
        </p:nvSpPr>
        <p:spPr bwMode="auto">
          <a:xfrm>
            <a:off x="1054890" y="3553730"/>
            <a:ext cx="2442073" cy="1900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a:lnSpc>
                <a:spcPct val="150000"/>
              </a:lnSpc>
            </a:pPr>
            <a:r>
              <a:rPr lang="en-US" altLang="zh-CN" sz="1400" dirty="0">
                <a:solidFill>
                  <a:schemeClr val="tx1">
                    <a:lumMod val="75000"/>
                    <a:lumOff val="25000"/>
                  </a:schemeClr>
                </a:solidFill>
                <a:latin typeface="微软雅黑" panose="020B0503020204020204" pitchFamily="34" charset="-122"/>
                <a:cs typeface="+mn-ea"/>
                <a:sym typeface="+mn-lt"/>
              </a:rPr>
              <a:t>In order to achieve efficiency-driven landing, Midea has done a lot of work in the two aspects of "automation" and "IT system" construction.</a:t>
            </a:r>
            <a:endParaRPr lang="zh-CN" altLang="en-US" sz="1400" dirty="0">
              <a:solidFill>
                <a:schemeClr val="tx1">
                  <a:lumMod val="75000"/>
                  <a:lumOff val="25000"/>
                </a:schemeClr>
              </a:solidFill>
              <a:latin typeface="微软雅黑" panose="020B0503020204020204" pitchFamily="34" charset="-122"/>
              <a:cs typeface="+mn-ea"/>
              <a:sym typeface="+mn-lt"/>
            </a:endParaRPr>
          </a:p>
        </p:txBody>
      </p:sp>
      <p:sp>
        <p:nvSpPr>
          <p:cNvPr id="35" name="1">
            <a:extLst>
              <a:ext uri="{FF2B5EF4-FFF2-40B4-BE49-F238E27FC236}">
                <a16:creationId xmlns:a16="http://schemas.microsoft.com/office/drawing/2014/main" id="{F739030F-BB8A-35B2-DC32-D9535F3F319D}"/>
              </a:ext>
            </a:extLst>
          </p:cNvPr>
          <p:cNvSpPr txBox="1">
            <a:spLocks noChangeArrowheads="1"/>
          </p:cNvSpPr>
          <p:nvPr/>
        </p:nvSpPr>
        <p:spPr bwMode="auto">
          <a:xfrm>
            <a:off x="8417140" y="4272482"/>
            <a:ext cx="227164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eaLnBrk="1" hangingPunct="1">
              <a:spcBef>
                <a:spcPct val="20000"/>
              </a:spcBef>
            </a:pPr>
            <a:r>
              <a:rPr lang="en-US" altLang="zh-CN" b="1" dirty="0">
                <a:solidFill>
                  <a:schemeClr val="tx1">
                    <a:lumMod val="75000"/>
                    <a:lumOff val="25000"/>
                  </a:schemeClr>
                </a:solidFill>
                <a:latin typeface="微软雅黑" panose="020B0503020204020204" pitchFamily="34" charset="-122"/>
                <a:cs typeface="+mn-ea"/>
                <a:sym typeface="+mn-lt"/>
              </a:rPr>
              <a:t>Global operation</a:t>
            </a:r>
          </a:p>
        </p:txBody>
      </p:sp>
      <p:sp>
        <p:nvSpPr>
          <p:cNvPr id="36" name="1">
            <a:extLst>
              <a:ext uri="{FF2B5EF4-FFF2-40B4-BE49-F238E27FC236}">
                <a16:creationId xmlns:a16="http://schemas.microsoft.com/office/drawing/2014/main" id="{8FBDB8A2-EA64-2A19-81CA-D2086DDD39D1}"/>
              </a:ext>
            </a:extLst>
          </p:cNvPr>
          <p:cNvSpPr txBox="1">
            <a:spLocks noChangeArrowheads="1"/>
          </p:cNvSpPr>
          <p:nvPr/>
        </p:nvSpPr>
        <p:spPr bwMode="auto">
          <a:xfrm>
            <a:off x="8417141" y="4535712"/>
            <a:ext cx="2985150" cy="1577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a:lnSpc>
                <a:spcPct val="150000"/>
              </a:lnSpc>
            </a:pPr>
            <a:r>
              <a:rPr lang="en-US" altLang="zh-CN" sz="1400" dirty="0">
                <a:solidFill>
                  <a:schemeClr val="tx1">
                    <a:lumMod val="75000"/>
                    <a:lumOff val="25000"/>
                  </a:schemeClr>
                </a:solidFill>
                <a:latin typeface="微软雅黑" panose="020B0503020204020204" pitchFamily="34" charset="-122"/>
                <a:cs typeface="+mn-ea"/>
                <a:sym typeface="+mn-lt"/>
              </a:rPr>
              <a:t>Midea has repeatedly used the power of capital to carry out vertical integration and horizontal mergers and acquisitions in the industrial chain</a:t>
            </a:r>
            <a:endParaRPr lang="zh-CN" altLang="en-US" sz="1400" dirty="0">
              <a:solidFill>
                <a:schemeClr val="tx1">
                  <a:lumMod val="75000"/>
                  <a:lumOff val="25000"/>
                </a:schemeClr>
              </a:solidFill>
              <a:latin typeface="微软雅黑" panose="020B0503020204020204" pitchFamily="34" charset="-122"/>
              <a:cs typeface="+mn-ea"/>
              <a:sym typeface="+mn-lt"/>
            </a:endParaRPr>
          </a:p>
        </p:txBody>
      </p:sp>
      <p:sp>
        <p:nvSpPr>
          <p:cNvPr id="38" name="文本框 37">
            <a:extLst>
              <a:ext uri="{FF2B5EF4-FFF2-40B4-BE49-F238E27FC236}">
                <a16:creationId xmlns:a16="http://schemas.microsoft.com/office/drawing/2014/main" id="{370395E8-8164-65EB-E664-2EA65FB6DC3B}"/>
              </a:ext>
            </a:extLst>
          </p:cNvPr>
          <p:cNvSpPr txBox="1"/>
          <p:nvPr/>
        </p:nvSpPr>
        <p:spPr>
          <a:xfrm>
            <a:off x="3698973" y="5840844"/>
            <a:ext cx="4257832" cy="400110"/>
          </a:xfrm>
          <a:prstGeom prst="rect">
            <a:avLst/>
          </a:prstGeom>
          <a:noFill/>
        </p:spPr>
        <p:txBody>
          <a:bodyPr wrap="none" rtlCol="0">
            <a:spAutoFit/>
          </a:bodyPr>
          <a:lstStyle/>
          <a:p>
            <a:r>
              <a:rPr lang="en-US" altLang="zh-CN" sz="2000" dirty="0">
                <a:latin typeface="微软雅黑" panose="020B0503020204020204" pitchFamily="34" charset="-122"/>
                <a:ea typeface="微软雅黑" panose="020B0503020204020204" pitchFamily="34" charset="-122"/>
              </a:rPr>
              <a:t>The three </a:t>
            </a: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rPr>
              <a:t>strategic</a:t>
            </a:r>
            <a:r>
              <a:rPr lang="en-US" altLang="zh-CN" sz="2000" dirty="0">
                <a:latin typeface="微软雅黑" panose="020B0503020204020204" pitchFamily="34" charset="-122"/>
                <a:ea typeface="微软雅黑" panose="020B0503020204020204" pitchFamily="34" charset="-122"/>
              </a:rPr>
              <a:t> axes of Midea</a:t>
            </a:r>
            <a:endParaRPr lang="zh-CN" altLang="en-US" sz="2000" dirty="0">
              <a:latin typeface="微软雅黑" panose="020B0503020204020204" pitchFamily="34" charset="-122"/>
              <a:ea typeface="微软雅黑" panose="020B0503020204020204" pitchFamily="34" charset="-122"/>
            </a:endParaRPr>
          </a:p>
        </p:txBody>
      </p:sp>
      <p:grpSp>
        <p:nvGrpSpPr>
          <p:cNvPr id="39" name="组合 38">
            <a:extLst>
              <a:ext uri="{FF2B5EF4-FFF2-40B4-BE49-F238E27FC236}">
                <a16:creationId xmlns:a16="http://schemas.microsoft.com/office/drawing/2014/main" id="{C7679990-F364-3F8C-B9CD-D8EB7E6B5F68}"/>
              </a:ext>
            </a:extLst>
          </p:cNvPr>
          <p:cNvGrpSpPr/>
          <p:nvPr/>
        </p:nvGrpSpPr>
        <p:grpSpPr>
          <a:xfrm>
            <a:off x="6229303" y="4686825"/>
            <a:ext cx="653118" cy="600646"/>
            <a:chOff x="6460269" y="872801"/>
            <a:chExt cx="709154" cy="669655"/>
          </a:xfrm>
          <a:solidFill>
            <a:srgbClr val="FFFFFF"/>
          </a:solidFill>
        </p:grpSpPr>
        <p:sp>
          <p:nvSpPr>
            <p:cNvPr id="40" name="Freeform 42">
              <a:extLst>
                <a:ext uri="{FF2B5EF4-FFF2-40B4-BE49-F238E27FC236}">
                  <a16:creationId xmlns:a16="http://schemas.microsoft.com/office/drawing/2014/main" id="{1A29748F-4F24-E202-29FD-14C777FE9B4C}"/>
                </a:ext>
              </a:extLst>
            </p:cNvPr>
            <p:cNvSpPr>
              <a:spLocks noEditPoints="1"/>
            </p:cNvSpPr>
            <p:nvPr/>
          </p:nvSpPr>
          <p:spPr bwMode="auto">
            <a:xfrm>
              <a:off x="6460269" y="872801"/>
              <a:ext cx="442902" cy="669655"/>
            </a:xfrm>
            <a:custGeom>
              <a:avLst/>
              <a:gdLst>
                <a:gd name="T0" fmla="*/ 250 w 512"/>
                <a:gd name="T1" fmla="*/ 737 h 775"/>
                <a:gd name="T2" fmla="*/ 209 w 512"/>
                <a:gd name="T3" fmla="*/ 775 h 775"/>
                <a:gd name="T4" fmla="*/ 173 w 512"/>
                <a:gd name="T5" fmla="*/ 762 h 775"/>
                <a:gd name="T6" fmla="*/ 159 w 512"/>
                <a:gd name="T7" fmla="*/ 762 h 775"/>
                <a:gd name="T8" fmla="*/ 124 w 512"/>
                <a:gd name="T9" fmla="*/ 775 h 775"/>
                <a:gd name="T10" fmla="*/ 83 w 512"/>
                <a:gd name="T11" fmla="*/ 737 h 775"/>
                <a:gd name="T12" fmla="*/ 75 w 512"/>
                <a:gd name="T13" fmla="*/ 475 h 775"/>
                <a:gd name="T14" fmla="*/ 65 w 512"/>
                <a:gd name="T15" fmla="*/ 474 h 775"/>
                <a:gd name="T16" fmla="*/ 21 w 512"/>
                <a:gd name="T17" fmla="*/ 441 h 775"/>
                <a:gd name="T18" fmla="*/ 19 w 512"/>
                <a:gd name="T19" fmla="*/ 214 h 775"/>
                <a:gd name="T20" fmla="*/ 48 w 512"/>
                <a:gd name="T21" fmla="*/ 189 h 775"/>
                <a:gd name="T22" fmla="*/ 119 w 512"/>
                <a:gd name="T23" fmla="*/ 181 h 775"/>
                <a:gd name="T24" fmla="*/ 131 w 512"/>
                <a:gd name="T25" fmla="*/ 186 h 775"/>
                <a:gd name="T26" fmla="*/ 166 w 512"/>
                <a:gd name="T27" fmla="*/ 239 h 775"/>
                <a:gd name="T28" fmla="*/ 202 w 512"/>
                <a:gd name="T29" fmla="*/ 186 h 775"/>
                <a:gd name="T30" fmla="*/ 213 w 512"/>
                <a:gd name="T31" fmla="*/ 181 h 775"/>
                <a:gd name="T32" fmla="*/ 269 w 512"/>
                <a:gd name="T33" fmla="*/ 184 h 775"/>
                <a:gd name="T34" fmla="*/ 286 w 512"/>
                <a:gd name="T35" fmla="*/ 190 h 775"/>
                <a:gd name="T36" fmla="*/ 361 w 512"/>
                <a:gd name="T37" fmla="*/ 220 h 775"/>
                <a:gd name="T38" fmla="*/ 454 w 512"/>
                <a:gd name="T39" fmla="*/ 179 h 775"/>
                <a:gd name="T40" fmla="*/ 503 w 512"/>
                <a:gd name="T41" fmla="*/ 193 h 775"/>
                <a:gd name="T42" fmla="*/ 488 w 512"/>
                <a:gd name="T43" fmla="*/ 243 h 775"/>
                <a:gd name="T44" fmla="*/ 382 w 512"/>
                <a:gd name="T45" fmla="*/ 290 h 775"/>
                <a:gd name="T46" fmla="*/ 359 w 512"/>
                <a:gd name="T47" fmla="*/ 294 h 775"/>
                <a:gd name="T48" fmla="*/ 266 w 512"/>
                <a:gd name="T49" fmla="*/ 263 h 775"/>
                <a:gd name="T50" fmla="*/ 261 w 512"/>
                <a:gd name="T51" fmla="*/ 265 h 775"/>
                <a:gd name="T52" fmla="*/ 250 w 512"/>
                <a:gd name="T53" fmla="*/ 737 h 775"/>
                <a:gd name="T54" fmla="*/ 168 w 512"/>
                <a:gd name="T55" fmla="*/ 1 h 775"/>
                <a:gd name="T56" fmla="*/ 233 w 512"/>
                <a:gd name="T57" fmla="*/ 72 h 775"/>
                <a:gd name="T58" fmla="*/ 165 w 512"/>
                <a:gd name="T59" fmla="*/ 157 h 775"/>
                <a:gd name="T60" fmla="*/ 99 w 512"/>
                <a:gd name="T61" fmla="*/ 70 h 775"/>
                <a:gd name="T62" fmla="*/ 168 w 512"/>
                <a:gd name="T63" fmla="*/ 1 h 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12" h="775">
                  <a:moveTo>
                    <a:pt x="250" y="737"/>
                  </a:moveTo>
                  <a:cubicBezTo>
                    <a:pt x="249" y="758"/>
                    <a:pt x="228" y="775"/>
                    <a:pt x="209" y="775"/>
                  </a:cubicBezTo>
                  <a:cubicBezTo>
                    <a:pt x="196" y="775"/>
                    <a:pt x="180" y="770"/>
                    <a:pt x="173" y="762"/>
                  </a:cubicBezTo>
                  <a:cubicBezTo>
                    <a:pt x="170" y="757"/>
                    <a:pt x="163" y="757"/>
                    <a:pt x="159" y="762"/>
                  </a:cubicBezTo>
                  <a:cubicBezTo>
                    <a:pt x="153" y="770"/>
                    <a:pt x="137" y="775"/>
                    <a:pt x="124" y="775"/>
                  </a:cubicBezTo>
                  <a:cubicBezTo>
                    <a:pt x="105" y="775"/>
                    <a:pt x="84" y="758"/>
                    <a:pt x="83" y="737"/>
                  </a:cubicBezTo>
                  <a:cubicBezTo>
                    <a:pt x="75" y="475"/>
                    <a:pt x="75" y="475"/>
                    <a:pt x="75" y="475"/>
                  </a:cubicBezTo>
                  <a:cubicBezTo>
                    <a:pt x="65" y="474"/>
                    <a:pt x="65" y="474"/>
                    <a:pt x="65" y="474"/>
                  </a:cubicBezTo>
                  <a:cubicBezTo>
                    <a:pt x="46" y="472"/>
                    <a:pt x="24" y="460"/>
                    <a:pt x="21" y="441"/>
                  </a:cubicBezTo>
                  <a:cubicBezTo>
                    <a:pt x="0" y="333"/>
                    <a:pt x="4" y="328"/>
                    <a:pt x="19" y="214"/>
                  </a:cubicBezTo>
                  <a:cubicBezTo>
                    <a:pt x="21" y="206"/>
                    <a:pt x="30" y="191"/>
                    <a:pt x="48" y="189"/>
                  </a:cubicBezTo>
                  <a:cubicBezTo>
                    <a:pt x="119" y="181"/>
                    <a:pt x="119" y="181"/>
                    <a:pt x="119" y="181"/>
                  </a:cubicBezTo>
                  <a:cubicBezTo>
                    <a:pt x="124" y="180"/>
                    <a:pt x="128" y="182"/>
                    <a:pt x="131" y="186"/>
                  </a:cubicBezTo>
                  <a:cubicBezTo>
                    <a:pt x="166" y="239"/>
                    <a:pt x="166" y="239"/>
                    <a:pt x="166" y="239"/>
                  </a:cubicBezTo>
                  <a:cubicBezTo>
                    <a:pt x="202" y="186"/>
                    <a:pt x="202" y="186"/>
                    <a:pt x="202" y="186"/>
                  </a:cubicBezTo>
                  <a:cubicBezTo>
                    <a:pt x="204" y="182"/>
                    <a:pt x="209" y="180"/>
                    <a:pt x="213" y="181"/>
                  </a:cubicBezTo>
                  <a:cubicBezTo>
                    <a:pt x="219" y="181"/>
                    <a:pt x="248" y="183"/>
                    <a:pt x="269" y="184"/>
                  </a:cubicBezTo>
                  <a:cubicBezTo>
                    <a:pt x="275" y="185"/>
                    <a:pt x="281" y="186"/>
                    <a:pt x="286" y="190"/>
                  </a:cubicBezTo>
                  <a:cubicBezTo>
                    <a:pt x="309" y="204"/>
                    <a:pt x="334" y="215"/>
                    <a:pt x="361" y="220"/>
                  </a:cubicBezTo>
                  <a:cubicBezTo>
                    <a:pt x="393" y="209"/>
                    <a:pt x="424" y="195"/>
                    <a:pt x="454" y="179"/>
                  </a:cubicBezTo>
                  <a:cubicBezTo>
                    <a:pt x="471" y="169"/>
                    <a:pt x="493" y="176"/>
                    <a:pt x="503" y="193"/>
                  </a:cubicBezTo>
                  <a:cubicBezTo>
                    <a:pt x="512" y="211"/>
                    <a:pt x="506" y="233"/>
                    <a:pt x="488" y="243"/>
                  </a:cubicBezTo>
                  <a:cubicBezTo>
                    <a:pt x="452" y="262"/>
                    <a:pt x="420" y="274"/>
                    <a:pt x="382" y="290"/>
                  </a:cubicBezTo>
                  <a:cubicBezTo>
                    <a:pt x="375" y="293"/>
                    <a:pt x="367" y="295"/>
                    <a:pt x="359" y="294"/>
                  </a:cubicBezTo>
                  <a:cubicBezTo>
                    <a:pt x="326" y="288"/>
                    <a:pt x="296" y="279"/>
                    <a:pt x="266" y="263"/>
                  </a:cubicBezTo>
                  <a:cubicBezTo>
                    <a:pt x="261" y="265"/>
                    <a:pt x="261" y="265"/>
                    <a:pt x="261" y="265"/>
                  </a:cubicBezTo>
                  <a:cubicBezTo>
                    <a:pt x="250" y="737"/>
                    <a:pt x="250" y="737"/>
                    <a:pt x="250" y="737"/>
                  </a:cubicBezTo>
                  <a:close/>
                  <a:moveTo>
                    <a:pt x="168" y="1"/>
                  </a:moveTo>
                  <a:cubicBezTo>
                    <a:pt x="205" y="1"/>
                    <a:pt x="234" y="33"/>
                    <a:pt x="233" y="72"/>
                  </a:cubicBezTo>
                  <a:cubicBezTo>
                    <a:pt x="233" y="111"/>
                    <a:pt x="202" y="158"/>
                    <a:pt x="165" y="157"/>
                  </a:cubicBezTo>
                  <a:cubicBezTo>
                    <a:pt x="128" y="156"/>
                    <a:pt x="99" y="109"/>
                    <a:pt x="99" y="70"/>
                  </a:cubicBezTo>
                  <a:cubicBezTo>
                    <a:pt x="100" y="31"/>
                    <a:pt x="131" y="0"/>
                    <a:pt x="16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35" tIns="45719" rIns="91435" bIns="45719" numCol="1" anchor="t" anchorCtr="0" compatLnSpc="1"/>
            <a:lstStyle/>
            <a:p>
              <a:pPr fontAlgn="base">
                <a:spcBef>
                  <a:spcPct val="0"/>
                </a:spcBef>
                <a:spcAft>
                  <a:spcPct val="0"/>
                </a:spcAft>
              </a:pPr>
              <a:endParaRPr lang="zh-CN" altLang="en-US" sz="1705">
                <a:solidFill>
                  <a:prstClr val="black"/>
                </a:solidFill>
                <a:latin typeface="Arial" panose="020B0604020202020204" pitchFamily="34" charset="0"/>
                <a:ea typeface="微软雅黑" panose="020B0503020204020204" pitchFamily="34" charset="-122"/>
                <a:sym typeface="Arial" panose="020B0604020202020204" pitchFamily="34" charset="0"/>
              </a:endParaRPr>
            </a:p>
          </p:txBody>
        </p:sp>
        <p:sp>
          <p:nvSpPr>
            <p:cNvPr id="41" name="Freeform 43">
              <a:extLst>
                <a:ext uri="{FF2B5EF4-FFF2-40B4-BE49-F238E27FC236}">
                  <a16:creationId xmlns:a16="http://schemas.microsoft.com/office/drawing/2014/main" id="{E39F608E-7773-F63B-DD40-38C7FF7CCCF2}"/>
                </a:ext>
              </a:extLst>
            </p:cNvPr>
            <p:cNvSpPr>
              <a:spLocks noEditPoints="1"/>
            </p:cNvSpPr>
            <p:nvPr/>
          </p:nvSpPr>
          <p:spPr bwMode="auto">
            <a:xfrm>
              <a:off x="6735299" y="1108698"/>
              <a:ext cx="434124" cy="433758"/>
            </a:xfrm>
            <a:custGeom>
              <a:avLst/>
              <a:gdLst>
                <a:gd name="T0" fmla="*/ 388 w 502"/>
                <a:gd name="T1" fmla="*/ 388 h 502"/>
                <a:gd name="T2" fmla="*/ 383 w 502"/>
                <a:gd name="T3" fmla="*/ 335 h 502"/>
                <a:gd name="T4" fmla="*/ 334 w 502"/>
                <a:gd name="T5" fmla="*/ 426 h 502"/>
                <a:gd name="T6" fmla="*/ 445 w 502"/>
                <a:gd name="T7" fmla="*/ 251 h 502"/>
                <a:gd name="T8" fmla="*/ 393 w 502"/>
                <a:gd name="T9" fmla="*/ 214 h 502"/>
                <a:gd name="T10" fmla="*/ 392 w 502"/>
                <a:gd name="T11" fmla="*/ 297 h 502"/>
                <a:gd name="T12" fmla="*/ 430 w 502"/>
                <a:gd name="T13" fmla="*/ 176 h 502"/>
                <a:gd name="T14" fmla="*/ 332 w 502"/>
                <a:gd name="T15" fmla="*/ 75 h 502"/>
                <a:gd name="T16" fmla="*/ 385 w 502"/>
                <a:gd name="T17" fmla="*/ 176 h 502"/>
                <a:gd name="T18" fmla="*/ 72 w 502"/>
                <a:gd name="T19" fmla="*/ 176 h 502"/>
                <a:gd name="T20" fmla="*/ 150 w 502"/>
                <a:gd name="T21" fmla="*/ 117 h 502"/>
                <a:gd name="T22" fmla="*/ 114 w 502"/>
                <a:gd name="T23" fmla="*/ 114 h 502"/>
                <a:gd name="T24" fmla="*/ 165 w 502"/>
                <a:gd name="T25" fmla="*/ 176 h 502"/>
                <a:gd name="T26" fmla="*/ 236 w 502"/>
                <a:gd name="T27" fmla="*/ 71 h 502"/>
                <a:gd name="T28" fmla="*/ 165 w 502"/>
                <a:gd name="T29" fmla="*/ 176 h 502"/>
                <a:gd name="T30" fmla="*/ 345 w 502"/>
                <a:gd name="T31" fmla="*/ 176 h 502"/>
                <a:gd name="T32" fmla="*/ 274 w 502"/>
                <a:gd name="T33" fmla="*/ 71 h 502"/>
                <a:gd name="T34" fmla="*/ 354 w 502"/>
                <a:gd name="T35" fmla="*/ 214 h 502"/>
                <a:gd name="T36" fmla="*/ 274 w 502"/>
                <a:gd name="T37" fmla="*/ 297 h 502"/>
                <a:gd name="T38" fmla="*/ 357 w 502"/>
                <a:gd name="T39" fmla="*/ 252 h 502"/>
                <a:gd name="T40" fmla="*/ 236 w 502"/>
                <a:gd name="T41" fmla="*/ 214 h 502"/>
                <a:gd name="T42" fmla="*/ 153 w 502"/>
                <a:gd name="T43" fmla="*/ 252 h 502"/>
                <a:gd name="T44" fmla="*/ 236 w 502"/>
                <a:gd name="T45" fmla="*/ 297 h 502"/>
                <a:gd name="T46" fmla="*/ 118 w 502"/>
                <a:gd name="T47" fmla="*/ 214 h 502"/>
                <a:gd name="T48" fmla="*/ 57 w 502"/>
                <a:gd name="T49" fmla="*/ 251 h 502"/>
                <a:gd name="T50" fmla="*/ 119 w 502"/>
                <a:gd name="T51" fmla="*/ 297 h 502"/>
                <a:gd name="T52" fmla="*/ 118 w 502"/>
                <a:gd name="T53" fmla="*/ 214 h 502"/>
                <a:gd name="T54" fmla="*/ 274 w 502"/>
                <a:gd name="T55" fmla="*/ 335 h 502"/>
                <a:gd name="T56" fmla="*/ 328 w 502"/>
                <a:gd name="T57" fmla="*/ 367 h 502"/>
                <a:gd name="T58" fmla="*/ 236 w 502"/>
                <a:gd name="T59" fmla="*/ 335 h 502"/>
                <a:gd name="T60" fmla="*/ 182 w 502"/>
                <a:gd name="T61" fmla="*/ 367 h 502"/>
                <a:gd name="T62" fmla="*/ 236 w 502"/>
                <a:gd name="T63" fmla="*/ 335 h 502"/>
                <a:gd name="T64" fmla="*/ 77 w 502"/>
                <a:gd name="T65" fmla="*/ 335 h 502"/>
                <a:gd name="T66" fmla="*/ 181 w 502"/>
                <a:gd name="T67" fmla="*/ 431 h 502"/>
                <a:gd name="T68" fmla="*/ 128 w 502"/>
                <a:gd name="T69" fmla="*/ 335 h 502"/>
                <a:gd name="T70" fmla="*/ 251 w 502"/>
                <a:gd name="T71" fmla="*/ 502 h 502"/>
                <a:gd name="T72" fmla="*/ 0 w 502"/>
                <a:gd name="T73" fmla="*/ 251 h 502"/>
                <a:gd name="T74" fmla="*/ 251 w 502"/>
                <a:gd name="T75" fmla="*/ 0 h 502"/>
                <a:gd name="T76" fmla="*/ 502 w 502"/>
                <a:gd name="T77" fmla="*/ 25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502" h="502">
                  <a:moveTo>
                    <a:pt x="334" y="426"/>
                  </a:moveTo>
                  <a:cubicBezTo>
                    <a:pt x="355" y="416"/>
                    <a:pt x="373" y="403"/>
                    <a:pt x="388" y="388"/>
                  </a:cubicBezTo>
                  <a:cubicBezTo>
                    <a:pt x="403" y="373"/>
                    <a:pt x="416" y="354"/>
                    <a:pt x="425" y="335"/>
                  </a:cubicBezTo>
                  <a:cubicBezTo>
                    <a:pt x="383" y="335"/>
                    <a:pt x="383" y="335"/>
                    <a:pt x="383" y="335"/>
                  </a:cubicBezTo>
                  <a:cubicBezTo>
                    <a:pt x="377" y="352"/>
                    <a:pt x="370" y="370"/>
                    <a:pt x="362" y="385"/>
                  </a:cubicBezTo>
                  <a:cubicBezTo>
                    <a:pt x="354" y="400"/>
                    <a:pt x="345" y="413"/>
                    <a:pt x="334" y="426"/>
                  </a:cubicBezTo>
                  <a:close/>
                  <a:moveTo>
                    <a:pt x="439" y="297"/>
                  </a:moveTo>
                  <a:cubicBezTo>
                    <a:pt x="443" y="282"/>
                    <a:pt x="445" y="267"/>
                    <a:pt x="445" y="251"/>
                  </a:cubicBezTo>
                  <a:cubicBezTo>
                    <a:pt x="445" y="238"/>
                    <a:pt x="444" y="226"/>
                    <a:pt x="442" y="214"/>
                  </a:cubicBezTo>
                  <a:cubicBezTo>
                    <a:pt x="393" y="214"/>
                    <a:pt x="393" y="214"/>
                    <a:pt x="393" y="214"/>
                  </a:cubicBezTo>
                  <a:cubicBezTo>
                    <a:pt x="395" y="227"/>
                    <a:pt x="395" y="239"/>
                    <a:pt x="395" y="252"/>
                  </a:cubicBezTo>
                  <a:cubicBezTo>
                    <a:pt x="395" y="267"/>
                    <a:pt x="394" y="282"/>
                    <a:pt x="392" y="297"/>
                  </a:cubicBezTo>
                  <a:cubicBezTo>
                    <a:pt x="439" y="297"/>
                    <a:pt x="439" y="297"/>
                    <a:pt x="439" y="297"/>
                  </a:cubicBezTo>
                  <a:close/>
                  <a:moveTo>
                    <a:pt x="430" y="176"/>
                  </a:moveTo>
                  <a:cubicBezTo>
                    <a:pt x="420" y="153"/>
                    <a:pt x="406" y="132"/>
                    <a:pt x="388" y="114"/>
                  </a:cubicBezTo>
                  <a:cubicBezTo>
                    <a:pt x="372" y="98"/>
                    <a:pt x="353" y="84"/>
                    <a:pt x="332" y="75"/>
                  </a:cubicBezTo>
                  <a:cubicBezTo>
                    <a:pt x="343" y="88"/>
                    <a:pt x="353" y="102"/>
                    <a:pt x="361" y="117"/>
                  </a:cubicBezTo>
                  <a:cubicBezTo>
                    <a:pt x="371" y="135"/>
                    <a:pt x="379" y="155"/>
                    <a:pt x="385" y="176"/>
                  </a:cubicBezTo>
                  <a:cubicBezTo>
                    <a:pt x="430" y="176"/>
                    <a:pt x="430" y="176"/>
                    <a:pt x="430" y="176"/>
                  </a:cubicBezTo>
                  <a:close/>
                  <a:moveTo>
                    <a:pt x="72" y="176"/>
                  </a:moveTo>
                  <a:cubicBezTo>
                    <a:pt x="125" y="176"/>
                    <a:pt x="125" y="176"/>
                    <a:pt x="125" y="176"/>
                  </a:cubicBezTo>
                  <a:cubicBezTo>
                    <a:pt x="131" y="155"/>
                    <a:pt x="139" y="135"/>
                    <a:pt x="150" y="117"/>
                  </a:cubicBezTo>
                  <a:cubicBezTo>
                    <a:pt x="159" y="100"/>
                    <a:pt x="170" y="84"/>
                    <a:pt x="183" y="69"/>
                  </a:cubicBezTo>
                  <a:cubicBezTo>
                    <a:pt x="157" y="79"/>
                    <a:pt x="133" y="94"/>
                    <a:pt x="114" y="114"/>
                  </a:cubicBezTo>
                  <a:cubicBezTo>
                    <a:pt x="96" y="132"/>
                    <a:pt x="82" y="153"/>
                    <a:pt x="72" y="176"/>
                  </a:cubicBezTo>
                  <a:close/>
                  <a:moveTo>
                    <a:pt x="165" y="176"/>
                  </a:moveTo>
                  <a:cubicBezTo>
                    <a:pt x="236" y="176"/>
                    <a:pt x="236" y="176"/>
                    <a:pt x="236" y="176"/>
                  </a:cubicBezTo>
                  <a:cubicBezTo>
                    <a:pt x="236" y="71"/>
                    <a:pt x="236" y="71"/>
                    <a:pt x="236" y="71"/>
                  </a:cubicBezTo>
                  <a:cubicBezTo>
                    <a:pt x="215" y="88"/>
                    <a:pt x="197" y="110"/>
                    <a:pt x="183" y="135"/>
                  </a:cubicBezTo>
                  <a:cubicBezTo>
                    <a:pt x="176" y="148"/>
                    <a:pt x="170" y="162"/>
                    <a:pt x="165" y="176"/>
                  </a:cubicBezTo>
                  <a:close/>
                  <a:moveTo>
                    <a:pt x="274" y="176"/>
                  </a:moveTo>
                  <a:cubicBezTo>
                    <a:pt x="345" y="176"/>
                    <a:pt x="345" y="176"/>
                    <a:pt x="345" y="176"/>
                  </a:cubicBezTo>
                  <a:cubicBezTo>
                    <a:pt x="341" y="162"/>
                    <a:pt x="335" y="148"/>
                    <a:pt x="327" y="135"/>
                  </a:cubicBezTo>
                  <a:cubicBezTo>
                    <a:pt x="314" y="110"/>
                    <a:pt x="296" y="88"/>
                    <a:pt x="274" y="71"/>
                  </a:cubicBezTo>
                  <a:cubicBezTo>
                    <a:pt x="274" y="176"/>
                    <a:pt x="274" y="176"/>
                    <a:pt x="274" y="176"/>
                  </a:cubicBezTo>
                  <a:close/>
                  <a:moveTo>
                    <a:pt x="354" y="214"/>
                  </a:moveTo>
                  <a:cubicBezTo>
                    <a:pt x="274" y="214"/>
                    <a:pt x="274" y="214"/>
                    <a:pt x="274" y="214"/>
                  </a:cubicBezTo>
                  <a:cubicBezTo>
                    <a:pt x="274" y="297"/>
                    <a:pt x="274" y="297"/>
                    <a:pt x="274" y="297"/>
                  </a:cubicBezTo>
                  <a:cubicBezTo>
                    <a:pt x="353" y="297"/>
                    <a:pt x="353" y="297"/>
                    <a:pt x="353" y="297"/>
                  </a:cubicBezTo>
                  <a:cubicBezTo>
                    <a:pt x="356" y="282"/>
                    <a:pt x="357" y="267"/>
                    <a:pt x="357" y="252"/>
                  </a:cubicBezTo>
                  <a:cubicBezTo>
                    <a:pt x="357" y="239"/>
                    <a:pt x="356" y="227"/>
                    <a:pt x="354" y="214"/>
                  </a:cubicBezTo>
                  <a:close/>
                  <a:moveTo>
                    <a:pt x="236" y="214"/>
                  </a:moveTo>
                  <a:cubicBezTo>
                    <a:pt x="156" y="214"/>
                    <a:pt x="156" y="214"/>
                    <a:pt x="156" y="214"/>
                  </a:cubicBezTo>
                  <a:cubicBezTo>
                    <a:pt x="154" y="227"/>
                    <a:pt x="153" y="239"/>
                    <a:pt x="153" y="252"/>
                  </a:cubicBezTo>
                  <a:cubicBezTo>
                    <a:pt x="153" y="267"/>
                    <a:pt x="155" y="282"/>
                    <a:pt x="158" y="297"/>
                  </a:cubicBezTo>
                  <a:cubicBezTo>
                    <a:pt x="236" y="297"/>
                    <a:pt x="236" y="297"/>
                    <a:pt x="236" y="297"/>
                  </a:cubicBezTo>
                  <a:cubicBezTo>
                    <a:pt x="236" y="214"/>
                    <a:pt x="236" y="214"/>
                    <a:pt x="236" y="214"/>
                  </a:cubicBezTo>
                  <a:close/>
                  <a:moveTo>
                    <a:pt x="118" y="214"/>
                  </a:moveTo>
                  <a:cubicBezTo>
                    <a:pt x="61" y="214"/>
                    <a:pt x="61" y="214"/>
                    <a:pt x="61" y="214"/>
                  </a:cubicBezTo>
                  <a:cubicBezTo>
                    <a:pt x="59" y="226"/>
                    <a:pt x="57" y="238"/>
                    <a:pt x="57" y="251"/>
                  </a:cubicBezTo>
                  <a:cubicBezTo>
                    <a:pt x="57" y="267"/>
                    <a:pt x="59" y="282"/>
                    <a:pt x="63" y="297"/>
                  </a:cubicBezTo>
                  <a:cubicBezTo>
                    <a:pt x="119" y="297"/>
                    <a:pt x="119" y="297"/>
                    <a:pt x="119" y="297"/>
                  </a:cubicBezTo>
                  <a:cubicBezTo>
                    <a:pt x="116" y="282"/>
                    <a:pt x="115" y="267"/>
                    <a:pt x="115" y="252"/>
                  </a:cubicBezTo>
                  <a:cubicBezTo>
                    <a:pt x="115" y="239"/>
                    <a:pt x="116" y="227"/>
                    <a:pt x="118" y="214"/>
                  </a:cubicBezTo>
                  <a:close/>
                  <a:moveTo>
                    <a:pt x="342" y="335"/>
                  </a:moveTo>
                  <a:cubicBezTo>
                    <a:pt x="274" y="335"/>
                    <a:pt x="274" y="335"/>
                    <a:pt x="274" y="335"/>
                  </a:cubicBezTo>
                  <a:cubicBezTo>
                    <a:pt x="274" y="433"/>
                    <a:pt x="274" y="433"/>
                    <a:pt x="274" y="433"/>
                  </a:cubicBezTo>
                  <a:cubicBezTo>
                    <a:pt x="296" y="415"/>
                    <a:pt x="315" y="392"/>
                    <a:pt x="328" y="367"/>
                  </a:cubicBezTo>
                  <a:cubicBezTo>
                    <a:pt x="334" y="357"/>
                    <a:pt x="338" y="346"/>
                    <a:pt x="342" y="335"/>
                  </a:cubicBezTo>
                  <a:close/>
                  <a:moveTo>
                    <a:pt x="236" y="335"/>
                  </a:moveTo>
                  <a:cubicBezTo>
                    <a:pt x="168" y="335"/>
                    <a:pt x="168" y="335"/>
                    <a:pt x="168" y="335"/>
                  </a:cubicBezTo>
                  <a:cubicBezTo>
                    <a:pt x="172" y="346"/>
                    <a:pt x="177" y="357"/>
                    <a:pt x="182" y="367"/>
                  </a:cubicBezTo>
                  <a:cubicBezTo>
                    <a:pt x="196" y="392"/>
                    <a:pt x="214" y="415"/>
                    <a:pt x="236" y="433"/>
                  </a:cubicBezTo>
                  <a:cubicBezTo>
                    <a:pt x="236" y="335"/>
                    <a:pt x="236" y="335"/>
                    <a:pt x="236" y="335"/>
                  </a:cubicBezTo>
                  <a:close/>
                  <a:moveTo>
                    <a:pt x="128" y="335"/>
                  </a:moveTo>
                  <a:cubicBezTo>
                    <a:pt x="77" y="335"/>
                    <a:pt x="77" y="335"/>
                    <a:pt x="77" y="335"/>
                  </a:cubicBezTo>
                  <a:cubicBezTo>
                    <a:pt x="86" y="354"/>
                    <a:pt x="99" y="373"/>
                    <a:pt x="114" y="388"/>
                  </a:cubicBezTo>
                  <a:cubicBezTo>
                    <a:pt x="133" y="407"/>
                    <a:pt x="155" y="422"/>
                    <a:pt x="181" y="431"/>
                  </a:cubicBezTo>
                  <a:cubicBezTo>
                    <a:pt x="168" y="417"/>
                    <a:pt x="158" y="402"/>
                    <a:pt x="149" y="385"/>
                  </a:cubicBezTo>
                  <a:cubicBezTo>
                    <a:pt x="140" y="370"/>
                    <a:pt x="133" y="352"/>
                    <a:pt x="128" y="335"/>
                  </a:cubicBezTo>
                  <a:close/>
                  <a:moveTo>
                    <a:pt x="429" y="428"/>
                  </a:moveTo>
                  <a:cubicBezTo>
                    <a:pt x="383" y="474"/>
                    <a:pt x="321" y="502"/>
                    <a:pt x="251" y="502"/>
                  </a:cubicBezTo>
                  <a:cubicBezTo>
                    <a:pt x="182" y="502"/>
                    <a:pt x="119" y="474"/>
                    <a:pt x="74" y="428"/>
                  </a:cubicBezTo>
                  <a:cubicBezTo>
                    <a:pt x="28" y="383"/>
                    <a:pt x="0" y="320"/>
                    <a:pt x="0" y="251"/>
                  </a:cubicBezTo>
                  <a:cubicBezTo>
                    <a:pt x="0" y="182"/>
                    <a:pt x="28" y="119"/>
                    <a:pt x="74" y="73"/>
                  </a:cubicBezTo>
                  <a:cubicBezTo>
                    <a:pt x="119" y="28"/>
                    <a:pt x="182" y="0"/>
                    <a:pt x="251" y="0"/>
                  </a:cubicBezTo>
                  <a:cubicBezTo>
                    <a:pt x="321" y="0"/>
                    <a:pt x="383" y="28"/>
                    <a:pt x="429" y="73"/>
                  </a:cubicBezTo>
                  <a:cubicBezTo>
                    <a:pt x="474" y="119"/>
                    <a:pt x="502" y="182"/>
                    <a:pt x="502" y="251"/>
                  </a:cubicBezTo>
                  <a:cubicBezTo>
                    <a:pt x="502" y="320"/>
                    <a:pt x="474" y="383"/>
                    <a:pt x="429" y="42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35" tIns="45719" rIns="91435" bIns="45719" numCol="1" anchor="t" anchorCtr="0" compatLnSpc="1"/>
            <a:lstStyle/>
            <a:p>
              <a:pPr fontAlgn="base">
                <a:spcBef>
                  <a:spcPct val="0"/>
                </a:spcBef>
                <a:spcAft>
                  <a:spcPct val="0"/>
                </a:spcAft>
              </a:pPr>
              <a:endParaRPr lang="zh-CN" altLang="en-US" sz="1705">
                <a:solidFill>
                  <a:prstClr val="black"/>
                </a:solidFill>
                <a:latin typeface="Arial" panose="020B0604020202020204" pitchFamily="34" charset="0"/>
                <a:ea typeface="微软雅黑" panose="020B0503020204020204" pitchFamily="34" charset="-122"/>
                <a:sym typeface="Arial" panose="020B0604020202020204" pitchFamily="34" charset="0"/>
              </a:endParaRPr>
            </a:p>
          </p:txBody>
        </p:sp>
      </p:grpSp>
      <p:sp>
        <p:nvSpPr>
          <p:cNvPr id="42" name="Freeform 18">
            <a:extLst>
              <a:ext uri="{FF2B5EF4-FFF2-40B4-BE49-F238E27FC236}">
                <a16:creationId xmlns:a16="http://schemas.microsoft.com/office/drawing/2014/main" id="{56C2A2B7-4A7F-0785-234D-65A6EA2B5378}"/>
              </a:ext>
            </a:extLst>
          </p:cNvPr>
          <p:cNvSpPr>
            <a:spLocks noEditPoints="1"/>
          </p:cNvSpPr>
          <p:nvPr/>
        </p:nvSpPr>
        <p:spPr bwMode="auto">
          <a:xfrm>
            <a:off x="4119197" y="3957423"/>
            <a:ext cx="631651" cy="510668"/>
          </a:xfrm>
          <a:custGeom>
            <a:avLst/>
            <a:gdLst>
              <a:gd name="T0" fmla="*/ 802586282 w 99"/>
              <a:gd name="T1" fmla="*/ 2147483646 h 82"/>
              <a:gd name="T2" fmla="*/ 802586282 w 99"/>
              <a:gd name="T3" fmla="*/ 2147483646 h 82"/>
              <a:gd name="T4" fmla="*/ 987799105 w 99"/>
              <a:gd name="T5" fmla="*/ 2147483646 h 82"/>
              <a:gd name="T6" fmla="*/ 1358224751 w 99"/>
              <a:gd name="T7" fmla="*/ 2147483646 h 82"/>
              <a:gd name="T8" fmla="*/ 1543437574 w 99"/>
              <a:gd name="T9" fmla="*/ 2147483646 h 82"/>
              <a:gd name="T10" fmla="*/ 1543437574 w 99"/>
              <a:gd name="T11" fmla="*/ 2147483646 h 82"/>
              <a:gd name="T12" fmla="*/ 1358224751 w 99"/>
              <a:gd name="T13" fmla="*/ 2147483646 h 82"/>
              <a:gd name="T14" fmla="*/ 987799105 w 99"/>
              <a:gd name="T15" fmla="*/ 2147483646 h 82"/>
              <a:gd name="T16" fmla="*/ 802586282 w 99"/>
              <a:gd name="T17" fmla="*/ 2147483646 h 82"/>
              <a:gd name="T18" fmla="*/ 2147483646 w 99"/>
              <a:gd name="T19" fmla="*/ 2100538415 h 82"/>
              <a:gd name="T20" fmla="*/ 2037341056 w 99"/>
              <a:gd name="T21" fmla="*/ 2147483646 h 82"/>
              <a:gd name="T22" fmla="*/ 2037341056 w 99"/>
              <a:gd name="T23" fmla="*/ 2147483646 h 82"/>
              <a:gd name="T24" fmla="*/ 2147483646 w 99"/>
              <a:gd name="T25" fmla="*/ 2147483646 h 82"/>
              <a:gd name="T26" fmla="*/ 2147483646 w 99"/>
              <a:gd name="T27" fmla="*/ 2147483646 h 82"/>
              <a:gd name="T28" fmla="*/ 2147483646 w 99"/>
              <a:gd name="T29" fmla="*/ 2147483646 h 82"/>
              <a:gd name="T30" fmla="*/ 2147483646 w 99"/>
              <a:gd name="T31" fmla="*/ 2147483646 h 82"/>
              <a:gd name="T32" fmla="*/ 2147483646 w 99"/>
              <a:gd name="T33" fmla="*/ 2100538415 h 82"/>
              <a:gd name="T34" fmla="*/ 2147483646 w 99"/>
              <a:gd name="T35" fmla="*/ 2100538415 h 82"/>
              <a:gd name="T36" fmla="*/ 2147483646 w 99"/>
              <a:gd name="T37" fmla="*/ 1668077860 h 82"/>
              <a:gd name="T38" fmla="*/ 2147483646 w 99"/>
              <a:gd name="T39" fmla="*/ 1853418098 h 82"/>
              <a:gd name="T40" fmla="*/ 2147483646 w 99"/>
              <a:gd name="T41" fmla="*/ 2147483646 h 82"/>
              <a:gd name="T42" fmla="*/ 2147483646 w 99"/>
              <a:gd name="T43" fmla="*/ 2147483646 h 82"/>
              <a:gd name="T44" fmla="*/ 2147483646 w 99"/>
              <a:gd name="T45" fmla="*/ 2147483646 h 82"/>
              <a:gd name="T46" fmla="*/ 2147483646 w 99"/>
              <a:gd name="T47" fmla="*/ 2147483646 h 82"/>
              <a:gd name="T48" fmla="*/ 2147483646 w 99"/>
              <a:gd name="T49" fmla="*/ 1853418098 h 82"/>
              <a:gd name="T50" fmla="*/ 2147483646 w 99"/>
              <a:gd name="T51" fmla="*/ 1668077860 h 82"/>
              <a:gd name="T52" fmla="*/ 2147483646 w 99"/>
              <a:gd name="T53" fmla="*/ 1668077860 h 82"/>
              <a:gd name="T54" fmla="*/ 2147483646 w 99"/>
              <a:gd name="T55" fmla="*/ 1235609445 h 82"/>
              <a:gd name="T56" fmla="*/ 2147483646 w 99"/>
              <a:gd name="T57" fmla="*/ 1420949683 h 82"/>
              <a:gd name="T58" fmla="*/ 2147483646 w 99"/>
              <a:gd name="T59" fmla="*/ 2147483646 h 82"/>
              <a:gd name="T60" fmla="*/ 2147483646 w 99"/>
              <a:gd name="T61" fmla="*/ 2147483646 h 82"/>
              <a:gd name="T62" fmla="*/ 2147483646 w 99"/>
              <a:gd name="T63" fmla="*/ 2147483646 h 82"/>
              <a:gd name="T64" fmla="*/ 2147483646 w 99"/>
              <a:gd name="T65" fmla="*/ 2147483646 h 82"/>
              <a:gd name="T66" fmla="*/ 2147483646 w 99"/>
              <a:gd name="T67" fmla="*/ 1420949683 h 82"/>
              <a:gd name="T68" fmla="*/ 2147483646 w 99"/>
              <a:gd name="T69" fmla="*/ 1235609445 h 82"/>
              <a:gd name="T70" fmla="*/ 2147483646 w 99"/>
              <a:gd name="T71" fmla="*/ 1235609445 h 82"/>
              <a:gd name="T72" fmla="*/ 926064116 w 99"/>
              <a:gd name="T73" fmla="*/ 2038758336 h 82"/>
              <a:gd name="T74" fmla="*/ 2147483646 w 99"/>
              <a:gd name="T75" fmla="*/ 679588732 h 82"/>
              <a:gd name="T76" fmla="*/ 2147483646 w 99"/>
              <a:gd name="T77" fmla="*/ 864928970 h 82"/>
              <a:gd name="T78" fmla="*/ 2147483646 w 99"/>
              <a:gd name="T79" fmla="*/ 247120317 h 82"/>
              <a:gd name="T80" fmla="*/ 2147483646 w 99"/>
              <a:gd name="T81" fmla="*/ 185340238 h 82"/>
              <a:gd name="T82" fmla="*/ 2147483646 w 99"/>
              <a:gd name="T83" fmla="*/ 432460555 h 82"/>
              <a:gd name="T84" fmla="*/ 864329128 w 99"/>
              <a:gd name="T85" fmla="*/ 1729857940 h 82"/>
              <a:gd name="T86" fmla="*/ 926064116 w 99"/>
              <a:gd name="T87" fmla="*/ 2038758336 h 82"/>
              <a:gd name="T88" fmla="*/ 2147483646 w 99"/>
              <a:gd name="T89" fmla="*/ 2147483646 h 82"/>
              <a:gd name="T90" fmla="*/ 2147483646 w 99"/>
              <a:gd name="T91" fmla="*/ 2147483646 h 82"/>
              <a:gd name="T92" fmla="*/ 2147483646 w 99"/>
              <a:gd name="T93" fmla="*/ 2147483646 h 82"/>
              <a:gd name="T94" fmla="*/ 493903481 w 99"/>
              <a:gd name="T95" fmla="*/ 2147483646 h 82"/>
              <a:gd name="T96" fmla="*/ 493903481 w 99"/>
              <a:gd name="T97" fmla="*/ 617808653 h 82"/>
              <a:gd name="T98" fmla="*/ 679116304 w 99"/>
              <a:gd name="T99" fmla="*/ 617808653 h 82"/>
              <a:gd name="T100" fmla="*/ 370425646 w 99"/>
              <a:gd name="T101" fmla="*/ 0 h 82"/>
              <a:gd name="T102" fmla="*/ 0 w 99"/>
              <a:gd name="T103" fmla="*/ 617808653 h 82"/>
              <a:gd name="T104" fmla="*/ 185212823 w 99"/>
              <a:gd name="T105" fmla="*/ 617808653 h 82"/>
              <a:gd name="T106" fmla="*/ 185212823 w 99"/>
              <a:gd name="T107" fmla="*/ 2147483646 h 82"/>
              <a:gd name="T108" fmla="*/ 185212823 w 99"/>
              <a:gd name="T109" fmla="*/ 2147483646 h 82"/>
              <a:gd name="T110" fmla="*/ 185212823 w 99"/>
              <a:gd name="T111" fmla="*/ 2147483646 h 82"/>
              <a:gd name="T112" fmla="*/ 2147483646 w 99"/>
              <a:gd name="T113" fmla="*/ 2147483646 h 82"/>
              <a:gd name="T114" fmla="*/ 2147483646 w 99"/>
              <a:gd name="T115" fmla="*/ 2147483646 h 82"/>
              <a:gd name="T116" fmla="*/ 2147483646 w 99"/>
              <a:gd name="T117" fmla="*/ 2147483646 h 8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99" h="82">
                <a:moveTo>
                  <a:pt x="13" y="67"/>
                </a:moveTo>
                <a:cubicBezTo>
                  <a:pt x="13" y="45"/>
                  <a:pt x="13" y="45"/>
                  <a:pt x="13" y="45"/>
                </a:cubicBezTo>
                <a:cubicBezTo>
                  <a:pt x="13" y="43"/>
                  <a:pt x="14" y="41"/>
                  <a:pt x="16" y="41"/>
                </a:cubicBezTo>
                <a:cubicBezTo>
                  <a:pt x="22" y="41"/>
                  <a:pt x="22" y="41"/>
                  <a:pt x="22" y="41"/>
                </a:cubicBezTo>
                <a:cubicBezTo>
                  <a:pt x="24" y="41"/>
                  <a:pt x="25" y="43"/>
                  <a:pt x="25" y="45"/>
                </a:cubicBezTo>
                <a:cubicBezTo>
                  <a:pt x="25" y="67"/>
                  <a:pt x="25" y="67"/>
                  <a:pt x="25" y="67"/>
                </a:cubicBezTo>
                <a:cubicBezTo>
                  <a:pt x="25" y="69"/>
                  <a:pt x="24" y="70"/>
                  <a:pt x="22" y="70"/>
                </a:cubicBezTo>
                <a:cubicBezTo>
                  <a:pt x="16" y="70"/>
                  <a:pt x="16" y="70"/>
                  <a:pt x="16" y="70"/>
                </a:cubicBezTo>
                <a:cubicBezTo>
                  <a:pt x="14" y="70"/>
                  <a:pt x="13" y="69"/>
                  <a:pt x="13" y="67"/>
                </a:cubicBezTo>
                <a:close/>
                <a:moveTo>
                  <a:pt x="36" y="34"/>
                </a:moveTo>
                <a:cubicBezTo>
                  <a:pt x="34" y="34"/>
                  <a:pt x="33" y="35"/>
                  <a:pt x="33" y="37"/>
                </a:cubicBezTo>
                <a:cubicBezTo>
                  <a:pt x="33" y="67"/>
                  <a:pt x="33" y="67"/>
                  <a:pt x="33" y="67"/>
                </a:cubicBezTo>
                <a:cubicBezTo>
                  <a:pt x="33" y="69"/>
                  <a:pt x="34" y="70"/>
                  <a:pt x="36" y="70"/>
                </a:cubicBezTo>
                <a:cubicBezTo>
                  <a:pt x="42" y="70"/>
                  <a:pt x="42" y="70"/>
                  <a:pt x="42" y="70"/>
                </a:cubicBezTo>
                <a:cubicBezTo>
                  <a:pt x="43" y="70"/>
                  <a:pt x="45" y="69"/>
                  <a:pt x="45" y="67"/>
                </a:cubicBezTo>
                <a:cubicBezTo>
                  <a:pt x="45" y="37"/>
                  <a:pt x="45" y="37"/>
                  <a:pt x="45" y="37"/>
                </a:cubicBezTo>
                <a:cubicBezTo>
                  <a:pt x="45" y="35"/>
                  <a:pt x="43" y="34"/>
                  <a:pt x="42" y="34"/>
                </a:cubicBezTo>
                <a:lnTo>
                  <a:pt x="36" y="34"/>
                </a:lnTo>
                <a:close/>
                <a:moveTo>
                  <a:pt x="56" y="27"/>
                </a:moveTo>
                <a:cubicBezTo>
                  <a:pt x="54" y="27"/>
                  <a:pt x="53" y="28"/>
                  <a:pt x="53" y="30"/>
                </a:cubicBezTo>
                <a:cubicBezTo>
                  <a:pt x="53" y="67"/>
                  <a:pt x="53" y="67"/>
                  <a:pt x="53" y="67"/>
                </a:cubicBezTo>
                <a:cubicBezTo>
                  <a:pt x="53" y="69"/>
                  <a:pt x="54" y="70"/>
                  <a:pt x="56" y="70"/>
                </a:cubicBezTo>
                <a:cubicBezTo>
                  <a:pt x="61" y="70"/>
                  <a:pt x="61" y="70"/>
                  <a:pt x="61" y="70"/>
                </a:cubicBezTo>
                <a:cubicBezTo>
                  <a:pt x="63" y="70"/>
                  <a:pt x="65" y="69"/>
                  <a:pt x="65" y="67"/>
                </a:cubicBezTo>
                <a:cubicBezTo>
                  <a:pt x="65" y="30"/>
                  <a:pt x="65" y="30"/>
                  <a:pt x="65" y="30"/>
                </a:cubicBezTo>
                <a:cubicBezTo>
                  <a:pt x="65" y="28"/>
                  <a:pt x="63" y="27"/>
                  <a:pt x="61" y="27"/>
                </a:cubicBezTo>
                <a:lnTo>
                  <a:pt x="56" y="27"/>
                </a:lnTo>
                <a:close/>
                <a:moveTo>
                  <a:pt x="76" y="20"/>
                </a:moveTo>
                <a:cubicBezTo>
                  <a:pt x="74" y="20"/>
                  <a:pt x="72" y="21"/>
                  <a:pt x="72" y="23"/>
                </a:cubicBezTo>
                <a:cubicBezTo>
                  <a:pt x="72" y="67"/>
                  <a:pt x="72" y="67"/>
                  <a:pt x="72" y="67"/>
                </a:cubicBezTo>
                <a:cubicBezTo>
                  <a:pt x="72" y="69"/>
                  <a:pt x="74" y="70"/>
                  <a:pt x="76" y="70"/>
                </a:cubicBezTo>
                <a:cubicBezTo>
                  <a:pt x="81" y="70"/>
                  <a:pt x="81" y="70"/>
                  <a:pt x="81" y="70"/>
                </a:cubicBezTo>
                <a:cubicBezTo>
                  <a:pt x="83" y="70"/>
                  <a:pt x="84" y="69"/>
                  <a:pt x="84" y="67"/>
                </a:cubicBezTo>
                <a:cubicBezTo>
                  <a:pt x="84" y="23"/>
                  <a:pt x="84" y="23"/>
                  <a:pt x="84" y="23"/>
                </a:cubicBezTo>
                <a:cubicBezTo>
                  <a:pt x="84" y="21"/>
                  <a:pt x="83" y="20"/>
                  <a:pt x="81" y="20"/>
                </a:cubicBezTo>
                <a:lnTo>
                  <a:pt x="76" y="20"/>
                </a:lnTo>
                <a:close/>
                <a:moveTo>
                  <a:pt x="15" y="33"/>
                </a:moveTo>
                <a:cubicBezTo>
                  <a:pt x="36" y="29"/>
                  <a:pt x="55" y="21"/>
                  <a:pt x="73" y="11"/>
                </a:cubicBezTo>
                <a:cubicBezTo>
                  <a:pt x="75" y="14"/>
                  <a:pt x="75" y="14"/>
                  <a:pt x="75" y="14"/>
                </a:cubicBezTo>
                <a:cubicBezTo>
                  <a:pt x="81" y="4"/>
                  <a:pt x="81" y="4"/>
                  <a:pt x="81" y="4"/>
                </a:cubicBezTo>
                <a:cubicBezTo>
                  <a:pt x="70" y="3"/>
                  <a:pt x="70" y="3"/>
                  <a:pt x="70" y="3"/>
                </a:cubicBezTo>
                <a:cubicBezTo>
                  <a:pt x="71" y="7"/>
                  <a:pt x="71" y="7"/>
                  <a:pt x="71" y="7"/>
                </a:cubicBezTo>
                <a:cubicBezTo>
                  <a:pt x="54" y="17"/>
                  <a:pt x="34" y="25"/>
                  <a:pt x="14" y="28"/>
                </a:cubicBezTo>
                <a:lnTo>
                  <a:pt x="15" y="33"/>
                </a:lnTo>
                <a:close/>
                <a:moveTo>
                  <a:pt x="99" y="77"/>
                </a:moveTo>
                <a:cubicBezTo>
                  <a:pt x="89" y="71"/>
                  <a:pt x="89" y="71"/>
                  <a:pt x="89" y="71"/>
                </a:cubicBezTo>
                <a:cubicBezTo>
                  <a:pt x="89" y="74"/>
                  <a:pt x="89" y="74"/>
                  <a:pt x="89" y="74"/>
                </a:cubicBezTo>
                <a:cubicBezTo>
                  <a:pt x="8" y="74"/>
                  <a:pt x="8" y="74"/>
                  <a:pt x="8" y="74"/>
                </a:cubicBezTo>
                <a:cubicBezTo>
                  <a:pt x="8" y="10"/>
                  <a:pt x="8" y="10"/>
                  <a:pt x="8" y="10"/>
                </a:cubicBezTo>
                <a:cubicBezTo>
                  <a:pt x="11" y="10"/>
                  <a:pt x="11" y="10"/>
                  <a:pt x="11" y="10"/>
                </a:cubicBezTo>
                <a:cubicBezTo>
                  <a:pt x="6" y="0"/>
                  <a:pt x="6" y="0"/>
                  <a:pt x="6" y="0"/>
                </a:cubicBezTo>
                <a:cubicBezTo>
                  <a:pt x="0" y="10"/>
                  <a:pt x="0" y="10"/>
                  <a:pt x="0" y="10"/>
                </a:cubicBezTo>
                <a:cubicBezTo>
                  <a:pt x="3" y="10"/>
                  <a:pt x="3" y="10"/>
                  <a:pt x="3" y="10"/>
                </a:cubicBezTo>
                <a:cubicBezTo>
                  <a:pt x="3" y="74"/>
                  <a:pt x="3" y="74"/>
                  <a:pt x="3" y="74"/>
                </a:cubicBezTo>
                <a:cubicBezTo>
                  <a:pt x="3" y="77"/>
                  <a:pt x="3" y="77"/>
                  <a:pt x="3" y="77"/>
                </a:cubicBezTo>
                <a:cubicBezTo>
                  <a:pt x="3" y="79"/>
                  <a:pt x="3" y="79"/>
                  <a:pt x="3" y="79"/>
                </a:cubicBezTo>
                <a:cubicBezTo>
                  <a:pt x="89" y="79"/>
                  <a:pt x="89" y="79"/>
                  <a:pt x="89" y="79"/>
                </a:cubicBezTo>
                <a:cubicBezTo>
                  <a:pt x="89" y="82"/>
                  <a:pt x="89" y="82"/>
                  <a:pt x="89" y="82"/>
                </a:cubicBezTo>
                <a:lnTo>
                  <a:pt x="99" y="77"/>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p>
            <a:endParaRPr lang="en-US"/>
          </a:p>
        </p:txBody>
      </p:sp>
      <p:grpSp>
        <p:nvGrpSpPr>
          <p:cNvPr id="43" name="组合 42">
            <a:extLst>
              <a:ext uri="{FF2B5EF4-FFF2-40B4-BE49-F238E27FC236}">
                <a16:creationId xmlns:a16="http://schemas.microsoft.com/office/drawing/2014/main" id="{F866B274-B168-E471-73A9-FF4889DDBDE2}"/>
              </a:ext>
            </a:extLst>
          </p:cNvPr>
          <p:cNvGrpSpPr/>
          <p:nvPr/>
        </p:nvGrpSpPr>
        <p:grpSpPr>
          <a:xfrm>
            <a:off x="6207917" y="2755369"/>
            <a:ext cx="675104" cy="626463"/>
            <a:chOff x="10755875" y="2402684"/>
            <a:chExt cx="675141" cy="626498"/>
          </a:xfrm>
          <a:solidFill>
            <a:srgbClr val="FFFFFF"/>
          </a:solidFill>
        </p:grpSpPr>
        <p:sp>
          <p:nvSpPr>
            <p:cNvPr id="44" name="Freeform 36">
              <a:extLst>
                <a:ext uri="{FF2B5EF4-FFF2-40B4-BE49-F238E27FC236}">
                  <a16:creationId xmlns:a16="http://schemas.microsoft.com/office/drawing/2014/main" id="{35AC3369-6713-5211-763E-ADC90AE9DF1D}"/>
                </a:ext>
              </a:extLst>
            </p:cNvPr>
            <p:cNvSpPr>
              <a:spLocks noEditPoints="1"/>
            </p:cNvSpPr>
            <p:nvPr/>
          </p:nvSpPr>
          <p:spPr bwMode="auto">
            <a:xfrm>
              <a:off x="10843285" y="2402684"/>
              <a:ext cx="321479" cy="213587"/>
            </a:xfrm>
            <a:custGeom>
              <a:avLst/>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7">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p:spPr>
          <p:txBody>
            <a:bodyPr vert="horz" wrap="square" lIns="91435" tIns="45719" rIns="91435" bIns="45719" numCol="1" anchor="t" anchorCtr="0" compatLnSpc="1"/>
            <a:lstStyle/>
            <a:p>
              <a:pPr fontAlgn="base">
                <a:spcBef>
                  <a:spcPct val="0"/>
                </a:spcBef>
                <a:spcAft>
                  <a:spcPct val="0"/>
                </a:spcAft>
              </a:pPr>
              <a:endParaRPr lang="zh-CN" altLang="en-US" sz="1705">
                <a:solidFill>
                  <a:prstClr val="black"/>
                </a:solidFill>
                <a:latin typeface="Arial" panose="020B0604020202020204" pitchFamily="34" charset="0"/>
                <a:ea typeface="微软雅黑" panose="020B0503020204020204" pitchFamily="34" charset="-122"/>
                <a:sym typeface="Arial" panose="020B0604020202020204" pitchFamily="34" charset="0"/>
              </a:endParaRPr>
            </a:p>
          </p:txBody>
        </p:sp>
        <p:sp>
          <p:nvSpPr>
            <p:cNvPr id="45" name="Freeform 37">
              <a:extLst>
                <a:ext uri="{FF2B5EF4-FFF2-40B4-BE49-F238E27FC236}">
                  <a16:creationId xmlns:a16="http://schemas.microsoft.com/office/drawing/2014/main" id="{9ED6224D-C84D-53D5-875F-74E65C0AA442}"/>
                </a:ext>
              </a:extLst>
            </p:cNvPr>
            <p:cNvSpPr>
              <a:spLocks noEditPoints="1"/>
            </p:cNvSpPr>
            <p:nvPr/>
          </p:nvSpPr>
          <p:spPr bwMode="auto">
            <a:xfrm>
              <a:off x="11095640" y="2529593"/>
              <a:ext cx="335376" cy="351103"/>
            </a:xfrm>
            <a:custGeom>
              <a:avLst/>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p:spPr>
          <p:txBody>
            <a:bodyPr vert="horz" wrap="square" lIns="91435" tIns="45719" rIns="91435" bIns="45719" numCol="1" anchor="t" anchorCtr="0" compatLnSpc="1"/>
            <a:lstStyle/>
            <a:p>
              <a:pPr fontAlgn="base">
                <a:spcBef>
                  <a:spcPct val="0"/>
                </a:spcBef>
                <a:spcAft>
                  <a:spcPct val="0"/>
                </a:spcAft>
              </a:pPr>
              <a:endParaRPr lang="zh-CN" altLang="en-US" sz="1705">
                <a:solidFill>
                  <a:prstClr val="black"/>
                </a:solidFill>
                <a:latin typeface="Arial" panose="020B0604020202020204" pitchFamily="34" charset="0"/>
                <a:ea typeface="微软雅黑" panose="020B0503020204020204" pitchFamily="34" charset="-122"/>
                <a:sym typeface="Arial" panose="020B0604020202020204" pitchFamily="34" charset="0"/>
              </a:endParaRPr>
            </a:p>
          </p:txBody>
        </p:sp>
        <p:sp>
          <p:nvSpPr>
            <p:cNvPr id="46" name="Freeform 38">
              <a:extLst>
                <a:ext uri="{FF2B5EF4-FFF2-40B4-BE49-F238E27FC236}">
                  <a16:creationId xmlns:a16="http://schemas.microsoft.com/office/drawing/2014/main" id="{7CEC8587-7237-FD93-BD8C-212927440F86}"/>
                </a:ext>
              </a:extLst>
            </p:cNvPr>
            <p:cNvSpPr>
              <a:spLocks noEditPoints="1"/>
            </p:cNvSpPr>
            <p:nvPr/>
          </p:nvSpPr>
          <p:spPr bwMode="auto">
            <a:xfrm>
              <a:off x="10755875" y="2623220"/>
              <a:ext cx="406328" cy="405962"/>
            </a:xfrm>
            <a:custGeom>
              <a:avLst/>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p:spPr>
          <p:txBody>
            <a:bodyPr vert="horz" wrap="square" lIns="91435" tIns="45719" rIns="91435" bIns="45719" numCol="1" anchor="t" anchorCtr="0" compatLnSpc="1"/>
            <a:lstStyle/>
            <a:p>
              <a:pPr fontAlgn="base">
                <a:spcBef>
                  <a:spcPct val="0"/>
                </a:spcBef>
                <a:spcAft>
                  <a:spcPct val="0"/>
                </a:spcAft>
              </a:pPr>
              <a:endParaRPr lang="zh-CN" altLang="en-US" sz="1705">
                <a:solidFill>
                  <a:prstClr val="black"/>
                </a:solidFill>
                <a:latin typeface="Arial" panose="020B0604020202020204" pitchFamily="34" charset="0"/>
                <a:ea typeface="微软雅黑" panose="020B0503020204020204" pitchFamily="34" charset="-122"/>
                <a:sym typeface="Arial" panose="020B0604020202020204" pitchFamily="34" charset="0"/>
              </a:endParaRPr>
            </a:p>
          </p:txBody>
        </p:sp>
      </p:grpSp>
    </p:spTree>
    <p:extLst>
      <p:ext uri="{BB962C8B-B14F-4D97-AF65-F5344CB8AC3E}">
        <p14:creationId xmlns:p14="http://schemas.microsoft.com/office/powerpoint/2010/main" val="19806250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Фигура"/>
          <p:cNvSpPr/>
          <p:nvPr/>
        </p:nvSpPr>
        <p:spPr>
          <a:xfrm>
            <a:off x="3218568" y="3164233"/>
            <a:ext cx="510679"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0228" y="0"/>
                </a:lnTo>
                <a:lnTo>
                  <a:pt x="21600" y="10800"/>
                </a:lnTo>
                <a:lnTo>
                  <a:pt x="10228" y="21600"/>
                </a:lnTo>
                <a:lnTo>
                  <a:pt x="0" y="21600"/>
                </a:lnTo>
                <a:lnTo>
                  <a:pt x="11372" y="10800"/>
                </a:lnTo>
                <a:lnTo>
                  <a:pt x="0" y="0"/>
                </a:lnTo>
                <a:close/>
              </a:path>
            </a:pathLst>
          </a:custGeom>
          <a:solidFill>
            <a:srgbClr val="A5A5A5"/>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3" name="Фигура"/>
          <p:cNvSpPr/>
          <p:nvPr/>
        </p:nvSpPr>
        <p:spPr>
          <a:xfrm>
            <a:off x="1077298" y="3164234"/>
            <a:ext cx="2327367"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105" y="0"/>
                </a:lnTo>
                <a:lnTo>
                  <a:pt x="21600" y="10800"/>
                </a:lnTo>
                <a:lnTo>
                  <a:pt x="19105" y="21600"/>
                </a:lnTo>
                <a:lnTo>
                  <a:pt x="0" y="21600"/>
                </a:lnTo>
                <a:lnTo>
                  <a:pt x="2495" y="10800"/>
                </a:lnTo>
                <a:lnTo>
                  <a:pt x="0" y="0"/>
                </a:lnTo>
                <a:close/>
              </a:path>
            </a:pathLst>
          </a:custGeom>
          <a:solidFill>
            <a:srgbClr val="0091D8"/>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5" name="Фигура"/>
          <p:cNvSpPr/>
          <p:nvPr/>
        </p:nvSpPr>
        <p:spPr>
          <a:xfrm>
            <a:off x="5684420" y="3157013"/>
            <a:ext cx="510679"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0228" y="0"/>
                </a:lnTo>
                <a:lnTo>
                  <a:pt x="21600" y="10800"/>
                </a:lnTo>
                <a:lnTo>
                  <a:pt x="10228" y="21600"/>
                </a:lnTo>
                <a:lnTo>
                  <a:pt x="0" y="21600"/>
                </a:lnTo>
                <a:lnTo>
                  <a:pt x="11372" y="10800"/>
                </a:lnTo>
                <a:lnTo>
                  <a:pt x="0" y="0"/>
                </a:lnTo>
                <a:close/>
              </a:path>
            </a:pathLst>
          </a:custGeom>
          <a:solidFill>
            <a:srgbClr val="A5A5A5"/>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6" name="Фигура"/>
          <p:cNvSpPr/>
          <p:nvPr/>
        </p:nvSpPr>
        <p:spPr>
          <a:xfrm>
            <a:off x="3543150" y="3157014"/>
            <a:ext cx="2327367"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105" y="0"/>
                </a:lnTo>
                <a:lnTo>
                  <a:pt x="21600" y="10800"/>
                </a:lnTo>
                <a:lnTo>
                  <a:pt x="19105" y="21600"/>
                </a:lnTo>
                <a:lnTo>
                  <a:pt x="0" y="21600"/>
                </a:lnTo>
                <a:lnTo>
                  <a:pt x="2495" y="10800"/>
                </a:lnTo>
                <a:lnTo>
                  <a:pt x="0" y="0"/>
                </a:lnTo>
                <a:close/>
              </a:path>
            </a:pathLst>
          </a:custGeom>
          <a:solidFill>
            <a:schemeClr val="accent4"/>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7" name="Фигура"/>
          <p:cNvSpPr/>
          <p:nvPr/>
        </p:nvSpPr>
        <p:spPr>
          <a:xfrm>
            <a:off x="8150272" y="3157012"/>
            <a:ext cx="510679"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0228" y="0"/>
                </a:lnTo>
                <a:lnTo>
                  <a:pt x="21600" y="10800"/>
                </a:lnTo>
                <a:lnTo>
                  <a:pt x="10228" y="21600"/>
                </a:lnTo>
                <a:lnTo>
                  <a:pt x="0" y="21600"/>
                </a:lnTo>
                <a:lnTo>
                  <a:pt x="11372" y="10800"/>
                </a:lnTo>
                <a:lnTo>
                  <a:pt x="0" y="0"/>
                </a:lnTo>
                <a:close/>
              </a:path>
            </a:pathLst>
          </a:custGeom>
          <a:solidFill>
            <a:srgbClr val="A5A5A5"/>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8" name="Фигура"/>
          <p:cNvSpPr/>
          <p:nvPr/>
        </p:nvSpPr>
        <p:spPr>
          <a:xfrm>
            <a:off x="6009002" y="3157013"/>
            <a:ext cx="2327367"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105" y="0"/>
                </a:lnTo>
                <a:lnTo>
                  <a:pt x="21600" y="10800"/>
                </a:lnTo>
                <a:lnTo>
                  <a:pt x="19105" y="21600"/>
                </a:lnTo>
                <a:lnTo>
                  <a:pt x="0" y="21600"/>
                </a:lnTo>
                <a:lnTo>
                  <a:pt x="2495" y="10800"/>
                </a:lnTo>
                <a:lnTo>
                  <a:pt x="0" y="0"/>
                </a:lnTo>
                <a:close/>
              </a:path>
            </a:pathLst>
          </a:custGeom>
          <a:solidFill>
            <a:srgbClr val="0091D8"/>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9" name="Фигура"/>
          <p:cNvSpPr/>
          <p:nvPr/>
        </p:nvSpPr>
        <p:spPr>
          <a:xfrm>
            <a:off x="10616124" y="3149792"/>
            <a:ext cx="510679"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0228" y="0"/>
                </a:lnTo>
                <a:lnTo>
                  <a:pt x="21600" y="10800"/>
                </a:lnTo>
                <a:lnTo>
                  <a:pt x="10228" y="21600"/>
                </a:lnTo>
                <a:lnTo>
                  <a:pt x="0" y="21600"/>
                </a:lnTo>
                <a:lnTo>
                  <a:pt x="11372" y="10800"/>
                </a:lnTo>
                <a:lnTo>
                  <a:pt x="0" y="0"/>
                </a:lnTo>
                <a:close/>
              </a:path>
            </a:pathLst>
          </a:custGeom>
          <a:solidFill>
            <a:srgbClr val="A5A5A5"/>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10" name="Фигура"/>
          <p:cNvSpPr/>
          <p:nvPr/>
        </p:nvSpPr>
        <p:spPr>
          <a:xfrm>
            <a:off x="8474854" y="3149793"/>
            <a:ext cx="2327367" cy="89529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9105" y="0"/>
                </a:lnTo>
                <a:lnTo>
                  <a:pt x="21600" y="10800"/>
                </a:lnTo>
                <a:lnTo>
                  <a:pt x="19105" y="21600"/>
                </a:lnTo>
                <a:lnTo>
                  <a:pt x="0" y="21600"/>
                </a:lnTo>
                <a:lnTo>
                  <a:pt x="2495" y="10800"/>
                </a:lnTo>
                <a:lnTo>
                  <a:pt x="0" y="0"/>
                </a:lnTo>
                <a:close/>
              </a:path>
            </a:pathLst>
          </a:custGeom>
          <a:solidFill>
            <a:schemeClr val="accent4"/>
          </a:solidFill>
          <a:ln w="12700" cap="flat">
            <a:noFill/>
            <a:miter lim="400000"/>
          </a:ln>
          <a:effectLst/>
        </p:spPr>
        <p:txBody>
          <a:bodyPr wrap="square" lIns="0" tIns="0" rIns="0" bIns="0" numCol="1" anchor="ctr">
            <a:noAutofit/>
          </a:bodyPr>
          <a:lstStyle/>
          <a:p>
            <a:pPr marL="0" marR="0" lvl="0" indent="0" algn="ctr" defTabSz="825500" rtl="0" eaLnBrk="1" fontAlgn="auto" latinLnBrk="0" hangingPunct="0">
              <a:lnSpc>
                <a:spcPct val="100000"/>
              </a:lnSpc>
              <a:spcBef>
                <a:spcPts val="0"/>
              </a:spcBef>
              <a:spcAft>
                <a:spcPts val="0"/>
              </a:spcAft>
              <a:buClrTx/>
              <a:buSzTx/>
              <a:buFontTx/>
              <a:buNone/>
              <a:defRPr sz="3200" b="0">
                <a:solidFill>
                  <a:srgbClr val="FFFFFF"/>
                </a:solidFill>
                <a:latin typeface="+mn-lt"/>
                <a:ea typeface="+mn-ea"/>
                <a:cs typeface="+mn-cs"/>
                <a:sym typeface="Helvetica Neue Medium"/>
              </a:defRPr>
            </a:pPr>
            <a:endParaRPr kumimoji="0" sz="3200" b="0" i="0" u="none" strike="noStrike" kern="0" cap="none" spc="0" normalizeH="0" baseline="0" noProof="0">
              <a:ln>
                <a:noFill/>
              </a:ln>
              <a:solidFill>
                <a:srgbClr val="FFFFFF"/>
              </a:solidFill>
              <a:effectLst/>
              <a:uLnTx/>
              <a:uFillTx/>
              <a:latin typeface="Helvetica Neue Medium"/>
              <a:ea typeface="+mn-ea"/>
              <a:cs typeface="+mn-cs"/>
              <a:sym typeface="Helvetica Neue Medium"/>
            </a:endParaRPr>
          </a:p>
        </p:txBody>
      </p:sp>
      <p:sp>
        <p:nvSpPr>
          <p:cNvPr id="20" name="1"/>
          <p:cNvSpPr txBox="1">
            <a:spLocks noChangeArrowheads="1"/>
          </p:cNvSpPr>
          <p:nvPr/>
        </p:nvSpPr>
        <p:spPr bwMode="auto">
          <a:xfrm>
            <a:off x="830472" y="4355674"/>
            <a:ext cx="2574348" cy="54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ctr" defTabSz="1216025" rtl="0" eaLnBrk="1" fontAlgn="auto" latinLnBrk="0" hangingPunct="1">
              <a:lnSpc>
                <a:spcPct val="100000"/>
              </a:lnSpc>
              <a:spcBef>
                <a:spcPct val="20000"/>
              </a:spcBef>
              <a:spcAft>
                <a:spcPts val="0"/>
              </a:spcAft>
              <a:buClrTx/>
              <a:buSzTx/>
              <a:buFontTx/>
              <a:buNone/>
              <a:defRPr/>
            </a:pPr>
            <a:r>
              <a:rPr kumimoji="0" lang="en-US" altLang="zh-CN" sz="1600" b="1"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Digitization 1.0 Phase </a:t>
            </a:r>
          </a:p>
          <a:p>
            <a:pPr marL="0" marR="0" lvl="0" indent="0" algn="ctr" defTabSz="1216025" rtl="0" eaLnBrk="1" fontAlgn="auto" latinLnBrk="0" hangingPunct="1">
              <a:lnSpc>
                <a:spcPct val="100000"/>
              </a:lnSpc>
              <a:spcBef>
                <a:spcPct val="20000"/>
              </a:spcBef>
              <a:spcAft>
                <a:spcPts val="0"/>
              </a:spcAft>
              <a:buClrTx/>
              <a:buSzTx/>
              <a:buFontTx/>
              <a:buNone/>
              <a:defRPr/>
            </a:pPr>
            <a:r>
              <a:rPr kumimoji="0" lang="en-US" altLang="zh-CN" sz="1600" b="1"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(2013-2015)</a:t>
            </a:r>
          </a:p>
        </p:txBody>
      </p:sp>
      <p:sp>
        <p:nvSpPr>
          <p:cNvPr id="21" name="1"/>
          <p:cNvSpPr txBox="1">
            <a:spLocks noChangeArrowheads="1"/>
          </p:cNvSpPr>
          <p:nvPr/>
        </p:nvSpPr>
        <p:spPr bwMode="auto">
          <a:xfrm>
            <a:off x="695326" y="4969414"/>
            <a:ext cx="2830840" cy="1075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ctr" defTabSz="1216025" rtl="0" eaLnBrk="1" fontAlgn="auto" latinLnBrk="0" hangingPunct="1">
              <a:lnSpc>
                <a:spcPct val="150000"/>
              </a:lnSpc>
              <a:spcBef>
                <a:spcPts val="0"/>
              </a:spcBef>
              <a:spcAft>
                <a:spcPts val="0"/>
              </a:spcAft>
              <a:buClrTx/>
              <a:buSzTx/>
              <a:buFontTx/>
              <a:buNone/>
              <a:defRPr/>
            </a:pPr>
            <a:r>
              <a:rPr kumimoji="0" lang="en-US" altLang="zh-CN"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Through the comprehensive implementation </a:t>
            </a:r>
            <a:r>
              <a:rPr kumimoji="0" lang="en-US" altLang="zh-CN" sz="1200" b="1"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cs typeface="+mn-ea"/>
                <a:sym typeface="+mn-lt"/>
              </a:rPr>
              <a:t>of 632 strategy</a:t>
            </a:r>
            <a:r>
              <a:rPr kumimoji="0" lang="en-US" altLang="zh-CN"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 Midea Group has realized "one Midea, one system, one standard".</a:t>
            </a:r>
            <a:endParaRPr kumimoji="0" lang="zh-CN" altLang="en-US"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endParaRPr>
          </a:p>
        </p:txBody>
      </p:sp>
      <p:sp>
        <p:nvSpPr>
          <p:cNvPr id="22" name="1"/>
          <p:cNvSpPr txBox="1">
            <a:spLocks noChangeArrowheads="1"/>
          </p:cNvSpPr>
          <p:nvPr/>
        </p:nvSpPr>
        <p:spPr bwMode="auto">
          <a:xfrm>
            <a:off x="6009002" y="4379313"/>
            <a:ext cx="1943447"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ctr" defTabSz="1216025" rtl="0" eaLnBrk="1" fontAlgn="auto" latinLnBrk="0" hangingPunct="1">
              <a:lnSpc>
                <a:spcPct val="100000"/>
              </a:lnSpc>
              <a:spcBef>
                <a:spcPct val="20000"/>
              </a:spcBef>
              <a:spcAft>
                <a:spcPts val="0"/>
              </a:spcAft>
              <a:buClrTx/>
              <a:buSzTx/>
              <a:buFontTx/>
              <a:buNone/>
              <a:defRPr/>
            </a:pPr>
            <a:r>
              <a:rPr kumimoji="0" lang="en-US" altLang="zh-CN" sz="1600" b="1"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Digitalization 2.0 Phase (2016-2017)</a:t>
            </a:r>
          </a:p>
        </p:txBody>
      </p:sp>
      <p:sp>
        <p:nvSpPr>
          <p:cNvPr id="23" name="1"/>
          <p:cNvSpPr txBox="1">
            <a:spLocks noChangeArrowheads="1"/>
          </p:cNvSpPr>
          <p:nvPr/>
        </p:nvSpPr>
        <p:spPr bwMode="auto">
          <a:xfrm>
            <a:off x="5583382" y="4969414"/>
            <a:ext cx="2891471" cy="1075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ctr" defTabSz="1216025" rtl="0" eaLnBrk="1" fontAlgn="auto" latinLnBrk="0" hangingPunct="1">
              <a:lnSpc>
                <a:spcPct val="150000"/>
              </a:lnSpc>
              <a:spcBef>
                <a:spcPts val="0"/>
              </a:spcBef>
              <a:spcAft>
                <a:spcPts val="0"/>
              </a:spcAft>
              <a:buClrTx/>
              <a:buSzTx/>
              <a:buFontTx/>
              <a:buNone/>
              <a:defRPr/>
            </a:pPr>
            <a:r>
              <a:rPr kumimoji="0" lang="en-US" altLang="zh-CN"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Midea Group has implemented data-driven customer customization and digital marketing, and launched </a:t>
            </a:r>
            <a:r>
              <a:rPr kumimoji="0" lang="en-US" altLang="zh-CN" sz="1200" b="1"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cs typeface="+mn-ea"/>
                <a:sym typeface="+mn-lt"/>
              </a:rPr>
              <a:t>T+3 customer order system</a:t>
            </a:r>
            <a:r>
              <a:rPr kumimoji="0" lang="en-US" altLang="zh-CN"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a:t>
            </a:r>
            <a:endParaRPr kumimoji="0" lang="zh-CN" altLang="en-US"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endParaRPr>
          </a:p>
        </p:txBody>
      </p:sp>
      <p:sp>
        <p:nvSpPr>
          <p:cNvPr id="24" name="1"/>
          <p:cNvSpPr txBox="1">
            <a:spLocks noChangeArrowheads="1"/>
          </p:cNvSpPr>
          <p:nvPr/>
        </p:nvSpPr>
        <p:spPr bwMode="auto">
          <a:xfrm>
            <a:off x="3499654" y="1650000"/>
            <a:ext cx="2370792"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ctr" defTabSz="1216025" rtl="0" eaLnBrk="1" fontAlgn="auto" latinLnBrk="0" hangingPunct="1">
              <a:lnSpc>
                <a:spcPct val="100000"/>
              </a:lnSpc>
              <a:spcBef>
                <a:spcPct val="20000"/>
              </a:spcBef>
              <a:spcAft>
                <a:spcPts val="0"/>
              </a:spcAft>
              <a:buClrTx/>
              <a:buSzTx/>
              <a:buFontTx/>
              <a:buNone/>
              <a:defRPr/>
            </a:pPr>
            <a:r>
              <a:rPr kumimoji="0" lang="en-US" altLang="zh-CN" sz="1600" b="1"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 Internet" phase (2015-2016)</a:t>
            </a:r>
          </a:p>
        </p:txBody>
      </p:sp>
      <p:sp>
        <p:nvSpPr>
          <p:cNvPr id="25" name="1"/>
          <p:cNvSpPr txBox="1">
            <a:spLocks noChangeArrowheads="1"/>
          </p:cNvSpPr>
          <p:nvPr/>
        </p:nvSpPr>
        <p:spPr bwMode="auto">
          <a:xfrm>
            <a:off x="2999509" y="2192369"/>
            <a:ext cx="3350712" cy="798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lvl="0" algn="ctr">
              <a:lnSpc>
                <a:spcPct val="150000"/>
              </a:lnSpc>
              <a:defRPr/>
            </a:pPr>
            <a:r>
              <a:rPr kumimoji="0" lang="en-US" altLang="zh-CN"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Midea Group implements the strategy of </a:t>
            </a:r>
            <a:r>
              <a:rPr kumimoji="0" lang="en-US" altLang="zh-CN" sz="1200" b="1"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cs typeface="+mn-ea"/>
                <a:sym typeface="+mn-lt"/>
              </a:rPr>
              <a:t>“intelligent manufacturing + </a:t>
            </a:r>
            <a:r>
              <a:rPr lang="en-US" altLang="zh-CN" sz="1200" b="1" dirty="0">
                <a:solidFill>
                  <a:srgbClr val="0091D8"/>
                </a:solidFill>
                <a:latin typeface="微软雅黑" panose="020B0503020204020204" pitchFamily="34" charset="-122"/>
                <a:cs typeface="+mn-ea"/>
                <a:sym typeface="+mn-lt"/>
              </a:rPr>
              <a:t>smart home”</a:t>
            </a:r>
          </a:p>
          <a:p>
            <a:pPr lvl="0" algn="ctr">
              <a:lnSpc>
                <a:spcPct val="150000"/>
              </a:lnSpc>
              <a:defRPr/>
            </a:pPr>
            <a:r>
              <a:rPr lang="en-US" altLang="zh-CN" sz="1200" dirty="0">
                <a:solidFill>
                  <a:prstClr val="black">
                    <a:lumMod val="65000"/>
                    <a:lumOff val="35000"/>
                  </a:prstClr>
                </a:solidFill>
                <a:latin typeface="微软雅黑" panose="020B0503020204020204" pitchFamily="34" charset="-122"/>
                <a:cs typeface="+mn-ea"/>
                <a:sym typeface="+mn-lt"/>
              </a:rPr>
              <a:t>Acquisition of Kuka.</a:t>
            </a:r>
            <a:endParaRPr kumimoji="0" lang="zh-CN" altLang="en-US"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endParaRPr>
          </a:p>
        </p:txBody>
      </p:sp>
      <p:sp>
        <p:nvSpPr>
          <p:cNvPr id="26" name="1"/>
          <p:cNvSpPr txBox="1">
            <a:spLocks noChangeArrowheads="1"/>
          </p:cNvSpPr>
          <p:nvPr/>
        </p:nvSpPr>
        <p:spPr bwMode="auto">
          <a:xfrm>
            <a:off x="8189050" y="1612411"/>
            <a:ext cx="261317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ctr" defTabSz="1216025" rtl="0" eaLnBrk="1" fontAlgn="auto" latinLnBrk="0" hangingPunct="1">
              <a:lnSpc>
                <a:spcPct val="100000"/>
              </a:lnSpc>
              <a:spcBef>
                <a:spcPct val="20000"/>
              </a:spcBef>
              <a:spcAft>
                <a:spcPts val="0"/>
              </a:spcAft>
              <a:buClrTx/>
              <a:buSzTx/>
              <a:buFontTx/>
              <a:buNone/>
              <a:defRPr/>
            </a:pPr>
            <a:r>
              <a:rPr kumimoji="0" lang="en-US" altLang="zh-CN" sz="1600" b="1"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Industrial Internet Stage (2018-)</a:t>
            </a:r>
          </a:p>
        </p:txBody>
      </p:sp>
      <p:sp>
        <p:nvSpPr>
          <p:cNvPr id="27" name="1"/>
          <p:cNvSpPr txBox="1">
            <a:spLocks noChangeArrowheads="1"/>
          </p:cNvSpPr>
          <p:nvPr/>
        </p:nvSpPr>
        <p:spPr bwMode="auto">
          <a:xfrm>
            <a:off x="8150272" y="2154977"/>
            <a:ext cx="2885881" cy="798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ctr" defTabSz="1216025" rtl="0" eaLnBrk="1" fontAlgn="auto" latinLnBrk="0" hangingPunct="1">
              <a:lnSpc>
                <a:spcPct val="150000"/>
              </a:lnSpc>
              <a:spcBef>
                <a:spcPts val="0"/>
              </a:spcBef>
              <a:spcAft>
                <a:spcPts val="0"/>
              </a:spcAft>
              <a:buClrTx/>
              <a:buSzTx/>
              <a:buFontTx/>
              <a:buNone/>
              <a:defRPr/>
            </a:pPr>
            <a:r>
              <a:rPr kumimoji="0" lang="en-US" altLang="zh-CN"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Midea Group officially released the industrial Internet platform </a:t>
            </a:r>
            <a:r>
              <a:rPr kumimoji="0" lang="en-US" altLang="zh-CN" sz="1200" b="1"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cs typeface="+mn-ea"/>
                <a:sym typeface="+mn-lt"/>
              </a:rPr>
              <a:t>"</a:t>
            </a:r>
            <a:r>
              <a:rPr kumimoji="0" lang="en-US" altLang="zh-CN" sz="1200" b="1" i="0" u="none" strike="noStrike" kern="1200" cap="none" spc="0" normalizeH="0" baseline="0" noProof="0" dirty="0" err="1">
                <a:ln>
                  <a:noFill/>
                </a:ln>
                <a:solidFill>
                  <a:srgbClr val="0091D8"/>
                </a:solidFill>
                <a:effectLst/>
                <a:uLnTx/>
                <a:uFillTx/>
                <a:latin typeface="微软雅黑" panose="020B0503020204020204" pitchFamily="34" charset="-122"/>
                <a:ea typeface="微软雅黑" panose="020B0503020204020204" pitchFamily="34" charset="-122"/>
                <a:cs typeface="+mn-ea"/>
                <a:sym typeface="+mn-lt"/>
              </a:rPr>
              <a:t>M.IoT</a:t>
            </a:r>
            <a:r>
              <a:rPr kumimoji="0" lang="en-US" altLang="zh-CN" sz="1200" b="1"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cs typeface="+mn-ea"/>
                <a:sym typeface="+mn-lt"/>
              </a:rPr>
              <a:t>" </a:t>
            </a:r>
            <a:r>
              <a:rPr kumimoji="0" lang="en-US" altLang="zh-CN"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rPr>
              <a:t>to further strengthen the digital business.</a:t>
            </a:r>
            <a:endParaRPr kumimoji="0" lang="zh-CN" altLang="en-US" sz="1200" b="0" i="0" u="none" strike="noStrike" kern="1200" cap="none" spc="0" normalizeH="0" baseline="0" noProof="0" dirty="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cs typeface="+mn-ea"/>
              <a:sym typeface="+mn-lt"/>
            </a:endParaRPr>
          </a:p>
        </p:txBody>
      </p:sp>
      <p:sp>
        <p:nvSpPr>
          <p:cNvPr id="28" name="Shape 31318"/>
          <p:cNvSpPr/>
          <p:nvPr/>
        </p:nvSpPr>
        <p:spPr>
          <a:xfrm>
            <a:off x="1943790" y="3411891"/>
            <a:ext cx="502779" cy="402033"/>
          </a:xfrm>
          <a:prstGeom prst="rect">
            <a:avLst/>
          </a:prstGeom>
          <a:noFill/>
          <a:ln w="12700" cap="flat">
            <a:noFill/>
            <a:miter lim="400000"/>
          </a:ln>
          <a:effectLst/>
        </p:spPr>
        <p:txBody>
          <a:bodyPr wrap="square" lIns="0" tIns="0" rIns="0" bIns="0" numCol="1" anchor="ctr">
            <a:noAutofit/>
          </a:bodyPr>
          <a:lstStyle>
            <a:lvl1pPr defTabSz="584200">
              <a:lnSpc>
                <a:spcPct val="100000"/>
              </a:lnSpc>
              <a:spcBef>
                <a:spcPts val="0"/>
              </a:spcBef>
              <a:defRPr sz="3500" cap="all">
                <a:solidFill>
                  <a:srgbClr val="FFFFFF"/>
                </a:solidFill>
              </a:defRPr>
            </a:lvl1pPr>
          </a:lstStyle>
          <a:p>
            <a:pPr marL="0" marR="0" lvl="0" indent="0" algn="ctr" defTabSz="584200" rtl="0" eaLnBrk="1" fontAlgn="auto" latinLnBrk="0" hangingPunct="1">
              <a:lnSpc>
                <a:spcPct val="100000"/>
              </a:lnSpc>
              <a:spcBef>
                <a:spcPts val="0"/>
              </a:spcBef>
              <a:spcAft>
                <a:spcPts val="0"/>
              </a:spcAft>
              <a:buClrTx/>
              <a:buSzTx/>
              <a:buFontTx/>
              <a:buNone/>
              <a:defRPr/>
            </a:pPr>
            <a:r>
              <a:rPr kumimoji="0" lang="en-US" altLang="zh-CN"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01</a:t>
            </a:r>
            <a:endParaRPr kumimoji="0"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sym typeface="+mn-lt"/>
            </a:endParaRPr>
          </a:p>
        </p:txBody>
      </p:sp>
      <p:sp>
        <p:nvSpPr>
          <p:cNvPr id="29" name="Shape 31318"/>
          <p:cNvSpPr/>
          <p:nvPr/>
        </p:nvSpPr>
        <p:spPr>
          <a:xfrm>
            <a:off x="4433661" y="3411891"/>
            <a:ext cx="502779" cy="402033"/>
          </a:xfrm>
          <a:prstGeom prst="rect">
            <a:avLst/>
          </a:prstGeom>
          <a:noFill/>
          <a:ln w="12700" cap="flat">
            <a:noFill/>
            <a:miter lim="400000"/>
          </a:ln>
          <a:effectLst/>
        </p:spPr>
        <p:txBody>
          <a:bodyPr wrap="square" lIns="0" tIns="0" rIns="0" bIns="0" numCol="1" anchor="ctr">
            <a:noAutofit/>
          </a:bodyPr>
          <a:lstStyle>
            <a:lvl1pPr defTabSz="584200">
              <a:lnSpc>
                <a:spcPct val="100000"/>
              </a:lnSpc>
              <a:spcBef>
                <a:spcPts val="0"/>
              </a:spcBef>
              <a:defRPr sz="3500" cap="all">
                <a:solidFill>
                  <a:srgbClr val="FFFFFF"/>
                </a:solidFill>
              </a:defRPr>
            </a:lvl1pPr>
          </a:lstStyle>
          <a:p>
            <a:pPr marL="0" marR="0" lvl="0" indent="0" algn="ctr" defTabSz="584200" rtl="0" eaLnBrk="1" fontAlgn="auto" latinLnBrk="0" hangingPunct="1">
              <a:lnSpc>
                <a:spcPct val="100000"/>
              </a:lnSpc>
              <a:spcBef>
                <a:spcPts val="0"/>
              </a:spcBef>
              <a:spcAft>
                <a:spcPts val="0"/>
              </a:spcAft>
              <a:buClrTx/>
              <a:buSzTx/>
              <a:buFontTx/>
              <a:buNone/>
              <a:defRPr/>
            </a:pPr>
            <a:r>
              <a:rPr kumimoji="0" lang="en-US" altLang="zh-CN"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02</a:t>
            </a:r>
            <a:endParaRPr kumimoji="0"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sym typeface="+mn-lt"/>
            </a:endParaRPr>
          </a:p>
        </p:txBody>
      </p:sp>
      <p:sp>
        <p:nvSpPr>
          <p:cNvPr id="30" name="Shape 31318"/>
          <p:cNvSpPr/>
          <p:nvPr/>
        </p:nvSpPr>
        <p:spPr>
          <a:xfrm>
            <a:off x="6923341" y="3411891"/>
            <a:ext cx="502779" cy="402033"/>
          </a:xfrm>
          <a:prstGeom prst="rect">
            <a:avLst/>
          </a:prstGeom>
          <a:noFill/>
          <a:ln w="12700" cap="flat">
            <a:noFill/>
            <a:miter lim="400000"/>
          </a:ln>
          <a:effectLst/>
        </p:spPr>
        <p:txBody>
          <a:bodyPr wrap="square" lIns="0" tIns="0" rIns="0" bIns="0" numCol="1" anchor="ctr">
            <a:noAutofit/>
          </a:bodyPr>
          <a:lstStyle>
            <a:lvl1pPr defTabSz="584200">
              <a:lnSpc>
                <a:spcPct val="100000"/>
              </a:lnSpc>
              <a:spcBef>
                <a:spcPts val="0"/>
              </a:spcBef>
              <a:defRPr sz="3500" cap="all">
                <a:solidFill>
                  <a:srgbClr val="FFFFFF"/>
                </a:solidFill>
              </a:defRPr>
            </a:lvl1pPr>
          </a:lstStyle>
          <a:p>
            <a:pPr marL="0" marR="0" lvl="0" indent="0" algn="ctr" defTabSz="584200" rtl="0" eaLnBrk="1" fontAlgn="auto" latinLnBrk="0" hangingPunct="1">
              <a:lnSpc>
                <a:spcPct val="100000"/>
              </a:lnSpc>
              <a:spcBef>
                <a:spcPts val="0"/>
              </a:spcBef>
              <a:spcAft>
                <a:spcPts val="0"/>
              </a:spcAft>
              <a:buClrTx/>
              <a:buSzTx/>
              <a:buFontTx/>
              <a:buNone/>
              <a:defRPr/>
            </a:pPr>
            <a:r>
              <a:rPr kumimoji="0" lang="en-US" altLang="zh-CN"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03</a:t>
            </a:r>
            <a:endParaRPr kumimoji="0"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sym typeface="+mn-lt"/>
            </a:endParaRPr>
          </a:p>
        </p:txBody>
      </p:sp>
      <p:sp>
        <p:nvSpPr>
          <p:cNvPr id="31" name="Shape 31318"/>
          <p:cNvSpPr/>
          <p:nvPr/>
        </p:nvSpPr>
        <p:spPr>
          <a:xfrm>
            <a:off x="9379345" y="3411891"/>
            <a:ext cx="502779" cy="402033"/>
          </a:xfrm>
          <a:prstGeom prst="rect">
            <a:avLst/>
          </a:prstGeom>
          <a:noFill/>
          <a:ln w="12700" cap="flat">
            <a:noFill/>
            <a:miter lim="400000"/>
          </a:ln>
          <a:effectLst/>
        </p:spPr>
        <p:txBody>
          <a:bodyPr wrap="square" lIns="0" tIns="0" rIns="0" bIns="0" numCol="1" anchor="ctr">
            <a:noAutofit/>
          </a:bodyPr>
          <a:lstStyle>
            <a:lvl1pPr defTabSz="584200">
              <a:lnSpc>
                <a:spcPct val="100000"/>
              </a:lnSpc>
              <a:spcBef>
                <a:spcPts val="0"/>
              </a:spcBef>
              <a:defRPr sz="3500" cap="all">
                <a:solidFill>
                  <a:srgbClr val="FFFFFF"/>
                </a:solidFill>
              </a:defRPr>
            </a:lvl1pPr>
          </a:lstStyle>
          <a:p>
            <a:pPr marL="0" marR="0" lvl="0" indent="0" algn="ctr" defTabSz="584200" rtl="0" eaLnBrk="1" fontAlgn="auto" latinLnBrk="0" hangingPunct="1">
              <a:lnSpc>
                <a:spcPct val="100000"/>
              </a:lnSpc>
              <a:spcBef>
                <a:spcPts val="0"/>
              </a:spcBef>
              <a:spcAft>
                <a:spcPts val="0"/>
              </a:spcAft>
              <a:buClrTx/>
              <a:buSzTx/>
              <a:buFontTx/>
              <a:buNone/>
              <a:defRPr/>
            </a:pPr>
            <a:r>
              <a:rPr kumimoji="0" lang="en-US" altLang="zh-CN"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04</a:t>
            </a:r>
            <a:endParaRPr kumimoji="0" sz="2400" b="0" i="0" u="none" strike="noStrike" kern="1200" cap="all"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sym typeface="+mn-lt"/>
            </a:endParaRPr>
          </a:p>
        </p:txBody>
      </p:sp>
      <p:sp>
        <p:nvSpPr>
          <p:cNvPr id="4" name="矩形 3">
            <a:extLst>
              <a:ext uri="{FF2B5EF4-FFF2-40B4-BE49-F238E27FC236}">
                <a16:creationId xmlns:a16="http://schemas.microsoft.com/office/drawing/2014/main" id="{95AC0E1A-EB0D-75C4-F29B-1F00409D0E6E}"/>
              </a:ext>
            </a:extLst>
          </p:cNvPr>
          <p:cNvSpPr/>
          <p:nvPr/>
        </p:nvSpPr>
        <p:spPr>
          <a:xfrm>
            <a:off x="1366164" y="574695"/>
            <a:ext cx="4984057" cy="49244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Change – “implementation”</a:t>
            </a:r>
          </a:p>
        </p:txBody>
      </p:sp>
      <p:sp>
        <p:nvSpPr>
          <p:cNvPr id="11" name="圆角矩形 2">
            <a:extLst>
              <a:ext uri="{FF2B5EF4-FFF2-40B4-BE49-F238E27FC236}">
                <a16:creationId xmlns:a16="http://schemas.microsoft.com/office/drawing/2014/main" id="{CB513D0E-BAF0-DDD5-2218-01BD0092BA93}"/>
              </a:ext>
            </a:extLst>
          </p:cNvPr>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12" name="圆角矩形 16">
            <a:extLst>
              <a:ext uri="{FF2B5EF4-FFF2-40B4-BE49-F238E27FC236}">
                <a16:creationId xmlns:a16="http://schemas.microsoft.com/office/drawing/2014/main" id="{FCCAC6FB-734B-5B95-B16E-C0B08F0628AB}"/>
              </a:ext>
            </a:extLst>
          </p:cNvPr>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366164" y="574695"/>
            <a:ext cx="4533677" cy="49244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Freeze - “making it stick”</a:t>
            </a:r>
          </a:p>
        </p:txBody>
      </p:sp>
      <p:sp>
        <p:nvSpPr>
          <p:cNvPr id="3" name="圆角矩形 2"/>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17" name="圆角矩形 16"/>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8208" name="矩形 17"/>
          <p:cNvSpPr/>
          <p:nvPr/>
        </p:nvSpPr>
        <p:spPr>
          <a:xfrm>
            <a:off x="0" y="6667500"/>
            <a:ext cx="12192000" cy="190500"/>
          </a:xfrm>
          <a:prstGeom prst="rect">
            <a:avLst/>
          </a:prstGeom>
          <a:solidFill>
            <a:srgbClr val="0091D8"/>
          </a:solidFill>
          <a:ln w="25400">
            <a:solidFill>
              <a:srgbClr val="0091D8"/>
            </a:solidFill>
          </a:ln>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srgbClr val="FFFFFF"/>
              </a:solidFill>
              <a:effectLst/>
              <a:uLnTx/>
              <a:uFillTx/>
              <a:latin typeface="宋体" panose="02010600030101010101" pitchFamily="2" charset="-122"/>
              <a:ea typeface="宋体" panose="02010600030101010101" pitchFamily="2" charset="-122"/>
              <a:cs typeface="+mn-cs"/>
              <a:sym typeface="宋体" panose="02010600030101010101" pitchFamily="2" charset="-122"/>
            </a:endParaRPr>
          </a:p>
        </p:txBody>
      </p:sp>
      <p:sp>
        <p:nvSpPr>
          <p:cNvPr id="5" name="文本框 4">
            <a:extLst>
              <a:ext uri="{FF2B5EF4-FFF2-40B4-BE49-F238E27FC236}">
                <a16:creationId xmlns:a16="http://schemas.microsoft.com/office/drawing/2014/main" id="{D806163D-9317-90DB-C78C-54BD168E61F3}"/>
              </a:ext>
            </a:extLst>
          </p:cNvPr>
          <p:cNvSpPr txBox="1"/>
          <p:nvPr/>
        </p:nvSpPr>
        <p:spPr>
          <a:xfrm>
            <a:off x="4911968" y="1905474"/>
            <a:ext cx="6097305" cy="3269613"/>
          </a:xfrm>
          <a:prstGeom prst="rect">
            <a:avLst/>
          </a:prstGeom>
          <a:noFill/>
        </p:spPr>
        <p:txBody>
          <a:bodyPr wrap="square" rtlCol="0">
            <a:spAutoFit/>
          </a:bodyPr>
          <a:lstStyle/>
          <a:p>
            <a:pPr>
              <a:lnSpc>
                <a:spcPct val="150000"/>
              </a:lnSpc>
            </a:pPr>
            <a:r>
              <a:rPr lang="en-US" altLang="zh-CN" sz="2000" dirty="0">
                <a:effectLst/>
                <a:latin typeface="微软雅黑" panose="020B0503020204020204" pitchFamily="34" charset="-122"/>
                <a:ea typeface="MS Mincho" panose="02020609040205080304" pitchFamily="49" charset="-128"/>
                <a:cs typeface="Times New Roman" panose="02020603050405020304" pitchFamily="18" charset="0"/>
              </a:rPr>
              <a:t>Midea Group's digital transformation has undoubtedly been successful, but it is not quite over yet. As Chairman Fang </a:t>
            </a:r>
            <a:r>
              <a:rPr lang="en-US" altLang="zh-CN" sz="2000" dirty="0" err="1">
                <a:effectLst/>
                <a:latin typeface="微软雅黑" panose="020B0503020204020204" pitchFamily="34" charset="-122"/>
                <a:ea typeface="MS Mincho" panose="02020609040205080304" pitchFamily="49" charset="-128"/>
                <a:cs typeface="Times New Roman" panose="02020603050405020304" pitchFamily="18" charset="0"/>
              </a:rPr>
              <a:t>Hongbo</a:t>
            </a:r>
            <a:r>
              <a:rPr lang="en-US" altLang="zh-CN" sz="2000" dirty="0">
                <a:effectLst/>
                <a:latin typeface="微软雅黑" panose="020B0503020204020204" pitchFamily="34" charset="-122"/>
                <a:ea typeface="MS Mincho" panose="02020609040205080304" pitchFamily="49" charset="-128"/>
                <a:cs typeface="Times New Roman" panose="02020603050405020304" pitchFamily="18" charset="0"/>
              </a:rPr>
              <a:t> said: The road is not at the end.</a:t>
            </a:r>
          </a:p>
          <a:p>
            <a:pPr>
              <a:lnSpc>
                <a:spcPct val="150000"/>
              </a:lnSpc>
            </a:pPr>
            <a:r>
              <a:rPr lang="en-US" altLang="zh-CN" sz="2000" dirty="0">
                <a:effectLst/>
                <a:latin typeface="微软雅黑" panose="020B0503020204020204" pitchFamily="34" charset="-122"/>
                <a:ea typeface="MS Mincho" panose="02020609040205080304" pitchFamily="49" charset="-128"/>
                <a:cs typeface="Times New Roman" panose="02020603050405020304" pitchFamily="18" charset="0"/>
              </a:rPr>
              <a:t>Midea has specified the goals of its </a:t>
            </a:r>
            <a:r>
              <a:rPr lang="en-US" altLang="zh-CN" sz="2000" b="1" dirty="0">
                <a:solidFill>
                  <a:srgbClr val="0091D8"/>
                </a:solidFill>
                <a:effectLst/>
                <a:latin typeface="微软雅黑" panose="020B0503020204020204" pitchFamily="34" charset="-122"/>
                <a:ea typeface="MS Mincho" panose="02020609040205080304" pitchFamily="49" charset="-128"/>
                <a:cs typeface="Times New Roman" panose="02020603050405020304" pitchFamily="18" charset="0"/>
              </a:rPr>
              <a:t>2025 digital strategy</a:t>
            </a:r>
            <a:r>
              <a:rPr lang="en-US" altLang="zh-CN" sz="2000" dirty="0">
                <a:effectLst/>
                <a:latin typeface="微软雅黑" panose="020B0503020204020204" pitchFamily="34" charset="-122"/>
                <a:ea typeface="MS Mincho" panose="02020609040205080304" pitchFamily="49" charset="-128"/>
                <a:cs typeface="Times New Roman" panose="02020603050405020304" pitchFamily="18" charset="0"/>
              </a:rPr>
              <a:t>: 100% digitalization of the entire operation across the whole value chain.</a:t>
            </a:r>
          </a:p>
        </p:txBody>
      </p:sp>
      <p:sp>
        <p:nvSpPr>
          <p:cNvPr id="4" name="TextBox 20">
            <a:extLst>
              <a:ext uri="{FF2B5EF4-FFF2-40B4-BE49-F238E27FC236}">
                <a16:creationId xmlns:a16="http://schemas.microsoft.com/office/drawing/2014/main" id="{D57EA7B4-8D5E-0F30-1D97-10B3A956F96C}"/>
              </a:ext>
            </a:extLst>
          </p:cNvPr>
          <p:cNvSpPr>
            <a:spLocks noEditPoints="1"/>
          </p:cNvSpPr>
          <p:nvPr/>
        </p:nvSpPr>
        <p:spPr bwMode="auto">
          <a:xfrm>
            <a:off x="757014" y="3366130"/>
            <a:ext cx="1594164" cy="1594164"/>
          </a:xfrm>
          <a:custGeom>
            <a:avLst/>
            <a:gdLst>
              <a:gd name="T0" fmla="*/ 894 w 971"/>
              <a:gd name="T1" fmla="*/ 509 h 971"/>
              <a:gd name="T2" fmla="*/ 969 w 971"/>
              <a:gd name="T3" fmla="*/ 442 h 971"/>
              <a:gd name="T4" fmla="*/ 883 w 971"/>
              <a:gd name="T5" fmla="*/ 390 h 971"/>
              <a:gd name="T6" fmla="*/ 938 w 971"/>
              <a:gd name="T7" fmla="*/ 309 h 971"/>
              <a:gd name="T8" fmla="*/ 838 w 971"/>
              <a:gd name="T9" fmla="*/ 279 h 971"/>
              <a:gd name="T10" fmla="*/ 802 w 971"/>
              <a:gd name="T11" fmla="*/ 227 h 971"/>
              <a:gd name="T12" fmla="*/ 813 w 971"/>
              <a:gd name="T13" fmla="*/ 127 h 971"/>
              <a:gd name="T14" fmla="*/ 714 w 971"/>
              <a:gd name="T15" fmla="*/ 146 h 971"/>
              <a:gd name="T16" fmla="*/ 700 w 971"/>
              <a:gd name="T17" fmla="*/ 50 h 971"/>
              <a:gd name="T18" fmla="*/ 606 w 971"/>
              <a:gd name="T19" fmla="*/ 95 h 971"/>
              <a:gd name="T20" fmla="*/ 545 w 971"/>
              <a:gd name="T21" fmla="*/ 81 h 971"/>
              <a:gd name="T22" fmla="*/ 485 w 971"/>
              <a:gd name="T23" fmla="*/ 0 h 971"/>
              <a:gd name="T24" fmla="*/ 425 w 971"/>
              <a:gd name="T25" fmla="*/ 80 h 971"/>
              <a:gd name="T26" fmla="*/ 350 w 971"/>
              <a:gd name="T27" fmla="*/ 19 h 971"/>
              <a:gd name="T28" fmla="*/ 311 w 971"/>
              <a:gd name="T29" fmla="*/ 115 h 971"/>
              <a:gd name="T30" fmla="*/ 256 w 971"/>
              <a:gd name="T31" fmla="*/ 146 h 971"/>
              <a:gd name="T32" fmla="*/ 157 w 971"/>
              <a:gd name="T33" fmla="*/ 126 h 971"/>
              <a:gd name="T34" fmla="*/ 167 w 971"/>
              <a:gd name="T35" fmla="*/ 226 h 971"/>
              <a:gd name="T36" fmla="*/ 70 w 971"/>
              <a:gd name="T37" fmla="*/ 232 h 971"/>
              <a:gd name="T38" fmla="*/ 106 w 971"/>
              <a:gd name="T39" fmla="*/ 329 h 971"/>
              <a:gd name="T40" fmla="*/ 86 w 971"/>
              <a:gd name="T41" fmla="*/ 389 h 971"/>
              <a:gd name="T42" fmla="*/ 0 w 971"/>
              <a:gd name="T43" fmla="*/ 441 h 971"/>
              <a:gd name="T44" fmla="*/ 75 w 971"/>
              <a:gd name="T45" fmla="*/ 508 h 971"/>
              <a:gd name="T46" fmla="*/ 6 w 971"/>
              <a:gd name="T47" fmla="*/ 577 h 971"/>
              <a:gd name="T48" fmla="*/ 98 w 971"/>
              <a:gd name="T49" fmla="*/ 625 h 971"/>
              <a:gd name="T50" fmla="*/ 124 w 971"/>
              <a:gd name="T51" fmla="*/ 683 h 971"/>
              <a:gd name="T52" fmla="*/ 96 w 971"/>
              <a:gd name="T53" fmla="*/ 779 h 971"/>
              <a:gd name="T54" fmla="*/ 196 w 971"/>
              <a:gd name="T55" fmla="*/ 778 h 971"/>
              <a:gd name="T56" fmla="*/ 192 w 971"/>
              <a:gd name="T57" fmla="*/ 876 h 971"/>
              <a:gd name="T58" fmla="*/ 293 w 971"/>
              <a:gd name="T59" fmla="*/ 849 h 971"/>
              <a:gd name="T60" fmla="*/ 351 w 971"/>
              <a:gd name="T61" fmla="*/ 874 h 971"/>
              <a:gd name="T62" fmla="*/ 394 w 971"/>
              <a:gd name="T63" fmla="*/ 965 h 971"/>
              <a:gd name="T64" fmla="*/ 468 w 971"/>
              <a:gd name="T65" fmla="*/ 896 h 971"/>
              <a:gd name="T66" fmla="*/ 531 w 971"/>
              <a:gd name="T67" fmla="*/ 971 h 971"/>
              <a:gd name="T68" fmla="*/ 587 w 971"/>
              <a:gd name="T69" fmla="*/ 884 h 971"/>
              <a:gd name="T70" fmla="*/ 647 w 971"/>
              <a:gd name="T71" fmla="*/ 863 h 971"/>
              <a:gd name="T72" fmla="*/ 740 w 971"/>
              <a:gd name="T73" fmla="*/ 900 h 971"/>
              <a:gd name="T74" fmla="*/ 748 w 971"/>
              <a:gd name="T75" fmla="*/ 800 h 971"/>
              <a:gd name="T76" fmla="*/ 845 w 971"/>
              <a:gd name="T77" fmla="*/ 813 h 971"/>
              <a:gd name="T78" fmla="*/ 828 w 971"/>
              <a:gd name="T79" fmla="*/ 711 h 971"/>
              <a:gd name="T80" fmla="*/ 858 w 971"/>
              <a:gd name="T81" fmla="*/ 655 h 971"/>
              <a:gd name="T82" fmla="*/ 952 w 971"/>
              <a:gd name="T83" fmla="*/ 620 h 971"/>
              <a:gd name="T84" fmla="*/ 891 w 971"/>
              <a:gd name="T85" fmla="*/ 541 h 971"/>
              <a:gd name="T86" fmla="*/ 766 w 971"/>
              <a:gd name="T87" fmla="*/ 641 h 971"/>
              <a:gd name="T88" fmla="*/ 588 w 971"/>
              <a:gd name="T89" fmla="*/ 790 h 971"/>
              <a:gd name="T90" fmla="*/ 357 w 971"/>
              <a:gd name="T91" fmla="*/ 781 h 971"/>
              <a:gd name="T92" fmla="*/ 191 w 971"/>
              <a:gd name="T93" fmla="*/ 618 h 971"/>
              <a:gd name="T94" fmla="*/ 179 w 971"/>
              <a:gd name="T95" fmla="*/ 386 h 971"/>
              <a:gd name="T96" fmla="*/ 326 w 971"/>
              <a:gd name="T97" fmla="*/ 207 h 971"/>
              <a:gd name="T98" fmla="*/ 556 w 971"/>
              <a:gd name="T99" fmla="*/ 173 h 971"/>
              <a:gd name="T100" fmla="*/ 748 w 971"/>
              <a:gd name="T101" fmla="*/ 303 h 971"/>
              <a:gd name="T102" fmla="*/ 803 w 971"/>
              <a:gd name="T103" fmla="*/ 529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971" h="971">
                <a:moveTo>
                  <a:pt x="891" y="541"/>
                </a:moveTo>
                <a:cubicBezTo>
                  <a:pt x="893" y="530"/>
                  <a:pt x="893" y="520"/>
                  <a:pt x="894" y="509"/>
                </a:cubicBezTo>
                <a:cubicBezTo>
                  <a:pt x="920" y="502"/>
                  <a:pt x="946" y="494"/>
                  <a:pt x="971" y="485"/>
                </a:cubicBezTo>
                <a:cubicBezTo>
                  <a:pt x="971" y="470"/>
                  <a:pt x="970" y="456"/>
                  <a:pt x="969" y="442"/>
                </a:cubicBezTo>
                <a:cubicBezTo>
                  <a:pt x="942" y="433"/>
                  <a:pt x="916" y="426"/>
                  <a:pt x="889" y="421"/>
                </a:cubicBezTo>
                <a:cubicBezTo>
                  <a:pt x="888" y="411"/>
                  <a:pt x="885" y="400"/>
                  <a:pt x="883" y="390"/>
                </a:cubicBezTo>
                <a:cubicBezTo>
                  <a:pt x="880" y="380"/>
                  <a:pt x="878" y="370"/>
                  <a:pt x="874" y="360"/>
                </a:cubicBezTo>
                <a:cubicBezTo>
                  <a:pt x="896" y="344"/>
                  <a:pt x="917" y="327"/>
                  <a:pt x="938" y="309"/>
                </a:cubicBezTo>
                <a:cubicBezTo>
                  <a:pt x="932" y="296"/>
                  <a:pt x="927" y="283"/>
                  <a:pt x="920" y="270"/>
                </a:cubicBezTo>
                <a:cubicBezTo>
                  <a:pt x="893" y="271"/>
                  <a:pt x="865" y="274"/>
                  <a:pt x="838" y="279"/>
                </a:cubicBezTo>
                <a:cubicBezTo>
                  <a:pt x="833" y="270"/>
                  <a:pt x="828" y="261"/>
                  <a:pt x="821" y="252"/>
                </a:cubicBezTo>
                <a:cubicBezTo>
                  <a:pt x="816" y="244"/>
                  <a:pt x="809" y="235"/>
                  <a:pt x="802" y="227"/>
                </a:cubicBezTo>
                <a:cubicBezTo>
                  <a:pt x="817" y="205"/>
                  <a:pt x="831" y="181"/>
                  <a:pt x="843" y="157"/>
                </a:cubicBezTo>
                <a:cubicBezTo>
                  <a:pt x="833" y="147"/>
                  <a:pt x="823" y="137"/>
                  <a:pt x="813" y="127"/>
                </a:cubicBezTo>
                <a:cubicBezTo>
                  <a:pt x="787" y="139"/>
                  <a:pt x="763" y="151"/>
                  <a:pt x="740" y="165"/>
                </a:cubicBezTo>
                <a:cubicBezTo>
                  <a:pt x="731" y="159"/>
                  <a:pt x="723" y="153"/>
                  <a:pt x="714" y="146"/>
                </a:cubicBezTo>
                <a:cubicBezTo>
                  <a:pt x="705" y="141"/>
                  <a:pt x="696" y="135"/>
                  <a:pt x="687" y="130"/>
                </a:cubicBezTo>
                <a:cubicBezTo>
                  <a:pt x="693" y="104"/>
                  <a:pt x="697" y="77"/>
                  <a:pt x="700" y="50"/>
                </a:cubicBezTo>
                <a:cubicBezTo>
                  <a:pt x="687" y="44"/>
                  <a:pt x="674" y="38"/>
                  <a:pt x="661" y="33"/>
                </a:cubicBezTo>
                <a:cubicBezTo>
                  <a:pt x="641" y="52"/>
                  <a:pt x="623" y="73"/>
                  <a:pt x="606" y="95"/>
                </a:cubicBezTo>
                <a:cubicBezTo>
                  <a:pt x="596" y="92"/>
                  <a:pt x="586" y="89"/>
                  <a:pt x="576" y="86"/>
                </a:cubicBezTo>
                <a:cubicBezTo>
                  <a:pt x="566" y="84"/>
                  <a:pt x="555" y="82"/>
                  <a:pt x="545" y="81"/>
                </a:cubicBezTo>
                <a:cubicBezTo>
                  <a:pt x="541" y="54"/>
                  <a:pt x="535" y="28"/>
                  <a:pt x="528" y="2"/>
                </a:cubicBezTo>
                <a:cubicBezTo>
                  <a:pt x="513" y="0"/>
                  <a:pt x="499" y="0"/>
                  <a:pt x="485" y="0"/>
                </a:cubicBezTo>
                <a:cubicBezTo>
                  <a:pt x="474" y="25"/>
                  <a:pt x="464" y="51"/>
                  <a:pt x="457" y="77"/>
                </a:cubicBezTo>
                <a:cubicBezTo>
                  <a:pt x="446" y="78"/>
                  <a:pt x="436" y="79"/>
                  <a:pt x="425" y="80"/>
                </a:cubicBezTo>
                <a:cubicBezTo>
                  <a:pt x="415" y="82"/>
                  <a:pt x="404" y="84"/>
                  <a:pt x="394" y="86"/>
                </a:cubicBezTo>
                <a:cubicBezTo>
                  <a:pt x="381" y="63"/>
                  <a:pt x="366" y="41"/>
                  <a:pt x="350" y="19"/>
                </a:cubicBezTo>
                <a:cubicBezTo>
                  <a:pt x="336" y="23"/>
                  <a:pt x="322" y="27"/>
                  <a:pt x="309" y="32"/>
                </a:cubicBezTo>
                <a:cubicBezTo>
                  <a:pt x="308" y="60"/>
                  <a:pt x="309" y="88"/>
                  <a:pt x="311" y="115"/>
                </a:cubicBezTo>
                <a:cubicBezTo>
                  <a:pt x="301" y="119"/>
                  <a:pt x="292" y="124"/>
                  <a:pt x="283" y="129"/>
                </a:cubicBezTo>
                <a:cubicBezTo>
                  <a:pt x="273" y="134"/>
                  <a:pt x="264" y="140"/>
                  <a:pt x="256" y="146"/>
                </a:cubicBezTo>
                <a:cubicBezTo>
                  <a:pt x="235" y="129"/>
                  <a:pt x="213" y="113"/>
                  <a:pt x="190" y="99"/>
                </a:cubicBezTo>
                <a:cubicBezTo>
                  <a:pt x="178" y="108"/>
                  <a:pt x="167" y="117"/>
                  <a:pt x="157" y="126"/>
                </a:cubicBezTo>
                <a:cubicBezTo>
                  <a:pt x="166" y="153"/>
                  <a:pt x="176" y="178"/>
                  <a:pt x="188" y="203"/>
                </a:cubicBezTo>
                <a:cubicBezTo>
                  <a:pt x="181" y="210"/>
                  <a:pt x="174" y="218"/>
                  <a:pt x="167" y="226"/>
                </a:cubicBezTo>
                <a:cubicBezTo>
                  <a:pt x="161" y="235"/>
                  <a:pt x="154" y="243"/>
                  <a:pt x="148" y="252"/>
                </a:cubicBezTo>
                <a:cubicBezTo>
                  <a:pt x="122" y="243"/>
                  <a:pt x="97" y="237"/>
                  <a:pt x="70" y="232"/>
                </a:cubicBezTo>
                <a:cubicBezTo>
                  <a:pt x="62" y="244"/>
                  <a:pt x="55" y="256"/>
                  <a:pt x="49" y="269"/>
                </a:cubicBezTo>
                <a:cubicBezTo>
                  <a:pt x="67" y="290"/>
                  <a:pt x="86" y="310"/>
                  <a:pt x="106" y="329"/>
                </a:cubicBezTo>
                <a:cubicBezTo>
                  <a:pt x="102" y="339"/>
                  <a:pt x="98" y="348"/>
                  <a:pt x="95" y="358"/>
                </a:cubicBezTo>
                <a:cubicBezTo>
                  <a:pt x="91" y="369"/>
                  <a:pt x="88" y="379"/>
                  <a:pt x="86" y="389"/>
                </a:cubicBezTo>
                <a:cubicBezTo>
                  <a:pt x="59" y="391"/>
                  <a:pt x="32" y="394"/>
                  <a:pt x="6" y="399"/>
                </a:cubicBezTo>
                <a:cubicBezTo>
                  <a:pt x="3" y="413"/>
                  <a:pt x="1" y="427"/>
                  <a:pt x="0" y="441"/>
                </a:cubicBezTo>
                <a:cubicBezTo>
                  <a:pt x="24" y="454"/>
                  <a:pt x="49" y="466"/>
                  <a:pt x="74" y="476"/>
                </a:cubicBezTo>
                <a:cubicBezTo>
                  <a:pt x="74" y="487"/>
                  <a:pt x="74" y="497"/>
                  <a:pt x="75" y="508"/>
                </a:cubicBezTo>
                <a:cubicBezTo>
                  <a:pt x="75" y="518"/>
                  <a:pt x="76" y="529"/>
                  <a:pt x="78" y="539"/>
                </a:cubicBezTo>
                <a:cubicBezTo>
                  <a:pt x="53" y="551"/>
                  <a:pt x="30" y="563"/>
                  <a:pt x="6" y="577"/>
                </a:cubicBezTo>
                <a:cubicBezTo>
                  <a:pt x="9" y="591"/>
                  <a:pt x="12" y="605"/>
                  <a:pt x="16" y="619"/>
                </a:cubicBezTo>
                <a:cubicBezTo>
                  <a:pt x="44" y="623"/>
                  <a:pt x="71" y="625"/>
                  <a:pt x="98" y="625"/>
                </a:cubicBezTo>
                <a:cubicBezTo>
                  <a:pt x="102" y="635"/>
                  <a:pt x="106" y="645"/>
                  <a:pt x="110" y="654"/>
                </a:cubicBezTo>
                <a:cubicBezTo>
                  <a:pt x="114" y="664"/>
                  <a:pt x="119" y="674"/>
                  <a:pt x="124" y="683"/>
                </a:cubicBezTo>
                <a:cubicBezTo>
                  <a:pt x="106" y="702"/>
                  <a:pt x="88" y="723"/>
                  <a:pt x="71" y="744"/>
                </a:cubicBezTo>
                <a:cubicBezTo>
                  <a:pt x="79" y="756"/>
                  <a:pt x="87" y="768"/>
                  <a:pt x="96" y="779"/>
                </a:cubicBezTo>
                <a:cubicBezTo>
                  <a:pt x="123" y="773"/>
                  <a:pt x="149" y="765"/>
                  <a:pt x="174" y="755"/>
                </a:cubicBezTo>
                <a:cubicBezTo>
                  <a:pt x="181" y="763"/>
                  <a:pt x="189" y="771"/>
                  <a:pt x="196" y="778"/>
                </a:cubicBezTo>
                <a:cubicBezTo>
                  <a:pt x="204" y="786"/>
                  <a:pt x="211" y="793"/>
                  <a:pt x="220" y="800"/>
                </a:cubicBezTo>
                <a:cubicBezTo>
                  <a:pt x="209" y="824"/>
                  <a:pt x="200" y="850"/>
                  <a:pt x="192" y="876"/>
                </a:cubicBezTo>
                <a:cubicBezTo>
                  <a:pt x="204" y="884"/>
                  <a:pt x="216" y="892"/>
                  <a:pt x="228" y="900"/>
                </a:cubicBezTo>
                <a:cubicBezTo>
                  <a:pt x="251" y="884"/>
                  <a:pt x="272" y="867"/>
                  <a:pt x="293" y="849"/>
                </a:cubicBezTo>
                <a:cubicBezTo>
                  <a:pt x="302" y="854"/>
                  <a:pt x="311" y="858"/>
                  <a:pt x="321" y="863"/>
                </a:cubicBezTo>
                <a:cubicBezTo>
                  <a:pt x="331" y="867"/>
                  <a:pt x="341" y="871"/>
                  <a:pt x="351" y="874"/>
                </a:cubicBezTo>
                <a:cubicBezTo>
                  <a:pt x="350" y="901"/>
                  <a:pt x="351" y="928"/>
                  <a:pt x="353" y="955"/>
                </a:cubicBezTo>
                <a:cubicBezTo>
                  <a:pt x="366" y="959"/>
                  <a:pt x="380" y="962"/>
                  <a:pt x="394" y="965"/>
                </a:cubicBezTo>
                <a:cubicBezTo>
                  <a:pt x="410" y="942"/>
                  <a:pt x="424" y="918"/>
                  <a:pt x="436" y="894"/>
                </a:cubicBezTo>
                <a:cubicBezTo>
                  <a:pt x="447" y="895"/>
                  <a:pt x="457" y="896"/>
                  <a:pt x="468" y="896"/>
                </a:cubicBezTo>
                <a:cubicBezTo>
                  <a:pt x="479" y="897"/>
                  <a:pt x="489" y="897"/>
                  <a:pt x="500" y="896"/>
                </a:cubicBezTo>
                <a:cubicBezTo>
                  <a:pt x="509" y="921"/>
                  <a:pt x="519" y="947"/>
                  <a:pt x="531" y="971"/>
                </a:cubicBezTo>
                <a:cubicBezTo>
                  <a:pt x="545" y="969"/>
                  <a:pt x="559" y="967"/>
                  <a:pt x="573" y="965"/>
                </a:cubicBezTo>
                <a:cubicBezTo>
                  <a:pt x="580" y="937"/>
                  <a:pt x="584" y="911"/>
                  <a:pt x="587" y="884"/>
                </a:cubicBezTo>
                <a:cubicBezTo>
                  <a:pt x="597" y="881"/>
                  <a:pt x="607" y="878"/>
                  <a:pt x="617" y="875"/>
                </a:cubicBezTo>
                <a:cubicBezTo>
                  <a:pt x="627" y="871"/>
                  <a:pt x="637" y="867"/>
                  <a:pt x="647" y="863"/>
                </a:cubicBezTo>
                <a:cubicBezTo>
                  <a:pt x="664" y="883"/>
                  <a:pt x="683" y="903"/>
                  <a:pt x="703" y="921"/>
                </a:cubicBezTo>
                <a:cubicBezTo>
                  <a:pt x="716" y="915"/>
                  <a:pt x="728" y="908"/>
                  <a:pt x="740" y="900"/>
                </a:cubicBezTo>
                <a:cubicBezTo>
                  <a:pt x="736" y="873"/>
                  <a:pt x="731" y="846"/>
                  <a:pt x="723" y="820"/>
                </a:cubicBezTo>
                <a:cubicBezTo>
                  <a:pt x="732" y="814"/>
                  <a:pt x="740" y="807"/>
                  <a:pt x="748" y="800"/>
                </a:cubicBezTo>
                <a:cubicBezTo>
                  <a:pt x="757" y="794"/>
                  <a:pt x="764" y="786"/>
                  <a:pt x="772" y="779"/>
                </a:cubicBezTo>
                <a:cubicBezTo>
                  <a:pt x="795" y="792"/>
                  <a:pt x="820" y="803"/>
                  <a:pt x="845" y="813"/>
                </a:cubicBezTo>
                <a:cubicBezTo>
                  <a:pt x="855" y="802"/>
                  <a:pt x="864" y="791"/>
                  <a:pt x="872" y="780"/>
                </a:cubicBezTo>
                <a:cubicBezTo>
                  <a:pt x="859" y="756"/>
                  <a:pt x="844" y="733"/>
                  <a:pt x="828" y="711"/>
                </a:cubicBezTo>
                <a:cubicBezTo>
                  <a:pt x="834" y="702"/>
                  <a:pt x="839" y="693"/>
                  <a:pt x="844" y="684"/>
                </a:cubicBezTo>
                <a:cubicBezTo>
                  <a:pt x="849" y="674"/>
                  <a:pt x="854" y="665"/>
                  <a:pt x="858" y="655"/>
                </a:cubicBezTo>
                <a:cubicBezTo>
                  <a:pt x="885" y="659"/>
                  <a:pt x="911" y="660"/>
                  <a:pt x="939" y="661"/>
                </a:cubicBezTo>
                <a:cubicBezTo>
                  <a:pt x="944" y="647"/>
                  <a:pt x="948" y="634"/>
                  <a:pt x="952" y="620"/>
                </a:cubicBezTo>
                <a:cubicBezTo>
                  <a:pt x="931" y="602"/>
                  <a:pt x="908" y="586"/>
                  <a:pt x="886" y="572"/>
                </a:cubicBezTo>
                <a:cubicBezTo>
                  <a:pt x="888" y="561"/>
                  <a:pt x="890" y="551"/>
                  <a:pt x="891" y="541"/>
                </a:cubicBezTo>
                <a:close/>
                <a:moveTo>
                  <a:pt x="803" y="529"/>
                </a:moveTo>
                <a:cubicBezTo>
                  <a:pt x="798" y="568"/>
                  <a:pt x="785" y="606"/>
                  <a:pt x="766" y="641"/>
                </a:cubicBezTo>
                <a:cubicBezTo>
                  <a:pt x="747" y="676"/>
                  <a:pt x="721" y="707"/>
                  <a:pt x="691" y="732"/>
                </a:cubicBezTo>
                <a:cubicBezTo>
                  <a:pt x="661" y="758"/>
                  <a:pt x="626" y="778"/>
                  <a:pt x="588" y="790"/>
                </a:cubicBezTo>
                <a:cubicBezTo>
                  <a:pt x="551" y="803"/>
                  <a:pt x="511" y="809"/>
                  <a:pt x="472" y="807"/>
                </a:cubicBezTo>
                <a:cubicBezTo>
                  <a:pt x="432" y="806"/>
                  <a:pt x="393" y="797"/>
                  <a:pt x="357" y="781"/>
                </a:cubicBezTo>
                <a:cubicBezTo>
                  <a:pt x="320" y="765"/>
                  <a:pt x="287" y="743"/>
                  <a:pt x="259" y="715"/>
                </a:cubicBezTo>
                <a:cubicBezTo>
                  <a:pt x="230" y="687"/>
                  <a:pt x="207" y="654"/>
                  <a:pt x="191" y="618"/>
                </a:cubicBezTo>
                <a:cubicBezTo>
                  <a:pt x="175" y="582"/>
                  <a:pt x="166" y="543"/>
                  <a:pt x="164" y="503"/>
                </a:cubicBezTo>
                <a:cubicBezTo>
                  <a:pt x="161" y="464"/>
                  <a:pt x="167" y="424"/>
                  <a:pt x="179" y="386"/>
                </a:cubicBezTo>
                <a:cubicBezTo>
                  <a:pt x="191" y="349"/>
                  <a:pt x="211" y="313"/>
                  <a:pt x="236" y="283"/>
                </a:cubicBezTo>
                <a:cubicBezTo>
                  <a:pt x="261" y="252"/>
                  <a:pt x="292" y="226"/>
                  <a:pt x="326" y="207"/>
                </a:cubicBezTo>
                <a:cubicBezTo>
                  <a:pt x="361" y="187"/>
                  <a:pt x="399" y="174"/>
                  <a:pt x="438" y="168"/>
                </a:cubicBezTo>
                <a:cubicBezTo>
                  <a:pt x="477" y="163"/>
                  <a:pt x="517" y="164"/>
                  <a:pt x="556" y="173"/>
                </a:cubicBezTo>
                <a:cubicBezTo>
                  <a:pt x="594" y="182"/>
                  <a:pt x="632" y="198"/>
                  <a:pt x="664" y="220"/>
                </a:cubicBezTo>
                <a:cubicBezTo>
                  <a:pt x="697" y="242"/>
                  <a:pt x="726" y="271"/>
                  <a:pt x="748" y="303"/>
                </a:cubicBezTo>
                <a:cubicBezTo>
                  <a:pt x="771" y="336"/>
                  <a:pt x="787" y="372"/>
                  <a:pt x="797" y="411"/>
                </a:cubicBezTo>
                <a:cubicBezTo>
                  <a:pt x="806" y="450"/>
                  <a:pt x="808" y="490"/>
                  <a:pt x="803" y="529"/>
                </a:cubicBezTo>
                <a:close/>
              </a:path>
            </a:pathLst>
          </a:custGeom>
          <a:solidFill>
            <a:schemeClr val="accent4"/>
          </a:solidFill>
          <a:ln>
            <a:noFill/>
          </a:ln>
        </p:spPr>
        <p:txBody>
          <a:bodyPr vert="horz" wrap="square" lIns="91412" tIns="45706" rIns="91412" bIns="45706" numCol="1" anchor="t" anchorCtr="0" compatLnSpc="1"/>
          <a:lstStyle/>
          <a:p>
            <a:endParaRPr lang="en-US" sz="1350" dirty="0">
              <a:solidFill>
                <a:schemeClr val="tx2"/>
              </a:solidFill>
              <a:cs typeface="+mn-ea"/>
              <a:sym typeface="+mn-lt"/>
            </a:endParaRPr>
          </a:p>
        </p:txBody>
      </p:sp>
      <p:sp>
        <p:nvSpPr>
          <p:cNvPr id="6" name="TextBox 20">
            <a:extLst>
              <a:ext uri="{FF2B5EF4-FFF2-40B4-BE49-F238E27FC236}">
                <a16:creationId xmlns:a16="http://schemas.microsoft.com/office/drawing/2014/main" id="{6C74F9BA-8985-5160-59F4-2199F2DF44E3}"/>
              </a:ext>
            </a:extLst>
          </p:cNvPr>
          <p:cNvSpPr>
            <a:spLocks noEditPoints="1"/>
          </p:cNvSpPr>
          <p:nvPr/>
        </p:nvSpPr>
        <p:spPr bwMode="auto">
          <a:xfrm>
            <a:off x="2351177" y="2845788"/>
            <a:ext cx="1594164" cy="1594164"/>
          </a:xfrm>
          <a:custGeom>
            <a:avLst/>
            <a:gdLst>
              <a:gd name="T0" fmla="*/ 894 w 971"/>
              <a:gd name="T1" fmla="*/ 509 h 971"/>
              <a:gd name="T2" fmla="*/ 969 w 971"/>
              <a:gd name="T3" fmla="*/ 442 h 971"/>
              <a:gd name="T4" fmla="*/ 883 w 971"/>
              <a:gd name="T5" fmla="*/ 390 h 971"/>
              <a:gd name="T6" fmla="*/ 938 w 971"/>
              <a:gd name="T7" fmla="*/ 309 h 971"/>
              <a:gd name="T8" fmla="*/ 838 w 971"/>
              <a:gd name="T9" fmla="*/ 279 h 971"/>
              <a:gd name="T10" fmla="*/ 802 w 971"/>
              <a:gd name="T11" fmla="*/ 227 h 971"/>
              <a:gd name="T12" fmla="*/ 813 w 971"/>
              <a:gd name="T13" fmla="*/ 127 h 971"/>
              <a:gd name="T14" fmla="*/ 714 w 971"/>
              <a:gd name="T15" fmla="*/ 146 h 971"/>
              <a:gd name="T16" fmla="*/ 700 w 971"/>
              <a:gd name="T17" fmla="*/ 50 h 971"/>
              <a:gd name="T18" fmla="*/ 606 w 971"/>
              <a:gd name="T19" fmla="*/ 95 h 971"/>
              <a:gd name="T20" fmla="*/ 545 w 971"/>
              <a:gd name="T21" fmla="*/ 81 h 971"/>
              <a:gd name="T22" fmla="*/ 485 w 971"/>
              <a:gd name="T23" fmla="*/ 0 h 971"/>
              <a:gd name="T24" fmla="*/ 425 w 971"/>
              <a:gd name="T25" fmla="*/ 80 h 971"/>
              <a:gd name="T26" fmla="*/ 350 w 971"/>
              <a:gd name="T27" fmla="*/ 19 h 971"/>
              <a:gd name="T28" fmla="*/ 311 w 971"/>
              <a:gd name="T29" fmla="*/ 115 h 971"/>
              <a:gd name="T30" fmla="*/ 256 w 971"/>
              <a:gd name="T31" fmla="*/ 146 h 971"/>
              <a:gd name="T32" fmla="*/ 157 w 971"/>
              <a:gd name="T33" fmla="*/ 126 h 971"/>
              <a:gd name="T34" fmla="*/ 167 w 971"/>
              <a:gd name="T35" fmla="*/ 226 h 971"/>
              <a:gd name="T36" fmla="*/ 70 w 971"/>
              <a:gd name="T37" fmla="*/ 232 h 971"/>
              <a:gd name="T38" fmla="*/ 106 w 971"/>
              <a:gd name="T39" fmla="*/ 329 h 971"/>
              <a:gd name="T40" fmla="*/ 86 w 971"/>
              <a:gd name="T41" fmla="*/ 389 h 971"/>
              <a:gd name="T42" fmla="*/ 0 w 971"/>
              <a:gd name="T43" fmla="*/ 441 h 971"/>
              <a:gd name="T44" fmla="*/ 75 w 971"/>
              <a:gd name="T45" fmla="*/ 508 h 971"/>
              <a:gd name="T46" fmla="*/ 6 w 971"/>
              <a:gd name="T47" fmla="*/ 577 h 971"/>
              <a:gd name="T48" fmla="*/ 98 w 971"/>
              <a:gd name="T49" fmla="*/ 625 h 971"/>
              <a:gd name="T50" fmla="*/ 124 w 971"/>
              <a:gd name="T51" fmla="*/ 683 h 971"/>
              <a:gd name="T52" fmla="*/ 96 w 971"/>
              <a:gd name="T53" fmla="*/ 779 h 971"/>
              <a:gd name="T54" fmla="*/ 196 w 971"/>
              <a:gd name="T55" fmla="*/ 778 h 971"/>
              <a:gd name="T56" fmla="*/ 192 w 971"/>
              <a:gd name="T57" fmla="*/ 876 h 971"/>
              <a:gd name="T58" fmla="*/ 293 w 971"/>
              <a:gd name="T59" fmla="*/ 849 h 971"/>
              <a:gd name="T60" fmla="*/ 351 w 971"/>
              <a:gd name="T61" fmla="*/ 874 h 971"/>
              <a:gd name="T62" fmla="*/ 394 w 971"/>
              <a:gd name="T63" fmla="*/ 965 h 971"/>
              <a:gd name="T64" fmla="*/ 468 w 971"/>
              <a:gd name="T65" fmla="*/ 896 h 971"/>
              <a:gd name="T66" fmla="*/ 531 w 971"/>
              <a:gd name="T67" fmla="*/ 971 h 971"/>
              <a:gd name="T68" fmla="*/ 587 w 971"/>
              <a:gd name="T69" fmla="*/ 884 h 971"/>
              <a:gd name="T70" fmla="*/ 647 w 971"/>
              <a:gd name="T71" fmla="*/ 863 h 971"/>
              <a:gd name="T72" fmla="*/ 740 w 971"/>
              <a:gd name="T73" fmla="*/ 900 h 971"/>
              <a:gd name="T74" fmla="*/ 748 w 971"/>
              <a:gd name="T75" fmla="*/ 800 h 971"/>
              <a:gd name="T76" fmla="*/ 845 w 971"/>
              <a:gd name="T77" fmla="*/ 813 h 971"/>
              <a:gd name="T78" fmla="*/ 828 w 971"/>
              <a:gd name="T79" fmla="*/ 711 h 971"/>
              <a:gd name="T80" fmla="*/ 858 w 971"/>
              <a:gd name="T81" fmla="*/ 655 h 971"/>
              <a:gd name="T82" fmla="*/ 952 w 971"/>
              <a:gd name="T83" fmla="*/ 620 h 971"/>
              <a:gd name="T84" fmla="*/ 891 w 971"/>
              <a:gd name="T85" fmla="*/ 541 h 971"/>
              <a:gd name="T86" fmla="*/ 766 w 971"/>
              <a:gd name="T87" fmla="*/ 641 h 971"/>
              <a:gd name="T88" fmla="*/ 588 w 971"/>
              <a:gd name="T89" fmla="*/ 790 h 971"/>
              <a:gd name="T90" fmla="*/ 357 w 971"/>
              <a:gd name="T91" fmla="*/ 781 h 971"/>
              <a:gd name="T92" fmla="*/ 191 w 971"/>
              <a:gd name="T93" fmla="*/ 618 h 971"/>
              <a:gd name="T94" fmla="*/ 179 w 971"/>
              <a:gd name="T95" fmla="*/ 386 h 971"/>
              <a:gd name="T96" fmla="*/ 326 w 971"/>
              <a:gd name="T97" fmla="*/ 207 h 971"/>
              <a:gd name="T98" fmla="*/ 556 w 971"/>
              <a:gd name="T99" fmla="*/ 173 h 971"/>
              <a:gd name="T100" fmla="*/ 748 w 971"/>
              <a:gd name="T101" fmla="*/ 303 h 971"/>
              <a:gd name="T102" fmla="*/ 803 w 971"/>
              <a:gd name="T103" fmla="*/ 529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971" h="971">
                <a:moveTo>
                  <a:pt x="891" y="541"/>
                </a:moveTo>
                <a:cubicBezTo>
                  <a:pt x="893" y="530"/>
                  <a:pt x="893" y="520"/>
                  <a:pt x="894" y="509"/>
                </a:cubicBezTo>
                <a:cubicBezTo>
                  <a:pt x="920" y="502"/>
                  <a:pt x="946" y="494"/>
                  <a:pt x="971" y="485"/>
                </a:cubicBezTo>
                <a:cubicBezTo>
                  <a:pt x="971" y="470"/>
                  <a:pt x="970" y="456"/>
                  <a:pt x="969" y="442"/>
                </a:cubicBezTo>
                <a:cubicBezTo>
                  <a:pt x="942" y="433"/>
                  <a:pt x="916" y="426"/>
                  <a:pt x="889" y="421"/>
                </a:cubicBezTo>
                <a:cubicBezTo>
                  <a:pt x="888" y="411"/>
                  <a:pt x="885" y="400"/>
                  <a:pt x="883" y="390"/>
                </a:cubicBezTo>
                <a:cubicBezTo>
                  <a:pt x="880" y="380"/>
                  <a:pt x="878" y="370"/>
                  <a:pt x="874" y="360"/>
                </a:cubicBezTo>
                <a:cubicBezTo>
                  <a:pt x="896" y="344"/>
                  <a:pt x="917" y="327"/>
                  <a:pt x="938" y="309"/>
                </a:cubicBezTo>
                <a:cubicBezTo>
                  <a:pt x="932" y="296"/>
                  <a:pt x="927" y="283"/>
                  <a:pt x="920" y="270"/>
                </a:cubicBezTo>
                <a:cubicBezTo>
                  <a:pt x="893" y="271"/>
                  <a:pt x="865" y="274"/>
                  <a:pt x="838" y="279"/>
                </a:cubicBezTo>
                <a:cubicBezTo>
                  <a:pt x="833" y="270"/>
                  <a:pt x="828" y="261"/>
                  <a:pt x="821" y="252"/>
                </a:cubicBezTo>
                <a:cubicBezTo>
                  <a:pt x="816" y="244"/>
                  <a:pt x="809" y="235"/>
                  <a:pt x="802" y="227"/>
                </a:cubicBezTo>
                <a:cubicBezTo>
                  <a:pt x="817" y="205"/>
                  <a:pt x="831" y="181"/>
                  <a:pt x="843" y="157"/>
                </a:cubicBezTo>
                <a:cubicBezTo>
                  <a:pt x="833" y="147"/>
                  <a:pt x="823" y="137"/>
                  <a:pt x="813" y="127"/>
                </a:cubicBezTo>
                <a:cubicBezTo>
                  <a:pt x="787" y="139"/>
                  <a:pt x="763" y="151"/>
                  <a:pt x="740" y="165"/>
                </a:cubicBezTo>
                <a:cubicBezTo>
                  <a:pt x="731" y="159"/>
                  <a:pt x="723" y="153"/>
                  <a:pt x="714" y="146"/>
                </a:cubicBezTo>
                <a:cubicBezTo>
                  <a:pt x="705" y="141"/>
                  <a:pt x="696" y="135"/>
                  <a:pt x="687" y="130"/>
                </a:cubicBezTo>
                <a:cubicBezTo>
                  <a:pt x="693" y="104"/>
                  <a:pt x="697" y="77"/>
                  <a:pt x="700" y="50"/>
                </a:cubicBezTo>
                <a:cubicBezTo>
                  <a:pt x="687" y="44"/>
                  <a:pt x="674" y="38"/>
                  <a:pt x="661" y="33"/>
                </a:cubicBezTo>
                <a:cubicBezTo>
                  <a:pt x="641" y="52"/>
                  <a:pt x="623" y="73"/>
                  <a:pt x="606" y="95"/>
                </a:cubicBezTo>
                <a:cubicBezTo>
                  <a:pt x="596" y="92"/>
                  <a:pt x="586" y="89"/>
                  <a:pt x="576" y="86"/>
                </a:cubicBezTo>
                <a:cubicBezTo>
                  <a:pt x="566" y="84"/>
                  <a:pt x="555" y="82"/>
                  <a:pt x="545" y="81"/>
                </a:cubicBezTo>
                <a:cubicBezTo>
                  <a:pt x="541" y="54"/>
                  <a:pt x="535" y="28"/>
                  <a:pt x="528" y="2"/>
                </a:cubicBezTo>
                <a:cubicBezTo>
                  <a:pt x="513" y="0"/>
                  <a:pt x="499" y="0"/>
                  <a:pt x="485" y="0"/>
                </a:cubicBezTo>
                <a:cubicBezTo>
                  <a:pt x="474" y="25"/>
                  <a:pt x="464" y="51"/>
                  <a:pt x="457" y="77"/>
                </a:cubicBezTo>
                <a:cubicBezTo>
                  <a:pt x="446" y="78"/>
                  <a:pt x="436" y="79"/>
                  <a:pt x="425" y="80"/>
                </a:cubicBezTo>
                <a:cubicBezTo>
                  <a:pt x="415" y="82"/>
                  <a:pt x="404" y="84"/>
                  <a:pt x="394" y="86"/>
                </a:cubicBezTo>
                <a:cubicBezTo>
                  <a:pt x="381" y="63"/>
                  <a:pt x="366" y="41"/>
                  <a:pt x="350" y="19"/>
                </a:cubicBezTo>
                <a:cubicBezTo>
                  <a:pt x="336" y="23"/>
                  <a:pt x="322" y="27"/>
                  <a:pt x="309" y="32"/>
                </a:cubicBezTo>
                <a:cubicBezTo>
                  <a:pt x="308" y="60"/>
                  <a:pt x="309" y="88"/>
                  <a:pt x="311" y="115"/>
                </a:cubicBezTo>
                <a:cubicBezTo>
                  <a:pt x="301" y="119"/>
                  <a:pt x="292" y="124"/>
                  <a:pt x="283" y="129"/>
                </a:cubicBezTo>
                <a:cubicBezTo>
                  <a:pt x="273" y="134"/>
                  <a:pt x="264" y="140"/>
                  <a:pt x="256" y="146"/>
                </a:cubicBezTo>
                <a:cubicBezTo>
                  <a:pt x="235" y="129"/>
                  <a:pt x="213" y="113"/>
                  <a:pt x="190" y="99"/>
                </a:cubicBezTo>
                <a:cubicBezTo>
                  <a:pt x="178" y="108"/>
                  <a:pt x="167" y="117"/>
                  <a:pt x="157" y="126"/>
                </a:cubicBezTo>
                <a:cubicBezTo>
                  <a:pt x="166" y="153"/>
                  <a:pt x="176" y="178"/>
                  <a:pt x="188" y="203"/>
                </a:cubicBezTo>
                <a:cubicBezTo>
                  <a:pt x="181" y="210"/>
                  <a:pt x="174" y="218"/>
                  <a:pt x="167" y="226"/>
                </a:cubicBezTo>
                <a:cubicBezTo>
                  <a:pt x="161" y="235"/>
                  <a:pt x="154" y="243"/>
                  <a:pt x="148" y="252"/>
                </a:cubicBezTo>
                <a:cubicBezTo>
                  <a:pt x="122" y="243"/>
                  <a:pt x="97" y="237"/>
                  <a:pt x="70" y="232"/>
                </a:cubicBezTo>
                <a:cubicBezTo>
                  <a:pt x="62" y="244"/>
                  <a:pt x="55" y="256"/>
                  <a:pt x="49" y="269"/>
                </a:cubicBezTo>
                <a:cubicBezTo>
                  <a:pt x="67" y="290"/>
                  <a:pt x="86" y="310"/>
                  <a:pt x="106" y="329"/>
                </a:cubicBezTo>
                <a:cubicBezTo>
                  <a:pt x="102" y="339"/>
                  <a:pt x="98" y="348"/>
                  <a:pt x="95" y="358"/>
                </a:cubicBezTo>
                <a:cubicBezTo>
                  <a:pt x="91" y="369"/>
                  <a:pt x="88" y="379"/>
                  <a:pt x="86" y="389"/>
                </a:cubicBezTo>
                <a:cubicBezTo>
                  <a:pt x="59" y="391"/>
                  <a:pt x="32" y="394"/>
                  <a:pt x="6" y="399"/>
                </a:cubicBezTo>
                <a:cubicBezTo>
                  <a:pt x="3" y="413"/>
                  <a:pt x="1" y="427"/>
                  <a:pt x="0" y="441"/>
                </a:cubicBezTo>
                <a:cubicBezTo>
                  <a:pt x="24" y="454"/>
                  <a:pt x="49" y="466"/>
                  <a:pt x="74" y="476"/>
                </a:cubicBezTo>
                <a:cubicBezTo>
                  <a:pt x="74" y="487"/>
                  <a:pt x="74" y="497"/>
                  <a:pt x="75" y="508"/>
                </a:cubicBezTo>
                <a:cubicBezTo>
                  <a:pt x="75" y="518"/>
                  <a:pt x="76" y="529"/>
                  <a:pt x="78" y="539"/>
                </a:cubicBezTo>
                <a:cubicBezTo>
                  <a:pt x="53" y="551"/>
                  <a:pt x="30" y="563"/>
                  <a:pt x="6" y="577"/>
                </a:cubicBezTo>
                <a:cubicBezTo>
                  <a:pt x="9" y="591"/>
                  <a:pt x="12" y="605"/>
                  <a:pt x="16" y="619"/>
                </a:cubicBezTo>
                <a:cubicBezTo>
                  <a:pt x="44" y="623"/>
                  <a:pt x="71" y="625"/>
                  <a:pt x="98" y="625"/>
                </a:cubicBezTo>
                <a:cubicBezTo>
                  <a:pt x="102" y="635"/>
                  <a:pt x="106" y="645"/>
                  <a:pt x="110" y="654"/>
                </a:cubicBezTo>
                <a:cubicBezTo>
                  <a:pt x="114" y="664"/>
                  <a:pt x="119" y="674"/>
                  <a:pt x="124" y="683"/>
                </a:cubicBezTo>
                <a:cubicBezTo>
                  <a:pt x="106" y="702"/>
                  <a:pt x="88" y="723"/>
                  <a:pt x="71" y="744"/>
                </a:cubicBezTo>
                <a:cubicBezTo>
                  <a:pt x="79" y="756"/>
                  <a:pt x="87" y="768"/>
                  <a:pt x="96" y="779"/>
                </a:cubicBezTo>
                <a:cubicBezTo>
                  <a:pt x="123" y="773"/>
                  <a:pt x="149" y="765"/>
                  <a:pt x="174" y="755"/>
                </a:cubicBezTo>
                <a:cubicBezTo>
                  <a:pt x="181" y="763"/>
                  <a:pt x="189" y="771"/>
                  <a:pt x="196" y="778"/>
                </a:cubicBezTo>
                <a:cubicBezTo>
                  <a:pt x="204" y="786"/>
                  <a:pt x="211" y="793"/>
                  <a:pt x="220" y="800"/>
                </a:cubicBezTo>
                <a:cubicBezTo>
                  <a:pt x="209" y="824"/>
                  <a:pt x="200" y="850"/>
                  <a:pt x="192" y="876"/>
                </a:cubicBezTo>
                <a:cubicBezTo>
                  <a:pt x="204" y="884"/>
                  <a:pt x="216" y="892"/>
                  <a:pt x="228" y="900"/>
                </a:cubicBezTo>
                <a:cubicBezTo>
                  <a:pt x="251" y="884"/>
                  <a:pt x="272" y="867"/>
                  <a:pt x="293" y="849"/>
                </a:cubicBezTo>
                <a:cubicBezTo>
                  <a:pt x="302" y="854"/>
                  <a:pt x="311" y="858"/>
                  <a:pt x="321" y="863"/>
                </a:cubicBezTo>
                <a:cubicBezTo>
                  <a:pt x="331" y="867"/>
                  <a:pt x="341" y="871"/>
                  <a:pt x="351" y="874"/>
                </a:cubicBezTo>
                <a:cubicBezTo>
                  <a:pt x="350" y="901"/>
                  <a:pt x="351" y="928"/>
                  <a:pt x="353" y="955"/>
                </a:cubicBezTo>
                <a:cubicBezTo>
                  <a:pt x="366" y="959"/>
                  <a:pt x="380" y="962"/>
                  <a:pt x="394" y="965"/>
                </a:cubicBezTo>
                <a:cubicBezTo>
                  <a:pt x="410" y="942"/>
                  <a:pt x="424" y="918"/>
                  <a:pt x="436" y="894"/>
                </a:cubicBezTo>
                <a:cubicBezTo>
                  <a:pt x="447" y="895"/>
                  <a:pt x="457" y="896"/>
                  <a:pt x="468" y="896"/>
                </a:cubicBezTo>
                <a:cubicBezTo>
                  <a:pt x="479" y="897"/>
                  <a:pt x="489" y="897"/>
                  <a:pt x="500" y="896"/>
                </a:cubicBezTo>
                <a:cubicBezTo>
                  <a:pt x="509" y="921"/>
                  <a:pt x="519" y="947"/>
                  <a:pt x="531" y="971"/>
                </a:cubicBezTo>
                <a:cubicBezTo>
                  <a:pt x="545" y="969"/>
                  <a:pt x="559" y="967"/>
                  <a:pt x="573" y="965"/>
                </a:cubicBezTo>
                <a:cubicBezTo>
                  <a:pt x="580" y="937"/>
                  <a:pt x="584" y="911"/>
                  <a:pt x="587" y="884"/>
                </a:cubicBezTo>
                <a:cubicBezTo>
                  <a:pt x="597" y="881"/>
                  <a:pt x="607" y="878"/>
                  <a:pt x="617" y="875"/>
                </a:cubicBezTo>
                <a:cubicBezTo>
                  <a:pt x="627" y="871"/>
                  <a:pt x="637" y="867"/>
                  <a:pt x="647" y="863"/>
                </a:cubicBezTo>
                <a:cubicBezTo>
                  <a:pt x="664" y="883"/>
                  <a:pt x="683" y="903"/>
                  <a:pt x="703" y="921"/>
                </a:cubicBezTo>
                <a:cubicBezTo>
                  <a:pt x="716" y="915"/>
                  <a:pt x="728" y="908"/>
                  <a:pt x="740" y="900"/>
                </a:cubicBezTo>
                <a:cubicBezTo>
                  <a:pt x="736" y="873"/>
                  <a:pt x="731" y="846"/>
                  <a:pt x="723" y="820"/>
                </a:cubicBezTo>
                <a:cubicBezTo>
                  <a:pt x="732" y="814"/>
                  <a:pt x="740" y="807"/>
                  <a:pt x="748" y="800"/>
                </a:cubicBezTo>
                <a:cubicBezTo>
                  <a:pt x="757" y="794"/>
                  <a:pt x="764" y="786"/>
                  <a:pt x="772" y="779"/>
                </a:cubicBezTo>
                <a:cubicBezTo>
                  <a:pt x="795" y="792"/>
                  <a:pt x="820" y="803"/>
                  <a:pt x="845" y="813"/>
                </a:cubicBezTo>
                <a:cubicBezTo>
                  <a:pt x="855" y="802"/>
                  <a:pt x="864" y="791"/>
                  <a:pt x="872" y="780"/>
                </a:cubicBezTo>
                <a:cubicBezTo>
                  <a:pt x="859" y="756"/>
                  <a:pt x="844" y="733"/>
                  <a:pt x="828" y="711"/>
                </a:cubicBezTo>
                <a:cubicBezTo>
                  <a:pt x="834" y="702"/>
                  <a:pt x="839" y="693"/>
                  <a:pt x="844" y="684"/>
                </a:cubicBezTo>
                <a:cubicBezTo>
                  <a:pt x="849" y="674"/>
                  <a:pt x="854" y="665"/>
                  <a:pt x="858" y="655"/>
                </a:cubicBezTo>
                <a:cubicBezTo>
                  <a:pt x="885" y="659"/>
                  <a:pt x="911" y="660"/>
                  <a:pt x="939" y="661"/>
                </a:cubicBezTo>
                <a:cubicBezTo>
                  <a:pt x="944" y="647"/>
                  <a:pt x="948" y="634"/>
                  <a:pt x="952" y="620"/>
                </a:cubicBezTo>
                <a:cubicBezTo>
                  <a:pt x="931" y="602"/>
                  <a:pt x="908" y="586"/>
                  <a:pt x="886" y="572"/>
                </a:cubicBezTo>
                <a:cubicBezTo>
                  <a:pt x="888" y="561"/>
                  <a:pt x="890" y="551"/>
                  <a:pt x="891" y="541"/>
                </a:cubicBezTo>
                <a:close/>
                <a:moveTo>
                  <a:pt x="803" y="529"/>
                </a:moveTo>
                <a:cubicBezTo>
                  <a:pt x="798" y="568"/>
                  <a:pt x="785" y="606"/>
                  <a:pt x="766" y="641"/>
                </a:cubicBezTo>
                <a:cubicBezTo>
                  <a:pt x="747" y="676"/>
                  <a:pt x="721" y="707"/>
                  <a:pt x="691" y="732"/>
                </a:cubicBezTo>
                <a:cubicBezTo>
                  <a:pt x="661" y="758"/>
                  <a:pt x="626" y="778"/>
                  <a:pt x="588" y="790"/>
                </a:cubicBezTo>
                <a:cubicBezTo>
                  <a:pt x="551" y="803"/>
                  <a:pt x="511" y="809"/>
                  <a:pt x="472" y="807"/>
                </a:cubicBezTo>
                <a:cubicBezTo>
                  <a:pt x="432" y="806"/>
                  <a:pt x="393" y="797"/>
                  <a:pt x="357" y="781"/>
                </a:cubicBezTo>
                <a:cubicBezTo>
                  <a:pt x="320" y="765"/>
                  <a:pt x="287" y="743"/>
                  <a:pt x="259" y="715"/>
                </a:cubicBezTo>
                <a:cubicBezTo>
                  <a:pt x="230" y="687"/>
                  <a:pt x="207" y="654"/>
                  <a:pt x="191" y="618"/>
                </a:cubicBezTo>
                <a:cubicBezTo>
                  <a:pt x="175" y="582"/>
                  <a:pt x="166" y="543"/>
                  <a:pt x="164" y="503"/>
                </a:cubicBezTo>
                <a:cubicBezTo>
                  <a:pt x="161" y="464"/>
                  <a:pt x="167" y="424"/>
                  <a:pt x="179" y="386"/>
                </a:cubicBezTo>
                <a:cubicBezTo>
                  <a:pt x="191" y="349"/>
                  <a:pt x="211" y="313"/>
                  <a:pt x="236" y="283"/>
                </a:cubicBezTo>
                <a:cubicBezTo>
                  <a:pt x="261" y="252"/>
                  <a:pt x="292" y="226"/>
                  <a:pt x="326" y="207"/>
                </a:cubicBezTo>
                <a:cubicBezTo>
                  <a:pt x="361" y="187"/>
                  <a:pt x="399" y="174"/>
                  <a:pt x="438" y="168"/>
                </a:cubicBezTo>
                <a:cubicBezTo>
                  <a:pt x="477" y="163"/>
                  <a:pt x="517" y="164"/>
                  <a:pt x="556" y="173"/>
                </a:cubicBezTo>
                <a:cubicBezTo>
                  <a:pt x="594" y="182"/>
                  <a:pt x="632" y="198"/>
                  <a:pt x="664" y="220"/>
                </a:cubicBezTo>
                <a:cubicBezTo>
                  <a:pt x="697" y="242"/>
                  <a:pt x="726" y="271"/>
                  <a:pt x="748" y="303"/>
                </a:cubicBezTo>
                <a:cubicBezTo>
                  <a:pt x="771" y="336"/>
                  <a:pt x="787" y="372"/>
                  <a:pt x="797" y="411"/>
                </a:cubicBezTo>
                <a:cubicBezTo>
                  <a:pt x="806" y="450"/>
                  <a:pt x="808" y="490"/>
                  <a:pt x="803" y="529"/>
                </a:cubicBezTo>
                <a:close/>
              </a:path>
            </a:pathLst>
          </a:custGeom>
          <a:solidFill>
            <a:schemeClr val="accent3"/>
          </a:solidFill>
          <a:ln>
            <a:noFill/>
          </a:ln>
        </p:spPr>
        <p:txBody>
          <a:bodyPr vert="horz" wrap="square" lIns="91412" tIns="45706" rIns="91412" bIns="45706" numCol="1" anchor="t" anchorCtr="0" compatLnSpc="1"/>
          <a:lstStyle/>
          <a:p>
            <a:endParaRPr lang="en-US" sz="1350" dirty="0">
              <a:solidFill>
                <a:schemeClr val="tx2"/>
              </a:solidFill>
              <a:cs typeface="+mn-ea"/>
              <a:sym typeface="+mn-lt"/>
            </a:endParaRPr>
          </a:p>
        </p:txBody>
      </p:sp>
      <p:sp>
        <p:nvSpPr>
          <p:cNvPr id="7" name="TextBox 20">
            <a:extLst>
              <a:ext uri="{FF2B5EF4-FFF2-40B4-BE49-F238E27FC236}">
                <a16:creationId xmlns:a16="http://schemas.microsoft.com/office/drawing/2014/main" id="{0CA130D1-BBE1-069D-B1E7-4B3853D461DA}"/>
              </a:ext>
            </a:extLst>
          </p:cNvPr>
          <p:cNvSpPr>
            <a:spLocks noEditPoints="1"/>
          </p:cNvSpPr>
          <p:nvPr/>
        </p:nvSpPr>
        <p:spPr bwMode="auto">
          <a:xfrm>
            <a:off x="2065682" y="4439952"/>
            <a:ext cx="1292249" cy="1292249"/>
          </a:xfrm>
          <a:custGeom>
            <a:avLst/>
            <a:gdLst>
              <a:gd name="T0" fmla="*/ 894 w 971"/>
              <a:gd name="T1" fmla="*/ 509 h 971"/>
              <a:gd name="T2" fmla="*/ 969 w 971"/>
              <a:gd name="T3" fmla="*/ 442 h 971"/>
              <a:gd name="T4" fmla="*/ 883 w 971"/>
              <a:gd name="T5" fmla="*/ 390 h 971"/>
              <a:gd name="T6" fmla="*/ 938 w 971"/>
              <a:gd name="T7" fmla="*/ 309 h 971"/>
              <a:gd name="T8" fmla="*/ 838 w 971"/>
              <a:gd name="T9" fmla="*/ 279 h 971"/>
              <a:gd name="T10" fmla="*/ 802 w 971"/>
              <a:gd name="T11" fmla="*/ 227 h 971"/>
              <a:gd name="T12" fmla="*/ 813 w 971"/>
              <a:gd name="T13" fmla="*/ 127 h 971"/>
              <a:gd name="T14" fmla="*/ 714 w 971"/>
              <a:gd name="T15" fmla="*/ 146 h 971"/>
              <a:gd name="T16" fmla="*/ 700 w 971"/>
              <a:gd name="T17" fmla="*/ 50 h 971"/>
              <a:gd name="T18" fmla="*/ 606 w 971"/>
              <a:gd name="T19" fmla="*/ 95 h 971"/>
              <a:gd name="T20" fmla="*/ 545 w 971"/>
              <a:gd name="T21" fmla="*/ 81 h 971"/>
              <a:gd name="T22" fmla="*/ 485 w 971"/>
              <a:gd name="T23" fmla="*/ 0 h 971"/>
              <a:gd name="T24" fmla="*/ 425 w 971"/>
              <a:gd name="T25" fmla="*/ 80 h 971"/>
              <a:gd name="T26" fmla="*/ 350 w 971"/>
              <a:gd name="T27" fmla="*/ 19 h 971"/>
              <a:gd name="T28" fmla="*/ 311 w 971"/>
              <a:gd name="T29" fmla="*/ 115 h 971"/>
              <a:gd name="T30" fmla="*/ 256 w 971"/>
              <a:gd name="T31" fmla="*/ 146 h 971"/>
              <a:gd name="T32" fmla="*/ 157 w 971"/>
              <a:gd name="T33" fmla="*/ 126 h 971"/>
              <a:gd name="T34" fmla="*/ 167 w 971"/>
              <a:gd name="T35" fmla="*/ 226 h 971"/>
              <a:gd name="T36" fmla="*/ 70 w 971"/>
              <a:gd name="T37" fmla="*/ 232 h 971"/>
              <a:gd name="T38" fmla="*/ 106 w 971"/>
              <a:gd name="T39" fmla="*/ 329 h 971"/>
              <a:gd name="T40" fmla="*/ 86 w 971"/>
              <a:gd name="T41" fmla="*/ 389 h 971"/>
              <a:gd name="T42" fmla="*/ 0 w 971"/>
              <a:gd name="T43" fmla="*/ 441 h 971"/>
              <a:gd name="T44" fmla="*/ 75 w 971"/>
              <a:gd name="T45" fmla="*/ 508 h 971"/>
              <a:gd name="T46" fmla="*/ 6 w 971"/>
              <a:gd name="T47" fmla="*/ 577 h 971"/>
              <a:gd name="T48" fmla="*/ 98 w 971"/>
              <a:gd name="T49" fmla="*/ 625 h 971"/>
              <a:gd name="T50" fmla="*/ 124 w 971"/>
              <a:gd name="T51" fmla="*/ 683 h 971"/>
              <a:gd name="T52" fmla="*/ 96 w 971"/>
              <a:gd name="T53" fmla="*/ 779 h 971"/>
              <a:gd name="T54" fmla="*/ 196 w 971"/>
              <a:gd name="T55" fmla="*/ 778 h 971"/>
              <a:gd name="T56" fmla="*/ 192 w 971"/>
              <a:gd name="T57" fmla="*/ 876 h 971"/>
              <a:gd name="T58" fmla="*/ 293 w 971"/>
              <a:gd name="T59" fmla="*/ 849 h 971"/>
              <a:gd name="T60" fmla="*/ 351 w 971"/>
              <a:gd name="T61" fmla="*/ 874 h 971"/>
              <a:gd name="T62" fmla="*/ 394 w 971"/>
              <a:gd name="T63" fmla="*/ 965 h 971"/>
              <a:gd name="T64" fmla="*/ 468 w 971"/>
              <a:gd name="T65" fmla="*/ 896 h 971"/>
              <a:gd name="T66" fmla="*/ 531 w 971"/>
              <a:gd name="T67" fmla="*/ 971 h 971"/>
              <a:gd name="T68" fmla="*/ 587 w 971"/>
              <a:gd name="T69" fmla="*/ 884 h 971"/>
              <a:gd name="T70" fmla="*/ 647 w 971"/>
              <a:gd name="T71" fmla="*/ 863 h 971"/>
              <a:gd name="T72" fmla="*/ 740 w 971"/>
              <a:gd name="T73" fmla="*/ 900 h 971"/>
              <a:gd name="T74" fmla="*/ 748 w 971"/>
              <a:gd name="T75" fmla="*/ 800 h 971"/>
              <a:gd name="T76" fmla="*/ 845 w 971"/>
              <a:gd name="T77" fmla="*/ 813 h 971"/>
              <a:gd name="T78" fmla="*/ 828 w 971"/>
              <a:gd name="T79" fmla="*/ 711 h 971"/>
              <a:gd name="T80" fmla="*/ 858 w 971"/>
              <a:gd name="T81" fmla="*/ 655 h 971"/>
              <a:gd name="T82" fmla="*/ 952 w 971"/>
              <a:gd name="T83" fmla="*/ 620 h 971"/>
              <a:gd name="T84" fmla="*/ 891 w 971"/>
              <a:gd name="T85" fmla="*/ 541 h 971"/>
              <a:gd name="T86" fmla="*/ 766 w 971"/>
              <a:gd name="T87" fmla="*/ 641 h 971"/>
              <a:gd name="T88" fmla="*/ 588 w 971"/>
              <a:gd name="T89" fmla="*/ 790 h 971"/>
              <a:gd name="T90" fmla="*/ 357 w 971"/>
              <a:gd name="T91" fmla="*/ 781 h 971"/>
              <a:gd name="T92" fmla="*/ 191 w 971"/>
              <a:gd name="T93" fmla="*/ 618 h 971"/>
              <a:gd name="T94" fmla="*/ 179 w 971"/>
              <a:gd name="T95" fmla="*/ 386 h 971"/>
              <a:gd name="T96" fmla="*/ 326 w 971"/>
              <a:gd name="T97" fmla="*/ 207 h 971"/>
              <a:gd name="T98" fmla="*/ 556 w 971"/>
              <a:gd name="T99" fmla="*/ 173 h 971"/>
              <a:gd name="T100" fmla="*/ 748 w 971"/>
              <a:gd name="T101" fmla="*/ 303 h 971"/>
              <a:gd name="T102" fmla="*/ 803 w 971"/>
              <a:gd name="T103" fmla="*/ 529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971" h="971">
                <a:moveTo>
                  <a:pt x="891" y="541"/>
                </a:moveTo>
                <a:cubicBezTo>
                  <a:pt x="893" y="530"/>
                  <a:pt x="893" y="520"/>
                  <a:pt x="894" y="509"/>
                </a:cubicBezTo>
                <a:cubicBezTo>
                  <a:pt x="920" y="502"/>
                  <a:pt x="946" y="494"/>
                  <a:pt x="971" y="485"/>
                </a:cubicBezTo>
                <a:cubicBezTo>
                  <a:pt x="971" y="470"/>
                  <a:pt x="970" y="456"/>
                  <a:pt x="969" y="442"/>
                </a:cubicBezTo>
                <a:cubicBezTo>
                  <a:pt x="942" y="433"/>
                  <a:pt x="916" y="426"/>
                  <a:pt x="889" y="421"/>
                </a:cubicBezTo>
                <a:cubicBezTo>
                  <a:pt x="888" y="411"/>
                  <a:pt x="885" y="400"/>
                  <a:pt x="883" y="390"/>
                </a:cubicBezTo>
                <a:cubicBezTo>
                  <a:pt x="880" y="380"/>
                  <a:pt x="878" y="370"/>
                  <a:pt x="874" y="360"/>
                </a:cubicBezTo>
                <a:cubicBezTo>
                  <a:pt x="896" y="344"/>
                  <a:pt x="917" y="327"/>
                  <a:pt x="938" y="309"/>
                </a:cubicBezTo>
                <a:cubicBezTo>
                  <a:pt x="932" y="296"/>
                  <a:pt x="927" y="283"/>
                  <a:pt x="920" y="270"/>
                </a:cubicBezTo>
                <a:cubicBezTo>
                  <a:pt x="893" y="271"/>
                  <a:pt x="865" y="274"/>
                  <a:pt x="838" y="279"/>
                </a:cubicBezTo>
                <a:cubicBezTo>
                  <a:pt x="833" y="270"/>
                  <a:pt x="828" y="261"/>
                  <a:pt x="821" y="252"/>
                </a:cubicBezTo>
                <a:cubicBezTo>
                  <a:pt x="816" y="244"/>
                  <a:pt x="809" y="235"/>
                  <a:pt x="802" y="227"/>
                </a:cubicBezTo>
                <a:cubicBezTo>
                  <a:pt x="817" y="205"/>
                  <a:pt x="831" y="181"/>
                  <a:pt x="843" y="157"/>
                </a:cubicBezTo>
                <a:cubicBezTo>
                  <a:pt x="833" y="147"/>
                  <a:pt x="823" y="137"/>
                  <a:pt x="813" y="127"/>
                </a:cubicBezTo>
                <a:cubicBezTo>
                  <a:pt x="787" y="139"/>
                  <a:pt x="763" y="151"/>
                  <a:pt x="740" y="165"/>
                </a:cubicBezTo>
                <a:cubicBezTo>
                  <a:pt x="731" y="159"/>
                  <a:pt x="723" y="153"/>
                  <a:pt x="714" y="146"/>
                </a:cubicBezTo>
                <a:cubicBezTo>
                  <a:pt x="705" y="141"/>
                  <a:pt x="696" y="135"/>
                  <a:pt x="687" y="130"/>
                </a:cubicBezTo>
                <a:cubicBezTo>
                  <a:pt x="693" y="104"/>
                  <a:pt x="697" y="77"/>
                  <a:pt x="700" y="50"/>
                </a:cubicBezTo>
                <a:cubicBezTo>
                  <a:pt x="687" y="44"/>
                  <a:pt x="674" y="38"/>
                  <a:pt x="661" y="33"/>
                </a:cubicBezTo>
                <a:cubicBezTo>
                  <a:pt x="641" y="52"/>
                  <a:pt x="623" y="73"/>
                  <a:pt x="606" y="95"/>
                </a:cubicBezTo>
                <a:cubicBezTo>
                  <a:pt x="596" y="92"/>
                  <a:pt x="586" y="89"/>
                  <a:pt x="576" y="86"/>
                </a:cubicBezTo>
                <a:cubicBezTo>
                  <a:pt x="566" y="84"/>
                  <a:pt x="555" y="82"/>
                  <a:pt x="545" y="81"/>
                </a:cubicBezTo>
                <a:cubicBezTo>
                  <a:pt x="541" y="54"/>
                  <a:pt x="535" y="28"/>
                  <a:pt x="528" y="2"/>
                </a:cubicBezTo>
                <a:cubicBezTo>
                  <a:pt x="513" y="0"/>
                  <a:pt x="499" y="0"/>
                  <a:pt x="485" y="0"/>
                </a:cubicBezTo>
                <a:cubicBezTo>
                  <a:pt x="474" y="25"/>
                  <a:pt x="464" y="51"/>
                  <a:pt x="457" y="77"/>
                </a:cubicBezTo>
                <a:cubicBezTo>
                  <a:pt x="446" y="78"/>
                  <a:pt x="436" y="79"/>
                  <a:pt x="425" y="80"/>
                </a:cubicBezTo>
                <a:cubicBezTo>
                  <a:pt x="415" y="82"/>
                  <a:pt x="404" y="84"/>
                  <a:pt x="394" y="86"/>
                </a:cubicBezTo>
                <a:cubicBezTo>
                  <a:pt x="381" y="63"/>
                  <a:pt x="366" y="41"/>
                  <a:pt x="350" y="19"/>
                </a:cubicBezTo>
                <a:cubicBezTo>
                  <a:pt x="336" y="23"/>
                  <a:pt x="322" y="27"/>
                  <a:pt x="309" y="32"/>
                </a:cubicBezTo>
                <a:cubicBezTo>
                  <a:pt x="308" y="60"/>
                  <a:pt x="309" y="88"/>
                  <a:pt x="311" y="115"/>
                </a:cubicBezTo>
                <a:cubicBezTo>
                  <a:pt x="301" y="119"/>
                  <a:pt x="292" y="124"/>
                  <a:pt x="283" y="129"/>
                </a:cubicBezTo>
                <a:cubicBezTo>
                  <a:pt x="273" y="134"/>
                  <a:pt x="264" y="140"/>
                  <a:pt x="256" y="146"/>
                </a:cubicBezTo>
                <a:cubicBezTo>
                  <a:pt x="235" y="129"/>
                  <a:pt x="213" y="113"/>
                  <a:pt x="190" y="99"/>
                </a:cubicBezTo>
                <a:cubicBezTo>
                  <a:pt x="178" y="108"/>
                  <a:pt x="167" y="117"/>
                  <a:pt x="157" y="126"/>
                </a:cubicBezTo>
                <a:cubicBezTo>
                  <a:pt x="166" y="153"/>
                  <a:pt x="176" y="178"/>
                  <a:pt x="188" y="203"/>
                </a:cubicBezTo>
                <a:cubicBezTo>
                  <a:pt x="181" y="210"/>
                  <a:pt x="174" y="218"/>
                  <a:pt x="167" y="226"/>
                </a:cubicBezTo>
                <a:cubicBezTo>
                  <a:pt x="161" y="235"/>
                  <a:pt x="154" y="243"/>
                  <a:pt x="148" y="252"/>
                </a:cubicBezTo>
                <a:cubicBezTo>
                  <a:pt x="122" y="243"/>
                  <a:pt x="97" y="237"/>
                  <a:pt x="70" y="232"/>
                </a:cubicBezTo>
                <a:cubicBezTo>
                  <a:pt x="62" y="244"/>
                  <a:pt x="55" y="256"/>
                  <a:pt x="49" y="269"/>
                </a:cubicBezTo>
                <a:cubicBezTo>
                  <a:pt x="67" y="290"/>
                  <a:pt x="86" y="310"/>
                  <a:pt x="106" y="329"/>
                </a:cubicBezTo>
                <a:cubicBezTo>
                  <a:pt x="102" y="339"/>
                  <a:pt x="98" y="348"/>
                  <a:pt x="95" y="358"/>
                </a:cubicBezTo>
                <a:cubicBezTo>
                  <a:pt x="91" y="369"/>
                  <a:pt x="88" y="379"/>
                  <a:pt x="86" y="389"/>
                </a:cubicBezTo>
                <a:cubicBezTo>
                  <a:pt x="59" y="391"/>
                  <a:pt x="32" y="394"/>
                  <a:pt x="6" y="399"/>
                </a:cubicBezTo>
                <a:cubicBezTo>
                  <a:pt x="3" y="413"/>
                  <a:pt x="1" y="427"/>
                  <a:pt x="0" y="441"/>
                </a:cubicBezTo>
                <a:cubicBezTo>
                  <a:pt x="24" y="454"/>
                  <a:pt x="49" y="466"/>
                  <a:pt x="74" y="476"/>
                </a:cubicBezTo>
                <a:cubicBezTo>
                  <a:pt x="74" y="487"/>
                  <a:pt x="74" y="497"/>
                  <a:pt x="75" y="508"/>
                </a:cubicBezTo>
                <a:cubicBezTo>
                  <a:pt x="75" y="518"/>
                  <a:pt x="76" y="529"/>
                  <a:pt x="78" y="539"/>
                </a:cubicBezTo>
                <a:cubicBezTo>
                  <a:pt x="53" y="551"/>
                  <a:pt x="30" y="563"/>
                  <a:pt x="6" y="577"/>
                </a:cubicBezTo>
                <a:cubicBezTo>
                  <a:pt x="9" y="591"/>
                  <a:pt x="12" y="605"/>
                  <a:pt x="16" y="619"/>
                </a:cubicBezTo>
                <a:cubicBezTo>
                  <a:pt x="44" y="623"/>
                  <a:pt x="71" y="625"/>
                  <a:pt x="98" y="625"/>
                </a:cubicBezTo>
                <a:cubicBezTo>
                  <a:pt x="102" y="635"/>
                  <a:pt x="106" y="645"/>
                  <a:pt x="110" y="654"/>
                </a:cubicBezTo>
                <a:cubicBezTo>
                  <a:pt x="114" y="664"/>
                  <a:pt x="119" y="674"/>
                  <a:pt x="124" y="683"/>
                </a:cubicBezTo>
                <a:cubicBezTo>
                  <a:pt x="106" y="702"/>
                  <a:pt x="88" y="723"/>
                  <a:pt x="71" y="744"/>
                </a:cubicBezTo>
                <a:cubicBezTo>
                  <a:pt x="79" y="756"/>
                  <a:pt x="87" y="768"/>
                  <a:pt x="96" y="779"/>
                </a:cubicBezTo>
                <a:cubicBezTo>
                  <a:pt x="123" y="773"/>
                  <a:pt x="149" y="765"/>
                  <a:pt x="174" y="755"/>
                </a:cubicBezTo>
                <a:cubicBezTo>
                  <a:pt x="181" y="763"/>
                  <a:pt x="189" y="771"/>
                  <a:pt x="196" y="778"/>
                </a:cubicBezTo>
                <a:cubicBezTo>
                  <a:pt x="204" y="786"/>
                  <a:pt x="211" y="793"/>
                  <a:pt x="220" y="800"/>
                </a:cubicBezTo>
                <a:cubicBezTo>
                  <a:pt x="209" y="824"/>
                  <a:pt x="200" y="850"/>
                  <a:pt x="192" y="876"/>
                </a:cubicBezTo>
                <a:cubicBezTo>
                  <a:pt x="204" y="884"/>
                  <a:pt x="216" y="892"/>
                  <a:pt x="228" y="900"/>
                </a:cubicBezTo>
                <a:cubicBezTo>
                  <a:pt x="251" y="884"/>
                  <a:pt x="272" y="867"/>
                  <a:pt x="293" y="849"/>
                </a:cubicBezTo>
                <a:cubicBezTo>
                  <a:pt x="302" y="854"/>
                  <a:pt x="311" y="858"/>
                  <a:pt x="321" y="863"/>
                </a:cubicBezTo>
                <a:cubicBezTo>
                  <a:pt x="331" y="867"/>
                  <a:pt x="341" y="871"/>
                  <a:pt x="351" y="874"/>
                </a:cubicBezTo>
                <a:cubicBezTo>
                  <a:pt x="350" y="901"/>
                  <a:pt x="351" y="928"/>
                  <a:pt x="353" y="955"/>
                </a:cubicBezTo>
                <a:cubicBezTo>
                  <a:pt x="366" y="959"/>
                  <a:pt x="380" y="962"/>
                  <a:pt x="394" y="965"/>
                </a:cubicBezTo>
                <a:cubicBezTo>
                  <a:pt x="410" y="942"/>
                  <a:pt x="424" y="918"/>
                  <a:pt x="436" y="894"/>
                </a:cubicBezTo>
                <a:cubicBezTo>
                  <a:pt x="447" y="895"/>
                  <a:pt x="457" y="896"/>
                  <a:pt x="468" y="896"/>
                </a:cubicBezTo>
                <a:cubicBezTo>
                  <a:pt x="479" y="897"/>
                  <a:pt x="489" y="897"/>
                  <a:pt x="500" y="896"/>
                </a:cubicBezTo>
                <a:cubicBezTo>
                  <a:pt x="509" y="921"/>
                  <a:pt x="519" y="947"/>
                  <a:pt x="531" y="971"/>
                </a:cubicBezTo>
                <a:cubicBezTo>
                  <a:pt x="545" y="969"/>
                  <a:pt x="559" y="967"/>
                  <a:pt x="573" y="965"/>
                </a:cubicBezTo>
                <a:cubicBezTo>
                  <a:pt x="580" y="937"/>
                  <a:pt x="584" y="911"/>
                  <a:pt x="587" y="884"/>
                </a:cubicBezTo>
                <a:cubicBezTo>
                  <a:pt x="597" y="881"/>
                  <a:pt x="607" y="878"/>
                  <a:pt x="617" y="875"/>
                </a:cubicBezTo>
                <a:cubicBezTo>
                  <a:pt x="627" y="871"/>
                  <a:pt x="637" y="867"/>
                  <a:pt x="647" y="863"/>
                </a:cubicBezTo>
                <a:cubicBezTo>
                  <a:pt x="664" y="883"/>
                  <a:pt x="683" y="903"/>
                  <a:pt x="703" y="921"/>
                </a:cubicBezTo>
                <a:cubicBezTo>
                  <a:pt x="716" y="915"/>
                  <a:pt x="728" y="908"/>
                  <a:pt x="740" y="900"/>
                </a:cubicBezTo>
                <a:cubicBezTo>
                  <a:pt x="736" y="873"/>
                  <a:pt x="731" y="846"/>
                  <a:pt x="723" y="820"/>
                </a:cubicBezTo>
                <a:cubicBezTo>
                  <a:pt x="732" y="814"/>
                  <a:pt x="740" y="807"/>
                  <a:pt x="748" y="800"/>
                </a:cubicBezTo>
                <a:cubicBezTo>
                  <a:pt x="757" y="794"/>
                  <a:pt x="764" y="786"/>
                  <a:pt x="772" y="779"/>
                </a:cubicBezTo>
                <a:cubicBezTo>
                  <a:pt x="795" y="792"/>
                  <a:pt x="820" y="803"/>
                  <a:pt x="845" y="813"/>
                </a:cubicBezTo>
                <a:cubicBezTo>
                  <a:pt x="855" y="802"/>
                  <a:pt x="864" y="791"/>
                  <a:pt x="872" y="780"/>
                </a:cubicBezTo>
                <a:cubicBezTo>
                  <a:pt x="859" y="756"/>
                  <a:pt x="844" y="733"/>
                  <a:pt x="828" y="711"/>
                </a:cubicBezTo>
                <a:cubicBezTo>
                  <a:pt x="834" y="702"/>
                  <a:pt x="839" y="693"/>
                  <a:pt x="844" y="684"/>
                </a:cubicBezTo>
                <a:cubicBezTo>
                  <a:pt x="849" y="674"/>
                  <a:pt x="854" y="665"/>
                  <a:pt x="858" y="655"/>
                </a:cubicBezTo>
                <a:cubicBezTo>
                  <a:pt x="885" y="659"/>
                  <a:pt x="911" y="660"/>
                  <a:pt x="939" y="661"/>
                </a:cubicBezTo>
                <a:cubicBezTo>
                  <a:pt x="944" y="647"/>
                  <a:pt x="948" y="634"/>
                  <a:pt x="952" y="620"/>
                </a:cubicBezTo>
                <a:cubicBezTo>
                  <a:pt x="931" y="602"/>
                  <a:pt x="908" y="586"/>
                  <a:pt x="886" y="572"/>
                </a:cubicBezTo>
                <a:cubicBezTo>
                  <a:pt x="888" y="561"/>
                  <a:pt x="890" y="551"/>
                  <a:pt x="891" y="541"/>
                </a:cubicBezTo>
                <a:close/>
                <a:moveTo>
                  <a:pt x="803" y="529"/>
                </a:moveTo>
                <a:cubicBezTo>
                  <a:pt x="798" y="568"/>
                  <a:pt x="785" y="606"/>
                  <a:pt x="766" y="641"/>
                </a:cubicBezTo>
                <a:cubicBezTo>
                  <a:pt x="747" y="676"/>
                  <a:pt x="721" y="707"/>
                  <a:pt x="691" y="732"/>
                </a:cubicBezTo>
                <a:cubicBezTo>
                  <a:pt x="661" y="758"/>
                  <a:pt x="626" y="778"/>
                  <a:pt x="588" y="790"/>
                </a:cubicBezTo>
                <a:cubicBezTo>
                  <a:pt x="551" y="803"/>
                  <a:pt x="511" y="809"/>
                  <a:pt x="472" y="807"/>
                </a:cubicBezTo>
                <a:cubicBezTo>
                  <a:pt x="432" y="806"/>
                  <a:pt x="393" y="797"/>
                  <a:pt x="357" y="781"/>
                </a:cubicBezTo>
                <a:cubicBezTo>
                  <a:pt x="320" y="765"/>
                  <a:pt x="287" y="743"/>
                  <a:pt x="259" y="715"/>
                </a:cubicBezTo>
                <a:cubicBezTo>
                  <a:pt x="230" y="687"/>
                  <a:pt x="207" y="654"/>
                  <a:pt x="191" y="618"/>
                </a:cubicBezTo>
                <a:cubicBezTo>
                  <a:pt x="175" y="582"/>
                  <a:pt x="166" y="543"/>
                  <a:pt x="164" y="503"/>
                </a:cubicBezTo>
                <a:cubicBezTo>
                  <a:pt x="161" y="464"/>
                  <a:pt x="167" y="424"/>
                  <a:pt x="179" y="386"/>
                </a:cubicBezTo>
                <a:cubicBezTo>
                  <a:pt x="191" y="349"/>
                  <a:pt x="211" y="313"/>
                  <a:pt x="236" y="283"/>
                </a:cubicBezTo>
                <a:cubicBezTo>
                  <a:pt x="261" y="252"/>
                  <a:pt x="292" y="226"/>
                  <a:pt x="326" y="207"/>
                </a:cubicBezTo>
                <a:cubicBezTo>
                  <a:pt x="361" y="187"/>
                  <a:pt x="399" y="174"/>
                  <a:pt x="438" y="168"/>
                </a:cubicBezTo>
                <a:cubicBezTo>
                  <a:pt x="477" y="163"/>
                  <a:pt x="517" y="164"/>
                  <a:pt x="556" y="173"/>
                </a:cubicBezTo>
                <a:cubicBezTo>
                  <a:pt x="594" y="182"/>
                  <a:pt x="632" y="198"/>
                  <a:pt x="664" y="220"/>
                </a:cubicBezTo>
                <a:cubicBezTo>
                  <a:pt x="697" y="242"/>
                  <a:pt x="726" y="271"/>
                  <a:pt x="748" y="303"/>
                </a:cubicBezTo>
                <a:cubicBezTo>
                  <a:pt x="771" y="336"/>
                  <a:pt x="787" y="372"/>
                  <a:pt x="797" y="411"/>
                </a:cubicBezTo>
                <a:cubicBezTo>
                  <a:pt x="806" y="450"/>
                  <a:pt x="808" y="490"/>
                  <a:pt x="803" y="529"/>
                </a:cubicBezTo>
                <a:close/>
              </a:path>
            </a:pathLst>
          </a:custGeom>
          <a:solidFill>
            <a:schemeClr val="accent5"/>
          </a:solidFill>
          <a:ln>
            <a:noFill/>
          </a:ln>
        </p:spPr>
        <p:txBody>
          <a:bodyPr vert="horz" wrap="square" lIns="91412" tIns="45706" rIns="91412" bIns="45706" numCol="1" anchor="t" anchorCtr="0" compatLnSpc="1"/>
          <a:lstStyle/>
          <a:p>
            <a:endParaRPr lang="en-US" sz="1350" dirty="0">
              <a:solidFill>
                <a:schemeClr val="tx2"/>
              </a:solidFill>
              <a:cs typeface="+mn-ea"/>
              <a:sym typeface="+mn-lt"/>
            </a:endParaRPr>
          </a:p>
        </p:txBody>
      </p:sp>
      <p:sp>
        <p:nvSpPr>
          <p:cNvPr id="8" name="TextBox 20">
            <a:extLst>
              <a:ext uri="{FF2B5EF4-FFF2-40B4-BE49-F238E27FC236}">
                <a16:creationId xmlns:a16="http://schemas.microsoft.com/office/drawing/2014/main" id="{1B2EE33F-9AFC-6686-CFF3-1E493D49662A}"/>
              </a:ext>
            </a:extLst>
          </p:cNvPr>
          <p:cNvSpPr>
            <a:spLocks noEditPoints="1"/>
          </p:cNvSpPr>
          <p:nvPr/>
        </p:nvSpPr>
        <p:spPr bwMode="auto">
          <a:xfrm>
            <a:off x="1384550" y="2073882"/>
            <a:ext cx="1292249" cy="1292249"/>
          </a:xfrm>
          <a:custGeom>
            <a:avLst/>
            <a:gdLst>
              <a:gd name="T0" fmla="*/ 894 w 971"/>
              <a:gd name="T1" fmla="*/ 509 h 971"/>
              <a:gd name="T2" fmla="*/ 969 w 971"/>
              <a:gd name="T3" fmla="*/ 442 h 971"/>
              <a:gd name="T4" fmla="*/ 883 w 971"/>
              <a:gd name="T5" fmla="*/ 390 h 971"/>
              <a:gd name="T6" fmla="*/ 938 w 971"/>
              <a:gd name="T7" fmla="*/ 309 h 971"/>
              <a:gd name="T8" fmla="*/ 838 w 971"/>
              <a:gd name="T9" fmla="*/ 279 h 971"/>
              <a:gd name="T10" fmla="*/ 802 w 971"/>
              <a:gd name="T11" fmla="*/ 227 h 971"/>
              <a:gd name="T12" fmla="*/ 813 w 971"/>
              <a:gd name="T13" fmla="*/ 127 h 971"/>
              <a:gd name="T14" fmla="*/ 714 w 971"/>
              <a:gd name="T15" fmla="*/ 146 h 971"/>
              <a:gd name="T16" fmla="*/ 700 w 971"/>
              <a:gd name="T17" fmla="*/ 50 h 971"/>
              <a:gd name="T18" fmla="*/ 606 w 971"/>
              <a:gd name="T19" fmla="*/ 95 h 971"/>
              <a:gd name="T20" fmla="*/ 545 w 971"/>
              <a:gd name="T21" fmla="*/ 81 h 971"/>
              <a:gd name="T22" fmla="*/ 485 w 971"/>
              <a:gd name="T23" fmla="*/ 0 h 971"/>
              <a:gd name="T24" fmla="*/ 425 w 971"/>
              <a:gd name="T25" fmla="*/ 80 h 971"/>
              <a:gd name="T26" fmla="*/ 350 w 971"/>
              <a:gd name="T27" fmla="*/ 19 h 971"/>
              <a:gd name="T28" fmla="*/ 311 w 971"/>
              <a:gd name="T29" fmla="*/ 115 h 971"/>
              <a:gd name="T30" fmla="*/ 256 w 971"/>
              <a:gd name="T31" fmla="*/ 146 h 971"/>
              <a:gd name="T32" fmla="*/ 157 w 971"/>
              <a:gd name="T33" fmla="*/ 126 h 971"/>
              <a:gd name="T34" fmla="*/ 167 w 971"/>
              <a:gd name="T35" fmla="*/ 226 h 971"/>
              <a:gd name="T36" fmla="*/ 70 w 971"/>
              <a:gd name="T37" fmla="*/ 232 h 971"/>
              <a:gd name="T38" fmla="*/ 106 w 971"/>
              <a:gd name="T39" fmla="*/ 329 h 971"/>
              <a:gd name="T40" fmla="*/ 86 w 971"/>
              <a:gd name="T41" fmla="*/ 389 h 971"/>
              <a:gd name="T42" fmla="*/ 0 w 971"/>
              <a:gd name="T43" fmla="*/ 441 h 971"/>
              <a:gd name="T44" fmla="*/ 75 w 971"/>
              <a:gd name="T45" fmla="*/ 508 h 971"/>
              <a:gd name="T46" fmla="*/ 6 w 971"/>
              <a:gd name="T47" fmla="*/ 577 h 971"/>
              <a:gd name="T48" fmla="*/ 98 w 971"/>
              <a:gd name="T49" fmla="*/ 625 h 971"/>
              <a:gd name="T50" fmla="*/ 124 w 971"/>
              <a:gd name="T51" fmla="*/ 683 h 971"/>
              <a:gd name="T52" fmla="*/ 96 w 971"/>
              <a:gd name="T53" fmla="*/ 779 h 971"/>
              <a:gd name="T54" fmla="*/ 196 w 971"/>
              <a:gd name="T55" fmla="*/ 778 h 971"/>
              <a:gd name="T56" fmla="*/ 192 w 971"/>
              <a:gd name="T57" fmla="*/ 876 h 971"/>
              <a:gd name="T58" fmla="*/ 293 w 971"/>
              <a:gd name="T59" fmla="*/ 849 h 971"/>
              <a:gd name="T60" fmla="*/ 351 w 971"/>
              <a:gd name="T61" fmla="*/ 874 h 971"/>
              <a:gd name="T62" fmla="*/ 394 w 971"/>
              <a:gd name="T63" fmla="*/ 965 h 971"/>
              <a:gd name="T64" fmla="*/ 468 w 971"/>
              <a:gd name="T65" fmla="*/ 896 h 971"/>
              <a:gd name="T66" fmla="*/ 531 w 971"/>
              <a:gd name="T67" fmla="*/ 971 h 971"/>
              <a:gd name="T68" fmla="*/ 587 w 971"/>
              <a:gd name="T69" fmla="*/ 884 h 971"/>
              <a:gd name="T70" fmla="*/ 647 w 971"/>
              <a:gd name="T71" fmla="*/ 863 h 971"/>
              <a:gd name="T72" fmla="*/ 740 w 971"/>
              <a:gd name="T73" fmla="*/ 900 h 971"/>
              <a:gd name="T74" fmla="*/ 748 w 971"/>
              <a:gd name="T75" fmla="*/ 800 h 971"/>
              <a:gd name="T76" fmla="*/ 845 w 971"/>
              <a:gd name="T77" fmla="*/ 813 h 971"/>
              <a:gd name="T78" fmla="*/ 828 w 971"/>
              <a:gd name="T79" fmla="*/ 711 h 971"/>
              <a:gd name="T80" fmla="*/ 858 w 971"/>
              <a:gd name="T81" fmla="*/ 655 h 971"/>
              <a:gd name="T82" fmla="*/ 952 w 971"/>
              <a:gd name="T83" fmla="*/ 620 h 971"/>
              <a:gd name="T84" fmla="*/ 891 w 971"/>
              <a:gd name="T85" fmla="*/ 541 h 971"/>
              <a:gd name="T86" fmla="*/ 766 w 971"/>
              <a:gd name="T87" fmla="*/ 641 h 971"/>
              <a:gd name="T88" fmla="*/ 588 w 971"/>
              <a:gd name="T89" fmla="*/ 790 h 971"/>
              <a:gd name="T90" fmla="*/ 357 w 971"/>
              <a:gd name="T91" fmla="*/ 781 h 971"/>
              <a:gd name="T92" fmla="*/ 191 w 971"/>
              <a:gd name="T93" fmla="*/ 618 h 971"/>
              <a:gd name="T94" fmla="*/ 179 w 971"/>
              <a:gd name="T95" fmla="*/ 386 h 971"/>
              <a:gd name="T96" fmla="*/ 326 w 971"/>
              <a:gd name="T97" fmla="*/ 207 h 971"/>
              <a:gd name="T98" fmla="*/ 556 w 971"/>
              <a:gd name="T99" fmla="*/ 173 h 971"/>
              <a:gd name="T100" fmla="*/ 748 w 971"/>
              <a:gd name="T101" fmla="*/ 303 h 971"/>
              <a:gd name="T102" fmla="*/ 803 w 971"/>
              <a:gd name="T103" fmla="*/ 529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971" h="971">
                <a:moveTo>
                  <a:pt x="891" y="541"/>
                </a:moveTo>
                <a:cubicBezTo>
                  <a:pt x="893" y="530"/>
                  <a:pt x="893" y="520"/>
                  <a:pt x="894" y="509"/>
                </a:cubicBezTo>
                <a:cubicBezTo>
                  <a:pt x="920" y="502"/>
                  <a:pt x="946" y="494"/>
                  <a:pt x="971" y="485"/>
                </a:cubicBezTo>
                <a:cubicBezTo>
                  <a:pt x="971" y="470"/>
                  <a:pt x="970" y="456"/>
                  <a:pt x="969" y="442"/>
                </a:cubicBezTo>
                <a:cubicBezTo>
                  <a:pt x="942" y="433"/>
                  <a:pt x="916" y="426"/>
                  <a:pt x="889" y="421"/>
                </a:cubicBezTo>
                <a:cubicBezTo>
                  <a:pt x="888" y="411"/>
                  <a:pt x="885" y="400"/>
                  <a:pt x="883" y="390"/>
                </a:cubicBezTo>
                <a:cubicBezTo>
                  <a:pt x="880" y="380"/>
                  <a:pt x="878" y="370"/>
                  <a:pt x="874" y="360"/>
                </a:cubicBezTo>
                <a:cubicBezTo>
                  <a:pt x="896" y="344"/>
                  <a:pt x="917" y="327"/>
                  <a:pt x="938" y="309"/>
                </a:cubicBezTo>
                <a:cubicBezTo>
                  <a:pt x="932" y="296"/>
                  <a:pt x="927" y="283"/>
                  <a:pt x="920" y="270"/>
                </a:cubicBezTo>
                <a:cubicBezTo>
                  <a:pt x="893" y="271"/>
                  <a:pt x="865" y="274"/>
                  <a:pt x="838" y="279"/>
                </a:cubicBezTo>
                <a:cubicBezTo>
                  <a:pt x="833" y="270"/>
                  <a:pt x="828" y="261"/>
                  <a:pt x="821" y="252"/>
                </a:cubicBezTo>
                <a:cubicBezTo>
                  <a:pt x="816" y="244"/>
                  <a:pt x="809" y="235"/>
                  <a:pt x="802" y="227"/>
                </a:cubicBezTo>
                <a:cubicBezTo>
                  <a:pt x="817" y="205"/>
                  <a:pt x="831" y="181"/>
                  <a:pt x="843" y="157"/>
                </a:cubicBezTo>
                <a:cubicBezTo>
                  <a:pt x="833" y="147"/>
                  <a:pt x="823" y="137"/>
                  <a:pt x="813" y="127"/>
                </a:cubicBezTo>
                <a:cubicBezTo>
                  <a:pt x="787" y="139"/>
                  <a:pt x="763" y="151"/>
                  <a:pt x="740" y="165"/>
                </a:cubicBezTo>
                <a:cubicBezTo>
                  <a:pt x="731" y="159"/>
                  <a:pt x="723" y="153"/>
                  <a:pt x="714" y="146"/>
                </a:cubicBezTo>
                <a:cubicBezTo>
                  <a:pt x="705" y="141"/>
                  <a:pt x="696" y="135"/>
                  <a:pt x="687" y="130"/>
                </a:cubicBezTo>
                <a:cubicBezTo>
                  <a:pt x="693" y="104"/>
                  <a:pt x="697" y="77"/>
                  <a:pt x="700" y="50"/>
                </a:cubicBezTo>
                <a:cubicBezTo>
                  <a:pt x="687" y="44"/>
                  <a:pt x="674" y="38"/>
                  <a:pt x="661" y="33"/>
                </a:cubicBezTo>
                <a:cubicBezTo>
                  <a:pt x="641" y="52"/>
                  <a:pt x="623" y="73"/>
                  <a:pt x="606" y="95"/>
                </a:cubicBezTo>
                <a:cubicBezTo>
                  <a:pt x="596" y="92"/>
                  <a:pt x="586" y="89"/>
                  <a:pt x="576" y="86"/>
                </a:cubicBezTo>
                <a:cubicBezTo>
                  <a:pt x="566" y="84"/>
                  <a:pt x="555" y="82"/>
                  <a:pt x="545" y="81"/>
                </a:cubicBezTo>
                <a:cubicBezTo>
                  <a:pt x="541" y="54"/>
                  <a:pt x="535" y="28"/>
                  <a:pt x="528" y="2"/>
                </a:cubicBezTo>
                <a:cubicBezTo>
                  <a:pt x="513" y="0"/>
                  <a:pt x="499" y="0"/>
                  <a:pt x="485" y="0"/>
                </a:cubicBezTo>
                <a:cubicBezTo>
                  <a:pt x="474" y="25"/>
                  <a:pt x="464" y="51"/>
                  <a:pt x="457" y="77"/>
                </a:cubicBezTo>
                <a:cubicBezTo>
                  <a:pt x="446" y="78"/>
                  <a:pt x="436" y="79"/>
                  <a:pt x="425" y="80"/>
                </a:cubicBezTo>
                <a:cubicBezTo>
                  <a:pt x="415" y="82"/>
                  <a:pt x="404" y="84"/>
                  <a:pt x="394" y="86"/>
                </a:cubicBezTo>
                <a:cubicBezTo>
                  <a:pt x="381" y="63"/>
                  <a:pt x="366" y="41"/>
                  <a:pt x="350" y="19"/>
                </a:cubicBezTo>
                <a:cubicBezTo>
                  <a:pt x="336" y="23"/>
                  <a:pt x="322" y="27"/>
                  <a:pt x="309" y="32"/>
                </a:cubicBezTo>
                <a:cubicBezTo>
                  <a:pt x="308" y="60"/>
                  <a:pt x="309" y="88"/>
                  <a:pt x="311" y="115"/>
                </a:cubicBezTo>
                <a:cubicBezTo>
                  <a:pt x="301" y="119"/>
                  <a:pt x="292" y="124"/>
                  <a:pt x="283" y="129"/>
                </a:cubicBezTo>
                <a:cubicBezTo>
                  <a:pt x="273" y="134"/>
                  <a:pt x="264" y="140"/>
                  <a:pt x="256" y="146"/>
                </a:cubicBezTo>
                <a:cubicBezTo>
                  <a:pt x="235" y="129"/>
                  <a:pt x="213" y="113"/>
                  <a:pt x="190" y="99"/>
                </a:cubicBezTo>
                <a:cubicBezTo>
                  <a:pt x="178" y="108"/>
                  <a:pt x="167" y="117"/>
                  <a:pt x="157" y="126"/>
                </a:cubicBezTo>
                <a:cubicBezTo>
                  <a:pt x="166" y="153"/>
                  <a:pt x="176" y="178"/>
                  <a:pt x="188" y="203"/>
                </a:cubicBezTo>
                <a:cubicBezTo>
                  <a:pt x="181" y="210"/>
                  <a:pt x="174" y="218"/>
                  <a:pt x="167" y="226"/>
                </a:cubicBezTo>
                <a:cubicBezTo>
                  <a:pt x="161" y="235"/>
                  <a:pt x="154" y="243"/>
                  <a:pt x="148" y="252"/>
                </a:cubicBezTo>
                <a:cubicBezTo>
                  <a:pt x="122" y="243"/>
                  <a:pt x="97" y="237"/>
                  <a:pt x="70" y="232"/>
                </a:cubicBezTo>
                <a:cubicBezTo>
                  <a:pt x="62" y="244"/>
                  <a:pt x="55" y="256"/>
                  <a:pt x="49" y="269"/>
                </a:cubicBezTo>
                <a:cubicBezTo>
                  <a:pt x="67" y="290"/>
                  <a:pt x="86" y="310"/>
                  <a:pt x="106" y="329"/>
                </a:cubicBezTo>
                <a:cubicBezTo>
                  <a:pt x="102" y="339"/>
                  <a:pt x="98" y="348"/>
                  <a:pt x="95" y="358"/>
                </a:cubicBezTo>
                <a:cubicBezTo>
                  <a:pt x="91" y="369"/>
                  <a:pt x="88" y="379"/>
                  <a:pt x="86" y="389"/>
                </a:cubicBezTo>
                <a:cubicBezTo>
                  <a:pt x="59" y="391"/>
                  <a:pt x="32" y="394"/>
                  <a:pt x="6" y="399"/>
                </a:cubicBezTo>
                <a:cubicBezTo>
                  <a:pt x="3" y="413"/>
                  <a:pt x="1" y="427"/>
                  <a:pt x="0" y="441"/>
                </a:cubicBezTo>
                <a:cubicBezTo>
                  <a:pt x="24" y="454"/>
                  <a:pt x="49" y="466"/>
                  <a:pt x="74" y="476"/>
                </a:cubicBezTo>
                <a:cubicBezTo>
                  <a:pt x="74" y="487"/>
                  <a:pt x="74" y="497"/>
                  <a:pt x="75" y="508"/>
                </a:cubicBezTo>
                <a:cubicBezTo>
                  <a:pt x="75" y="518"/>
                  <a:pt x="76" y="529"/>
                  <a:pt x="78" y="539"/>
                </a:cubicBezTo>
                <a:cubicBezTo>
                  <a:pt x="53" y="551"/>
                  <a:pt x="30" y="563"/>
                  <a:pt x="6" y="577"/>
                </a:cubicBezTo>
                <a:cubicBezTo>
                  <a:pt x="9" y="591"/>
                  <a:pt x="12" y="605"/>
                  <a:pt x="16" y="619"/>
                </a:cubicBezTo>
                <a:cubicBezTo>
                  <a:pt x="44" y="623"/>
                  <a:pt x="71" y="625"/>
                  <a:pt x="98" y="625"/>
                </a:cubicBezTo>
                <a:cubicBezTo>
                  <a:pt x="102" y="635"/>
                  <a:pt x="106" y="645"/>
                  <a:pt x="110" y="654"/>
                </a:cubicBezTo>
                <a:cubicBezTo>
                  <a:pt x="114" y="664"/>
                  <a:pt x="119" y="674"/>
                  <a:pt x="124" y="683"/>
                </a:cubicBezTo>
                <a:cubicBezTo>
                  <a:pt x="106" y="702"/>
                  <a:pt x="88" y="723"/>
                  <a:pt x="71" y="744"/>
                </a:cubicBezTo>
                <a:cubicBezTo>
                  <a:pt x="79" y="756"/>
                  <a:pt x="87" y="768"/>
                  <a:pt x="96" y="779"/>
                </a:cubicBezTo>
                <a:cubicBezTo>
                  <a:pt x="123" y="773"/>
                  <a:pt x="149" y="765"/>
                  <a:pt x="174" y="755"/>
                </a:cubicBezTo>
                <a:cubicBezTo>
                  <a:pt x="181" y="763"/>
                  <a:pt x="189" y="771"/>
                  <a:pt x="196" y="778"/>
                </a:cubicBezTo>
                <a:cubicBezTo>
                  <a:pt x="204" y="786"/>
                  <a:pt x="211" y="793"/>
                  <a:pt x="220" y="800"/>
                </a:cubicBezTo>
                <a:cubicBezTo>
                  <a:pt x="209" y="824"/>
                  <a:pt x="200" y="850"/>
                  <a:pt x="192" y="876"/>
                </a:cubicBezTo>
                <a:cubicBezTo>
                  <a:pt x="204" y="884"/>
                  <a:pt x="216" y="892"/>
                  <a:pt x="228" y="900"/>
                </a:cubicBezTo>
                <a:cubicBezTo>
                  <a:pt x="251" y="884"/>
                  <a:pt x="272" y="867"/>
                  <a:pt x="293" y="849"/>
                </a:cubicBezTo>
                <a:cubicBezTo>
                  <a:pt x="302" y="854"/>
                  <a:pt x="311" y="858"/>
                  <a:pt x="321" y="863"/>
                </a:cubicBezTo>
                <a:cubicBezTo>
                  <a:pt x="331" y="867"/>
                  <a:pt x="341" y="871"/>
                  <a:pt x="351" y="874"/>
                </a:cubicBezTo>
                <a:cubicBezTo>
                  <a:pt x="350" y="901"/>
                  <a:pt x="351" y="928"/>
                  <a:pt x="353" y="955"/>
                </a:cubicBezTo>
                <a:cubicBezTo>
                  <a:pt x="366" y="959"/>
                  <a:pt x="380" y="962"/>
                  <a:pt x="394" y="965"/>
                </a:cubicBezTo>
                <a:cubicBezTo>
                  <a:pt x="410" y="942"/>
                  <a:pt x="424" y="918"/>
                  <a:pt x="436" y="894"/>
                </a:cubicBezTo>
                <a:cubicBezTo>
                  <a:pt x="447" y="895"/>
                  <a:pt x="457" y="896"/>
                  <a:pt x="468" y="896"/>
                </a:cubicBezTo>
                <a:cubicBezTo>
                  <a:pt x="479" y="897"/>
                  <a:pt x="489" y="897"/>
                  <a:pt x="500" y="896"/>
                </a:cubicBezTo>
                <a:cubicBezTo>
                  <a:pt x="509" y="921"/>
                  <a:pt x="519" y="947"/>
                  <a:pt x="531" y="971"/>
                </a:cubicBezTo>
                <a:cubicBezTo>
                  <a:pt x="545" y="969"/>
                  <a:pt x="559" y="967"/>
                  <a:pt x="573" y="965"/>
                </a:cubicBezTo>
                <a:cubicBezTo>
                  <a:pt x="580" y="937"/>
                  <a:pt x="584" y="911"/>
                  <a:pt x="587" y="884"/>
                </a:cubicBezTo>
                <a:cubicBezTo>
                  <a:pt x="597" y="881"/>
                  <a:pt x="607" y="878"/>
                  <a:pt x="617" y="875"/>
                </a:cubicBezTo>
                <a:cubicBezTo>
                  <a:pt x="627" y="871"/>
                  <a:pt x="637" y="867"/>
                  <a:pt x="647" y="863"/>
                </a:cubicBezTo>
                <a:cubicBezTo>
                  <a:pt x="664" y="883"/>
                  <a:pt x="683" y="903"/>
                  <a:pt x="703" y="921"/>
                </a:cubicBezTo>
                <a:cubicBezTo>
                  <a:pt x="716" y="915"/>
                  <a:pt x="728" y="908"/>
                  <a:pt x="740" y="900"/>
                </a:cubicBezTo>
                <a:cubicBezTo>
                  <a:pt x="736" y="873"/>
                  <a:pt x="731" y="846"/>
                  <a:pt x="723" y="820"/>
                </a:cubicBezTo>
                <a:cubicBezTo>
                  <a:pt x="732" y="814"/>
                  <a:pt x="740" y="807"/>
                  <a:pt x="748" y="800"/>
                </a:cubicBezTo>
                <a:cubicBezTo>
                  <a:pt x="757" y="794"/>
                  <a:pt x="764" y="786"/>
                  <a:pt x="772" y="779"/>
                </a:cubicBezTo>
                <a:cubicBezTo>
                  <a:pt x="795" y="792"/>
                  <a:pt x="820" y="803"/>
                  <a:pt x="845" y="813"/>
                </a:cubicBezTo>
                <a:cubicBezTo>
                  <a:pt x="855" y="802"/>
                  <a:pt x="864" y="791"/>
                  <a:pt x="872" y="780"/>
                </a:cubicBezTo>
                <a:cubicBezTo>
                  <a:pt x="859" y="756"/>
                  <a:pt x="844" y="733"/>
                  <a:pt x="828" y="711"/>
                </a:cubicBezTo>
                <a:cubicBezTo>
                  <a:pt x="834" y="702"/>
                  <a:pt x="839" y="693"/>
                  <a:pt x="844" y="684"/>
                </a:cubicBezTo>
                <a:cubicBezTo>
                  <a:pt x="849" y="674"/>
                  <a:pt x="854" y="665"/>
                  <a:pt x="858" y="655"/>
                </a:cubicBezTo>
                <a:cubicBezTo>
                  <a:pt x="885" y="659"/>
                  <a:pt x="911" y="660"/>
                  <a:pt x="939" y="661"/>
                </a:cubicBezTo>
                <a:cubicBezTo>
                  <a:pt x="944" y="647"/>
                  <a:pt x="948" y="634"/>
                  <a:pt x="952" y="620"/>
                </a:cubicBezTo>
                <a:cubicBezTo>
                  <a:pt x="931" y="602"/>
                  <a:pt x="908" y="586"/>
                  <a:pt x="886" y="572"/>
                </a:cubicBezTo>
                <a:cubicBezTo>
                  <a:pt x="888" y="561"/>
                  <a:pt x="890" y="551"/>
                  <a:pt x="891" y="541"/>
                </a:cubicBezTo>
                <a:close/>
                <a:moveTo>
                  <a:pt x="803" y="529"/>
                </a:moveTo>
                <a:cubicBezTo>
                  <a:pt x="798" y="568"/>
                  <a:pt x="785" y="606"/>
                  <a:pt x="766" y="641"/>
                </a:cubicBezTo>
                <a:cubicBezTo>
                  <a:pt x="747" y="676"/>
                  <a:pt x="721" y="707"/>
                  <a:pt x="691" y="732"/>
                </a:cubicBezTo>
                <a:cubicBezTo>
                  <a:pt x="661" y="758"/>
                  <a:pt x="626" y="778"/>
                  <a:pt x="588" y="790"/>
                </a:cubicBezTo>
                <a:cubicBezTo>
                  <a:pt x="551" y="803"/>
                  <a:pt x="511" y="809"/>
                  <a:pt x="472" y="807"/>
                </a:cubicBezTo>
                <a:cubicBezTo>
                  <a:pt x="432" y="806"/>
                  <a:pt x="393" y="797"/>
                  <a:pt x="357" y="781"/>
                </a:cubicBezTo>
                <a:cubicBezTo>
                  <a:pt x="320" y="765"/>
                  <a:pt x="287" y="743"/>
                  <a:pt x="259" y="715"/>
                </a:cubicBezTo>
                <a:cubicBezTo>
                  <a:pt x="230" y="687"/>
                  <a:pt x="207" y="654"/>
                  <a:pt x="191" y="618"/>
                </a:cubicBezTo>
                <a:cubicBezTo>
                  <a:pt x="175" y="582"/>
                  <a:pt x="166" y="543"/>
                  <a:pt x="164" y="503"/>
                </a:cubicBezTo>
                <a:cubicBezTo>
                  <a:pt x="161" y="464"/>
                  <a:pt x="167" y="424"/>
                  <a:pt x="179" y="386"/>
                </a:cubicBezTo>
                <a:cubicBezTo>
                  <a:pt x="191" y="349"/>
                  <a:pt x="211" y="313"/>
                  <a:pt x="236" y="283"/>
                </a:cubicBezTo>
                <a:cubicBezTo>
                  <a:pt x="261" y="252"/>
                  <a:pt x="292" y="226"/>
                  <a:pt x="326" y="207"/>
                </a:cubicBezTo>
                <a:cubicBezTo>
                  <a:pt x="361" y="187"/>
                  <a:pt x="399" y="174"/>
                  <a:pt x="438" y="168"/>
                </a:cubicBezTo>
                <a:cubicBezTo>
                  <a:pt x="477" y="163"/>
                  <a:pt x="517" y="164"/>
                  <a:pt x="556" y="173"/>
                </a:cubicBezTo>
                <a:cubicBezTo>
                  <a:pt x="594" y="182"/>
                  <a:pt x="632" y="198"/>
                  <a:pt x="664" y="220"/>
                </a:cubicBezTo>
                <a:cubicBezTo>
                  <a:pt x="697" y="242"/>
                  <a:pt x="726" y="271"/>
                  <a:pt x="748" y="303"/>
                </a:cubicBezTo>
                <a:cubicBezTo>
                  <a:pt x="771" y="336"/>
                  <a:pt x="787" y="372"/>
                  <a:pt x="797" y="411"/>
                </a:cubicBezTo>
                <a:cubicBezTo>
                  <a:pt x="806" y="450"/>
                  <a:pt x="808" y="490"/>
                  <a:pt x="803" y="529"/>
                </a:cubicBezTo>
                <a:close/>
              </a:path>
            </a:pathLst>
          </a:custGeom>
          <a:solidFill>
            <a:schemeClr val="accent2"/>
          </a:solidFill>
          <a:ln>
            <a:noFill/>
          </a:ln>
        </p:spPr>
        <p:txBody>
          <a:bodyPr vert="horz" wrap="square" lIns="91412" tIns="45706" rIns="91412" bIns="45706" numCol="1" anchor="t" anchorCtr="0" compatLnSpc="1"/>
          <a:lstStyle/>
          <a:p>
            <a:endParaRPr lang="en-US" sz="1350" dirty="0">
              <a:solidFill>
                <a:schemeClr val="tx2"/>
              </a:solidFill>
              <a:cs typeface="+mn-ea"/>
              <a:sym typeface="+mn-lt"/>
            </a:endParaRPr>
          </a:p>
        </p:txBody>
      </p:sp>
      <p:sp>
        <p:nvSpPr>
          <p:cNvPr id="9" name="TextBox 20">
            <a:extLst>
              <a:ext uri="{FF2B5EF4-FFF2-40B4-BE49-F238E27FC236}">
                <a16:creationId xmlns:a16="http://schemas.microsoft.com/office/drawing/2014/main" id="{A2A05E8C-B3ED-00E5-1362-B741E63B1220}"/>
              </a:ext>
            </a:extLst>
          </p:cNvPr>
          <p:cNvSpPr>
            <a:spLocks noEditPoints="1"/>
          </p:cNvSpPr>
          <p:nvPr/>
        </p:nvSpPr>
        <p:spPr bwMode="auto">
          <a:xfrm>
            <a:off x="2676800" y="1905474"/>
            <a:ext cx="888420" cy="888420"/>
          </a:xfrm>
          <a:custGeom>
            <a:avLst/>
            <a:gdLst>
              <a:gd name="T0" fmla="*/ 894 w 971"/>
              <a:gd name="T1" fmla="*/ 509 h 971"/>
              <a:gd name="T2" fmla="*/ 969 w 971"/>
              <a:gd name="T3" fmla="*/ 442 h 971"/>
              <a:gd name="T4" fmla="*/ 883 w 971"/>
              <a:gd name="T5" fmla="*/ 390 h 971"/>
              <a:gd name="T6" fmla="*/ 938 w 971"/>
              <a:gd name="T7" fmla="*/ 309 h 971"/>
              <a:gd name="T8" fmla="*/ 838 w 971"/>
              <a:gd name="T9" fmla="*/ 279 h 971"/>
              <a:gd name="T10" fmla="*/ 802 w 971"/>
              <a:gd name="T11" fmla="*/ 227 h 971"/>
              <a:gd name="T12" fmla="*/ 813 w 971"/>
              <a:gd name="T13" fmla="*/ 127 h 971"/>
              <a:gd name="T14" fmla="*/ 714 w 971"/>
              <a:gd name="T15" fmla="*/ 146 h 971"/>
              <a:gd name="T16" fmla="*/ 700 w 971"/>
              <a:gd name="T17" fmla="*/ 50 h 971"/>
              <a:gd name="T18" fmla="*/ 606 w 971"/>
              <a:gd name="T19" fmla="*/ 95 h 971"/>
              <a:gd name="T20" fmla="*/ 545 w 971"/>
              <a:gd name="T21" fmla="*/ 81 h 971"/>
              <a:gd name="T22" fmla="*/ 485 w 971"/>
              <a:gd name="T23" fmla="*/ 0 h 971"/>
              <a:gd name="T24" fmla="*/ 425 w 971"/>
              <a:gd name="T25" fmla="*/ 80 h 971"/>
              <a:gd name="T26" fmla="*/ 350 w 971"/>
              <a:gd name="T27" fmla="*/ 19 h 971"/>
              <a:gd name="T28" fmla="*/ 311 w 971"/>
              <a:gd name="T29" fmla="*/ 115 h 971"/>
              <a:gd name="T30" fmla="*/ 256 w 971"/>
              <a:gd name="T31" fmla="*/ 146 h 971"/>
              <a:gd name="T32" fmla="*/ 157 w 971"/>
              <a:gd name="T33" fmla="*/ 126 h 971"/>
              <a:gd name="T34" fmla="*/ 167 w 971"/>
              <a:gd name="T35" fmla="*/ 226 h 971"/>
              <a:gd name="T36" fmla="*/ 70 w 971"/>
              <a:gd name="T37" fmla="*/ 232 h 971"/>
              <a:gd name="T38" fmla="*/ 106 w 971"/>
              <a:gd name="T39" fmla="*/ 329 h 971"/>
              <a:gd name="T40" fmla="*/ 86 w 971"/>
              <a:gd name="T41" fmla="*/ 389 h 971"/>
              <a:gd name="T42" fmla="*/ 0 w 971"/>
              <a:gd name="T43" fmla="*/ 441 h 971"/>
              <a:gd name="T44" fmla="*/ 75 w 971"/>
              <a:gd name="T45" fmla="*/ 508 h 971"/>
              <a:gd name="T46" fmla="*/ 6 w 971"/>
              <a:gd name="T47" fmla="*/ 577 h 971"/>
              <a:gd name="T48" fmla="*/ 98 w 971"/>
              <a:gd name="T49" fmla="*/ 625 h 971"/>
              <a:gd name="T50" fmla="*/ 124 w 971"/>
              <a:gd name="T51" fmla="*/ 683 h 971"/>
              <a:gd name="T52" fmla="*/ 96 w 971"/>
              <a:gd name="T53" fmla="*/ 779 h 971"/>
              <a:gd name="T54" fmla="*/ 196 w 971"/>
              <a:gd name="T55" fmla="*/ 778 h 971"/>
              <a:gd name="T56" fmla="*/ 192 w 971"/>
              <a:gd name="T57" fmla="*/ 876 h 971"/>
              <a:gd name="T58" fmla="*/ 293 w 971"/>
              <a:gd name="T59" fmla="*/ 849 h 971"/>
              <a:gd name="T60" fmla="*/ 351 w 971"/>
              <a:gd name="T61" fmla="*/ 874 h 971"/>
              <a:gd name="T62" fmla="*/ 394 w 971"/>
              <a:gd name="T63" fmla="*/ 965 h 971"/>
              <a:gd name="T64" fmla="*/ 468 w 971"/>
              <a:gd name="T65" fmla="*/ 896 h 971"/>
              <a:gd name="T66" fmla="*/ 531 w 971"/>
              <a:gd name="T67" fmla="*/ 971 h 971"/>
              <a:gd name="T68" fmla="*/ 587 w 971"/>
              <a:gd name="T69" fmla="*/ 884 h 971"/>
              <a:gd name="T70" fmla="*/ 647 w 971"/>
              <a:gd name="T71" fmla="*/ 863 h 971"/>
              <a:gd name="T72" fmla="*/ 740 w 971"/>
              <a:gd name="T73" fmla="*/ 900 h 971"/>
              <a:gd name="T74" fmla="*/ 748 w 971"/>
              <a:gd name="T75" fmla="*/ 800 h 971"/>
              <a:gd name="T76" fmla="*/ 845 w 971"/>
              <a:gd name="T77" fmla="*/ 813 h 971"/>
              <a:gd name="T78" fmla="*/ 828 w 971"/>
              <a:gd name="T79" fmla="*/ 711 h 971"/>
              <a:gd name="T80" fmla="*/ 858 w 971"/>
              <a:gd name="T81" fmla="*/ 655 h 971"/>
              <a:gd name="T82" fmla="*/ 952 w 971"/>
              <a:gd name="T83" fmla="*/ 620 h 971"/>
              <a:gd name="T84" fmla="*/ 891 w 971"/>
              <a:gd name="T85" fmla="*/ 541 h 971"/>
              <a:gd name="T86" fmla="*/ 766 w 971"/>
              <a:gd name="T87" fmla="*/ 641 h 971"/>
              <a:gd name="T88" fmla="*/ 588 w 971"/>
              <a:gd name="T89" fmla="*/ 790 h 971"/>
              <a:gd name="T90" fmla="*/ 357 w 971"/>
              <a:gd name="T91" fmla="*/ 781 h 971"/>
              <a:gd name="T92" fmla="*/ 191 w 971"/>
              <a:gd name="T93" fmla="*/ 618 h 971"/>
              <a:gd name="T94" fmla="*/ 179 w 971"/>
              <a:gd name="T95" fmla="*/ 386 h 971"/>
              <a:gd name="T96" fmla="*/ 326 w 971"/>
              <a:gd name="T97" fmla="*/ 207 h 971"/>
              <a:gd name="T98" fmla="*/ 556 w 971"/>
              <a:gd name="T99" fmla="*/ 173 h 971"/>
              <a:gd name="T100" fmla="*/ 748 w 971"/>
              <a:gd name="T101" fmla="*/ 303 h 971"/>
              <a:gd name="T102" fmla="*/ 803 w 971"/>
              <a:gd name="T103" fmla="*/ 529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971" h="971">
                <a:moveTo>
                  <a:pt x="891" y="541"/>
                </a:moveTo>
                <a:cubicBezTo>
                  <a:pt x="893" y="530"/>
                  <a:pt x="893" y="520"/>
                  <a:pt x="894" y="509"/>
                </a:cubicBezTo>
                <a:cubicBezTo>
                  <a:pt x="920" y="502"/>
                  <a:pt x="946" y="494"/>
                  <a:pt x="971" y="485"/>
                </a:cubicBezTo>
                <a:cubicBezTo>
                  <a:pt x="971" y="470"/>
                  <a:pt x="970" y="456"/>
                  <a:pt x="969" y="442"/>
                </a:cubicBezTo>
                <a:cubicBezTo>
                  <a:pt x="942" y="433"/>
                  <a:pt x="916" y="426"/>
                  <a:pt x="889" y="421"/>
                </a:cubicBezTo>
                <a:cubicBezTo>
                  <a:pt x="888" y="411"/>
                  <a:pt x="885" y="400"/>
                  <a:pt x="883" y="390"/>
                </a:cubicBezTo>
                <a:cubicBezTo>
                  <a:pt x="880" y="380"/>
                  <a:pt x="878" y="370"/>
                  <a:pt x="874" y="360"/>
                </a:cubicBezTo>
                <a:cubicBezTo>
                  <a:pt x="896" y="344"/>
                  <a:pt x="917" y="327"/>
                  <a:pt x="938" y="309"/>
                </a:cubicBezTo>
                <a:cubicBezTo>
                  <a:pt x="932" y="296"/>
                  <a:pt x="927" y="283"/>
                  <a:pt x="920" y="270"/>
                </a:cubicBezTo>
                <a:cubicBezTo>
                  <a:pt x="893" y="271"/>
                  <a:pt x="865" y="274"/>
                  <a:pt x="838" y="279"/>
                </a:cubicBezTo>
                <a:cubicBezTo>
                  <a:pt x="833" y="270"/>
                  <a:pt x="828" y="261"/>
                  <a:pt x="821" y="252"/>
                </a:cubicBezTo>
                <a:cubicBezTo>
                  <a:pt x="816" y="244"/>
                  <a:pt x="809" y="235"/>
                  <a:pt x="802" y="227"/>
                </a:cubicBezTo>
                <a:cubicBezTo>
                  <a:pt x="817" y="205"/>
                  <a:pt x="831" y="181"/>
                  <a:pt x="843" y="157"/>
                </a:cubicBezTo>
                <a:cubicBezTo>
                  <a:pt x="833" y="147"/>
                  <a:pt x="823" y="137"/>
                  <a:pt x="813" y="127"/>
                </a:cubicBezTo>
                <a:cubicBezTo>
                  <a:pt x="787" y="139"/>
                  <a:pt x="763" y="151"/>
                  <a:pt x="740" y="165"/>
                </a:cubicBezTo>
                <a:cubicBezTo>
                  <a:pt x="731" y="159"/>
                  <a:pt x="723" y="153"/>
                  <a:pt x="714" y="146"/>
                </a:cubicBezTo>
                <a:cubicBezTo>
                  <a:pt x="705" y="141"/>
                  <a:pt x="696" y="135"/>
                  <a:pt x="687" y="130"/>
                </a:cubicBezTo>
                <a:cubicBezTo>
                  <a:pt x="693" y="104"/>
                  <a:pt x="697" y="77"/>
                  <a:pt x="700" y="50"/>
                </a:cubicBezTo>
                <a:cubicBezTo>
                  <a:pt x="687" y="44"/>
                  <a:pt x="674" y="38"/>
                  <a:pt x="661" y="33"/>
                </a:cubicBezTo>
                <a:cubicBezTo>
                  <a:pt x="641" y="52"/>
                  <a:pt x="623" y="73"/>
                  <a:pt x="606" y="95"/>
                </a:cubicBezTo>
                <a:cubicBezTo>
                  <a:pt x="596" y="92"/>
                  <a:pt x="586" y="89"/>
                  <a:pt x="576" y="86"/>
                </a:cubicBezTo>
                <a:cubicBezTo>
                  <a:pt x="566" y="84"/>
                  <a:pt x="555" y="82"/>
                  <a:pt x="545" y="81"/>
                </a:cubicBezTo>
                <a:cubicBezTo>
                  <a:pt x="541" y="54"/>
                  <a:pt x="535" y="28"/>
                  <a:pt x="528" y="2"/>
                </a:cubicBezTo>
                <a:cubicBezTo>
                  <a:pt x="513" y="0"/>
                  <a:pt x="499" y="0"/>
                  <a:pt x="485" y="0"/>
                </a:cubicBezTo>
                <a:cubicBezTo>
                  <a:pt x="474" y="25"/>
                  <a:pt x="464" y="51"/>
                  <a:pt x="457" y="77"/>
                </a:cubicBezTo>
                <a:cubicBezTo>
                  <a:pt x="446" y="78"/>
                  <a:pt x="436" y="79"/>
                  <a:pt x="425" y="80"/>
                </a:cubicBezTo>
                <a:cubicBezTo>
                  <a:pt x="415" y="82"/>
                  <a:pt x="404" y="84"/>
                  <a:pt x="394" y="86"/>
                </a:cubicBezTo>
                <a:cubicBezTo>
                  <a:pt x="381" y="63"/>
                  <a:pt x="366" y="41"/>
                  <a:pt x="350" y="19"/>
                </a:cubicBezTo>
                <a:cubicBezTo>
                  <a:pt x="336" y="23"/>
                  <a:pt x="322" y="27"/>
                  <a:pt x="309" y="32"/>
                </a:cubicBezTo>
                <a:cubicBezTo>
                  <a:pt x="308" y="60"/>
                  <a:pt x="309" y="88"/>
                  <a:pt x="311" y="115"/>
                </a:cubicBezTo>
                <a:cubicBezTo>
                  <a:pt x="301" y="119"/>
                  <a:pt x="292" y="124"/>
                  <a:pt x="283" y="129"/>
                </a:cubicBezTo>
                <a:cubicBezTo>
                  <a:pt x="273" y="134"/>
                  <a:pt x="264" y="140"/>
                  <a:pt x="256" y="146"/>
                </a:cubicBezTo>
                <a:cubicBezTo>
                  <a:pt x="235" y="129"/>
                  <a:pt x="213" y="113"/>
                  <a:pt x="190" y="99"/>
                </a:cubicBezTo>
                <a:cubicBezTo>
                  <a:pt x="178" y="108"/>
                  <a:pt x="167" y="117"/>
                  <a:pt x="157" y="126"/>
                </a:cubicBezTo>
                <a:cubicBezTo>
                  <a:pt x="166" y="153"/>
                  <a:pt x="176" y="178"/>
                  <a:pt x="188" y="203"/>
                </a:cubicBezTo>
                <a:cubicBezTo>
                  <a:pt x="181" y="210"/>
                  <a:pt x="174" y="218"/>
                  <a:pt x="167" y="226"/>
                </a:cubicBezTo>
                <a:cubicBezTo>
                  <a:pt x="161" y="235"/>
                  <a:pt x="154" y="243"/>
                  <a:pt x="148" y="252"/>
                </a:cubicBezTo>
                <a:cubicBezTo>
                  <a:pt x="122" y="243"/>
                  <a:pt x="97" y="237"/>
                  <a:pt x="70" y="232"/>
                </a:cubicBezTo>
                <a:cubicBezTo>
                  <a:pt x="62" y="244"/>
                  <a:pt x="55" y="256"/>
                  <a:pt x="49" y="269"/>
                </a:cubicBezTo>
                <a:cubicBezTo>
                  <a:pt x="67" y="290"/>
                  <a:pt x="86" y="310"/>
                  <a:pt x="106" y="329"/>
                </a:cubicBezTo>
                <a:cubicBezTo>
                  <a:pt x="102" y="339"/>
                  <a:pt x="98" y="348"/>
                  <a:pt x="95" y="358"/>
                </a:cubicBezTo>
                <a:cubicBezTo>
                  <a:pt x="91" y="369"/>
                  <a:pt x="88" y="379"/>
                  <a:pt x="86" y="389"/>
                </a:cubicBezTo>
                <a:cubicBezTo>
                  <a:pt x="59" y="391"/>
                  <a:pt x="32" y="394"/>
                  <a:pt x="6" y="399"/>
                </a:cubicBezTo>
                <a:cubicBezTo>
                  <a:pt x="3" y="413"/>
                  <a:pt x="1" y="427"/>
                  <a:pt x="0" y="441"/>
                </a:cubicBezTo>
                <a:cubicBezTo>
                  <a:pt x="24" y="454"/>
                  <a:pt x="49" y="466"/>
                  <a:pt x="74" y="476"/>
                </a:cubicBezTo>
                <a:cubicBezTo>
                  <a:pt x="74" y="487"/>
                  <a:pt x="74" y="497"/>
                  <a:pt x="75" y="508"/>
                </a:cubicBezTo>
                <a:cubicBezTo>
                  <a:pt x="75" y="518"/>
                  <a:pt x="76" y="529"/>
                  <a:pt x="78" y="539"/>
                </a:cubicBezTo>
                <a:cubicBezTo>
                  <a:pt x="53" y="551"/>
                  <a:pt x="30" y="563"/>
                  <a:pt x="6" y="577"/>
                </a:cubicBezTo>
                <a:cubicBezTo>
                  <a:pt x="9" y="591"/>
                  <a:pt x="12" y="605"/>
                  <a:pt x="16" y="619"/>
                </a:cubicBezTo>
                <a:cubicBezTo>
                  <a:pt x="44" y="623"/>
                  <a:pt x="71" y="625"/>
                  <a:pt x="98" y="625"/>
                </a:cubicBezTo>
                <a:cubicBezTo>
                  <a:pt x="102" y="635"/>
                  <a:pt x="106" y="645"/>
                  <a:pt x="110" y="654"/>
                </a:cubicBezTo>
                <a:cubicBezTo>
                  <a:pt x="114" y="664"/>
                  <a:pt x="119" y="674"/>
                  <a:pt x="124" y="683"/>
                </a:cubicBezTo>
                <a:cubicBezTo>
                  <a:pt x="106" y="702"/>
                  <a:pt x="88" y="723"/>
                  <a:pt x="71" y="744"/>
                </a:cubicBezTo>
                <a:cubicBezTo>
                  <a:pt x="79" y="756"/>
                  <a:pt x="87" y="768"/>
                  <a:pt x="96" y="779"/>
                </a:cubicBezTo>
                <a:cubicBezTo>
                  <a:pt x="123" y="773"/>
                  <a:pt x="149" y="765"/>
                  <a:pt x="174" y="755"/>
                </a:cubicBezTo>
                <a:cubicBezTo>
                  <a:pt x="181" y="763"/>
                  <a:pt x="189" y="771"/>
                  <a:pt x="196" y="778"/>
                </a:cubicBezTo>
                <a:cubicBezTo>
                  <a:pt x="204" y="786"/>
                  <a:pt x="211" y="793"/>
                  <a:pt x="220" y="800"/>
                </a:cubicBezTo>
                <a:cubicBezTo>
                  <a:pt x="209" y="824"/>
                  <a:pt x="200" y="850"/>
                  <a:pt x="192" y="876"/>
                </a:cubicBezTo>
                <a:cubicBezTo>
                  <a:pt x="204" y="884"/>
                  <a:pt x="216" y="892"/>
                  <a:pt x="228" y="900"/>
                </a:cubicBezTo>
                <a:cubicBezTo>
                  <a:pt x="251" y="884"/>
                  <a:pt x="272" y="867"/>
                  <a:pt x="293" y="849"/>
                </a:cubicBezTo>
                <a:cubicBezTo>
                  <a:pt x="302" y="854"/>
                  <a:pt x="311" y="858"/>
                  <a:pt x="321" y="863"/>
                </a:cubicBezTo>
                <a:cubicBezTo>
                  <a:pt x="331" y="867"/>
                  <a:pt x="341" y="871"/>
                  <a:pt x="351" y="874"/>
                </a:cubicBezTo>
                <a:cubicBezTo>
                  <a:pt x="350" y="901"/>
                  <a:pt x="351" y="928"/>
                  <a:pt x="353" y="955"/>
                </a:cubicBezTo>
                <a:cubicBezTo>
                  <a:pt x="366" y="959"/>
                  <a:pt x="380" y="962"/>
                  <a:pt x="394" y="965"/>
                </a:cubicBezTo>
                <a:cubicBezTo>
                  <a:pt x="410" y="942"/>
                  <a:pt x="424" y="918"/>
                  <a:pt x="436" y="894"/>
                </a:cubicBezTo>
                <a:cubicBezTo>
                  <a:pt x="447" y="895"/>
                  <a:pt x="457" y="896"/>
                  <a:pt x="468" y="896"/>
                </a:cubicBezTo>
                <a:cubicBezTo>
                  <a:pt x="479" y="897"/>
                  <a:pt x="489" y="897"/>
                  <a:pt x="500" y="896"/>
                </a:cubicBezTo>
                <a:cubicBezTo>
                  <a:pt x="509" y="921"/>
                  <a:pt x="519" y="947"/>
                  <a:pt x="531" y="971"/>
                </a:cubicBezTo>
                <a:cubicBezTo>
                  <a:pt x="545" y="969"/>
                  <a:pt x="559" y="967"/>
                  <a:pt x="573" y="965"/>
                </a:cubicBezTo>
                <a:cubicBezTo>
                  <a:pt x="580" y="937"/>
                  <a:pt x="584" y="911"/>
                  <a:pt x="587" y="884"/>
                </a:cubicBezTo>
                <a:cubicBezTo>
                  <a:pt x="597" y="881"/>
                  <a:pt x="607" y="878"/>
                  <a:pt x="617" y="875"/>
                </a:cubicBezTo>
                <a:cubicBezTo>
                  <a:pt x="627" y="871"/>
                  <a:pt x="637" y="867"/>
                  <a:pt x="647" y="863"/>
                </a:cubicBezTo>
                <a:cubicBezTo>
                  <a:pt x="664" y="883"/>
                  <a:pt x="683" y="903"/>
                  <a:pt x="703" y="921"/>
                </a:cubicBezTo>
                <a:cubicBezTo>
                  <a:pt x="716" y="915"/>
                  <a:pt x="728" y="908"/>
                  <a:pt x="740" y="900"/>
                </a:cubicBezTo>
                <a:cubicBezTo>
                  <a:pt x="736" y="873"/>
                  <a:pt x="731" y="846"/>
                  <a:pt x="723" y="820"/>
                </a:cubicBezTo>
                <a:cubicBezTo>
                  <a:pt x="732" y="814"/>
                  <a:pt x="740" y="807"/>
                  <a:pt x="748" y="800"/>
                </a:cubicBezTo>
                <a:cubicBezTo>
                  <a:pt x="757" y="794"/>
                  <a:pt x="764" y="786"/>
                  <a:pt x="772" y="779"/>
                </a:cubicBezTo>
                <a:cubicBezTo>
                  <a:pt x="795" y="792"/>
                  <a:pt x="820" y="803"/>
                  <a:pt x="845" y="813"/>
                </a:cubicBezTo>
                <a:cubicBezTo>
                  <a:pt x="855" y="802"/>
                  <a:pt x="864" y="791"/>
                  <a:pt x="872" y="780"/>
                </a:cubicBezTo>
                <a:cubicBezTo>
                  <a:pt x="859" y="756"/>
                  <a:pt x="844" y="733"/>
                  <a:pt x="828" y="711"/>
                </a:cubicBezTo>
                <a:cubicBezTo>
                  <a:pt x="834" y="702"/>
                  <a:pt x="839" y="693"/>
                  <a:pt x="844" y="684"/>
                </a:cubicBezTo>
                <a:cubicBezTo>
                  <a:pt x="849" y="674"/>
                  <a:pt x="854" y="665"/>
                  <a:pt x="858" y="655"/>
                </a:cubicBezTo>
                <a:cubicBezTo>
                  <a:pt x="885" y="659"/>
                  <a:pt x="911" y="660"/>
                  <a:pt x="939" y="661"/>
                </a:cubicBezTo>
                <a:cubicBezTo>
                  <a:pt x="944" y="647"/>
                  <a:pt x="948" y="634"/>
                  <a:pt x="952" y="620"/>
                </a:cubicBezTo>
                <a:cubicBezTo>
                  <a:pt x="931" y="602"/>
                  <a:pt x="908" y="586"/>
                  <a:pt x="886" y="572"/>
                </a:cubicBezTo>
                <a:cubicBezTo>
                  <a:pt x="888" y="561"/>
                  <a:pt x="890" y="551"/>
                  <a:pt x="891" y="541"/>
                </a:cubicBezTo>
                <a:close/>
                <a:moveTo>
                  <a:pt x="803" y="529"/>
                </a:moveTo>
                <a:cubicBezTo>
                  <a:pt x="798" y="568"/>
                  <a:pt x="785" y="606"/>
                  <a:pt x="766" y="641"/>
                </a:cubicBezTo>
                <a:cubicBezTo>
                  <a:pt x="747" y="676"/>
                  <a:pt x="721" y="707"/>
                  <a:pt x="691" y="732"/>
                </a:cubicBezTo>
                <a:cubicBezTo>
                  <a:pt x="661" y="758"/>
                  <a:pt x="626" y="778"/>
                  <a:pt x="588" y="790"/>
                </a:cubicBezTo>
                <a:cubicBezTo>
                  <a:pt x="551" y="803"/>
                  <a:pt x="511" y="809"/>
                  <a:pt x="472" y="807"/>
                </a:cubicBezTo>
                <a:cubicBezTo>
                  <a:pt x="432" y="806"/>
                  <a:pt x="393" y="797"/>
                  <a:pt x="357" y="781"/>
                </a:cubicBezTo>
                <a:cubicBezTo>
                  <a:pt x="320" y="765"/>
                  <a:pt x="287" y="743"/>
                  <a:pt x="259" y="715"/>
                </a:cubicBezTo>
                <a:cubicBezTo>
                  <a:pt x="230" y="687"/>
                  <a:pt x="207" y="654"/>
                  <a:pt x="191" y="618"/>
                </a:cubicBezTo>
                <a:cubicBezTo>
                  <a:pt x="175" y="582"/>
                  <a:pt x="166" y="543"/>
                  <a:pt x="164" y="503"/>
                </a:cubicBezTo>
                <a:cubicBezTo>
                  <a:pt x="161" y="464"/>
                  <a:pt x="167" y="424"/>
                  <a:pt x="179" y="386"/>
                </a:cubicBezTo>
                <a:cubicBezTo>
                  <a:pt x="191" y="349"/>
                  <a:pt x="211" y="313"/>
                  <a:pt x="236" y="283"/>
                </a:cubicBezTo>
                <a:cubicBezTo>
                  <a:pt x="261" y="252"/>
                  <a:pt x="292" y="226"/>
                  <a:pt x="326" y="207"/>
                </a:cubicBezTo>
                <a:cubicBezTo>
                  <a:pt x="361" y="187"/>
                  <a:pt x="399" y="174"/>
                  <a:pt x="438" y="168"/>
                </a:cubicBezTo>
                <a:cubicBezTo>
                  <a:pt x="477" y="163"/>
                  <a:pt x="517" y="164"/>
                  <a:pt x="556" y="173"/>
                </a:cubicBezTo>
                <a:cubicBezTo>
                  <a:pt x="594" y="182"/>
                  <a:pt x="632" y="198"/>
                  <a:pt x="664" y="220"/>
                </a:cubicBezTo>
                <a:cubicBezTo>
                  <a:pt x="697" y="242"/>
                  <a:pt x="726" y="271"/>
                  <a:pt x="748" y="303"/>
                </a:cubicBezTo>
                <a:cubicBezTo>
                  <a:pt x="771" y="336"/>
                  <a:pt x="787" y="372"/>
                  <a:pt x="797" y="411"/>
                </a:cubicBezTo>
                <a:cubicBezTo>
                  <a:pt x="806" y="450"/>
                  <a:pt x="808" y="490"/>
                  <a:pt x="803" y="529"/>
                </a:cubicBezTo>
                <a:close/>
              </a:path>
            </a:pathLst>
          </a:custGeom>
          <a:solidFill>
            <a:schemeClr val="accent1"/>
          </a:solidFill>
          <a:ln>
            <a:noFill/>
          </a:ln>
        </p:spPr>
        <p:txBody>
          <a:bodyPr vert="horz" wrap="square" lIns="91412" tIns="45706" rIns="91412" bIns="45706" numCol="1" anchor="t" anchorCtr="0" compatLnSpc="1"/>
          <a:lstStyle/>
          <a:p>
            <a:endParaRPr lang="en-US" sz="1350" dirty="0">
              <a:solidFill>
                <a:schemeClr val="tx2"/>
              </a:solidFill>
              <a:cs typeface="+mn-ea"/>
              <a:sym typeface="+mn-lt"/>
            </a:endParaRPr>
          </a:p>
        </p:txBody>
      </p:sp>
      <p:sp>
        <p:nvSpPr>
          <p:cNvPr id="10" name="TextBox 20">
            <a:extLst>
              <a:ext uri="{FF2B5EF4-FFF2-40B4-BE49-F238E27FC236}">
                <a16:creationId xmlns:a16="http://schemas.microsoft.com/office/drawing/2014/main" id="{059FF518-51AD-4E05-5334-39D1F643BEA3}"/>
              </a:ext>
            </a:extLst>
          </p:cNvPr>
          <p:cNvSpPr>
            <a:spLocks noEditPoints="1"/>
          </p:cNvSpPr>
          <p:nvPr/>
        </p:nvSpPr>
        <p:spPr bwMode="auto">
          <a:xfrm>
            <a:off x="1463931" y="5062876"/>
            <a:ext cx="566742" cy="566742"/>
          </a:xfrm>
          <a:custGeom>
            <a:avLst/>
            <a:gdLst>
              <a:gd name="T0" fmla="*/ 894 w 971"/>
              <a:gd name="T1" fmla="*/ 509 h 971"/>
              <a:gd name="T2" fmla="*/ 969 w 971"/>
              <a:gd name="T3" fmla="*/ 442 h 971"/>
              <a:gd name="T4" fmla="*/ 883 w 971"/>
              <a:gd name="T5" fmla="*/ 390 h 971"/>
              <a:gd name="T6" fmla="*/ 938 w 971"/>
              <a:gd name="T7" fmla="*/ 309 h 971"/>
              <a:gd name="T8" fmla="*/ 838 w 971"/>
              <a:gd name="T9" fmla="*/ 279 h 971"/>
              <a:gd name="T10" fmla="*/ 802 w 971"/>
              <a:gd name="T11" fmla="*/ 227 h 971"/>
              <a:gd name="T12" fmla="*/ 813 w 971"/>
              <a:gd name="T13" fmla="*/ 127 h 971"/>
              <a:gd name="T14" fmla="*/ 714 w 971"/>
              <a:gd name="T15" fmla="*/ 146 h 971"/>
              <a:gd name="T16" fmla="*/ 700 w 971"/>
              <a:gd name="T17" fmla="*/ 50 h 971"/>
              <a:gd name="T18" fmla="*/ 606 w 971"/>
              <a:gd name="T19" fmla="*/ 95 h 971"/>
              <a:gd name="T20" fmla="*/ 545 w 971"/>
              <a:gd name="T21" fmla="*/ 81 h 971"/>
              <a:gd name="T22" fmla="*/ 485 w 971"/>
              <a:gd name="T23" fmla="*/ 0 h 971"/>
              <a:gd name="T24" fmla="*/ 425 w 971"/>
              <a:gd name="T25" fmla="*/ 80 h 971"/>
              <a:gd name="T26" fmla="*/ 350 w 971"/>
              <a:gd name="T27" fmla="*/ 19 h 971"/>
              <a:gd name="T28" fmla="*/ 311 w 971"/>
              <a:gd name="T29" fmla="*/ 115 h 971"/>
              <a:gd name="T30" fmla="*/ 256 w 971"/>
              <a:gd name="T31" fmla="*/ 146 h 971"/>
              <a:gd name="T32" fmla="*/ 157 w 971"/>
              <a:gd name="T33" fmla="*/ 126 h 971"/>
              <a:gd name="T34" fmla="*/ 167 w 971"/>
              <a:gd name="T35" fmla="*/ 226 h 971"/>
              <a:gd name="T36" fmla="*/ 70 w 971"/>
              <a:gd name="T37" fmla="*/ 232 h 971"/>
              <a:gd name="T38" fmla="*/ 106 w 971"/>
              <a:gd name="T39" fmla="*/ 329 h 971"/>
              <a:gd name="T40" fmla="*/ 86 w 971"/>
              <a:gd name="T41" fmla="*/ 389 h 971"/>
              <a:gd name="T42" fmla="*/ 0 w 971"/>
              <a:gd name="T43" fmla="*/ 441 h 971"/>
              <a:gd name="T44" fmla="*/ 75 w 971"/>
              <a:gd name="T45" fmla="*/ 508 h 971"/>
              <a:gd name="T46" fmla="*/ 6 w 971"/>
              <a:gd name="T47" fmla="*/ 577 h 971"/>
              <a:gd name="T48" fmla="*/ 98 w 971"/>
              <a:gd name="T49" fmla="*/ 625 h 971"/>
              <a:gd name="T50" fmla="*/ 124 w 971"/>
              <a:gd name="T51" fmla="*/ 683 h 971"/>
              <a:gd name="T52" fmla="*/ 96 w 971"/>
              <a:gd name="T53" fmla="*/ 779 h 971"/>
              <a:gd name="T54" fmla="*/ 196 w 971"/>
              <a:gd name="T55" fmla="*/ 778 h 971"/>
              <a:gd name="T56" fmla="*/ 192 w 971"/>
              <a:gd name="T57" fmla="*/ 876 h 971"/>
              <a:gd name="T58" fmla="*/ 293 w 971"/>
              <a:gd name="T59" fmla="*/ 849 h 971"/>
              <a:gd name="T60" fmla="*/ 351 w 971"/>
              <a:gd name="T61" fmla="*/ 874 h 971"/>
              <a:gd name="T62" fmla="*/ 394 w 971"/>
              <a:gd name="T63" fmla="*/ 965 h 971"/>
              <a:gd name="T64" fmla="*/ 468 w 971"/>
              <a:gd name="T65" fmla="*/ 896 h 971"/>
              <a:gd name="T66" fmla="*/ 531 w 971"/>
              <a:gd name="T67" fmla="*/ 971 h 971"/>
              <a:gd name="T68" fmla="*/ 587 w 971"/>
              <a:gd name="T69" fmla="*/ 884 h 971"/>
              <a:gd name="T70" fmla="*/ 647 w 971"/>
              <a:gd name="T71" fmla="*/ 863 h 971"/>
              <a:gd name="T72" fmla="*/ 740 w 971"/>
              <a:gd name="T73" fmla="*/ 900 h 971"/>
              <a:gd name="T74" fmla="*/ 748 w 971"/>
              <a:gd name="T75" fmla="*/ 800 h 971"/>
              <a:gd name="T76" fmla="*/ 845 w 971"/>
              <a:gd name="T77" fmla="*/ 813 h 971"/>
              <a:gd name="T78" fmla="*/ 828 w 971"/>
              <a:gd name="T79" fmla="*/ 711 h 971"/>
              <a:gd name="T80" fmla="*/ 858 w 971"/>
              <a:gd name="T81" fmla="*/ 655 h 971"/>
              <a:gd name="T82" fmla="*/ 952 w 971"/>
              <a:gd name="T83" fmla="*/ 620 h 971"/>
              <a:gd name="T84" fmla="*/ 891 w 971"/>
              <a:gd name="T85" fmla="*/ 541 h 971"/>
              <a:gd name="T86" fmla="*/ 766 w 971"/>
              <a:gd name="T87" fmla="*/ 641 h 971"/>
              <a:gd name="T88" fmla="*/ 588 w 971"/>
              <a:gd name="T89" fmla="*/ 790 h 971"/>
              <a:gd name="T90" fmla="*/ 357 w 971"/>
              <a:gd name="T91" fmla="*/ 781 h 971"/>
              <a:gd name="T92" fmla="*/ 191 w 971"/>
              <a:gd name="T93" fmla="*/ 618 h 971"/>
              <a:gd name="T94" fmla="*/ 179 w 971"/>
              <a:gd name="T95" fmla="*/ 386 h 971"/>
              <a:gd name="T96" fmla="*/ 326 w 971"/>
              <a:gd name="T97" fmla="*/ 207 h 971"/>
              <a:gd name="T98" fmla="*/ 556 w 971"/>
              <a:gd name="T99" fmla="*/ 173 h 971"/>
              <a:gd name="T100" fmla="*/ 748 w 971"/>
              <a:gd name="T101" fmla="*/ 303 h 971"/>
              <a:gd name="T102" fmla="*/ 803 w 971"/>
              <a:gd name="T103" fmla="*/ 529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971" h="971">
                <a:moveTo>
                  <a:pt x="891" y="541"/>
                </a:moveTo>
                <a:cubicBezTo>
                  <a:pt x="893" y="530"/>
                  <a:pt x="893" y="520"/>
                  <a:pt x="894" y="509"/>
                </a:cubicBezTo>
                <a:cubicBezTo>
                  <a:pt x="920" y="502"/>
                  <a:pt x="946" y="494"/>
                  <a:pt x="971" y="485"/>
                </a:cubicBezTo>
                <a:cubicBezTo>
                  <a:pt x="971" y="470"/>
                  <a:pt x="970" y="456"/>
                  <a:pt x="969" y="442"/>
                </a:cubicBezTo>
                <a:cubicBezTo>
                  <a:pt x="942" y="433"/>
                  <a:pt x="916" y="426"/>
                  <a:pt x="889" y="421"/>
                </a:cubicBezTo>
                <a:cubicBezTo>
                  <a:pt x="888" y="411"/>
                  <a:pt x="885" y="400"/>
                  <a:pt x="883" y="390"/>
                </a:cubicBezTo>
                <a:cubicBezTo>
                  <a:pt x="880" y="380"/>
                  <a:pt x="878" y="370"/>
                  <a:pt x="874" y="360"/>
                </a:cubicBezTo>
                <a:cubicBezTo>
                  <a:pt x="896" y="344"/>
                  <a:pt x="917" y="327"/>
                  <a:pt x="938" y="309"/>
                </a:cubicBezTo>
                <a:cubicBezTo>
                  <a:pt x="932" y="296"/>
                  <a:pt x="927" y="283"/>
                  <a:pt x="920" y="270"/>
                </a:cubicBezTo>
                <a:cubicBezTo>
                  <a:pt x="893" y="271"/>
                  <a:pt x="865" y="274"/>
                  <a:pt x="838" y="279"/>
                </a:cubicBezTo>
                <a:cubicBezTo>
                  <a:pt x="833" y="270"/>
                  <a:pt x="828" y="261"/>
                  <a:pt x="821" y="252"/>
                </a:cubicBezTo>
                <a:cubicBezTo>
                  <a:pt x="816" y="244"/>
                  <a:pt x="809" y="235"/>
                  <a:pt x="802" y="227"/>
                </a:cubicBezTo>
                <a:cubicBezTo>
                  <a:pt x="817" y="205"/>
                  <a:pt x="831" y="181"/>
                  <a:pt x="843" y="157"/>
                </a:cubicBezTo>
                <a:cubicBezTo>
                  <a:pt x="833" y="147"/>
                  <a:pt x="823" y="137"/>
                  <a:pt x="813" y="127"/>
                </a:cubicBezTo>
                <a:cubicBezTo>
                  <a:pt x="787" y="139"/>
                  <a:pt x="763" y="151"/>
                  <a:pt x="740" y="165"/>
                </a:cubicBezTo>
                <a:cubicBezTo>
                  <a:pt x="731" y="159"/>
                  <a:pt x="723" y="153"/>
                  <a:pt x="714" y="146"/>
                </a:cubicBezTo>
                <a:cubicBezTo>
                  <a:pt x="705" y="141"/>
                  <a:pt x="696" y="135"/>
                  <a:pt x="687" y="130"/>
                </a:cubicBezTo>
                <a:cubicBezTo>
                  <a:pt x="693" y="104"/>
                  <a:pt x="697" y="77"/>
                  <a:pt x="700" y="50"/>
                </a:cubicBezTo>
                <a:cubicBezTo>
                  <a:pt x="687" y="44"/>
                  <a:pt x="674" y="38"/>
                  <a:pt x="661" y="33"/>
                </a:cubicBezTo>
                <a:cubicBezTo>
                  <a:pt x="641" y="52"/>
                  <a:pt x="623" y="73"/>
                  <a:pt x="606" y="95"/>
                </a:cubicBezTo>
                <a:cubicBezTo>
                  <a:pt x="596" y="92"/>
                  <a:pt x="586" y="89"/>
                  <a:pt x="576" y="86"/>
                </a:cubicBezTo>
                <a:cubicBezTo>
                  <a:pt x="566" y="84"/>
                  <a:pt x="555" y="82"/>
                  <a:pt x="545" y="81"/>
                </a:cubicBezTo>
                <a:cubicBezTo>
                  <a:pt x="541" y="54"/>
                  <a:pt x="535" y="28"/>
                  <a:pt x="528" y="2"/>
                </a:cubicBezTo>
                <a:cubicBezTo>
                  <a:pt x="513" y="0"/>
                  <a:pt x="499" y="0"/>
                  <a:pt x="485" y="0"/>
                </a:cubicBezTo>
                <a:cubicBezTo>
                  <a:pt x="474" y="25"/>
                  <a:pt x="464" y="51"/>
                  <a:pt x="457" y="77"/>
                </a:cubicBezTo>
                <a:cubicBezTo>
                  <a:pt x="446" y="78"/>
                  <a:pt x="436" y="79"/>
                  <a:pt x="425" y="80"/>
                </a:cubicBezTo>
                <a:cubicBezTo>
                  <a:pt x="415" y="82"/>
                  <a:pt x="404" y="84"/>
                  <a:pt x="394" y="86"/>
                </a:cubicBezTo>
                <a:cubicBezTo>
                  <a:pt x="381" y="63"/>
                  <a:pt x="366" y="41"/>
                  <a:pt x="350" y="19"/>
                </a:cubicBezTo>
                <a:cubicBezTo>
                  <a:pt x="336" y="23"/>
                  <a:pt x="322" y="27"/>
                  <a:pt x="309" y="32"/>
                </a:cubicBezTo>
                <a:cubicBezTo>
                  <a:pt x="308" y="60"/>
                  <a:pt x="309" y="88"/>
                  <a:pt x="311" y="115"/>
                </a:cubicBezTo>
                <a:cubicBezTo>
                  <a:pt x="301" y="119"/>
                  <a:pt x="292" y="124"/>
                  <a:pt x="283" y="129"/>
                </a:cubicBezTo>
                <a:cubicBezTo>
                  <a:pt x="273" y="134"/>
                  <a:pt x="264" y="140"/>
                  <a:pt x="256" y="146"/>
                </a:cubicBezTo>
                <a:cubicBezTo>
                  <a:pt x="235" y="129"/>
                  <a:pt x="213" y="113"/>
                  <a:pt x="190" y="99"/>
                </a:cubicBezTo>
                <a:cubicBezTo>
                  <a:pt x="178" y="108"/>
                  <a:pt x="167" y="117"/>
                  <a:pt x="157" y="126"/>
                </a:cubicBezTo>
                <a:cubicBezTo>
                  <a:pt x="166" y="153"/>
                  <a:pt x="176" y="178"/>
                  <a:pt x="188" y="203"/>
                </a:cubicBezTo>
                <a:cubicBezTo>
                  <a:pt x="181" y="210"/>
                  <a:pt x="174" y="218"/>
                  <a:pt x="167" y="226"/>
                </a:cubicBezTo>
                <a:cubicBezTo>
                  <a:pt x="161" y="235"/>
                  <a:pt x="154" y="243"/>
                  <a:pt x="148" y="252"/>
                </a:cubicBezTo>
                <a:cubicBezTo>
                  <a:pt x="122" y="243"/>
                  <a:pt x="97" y="237"/>
                  <a:pt x="70" y="232"/>
                </a:cubicBezTo>
                <a:cubicBezTo>
                  <a:pt x="62" y="244"/>
                  <a:pt x="55" y="256"/>
                  <a:pt x="49" y="269"/>
                </a:cubicBezTo>
                <a:cubicBezTo>
                  <a:pt x="67" y="290"/>
                  <a:pt x="86" y="310"/>
                  <a:pt x="106" y="329"/>
                </a:cubicBezTo>
                <a:cubicBezTo>
                  <a:pt x="102" y="339"/>
                  <a:pt x="98" y="348"/>
                  <a:pt x="95" y="358"/>
                </a:cubicBezTo>
                <a:cubicBezTo>
                  <a:pt x="91" y="369"/>
                  <a:pt x="88" y="379"/>
                  <a:pt x="86" y="389"/>
                </a:cubicBezTo>
                <a:cubicBezTo>
                  <a:pt x="59" y="391"/>
                  <a:pt x="32" y="394"/>
                  <a:pt x="6" y="399"/>
                </a:cubicBezTo>
                <a:cubicBezTo>
                  <a:pt x="3" y="413"/>
                  <a:pt x="1" y="427"/>
                  <a:pt x="0" y="441"/>
                </a:cubicBezTo>
                <a:cubicBezTo>
                  <a:pt x="24" y="454"/>
                  <a:pt x="49" y="466"/>
                  <a:pt x="74" y="476"/>
                </a:cubicBezTo>
                <a:cubicBezTo>
                  <a:pt x="74" y="487"/>
                  <a:pt x="74" y="497"/>
                  <a:pt x="75" y="508"/>
                </a:cubicBezTo>
                <a:cubicBezTo>
                  <a:pt x="75" y="518"/>
                  <a:pt x="76" y="529"/>
                  <a:pt x="78" y="539"/>
                </a:cubicBezTo>
                <a:cubicBezTo>
                  <a:pt x="53" y="551"/>
                  <a:pt x="30" y="563"/>
                  <a:pt x="6" y="577"/>
                </a:cubicBezTo>
                <a:cubicBezTo>
                  <a:pt x="9" y="591"/>
                  <a:pt x="12" y="605"/>
                  <a:pt x="16" y="619"/>
                </a:cubicBezTo>
                <a:cubicBezTo>
                  <a:pt x="44" y="623"/>
                  <a:pt x="71" y="625"/>
                  <a:pt x="98" y="625"/>
                </a:cubicBezTo>
                <a:cubicBezTo>
                  <a:pt x="102" y="635"/>
                  <a:pt x="106" y="645"/>
                  <a:pt x="110" y="654"/>
                </a:cubicBezTo>
                <a:cubicBezTo>
                  <a:pt x="114" y="664"/>
                  <a:pt x="119" y="674"/>
                  <a:pt x="124" y="683"/>
                </a:cubicBezTo>
                <a:cubicBezTo>
                  <a:pt x="106" y="702"/>
                  <a:pt x="88" y="723"/>
                  <a:pt x="71" y="744"/>
                </a:cubicBezTo>
                <a:cubicBezTo>
                  <a:pt x="79" y="756"/>
                  <a:pt x="87" y="768"/>
                  <a:pt x="96" y="779"/>
                </a:cubicBezTo>
                <a:cubicBezTo>
                  <a:pt x="123" y="773"/>
                  <a:pt x="149" y="765"/>
                  <a:pt x="174" y="755"/>
                </a:cubicBezTo>
                <a:cubicBezTo>
                  <a:pt x="181" y="763"/>
                  <a:pt x="189" y="771"/>
                  <a:pt x="196" y="778"/>
                </a:cubicBezTo>
                <a:cubicBezTo>
                  <a:pt x="204" y="786"/>
                  <a:pt x="211" y="793"/>
                  <a:pt x="220" y="800"/>
                </a:cubicBezTo>
                <a:cubicBezTo>
                  <a:pt x="209" y="824"/>
                  <a:pt x="200" y="850"/>
                  <a:pt x="192" y="876"/>
                </a:cubicBezTo>
                <a:cubicBezTo>
                  <a:pt x="204" y="884"/>
                  <a:pt x="216" y="892"/>
                  <a:pt x="228" y="900"/>
                </a:cubicBezTo>
                <a:cubicBezTo>
                  <a:pt x="251" y="884"/>
                  <a:pt x="272" y="867"/>
                  <a:pt x="293" y="849"/>
                </a:cubicBezTo>
                <a:cubicBezTo>
                  <a:pt x="302" y="854"/>
                  <a:pt x="311" y="858"/>
                  <a:pt x="321" y="863"/>
                </a:cubicBezTo>
                <a:cubicBezTo>
                  <a:pt x="331" y="867"/>
                  <a:pt x="341" y="871"/>
                  <a:pt x="351" y="874"/>
                </a:cubicBezTo>
                <a:cubicBezTo>
                  <a:pt x="350" y="901"/>
                  <a:pt x="351" y="928"/>
                  <a:pt x="353" y="955"/>
                </a:cubicBezTo>
                <a:cubicBezTo>
                  <a:pt x="366" y="959"/>
                  <a:pt x="380" y="962"/>
                  <a:pt x="394" y="965"/>
                </a:cubicBezTo>
                <a:cubicBezTo>
                  <a:pt x="410" y="942"/>
                  <a:pt x="424" y="918"/>
                  <a:pt x="436" y="894"/>
                </a:cubicBezTo>
                <a:cubicBezTo>
                  <a:pt x="447" y="895"/>
                  <a:pt x="457" y="896"/>
                  <a:pt x="468" y="896"/>
                </a:cubicBezTo>
                <a:cubicBezTo>
                  <a:pt x="479" y="897"/>
                  <a:pt x="489" y="897"/>
                  <a:pt x="500" y="896"/>
                </a:cubicBezTo>
                <a:cubicBezTo>
                  <a:pt x="509" y="921"/>
                  <a:pt x="519" y="947"/>
                  <a:pt x="531" y="971"/>
                </a:cubicBezTo>
                <a:cubicBezTo>
                  <a:pt x="545" y="969"/>
                  <a:pt x="559" y="967"/>
                  <a:pt x="573" y="965"/>
                </a:cubicBezTo>
                <a:cubicBezTo>
                  <a:pt x="580" y="937"/>
                  <a:pt x="584" y="911"/>
                  <a:pt x="587" y="884"/>
                </a:cubicBezTo>
                <a:cubicBezTo>
                  <a:pt x="597" y="881"/>
                  <a:pt x="607" y="878"/>
                  <a:pt x="617" y="875"/>
                </a:cubicBezTo>
                <a:cubicBezTo>
                  <a:pt x="627" y="871"/>
                  <a:pt x="637" y="867"/>
                  <a:pt x="647" y="863"/>
                </a:cubicBezTo>
                <a:cubicBezTo>
                  <a:pt x="664" y="883"/>
                  <a:pt x="683" y="903"/>
                  <a:pt x="703" y="921"/>
                </a:cubicBezTo>
                <a:cubicBezTo>
                  <a:pt x="716" y="915"/>
                  <a:pt x="728" y="908"/>
                  <a:pt x="740" y="900"/>
                </a:cubicBezTo>
                <a:cubicBezTo>
                  <a:pt x="736" y="873"/>
                  <a:pt x="731" y="846"/>
                  <a:pt x="723" y="820"/>
                </a:cubicBezTo>
                <a:cubicBezTo>
                  <a:pt x="732" y="814"/>
                  <a:pt x="740" y="807"/>
                  <a:pt x="748" y="800"/>
                </a:cubicBezTo>
                <a:cubicBezTo>
                  <a:pt x="757" y="794"/>
                  <a:pt x="764" y="786"/>
                  <a:pt x="772" y="779"/>
                </a:cubicBezTo>
                <a:cubicBezTo>
                  <a:pt x="795" y="792"/>
                  <a:pt x="820" y="803"/>
                  <a:pt x="845" y="813"/>
                </a:cubicBezTo>
                <a:cubicBezTo>
                  <a:pt x="855" y="802"/>
                  <a:pt x="864" y="791"/>
                  <a:pt x="872" y="780"/>
                </a:cubicBezTo>
                <a:cubicBezTo>
                  <a:pt x="859" y="756"/>
                  <a:pt x="844" y="733"/>
                  <a:pt x="828" y="711"/>
                </a:cubicBezTo>
                <a:cubicBezTo>
                  <a:pt x="834" y="702"/>
                  <a:pt x="839" y="693"/>
                  <a:pt x="844" y="684"/>
                </a:cubicBezTo>
                <a:cubicBezTo>
                  <a:pt x="849" y="674"/>
                  <a:pt x="854" y="665"/>
                  <a:pt x="858" y="655"/>
                </a:cubicBezTo>
                <a:cubicBezTo>
                  <a:pt x="885" y="659"/>
                  <a:pt x="911" y="660"/>
                  <a:pt x="939" y="661"/>
                </a:cubicBezTo>
                <a:cubicBezTo>
                  <a:pt x="944" y="647"/>
                  <a:pt x="948" y="634"/>
                  <a:pt x="952" y="620"/>
                </a:cubicBezTo>
                <a:cubicBezTo>
                  <a:pt x="931" y="602"/>
                  <a:pt x="908" y="586"/>
                  <a:pt x="886" y="572"/>
                </a:cubicBezTo>
                <a:cubicBezTo>
                  <a:pt x="888" y="561"/>
                  <a:pt x="890" y="551"/>
                  <a:pt x="891" y="541"/>
                </a:cubicBezTo>
                <a:close/>
                <a:moveTo>
                  <a:pt x="803" y="529"/>
                </a:moveTo>
                <a:cubicBezTo>
                  <a:pt x="798" y="568"/>
                  <a:pt x="785" y="606"/>
                  <a:pt x="766" y="641"/>
                </a:cubicBezTo>
                <a:cubicBezTo>
                  <a:pt x="747" y="676"/>
                  <a:pt x="721" y="707"/>
                  <a:pt x="691" y="732"/>
                </a:cubicBezTo>
                <a:cubicBezTo>
                  <a:pt x="661" y="758"/>
                  <a:pt x="626" y="778"/>
                  <a:pt x="588" y="790"/>
                </a:cubicBezTo>
                <a:cubicBezTo>
                  <a:pt x="551" y="803"/>
                  <a:pt x="511" y="809"/>
                  <a:pt x="472" y="807"/>
                </a:cubicBezTo>
                <a:cubicBezTo>
                  <a:pt x="432" y="806"/>
                  <a:pt x="393" y="797"/>
                  <a:pt x="357" y="781"/>
                </a:cubicBezTo>
                <a:cubicBezTo>
                  <a:pt x="320" y="765"/>
                  <a:pt x="287" y="743"/>
                  <a:pt x="259" y="715"/>
                </a:cubicBezTo>
                <a:cubicBezTo>
                  <a:pt x="230" y="687"/>
                  <a:pt x="207" y="654"/>
                  <a:pt x="191" y="618"/>
                </a:cubicBezTo>
                <a:cubicBezTo>
                  <a:pt x="175" y="582"/>
                  <a:pt x="166" y="543"/>
                  <a:pt x="164" y="503"/>
                </a:cubicBezTo>
                <a:cubicBezTo>
                  <a:pt x="161" y="464"/>
                  <a:pt x="167" y="424"/>
                  <a:pt x="179" y="386"/>
                </a:cubicBezTo>
                <a:cubicBezTo>
                  <a:pt x="191" y="349"/>
                  <a:pt x="211" y="313"/>
                  <a:pt x="236" y="283"/>
                </a:cubicBezTo>
                <a:cubicBezTo>
                  <a:pt x="261" y="252"/>
                  <a:pt x="292" y="226"/>
                  <a:pt x="326" y="207"/>
                </a:cubicBezTo>
                <a:cubicBezTo>
                  <a:pt x="361" y="187"/>
                  <a:pt x="399" y="174"/>
                  <a:pt x="438" y="168"/>
                </a:cubicBezTo>
                <a:cubicBezTo>
                  <a:pt x="477" y="163"/>
                  <a:pt x="517" y="164"/>
                  <a:pt x="556" y="173"/>
                </a:cubicBezTo>
                <a:cubicBezTo>
                  <a:pt x="594" y="182"/>
                  <a:pt x="632" y="198"/>
                  <a:pt x="664" y="220"/>
                </a:cubicBezTo>
                <a:cubicBezTo>
                  <a:pt x="697" y="242"/>
                  <a:pt x="726" y="271"/>
                  <a:pt x="748" y="303"/>
                </a:cubicBezTo>
                <a:cubicBezTo>
                  <a:pt x="771" y="336"/>
                  <a:pt x="787" y="372"/>
                  <a:pt x="797" y="411"/>
                </a:cubicBezTo>
                <a:cubicBezTo>
                  <a:pt x="806" y="450"/>
                  <a:pt x="808" y="490"/>
                  <a:pt x="803" y="529"/>
                </a:cubicBezTo>
                <a:close/>
              </a:path>
            </a:pathLst>
          </a:custGeom>
          <a:solidFill>
            <a:schemeClr val="accent6"/>
          </a:solidFill>
          <a:ln>
            <a:noFill/>
          </a:ln>
        </p:spPr>
        <p:txBody>
          <a:bodyPr vert="horz" wrap="square" lIns="91412" tIns="45706" rIns="91412" bIns="45706" numCol="1" anchor="t" anchorCtr="0" compatLnSpc="1"/>
          <a:lstStyle/>
          <a:p>
            <a:endParaRPr lang="en-US" sz="1350" dirty="0">
              <a:solidFill>
                <a:schemeClr val="tx2"/>
              </a:solidFill>
              <a:cs typeface="+mn-ea"/>
              <a:sym typeface="+mn-lt"/>
            </a:endParaRPr>
          </a:p>
        </p:txBody>
      </p:sp>
    </p:spTree>
    <p:extLst>
      <p:ext uri="{BB962C8B-B14F-4D97-AF65-F5344CB8AC3E}">
        <p14:creationId xmlns:p14="http://schemas.microsoft.com/office/powerpoint/2010/main" val="1803284280"/>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fltVal val="0"/>
                                          </p:val>
                                        </p:tav>
                                        <p:tav tm="100000">
                                          <p:val>
                                            <p:strVal val="#ppt_h"/>
                                          </p:val>
                                        </p:tav>
                                      </p:tavLst>
                                    </p:anim>
                                    <p:animEffect transition="in" filter="fade">
                                      <p:cBhvr>
                                        <p:cTn id="19" dur="500"/>
                                        <p:tgtEl>
                                          <p:spTgt spid="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ppt_w</p:attrName>
                                        </p:attrNameLst>
                                      </p:cBhvr>
                                      <p:tavLst>
                                        <p:tav tm="0">
                                          <p:val>
                                            <p:fltVal val="0"/>
                                          </p:val>
                                        </p:tav>
                                        <p:tav tm="100000">
                                          <p:val>
                                            <p:strVal val="#ppt_w"/>
                                          </p:val>
                                        </p:tav>
                                      </p:tavLst>
                                    </p:anim>
                                    <p:anim calcmode="lin" valueType="num">
                                      <p:cBhvr>
                                        <p:cTn id="23" dur="500" fill="hold"/>
                                        <p:tgtEl>
                                          <p:spTgt spid="8"/>
                                        </p:tgtEl>
                                        <p:attrNameLst>
                                          <p:attrName>ppt_h</p:attrName>
                                        </p:attrNameLst>
                                      </p:cBhvr>
                                      <p:tavLst>
                                        <p:tav tm="0">
                                          <p:val>
                                            <p:fltVal val="0"/>
                                          </p:val>
                                        </p:tav>
                                        <p:tav tm="100000">
                                          <p:val>
                                            <p:strVal val="#ppt_h"/>
                                          </p:val>
                                        </p:tav>
                                      </p:tavLst>
                                    </p:anim>
                                    <p:animEffect transition="in" filter="fade">
                                      <p:cBhvr>
                                        <p:cTn id="24" dur="500"/>
                                        <p:tgtEl>
                                          <p:spTgt spid="8"/>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Effect transition="in" filter="fade">
                                      <p:cBhvr>
                                        <p:cTn id="3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QQ截图20170608113309.png"/>
          <p:cNvPicPr>
            <a:picLocks noChangeAspect="1"/>
          </p:cNvPicPr>
          <p:nvPr/>
        </p:nvPicPr>
        <p:blipFill rotWithShape="1">
          <a:blip r:embed="rId2">
            <a:extLst>
              <a:ext uri="{28A0092B-C50C-407E-A947-70E740481C1C}">
                <a14:useLocalDpi xmlns:a14="http://schemas.microsoft.com/office/drawing/2010/main" val="0"/>
              </a:ext>
            </a:extLst>
          </a:blip>
          <a:srcRect l="23415"/>
          <a:stretch>
            <a:fillRect/>
          </a:stretch>
        </p:blipFill>
        <p:spPr>
          <a:xfrm>
            <a:off x="-55418" y="-54767"/>
            <a:ext cx="12192000" cy="6912767"/>
          </a:xfrm>
          <a:prstGeom prst="rect">
            <a:avLst/>
          </a:prstGeom>
        </p:spPr>
      </p:pic>
      <p:sp>
        <p:nvSpPr>
          <p:cNvPr id="5" name="文本框 4"/>
          <p:cNvSpPr txBox="1"/>
          <p:nvPr/>
        </p:nvSpPr>
        <p:spPr>
          <a:xfrm>
            <a:off x="4862865" y="2767279"/>
            <a:ext cx="5803687"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80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sym typeface="+mn-ea"/>
              </a:rPr>
              <a:t>Conclusion</a:t>
            </a:r>
            <a:endParaRPr kumimoji="0" lang="zh-CN" altLang="en-US" sz="80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sym typeface="+mn-ea"/>
            </a:endParaRPr>
          </a:p>
        </p:txBody>
      </p:sp>
      <p:cxnSp>
        <p:nvCxnSpPr>
          <p:cNvPr id="8" name="直线连接符 7"/>
          <p:cNvCxnSpPr/>
          <p:nvPr/>
        </p:nvCxnSpPr>
        <p:spPr>
          <a:xfrm>
            <a:off x="4300467" y="4462496"/>
            <a:ext cx="6928485" cy="0"/>
          </a:xfrm>
          <a:prstGeom prst="line">
            <a:avLst/>
          </a:prstGeom>
          <a:ln w="38100" cmpd="sng">
            <a:solidFill>
              <a:srgbClr val="0091D8"/>
            </a:solidFill>
          </a:ln>
          <a:effectLst/>
        </p:spPr>
        <p:style>
          <a:lnRef idx="2">
            <a:schemeClr val="accent1"/>
          </a:lnRef>
          <a:fillRef idx="0">
            <a:schemeClr val="accent1"/>
          </a:fillRef>
          <a:effectRef idx="1">
            <a:schemeClr val="accent1"/>
          </a:effectRef>
          <a:fontRef idx="minor">
            <a:schemeClr val="tx1"/>
          </a:fontRef>
        </p:style>
      </p:cxnSp>
      <p:sp>
        <p:nvSpPr>
          <p:cNvPr id="2" name="文本框 1"/>
          <p:cNvSpPr txBox="1"/>
          <p:nvPr/>
        </p:nvSpPr>
        <p:spPr>
          <a:xfrm>
            <a:off x="1728066" y="1613118"/>
            <a:ext cx="1914307" cy="363176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3000" dirty="0">
                <a:solidFill>
                  <a:srgbClr val="0091D8"/>
                </a:solidFill>
                <a:latin typeface="微软雅黑" panose="020B0503020204020204" charset="-122"/>
                <a:ea typeface="微软雅黑" panose="020B0503020204020204" charset="-122"/>
              </a:rPr>
              <a:t>3</a:t>
            </a:r>
            <a:endParaRPr kumimoji="0" lang="en-US" altLang="zh-CN" sz="23000" b="0" i="0" u="none" strike="noStrike" kern="1200" cap="none" spc="0" normalizeH="0" baseline="0" noProof="0" dirty="0">
              <a:ln>
                <a:noFill/>
              </a:ln>
              <a:solidFill>
                <a:srgbClr val="0091D8"/>
              </a:solidFill>
              <a:effectLst/>
              <a:uLnTx/>
              <a:uFillTx/>
              <a:latin typeface="微软雅黑" panose="020B0503020204020204" charset="-122"/>
              <a:ea typeface="微软雅黑" panose="020B0503020204020204" charset="-122"/>
              <a:cs typeface="+mn-cs"/>
            </a:endParaRPr>
          </a:p>
        </p:txBody>
      </p:sp>
    </p:spTree>
    <p:extLst>
      <p:ext uri="{BB962C8B-B14F-4D97-AF65-F5344CB8AC3E}">
        <p14:creationId xmlns:p14="http://schemas.microsoft.com/office/powerpoint/2010/main" val="3873021180"/>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圆角矩形 15"/>
          <p:cNvSpPr/>
          <p:nvPr/>
        </p:nvSpPr>
        <p:spPr>
          <a:xfrm>
            <a:off x="6426668" y="3046962"/>
            <a:ext cx="4793381" cy="2637321"/>
          </a:xfrm>
          <a:prstGeom prst="roundRect">
            <a:avLst>
              <a:gd name="adj" fmla="val 8427"/>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65000"/>
                  <a:lumOff val="35000"/>
                </a:schemeClr>
              </a:solidFill>
            </a:endParaRPr>
          </a:p>
        </p:txBody>
      </p:sp>
      <p:sp>
        <p:nvSpPr>
          <p:cNvPr id="18" name="1"/>
          <p:cNvSpPr txBox="1">
            <a:spLocks noChangeArrowheads="1"/>
          </p:cNvSpPr>
          <p:nvPr/>
        </p:nvSpPr>
        <p:spPr bwMode="auto">
          <a:xfrm>
            <a:off x="1211030" y="1492702"/>
            <a:ext cx="9668202" cy="78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algn="just">
              <a:lnSpc>
                <a:spcPct val="150000"/>
              </a:lnSpc>
              <a:defRPr/>
            </a:pPr>
            <a:r>
              <a:rPr kumimoji="0" lang="en-US" altLang="zh-CN" b="0"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cs typeface="+mn-ea"/>
                <a:sym typeface="+mn-lt"/>
              </a:rPr>
              <a:t>Midea has grown into a technology group driven by digitalization and intelligence, with a digitally-driven full value chain and flexible intelligent manufacturing capabilities.</a:t>
            </a:r>
            <a:endParaRPr lang="zh-CN" altLang="en-US" dirty="0">
              <a:solidFill>
                <a:prstClr val="black">
                  <a:lumMod val="75000"/>
                  <a:lumOff val="25000"/>
                </a:prstClr>
              </a:solidFill>
              <a:latin typeface="微软雅黑" panose="020B0503020204020204" pitchFamily="34" charset="-122"/>
              <a:cs typeface="+mn-ea"/>
              <a:sym typeface="+mn-lt"/>
            </a:endParaRPr>
          </a:p>
        </p:txBody>
      </p:sp>
      <p:sp>
        <p:nvSpPr>
          <p:cNvPr id="20" name="1"/>
          <p:cNvSpPr txBox="1">
            <a:spLocks noChangeArrowheads="1"/>
          </p:cNvSpPr>
          <p:nvPr/>
        </p:nvSpPr>
        <p:spPr bwMode="auto">
          <a:xfrm>
            <a:off x="6915734" y="3273682"/>
            <a:ext cx="3963498" cy="2172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defTabSz="1216025">
              <a:defRPr>
                <a:solidFill>
                  <a:schemeClr val="tx1"/>
                </a:solidFill>
                <a:latin typeface="Arial" panose="020B0604020202020204" pitchFamily="34" charset="0"/>
                <a:ea typeface="微软雅黑" panose="020B0503020204020204" pitchFamily="34" charset="-122"/>
              </a:defRPr>
            </a:lvl1pPr>
            <a:lvl2pPr marL="742950" indent="-285750" defTabSz="1216025">
              <a:defRPr>
                <a:solidFill>
                  <a:schemeClr val="tx1"/>
                </a:solidFill>
                <a:latin typeface="Arial" panose="020B0604020202020204" pitchFamily="34" charset="0"/>
                <a:ea typeface="微软雅黑" panose="020B0503020204020204" pitchFamily="34" charset="-122"/>
              </a:defRPr>
            </a:lvl2pPr>
            <a:lvl3pPr marL="1143000" indent="-228600" defTabSz="1216025">
              <a:defRPr>
                <a:solidFill>
                  <a:schemeClr val="tx1"/>
                </a:solidFill>
                <a:latin typeface="Arial" panose="020B0604020202020204" pitchFamily="34" charset="0"/>
                <a:ea typeface="微软雅黑" panose="020B0503020204020204" pitchFamily="34" charset="-122"/>
              </a:defRPr>
            </a:lvl3pPr>
            <a:lvl4pPr marL="1600200" indent="-228600" defTabSz="1216025">
              <a:defRPr>
                <a:solidFill>
                  <a:schemeClr val="tx1"/>
                </a:solidFill>
                <a:latin typeface="Arial" panose="020B0604020202020204" pitchFamily="34" charset="0"/>
                <a:ea typeface="微软雅黑" panose="020B0503020204020204" pitchFamily="34" charset="-122"/>
              </a:defRPr>
            </a:lvl4pPr>
            <a:lvl5pPr marL="2057400" indent="-228600" defTabSz="1216025">
              <a:defRPr>
                <a:solidFill>
                  <a:schemeClr val="tx1"/>
                </a:solidFill>
                <a:latin typeface="Arial" panose="020B0604020202020204" pitchFamily="34" charset="0"/>
                <a:ea typeface="微软雅黑" panose="020B0503020204020204" pitchFamily="34" charset="-122"/>
              </a:defRPr>
            </a:lvl5pPr>
            <a:lvl6pPr marL="25146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6pPr>
            <a:lvl7pPr marL="29718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7pPr>
            <a:lvl8pPr marL="34290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8pPr>
            <a:lvl9pPr marL="3886200" indent="-228600" defTabSz="1216025"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微软雅黑" panose="020B0503020204020204" pitchFamily="34" charset="-122"/>
              </a:defRPr>
            </a:lvl9pPr>
          </a:lstStyle>
          <a:p>
            <a:pPr marL="0" marR="0" lvl="0" indent="0" algn="l" defTabSz="1216025" rtl="0" eaLnBrk="1" fontAlgn="auto" latinLnBrk="0" hangingPunct="1">
              <a:lnSpc>
                <a:spcPct val="150000"/>
              </a:lnSpc>
              <a:spcBef>
                <a:spcPts val="0"/>
              </a:spcBef>
              <a:spcAft>
                <a:spcPts val="0"/>
              </a:spcAft>
              <a:buClrTx/>
              <a:buSzTx/>
              <a:buFontTx/>
              <a:buNone/>
              <a:defRPr/>
            </a:pPr>
            <a:r>
              <a:rPr kumimoji="0" lang="en-US" altLang="zh-CN" sz="1600" b="0" i="0" u="none" strike="noStrike" kern="1200" cap="none" spc="0" normalizeH="0" baseline="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cs typeface="+mn-ea"/>
                <a:sym typeface="+mn-lt"/>
              </a:rPr>
              <a:t>With a decade of transformation, Midea's revenue exceeded </a:t>
            </a:r>
            <a:r>
              <a:rPr kumimoji="0" lang="en-US" altLang="zh-CN" sz="1600" b="1" i="0" u="none" strike="noStrike" kern="1200" cap="none" spc="0" normalizeH="0" baseline="0" noProof="0" dirty="0">
                <a:ln>
                  <a:noFill/>
                </a:ln>
                <a:solidFill>
                  <a:srgbClr val="0091D8"/>
                </a:solidFill>
                <a:effectLst/>
                <a:uLnTx/>
                <a:uFillTx/>
                <a:latin typeface="微软雅黑" panose="020B0503020204020204" pitchFamily="34" charset="-122"/>
                <a:ea typeface="微软雅黑" panose="020B0503020204020204" pitchFamily="34" charset="-122"/>
                <a:cs typeface="+mn-ea"/>
                <a:sym typeface="+mn-lt"/>
              </a:rPr>
              <a:t>RMB300 billion</a:t>
            </a:r>
            <a:r>
              <a:rPr kumimoji="0" lang="en-US" altLang="zh-CN" sz="1600" b="0" i="0" u="none" strike="noStrike" kern="1200" cap="none" spc="0" normalizeH="0" baseline="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cs typeface="+mn-ea"/>
                <a:sym typeface="+mn-lt"/>
              </a:rPr>
              <a:t> for the first time in 2021. </a:t>
            </a:r>
          </a:p>
          <a:p>
            <a:pPr marL="0" marR="0" lvl="0" indent="0" algn="l" defTabSz="1216025" rtl="0" eaLnBrk="1" fontAlgn="auto" latinLnBrk="0" hangingPunct="1">
              <a:lnSpc>
                <a:spcPct val="150000"/>
              </a:lnSpc>
              <a:spcBef>
                <a:spcPts val="0"/>
              </a:spcBef>
              <a:spcAft>
                <a:spcPts val="0"/>
              </a:spcAft>
              <a:buClrTx/>
              <a:buSzTx/>
              <a:buFontTx/>
              <a:buNone/>
              <a:defRPr/>
            </a:pPr>
            <a:r>
              <a:rPr kumimoji="0" lang="en-US" altLang="zh-CN" sz="1600" b="0" i="0" u="none" strike="noStrike" kern="1200" cap="none" spc="0" normalizeH="0" baseline="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cs typeface="+mn-ea"/>
                <a:sym typeface="+mn-lt"/>
              </a:rPr>
              <a:t>Midea was recognized as one of "Forbes China 2021 Top 10 Chinese Companies in Industrial Digital Transformation".</a:t>
            </a:r>
            <a:endParaRPr kumimoji="0" lang="zh-CN" altLang="en-US" sz="1600" b="0" i="0" u="none" strike="noStrike" kern="1200" cap="none" spc="0" normalizeH="0" baseline="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cs typeface="+mn-ea"/>
              <a:sym typeface="+mn-lt"/>
            </a:endParaRPr>
          </a:p>
        </p:txBody>
      </p:sp>
      <p:graphicFrame>
        <p:nvGraphicFramePr>
          <p:cNvPr id="23" name="图表 22"/>
          <p:cNvGraphicFramePr/>
          <p:nvPr>
            <p:extLst>
              <p:ext uri="{D42A27DB-BD31-4B8C-83A1-F6EECF244321}">
                <p14:modId xmlns:p14="http://schemas.microsoft.com/office/powerpoint/2010/main" val="2842069473"/>
              </p:ext>
            </p:extLst>
          </p:nvPr>
        </p:nvGraphicFramePr>
        <p:xfrm>
          <a:off x="1111856" y="2958598"/>
          <a:ext cx="4943195" cy="2802687"/>
        </p:xfrm>
        <a:graphic>
          <a:graphicData uri="http://schemas.openxmlformats.org/drawingml/2006/chart">
            <c:chart xmlns:c="http://schemas.openxmlformats.org/drawingml/2006/chart" xmlns:r="http://schemas.openxmlformats.org/officeDocument/2006/relationships" r:id="rId2"/>
          </a:graphicData>
        </a:graphic>
      </p:graphicFrame>
      <p:sp>
        <p:nvSpPr>
          <p:cNvPr id="2" name="矩形 1">
            <a:extLst>
              <a:ext uri="{FF2B5EF4-FFF2-40B4-BE49-F238E27FC236}">
                <a16:creationId xmlns:a16="http://schemas.microsoft.com/office/drawing/2014/main" id="{BE2C3F8D-4D89-3E7C-88C6-720370EBBF28}"/>
              </a:ext>
            </a:extLst>
          </p:cNvPr>
          <p:cNvSpPr/>
          <p:nvPr/>
        </p:nvSpPr>
        <p:spPr>
          <a:xfrm>
            <a:off x="1366164" y="574695"/>
            <a:ext cx="6116483" cy="49244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Midea's digital transformation results</a:t>
            </a:r>
          </a:p>
        </p:txBody>
      </p:sp>
      <p:sp>
        <p:nvSpPr>
          <p:cNvPr id="3" name="圆角矩形 2">
            <a:extLst>
              <a:ext uri="{FF2B5EF4-FFF2-40B4-BE49-F238E27FC236}">
                <a16:creationId xmlns:a16="http://schemas.microsoft.com/office/drawing/2014/main" id="{34428862-A2C0-F052-879D-45DFD019B972}"/>
              </a:ext>
            </a:extLst>
          </p:cNvPr>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4" name="圆角矩形 16">
            <a:extLst>
              <a:ext uri="{FF2B5EF4-FFF2-40B4-BE49-F238E27FC236}">
                <a16:creationId xmlns:a16="http://schemas.microsoft.com/office/drawing/2014/main" id="{92212A92-9532-57E2-B098-1E35F25825EC}"/>
              </a:ext>
            </a:extLst>
          </p:cNvPr>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5" name="文本框 4">
            <a:extLst>
              <a:ext uri="{FF2B5EF4-FFF2-40B4-BE49-F238E27FC236}">
                <a16:creationId xmlns:a16="http://schemas.microsoft.com/office/drawing/2014/main" id="{D02DC781-300F-26A4-998F-923833E548C8}"/>
              </a:ext>
            </a:extLst>
          </p:cNvPr>
          <p:cNvSpPr txBox="1"/>
          <p:nvPr/>
        </p:nvSpPr>
        <p:spPr>
          <a:xfrm>
            <a:off x="876718" y="5891109"/>
            <a:ext cx="5413470" cy="553998"/>
          </a:xfrm>
          <a:prstGeom prst="rect">
            <a:avLst/>
          </a:prstGeom>
          <a:noFill/>
        </p:spPr>
        <p:txBody>
          <a:bodyPr wrap="none" rtlCol="0">
            <a:spAutoFit/>
          </a:bodyPr>
          <a:lstStyle/>
          <a:p>
            <a:r>
              <a:rPr lang="en-US" altLang="zh-CN" sz="1400" i="0" dirty="0">
                <a:solidFill>
                  <a:schemeClr val="tx1">
                    <a:lumMod val="75000"/>
                    <a:lumOff val="25000"/>
                  </a:schemeClr>
                </a:solidFill>
                <a:effectLst/>
                <a:latin typeface="微软雅黑" panose="020B0503020204020204" pitchFamily="34" charset="-122"/>
                <a:ea typeface="微软雅黑" panose="020B0503020204020204" pitchFamily="34" charset="-122"/>
              </a:rPr>
              <a:t>Net profit of Midea Group from 2012 to 2021</a:t>
            </a:r>
            <a:r>
              <a:rPr lang="en-US" altLang="zh-CN" sz="1400" i="1" dirty="0">
                <a:solidFill>
                  <a:schemeClr val="tx1">
                    <a:lumMod val="75000"/>
                    <a:lumOff val="25000"/>
                  </a:schemeClr>
                </a:solidFill>
                <a:effectLst/>
                <a:latin typeface="微软雅黑" panose="020B0503020204020204" pitchFamily="34" charset="-122"/>
                <a:ea typeface="微软雅黑" panose="020B0503020204020204" pitchFamily="34" charset="-122"/>
              </a:rPr>
              <a:t>(in billion yuan)</a:t>
            </a:r>
            <a:endParaRPr lang="en-US" altLang="zh-CN" sz="1400" i="0" dirty="0">
              <a:solidFill>
                <a:schemeClr val="tx1">
                  <a:lumMod val="75000"/>
                  <a:lumOff val="25000"/>
                </a:schemeClr>
              </a:solidFill>
              <a:effectLst/>
              <a:latin typeface="微软雅黑" panose="020B0503020204020204" pitchFamily="34" charset="-122"/>
              <a:ea typeface="微软雅黑" panose="020B0503020204020204" pitchFamily="34" charset="-122"/>
            </a:endParaRPr>
          </a:p>
          <a:p>
            <a:endParaRPr lang="zh-CN" altLang="en-US" sz="1600" dirty="0">
              <a:solidFill>
                <a:schemeClr val="tx1">
                  <a:lumMod val="75000"/>
                  <a:lumOff val="25000"/>
                </a:schemeClr>
              </a:solidFill>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565091" y="1255222"/>
            <a:ext cx="10816590" cy="4602335"/>
          </a:xfrm>
          <a:prstGeom prst="rect">
            <a:avLst/>
          </a:prstGeom>
          <a:noFill/>
          <a:ln w="38100">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1166119" y="1443873"/>
            <a:ext cx="10070465" cy="3970254"/>
          </a:xfrm>
          <a:prstGeom prst="rect">
            <a:avLst/>
          </a:prstGeom>
          <a:noFill/>
          <a:ln>
            <a:noFill/>
          </a:ln>
        </p:spPr>
        <p:txBody>
          <a:bodyPr wrap="square" rtlCol="0">
            <a:spAutoFit/>
          </a:bodyPr>
          <a:lstStyle/>
          <a:p>
            <a:pPr indent="457200" algn="l" fontAlgn="auto">
              <a:lnSpc>
                <a:spcPct val="150000"/>
              </a:lnSpc>
            </a:pPr>
            <a:r>
              <a:rPr lang="en-US" altLang="zh-CN" sz="1700" dirty="0">
                <a:solidFill>
                  <a:schemeClr val="tx1">
                    <a:lumMod val="75000"/>
                    <a:lumOff val="25000"/>
                  </a:schemeClr>
                </a:solidFill>
                <a:latin typeface="微软雅黑" panose="020B0503020204020204" charset="-122"/>
                <a:ea typeface="微软雅黑" panose="020B0503020204020204" charset="-122"/>
              </a:rPr>
              <a:t>In this era, uncertainty has become the norm and part of the mainstream, while the pandemic crisis has served as an accelerator for some companies to enhance their competitiveness and for the commercial competition.     </a:t>
            </a:r>
          </a:p>
          <a:p>
            <a:pPr indent="457200" algn="l" fontAlgn="auto">
              <a:lnSpc>
                <a:spcPct val="150000"/>
              </a:lnSpc>
            </a:pPr>
            <a:r>
              <a:rPr lang="en-US" altLang="zh-CN" sz="1700" dirty="0">
                <a:solidFill>
                  <a:schemeClr val="tx1">
                    <a:lumMod val="75000"/>
                    <a:lumOff val="25000"/>
                  </a:schemeClr>
                </a:solidFill>
                <a:latin typeface="微软雅黑" panose="020B0503020204020204" charset="-122"/>
                <a:ea typeface="微软雅黑" panose="020B0503020204020204" charset="-122"/>
              </a:rPr>
              <a:t>However, </a:t>
            </a:r>
            <a:r>
              <a:rPr lang="en-US" altLang="zh-CN" sz="1700" b="1" dirty="0">
                <a:solidFill>
                  <a:srgbClr val="0091D8"/>
                </a:solidFill>
                <a:latin typeface="微软雅黑" panose="020B0503020204020204" charset="-122"/>
                <a:ea typeface="微软雅黑" panose="020B0503020204020204" charset="-122"/>
              </a:rPr>
              <a:t>technology-driven transformation </a:t>
            </a:r>
            <a:r>
              <a:rPr lang="en-US" altLang="zh-CN" sz="1700" dirty="0">
                <a:solidFill>
                  <a:schemeClr val="tx1">
                    <a:lumMod val="75000"/>
                    <a:lumOff val="25000"/>
                  </a:schemeClr>
                </a:solidFill>
                <a:latin typeface="微软雅黑" panose="020B0503020204020204" charset="-122"/>
                <a:ea typeface="微软雅黑" panose="020B0503020204020204" charset="-122"/>
              </a:rPr>
              <a:t>remains the main theme of the current era. The emergence and in-depth application of AI and digital technologies, rapid changes in user needs and the continuous ups and downs of the market have all significantly promoted the progress of technology-driven transformation. </a:t>
            </a:r>
          </a:p>
          <a:p>
            <a:pPr indent="457200" algn="l" fontAlgn="auto">
              <a:lnSpc>
                <a:spcPct val="150000"/>
              </a:lnSpc>
            </a:pPr>
            <a:r>
              <a:rPr lang="en-US" altLang="zh-CN" sz="1700" dirty="0">
                <a:solidFill>
                  <a:schemeClr val="tx1">
                    <a:lumMod val="75000"/>
                    <a:lumOff val="25000"/>
                  </a:schemeClr>
                </a:solidFill>
                <a:latin typeface="微软雅黑" panose="020B0503020204020204" charset="-122"/>
                <a:ea typeface="微软雅黑" panose="020B0503020204020204" charset="-122"/>
              </a:rPr>
              <a:t>Companies needs to truly listen to the voice of this era, face up to reality, seek continuous evolution to build strengths, and innovate and change for greater growth in order to adapt to the times and shape a brighter future.</a:t>
            </a:r>
            <a:endParaRPr lang="zh-CN" altLang="en-US" sz="1700" dirty="0">
              <a:solidFill>
                <a:schemeClr val="tx1">
                  <a:lumMod val="75000"/>
                  <a:lumOff val="25000"/>
                </a:schemeClr>
              </a:solidFill>
              <a:latin typeface="微软雅黑" panose="020B0503020204020204" charset="-122"/>
              <a:ea typeface="微软雅黑" panose="020B0503020204020204" charset="-122"/>
            </a:endParaRPr>
          </a:p>
        </p:txBody>
      </p:sp>
      <p:sp>
        <p:nvSpPr>
          <p:cNvPr id="3" name="矩形 2"/>
          <p:cNvSpPr/>
          <p:nvPr/>
        </p:nvSpPr>
        <p:spPr>
          <a:xfrm>
            <a:off x="793056" y="1011382"/>
            <a:ext cx="10816590" cy="4602335"/>
          </a:xfrm>
          <a:prstGeom prst="rect">
            <a:avLst/>
          </a:prstGeom>
          <a:noFill/>
          <a:ln w="38100">
            <a:solidFill>
              <a:srgbClr val="0091D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任意多边形 12"/>
          <p:cNvSpPr>
            <a:spLocks noChangeArrowheads="1"/>
          </p:cNvSpPr>
          <p:nvPr/>
        </p:nvSpPr>
        <p:spPr bwMode="auto">
          <a:xfrm rot="2083007">
            <a:off x="6377083" y="3169720"/>
            <a:ext cx="1283374" cy="1297820"/>
          </a:xfrm>
          <a:custGeom>
            <a:avLst/>
            <a:gdLst>
              <a:gd name="T0" fmla="*/ 0 w 3340100"/>
              <a:gd name="T1" fmla="*/ 0 h 3340100"/>
              <a:gd name="T2" fmla="*/ 3340100 w 3340100"/>
              <a:gd name="T3" fmla="*/ 3340100 h 3340100"/>
            </a:gdLst>
            <a:ahLst/>
            <a:cxnLst/>
            <a:rect l="T0" t="T1" r="T2" b="T3"/>
            <a:pathLst>
              <a:path w="3340100" h="3340100">
                <a:moveTo>
                  <a:pt x="1670050" y="498475"/>
                </a:moveTo>
                <a:cubicBezTo>
                  <a:pt x="1023007" y="498475"/>
                  <a:pt x="498475" y="1023007"/>
                  <a:pt x="498475" y="1670050"/>
                </a:cubicBezTo>
                <a:cubicBezTo>
                  <a:pt x="498475" y="2317093"/>
                  <a:pt x="1023007" y="2841625"/>
                  <a:pt x="1670050" y="2841625"/>
                </a:cubicBezTo>
                <a:cubicBezTo>
                  <a:pt x="2317093" y="2841625"/>
                  <a:pt x="2841625" y="2317093"/>
                  <a:pt x="2841625" y="1670050"/>
                </a:cubicBezTo>
                <a:cubicBezTo>
                  <a:pt x="2841625" y="1023007"/>
                  <a:pt x="2317093" y="498475"/>
                  <a:pt x="1670050" y="498475"/>
                </a:cubicBezTo>
                <a:close/>
                <a:moveTo>
                  <a:pt x="1670050" y="0"/>
                </a:moveTo>
                <a:lnTo>
                  <a:pt x="1753194" y="4199"/>
                </a:lnTo>
                <a:lnTo>
                  <a:pt x="1859784" y="196816"/>
                </a:lnTo>
                <a:lnTo>
                  <a:pt x="1975233" y="214435"/>
                </a:lnTo>
                <a:lnTo>
                  <a:pt x="2059006" y="235975"/>
                </a:lnTo>
                <a:lnTo>
                  <a:pt x="2231291" y="98733"/>
                </a:lnTo>
                <a:lnTo>
                  <a:pt x="2320109" y="131241"/>
                </a:lnTo>
                <a:lnTo>
                  <a:pt x="2384278" y="162153"/>
                </a:lnTo>
                <a:lnTo>
                  <a:pt x="2408748" y="378280"/>
                </a:lnTo>
                <a:lnTo>
                  <a:pt x="2508255" y="438732"/>
                </a:lnTo>
                <a:lnTo>
                  <a:pt x="2581052" y="493168"/>
                </a:lnTo>
                <a:lnTo>
                  <a:pt x="2789449" y="433248"/>
                </a:lnTo>
                <a:lnTo>
                  <a:pt x="2850954" y="489147"/>
                </a:lnTo>
                <a:lnTo>
                  <a:pt x="2906853" y="550651"/>
                </a:lnTo>
                <a:lnTo>
                  <a:pt x="2847600" y="756729"/>
                </a:lnTo>
                <a:lnTo>
                  <a:pt x="2910892" y="841369"/>
                </a:lnTo>
                <a:lnTo>
                  <a:pt x="2965835" y="931807"/>
                </a:lnTo>
                <a:lnTo>
                  <a:pt x="3177947" y="955822"/>
                </a:lnTo>
                <a:lnTo>
                  <a:pt x="3208859" y="1019991"/>
                </a:lnTo>
                <a:lnTo>
                  <a:pt x="3241367" y="1108809"/>
                </a:lnTo>
                <a:lnTo>
                  <a:pt x="3109474" y="1274380"/>
                </a:lnTo>
                <a:lnTo>
                  <a:pt x="3135189" y="1374392"/>
                </a:lnTo>
                <a:lnTo>
                  <a:pt x="3152100" y="1485194"/>
                </a:lnTo>
                <a:lnTo>
                  <a:pt x="3335902" y="1586906"/>
                </a:lnTo>
                <a:lnTo>
                  <a:pt x="3340100" y="1670050"/>
                </a:lnTo>
                <a:lnTo>
                  <a:pt x="3335902" y="1753194"/>
                </a:lnTo>
                <a:lnTo>
                  <a:pt x="3153687" y="1854028"/>
                </a:lnTo>
                <a:lnTo>
                  <a:pt x="3135189" y="1975233"/>
                </a:lnTo>
                <a:lnTo>
                  <a:pt x="3111325" y="2068045"/>
                </a:lnTo>
                <a:lnTo>
                  <a:pt x="3241367" y="2231291"/>
                </a:lnTo>
                <a:lnTo>
                  <a:pt x="3208859" y="2320109"/>
                </a:lnTo>
                <a:lnTo>
                  <a:pt x="3177947" y="2384278"/>
                </a:lnTo>
                <a:lnTo>
                  <a:pt x="2972048" y="2407590"/>
                </a:lnTo>
                <a:lnTo>
                  <a:pt x="2910892" y="2508255"/>
                </a:lnTo>
                <a:lnTo>
                  <a:pt x="2849578" y="2590250"/>
                </a:lnTo>
                <a:lnTo>
                  <a:pt x="2906853" y="2789449"/>
                </a:lnTo>
                <a:lnTo>
                  <a:pt x="2850954" y="2850954"/>
                </a:lnTo>
                <a:lnTo>
                  <a:pt x="2789449" y="2906853"/>
                </a:lnTo>
                <a:lnTo>
                  <a:pt x="2590250" y="2849578"/>
                </a:lnTo>
                <a:lnTo>
                  <a:pt x="2508255" y="2910892"/>
                </a:lnTo>
                <a:lnTo>
                  <a:pt x="2407590" y="2972048"/>
                </a:lnTo>
                <a:lnTo>
                  <a:pt x="2384278" y="3177947"/>
                </a:lnTo>
                <a:lnTo>
                  <a:pt x="2320109" y="3208859"/>
                </a:lnTo>
                <a:lnTo>
                  <a:pt x="2231291" y="3241367"/>
                </a:lnTo>
                <a:lnTo>
                  <a:pt x="2068045" y="3111325"/>
                </a:lnTo>
                <a:lnTo>
                  <a:pt x="1975233" y="3135189"/>
                </a:lnTo>
                <a:lnTo>
                  <a:pt x="1854028" y="3153687"/>
                </a:lnTo>
                <a:lnTo>
                  <a:pt x="1753194" y="3335902"/>
                </a:lnTo>
                <a:lnTo>
                  <a:pt x="1670050" y="3340100"/>
                </a:lnTo>
                <a:lnTo>
                  <a:pt x="1586906" y="3335902"/>
                </a:lnTo>
                <a:lnTo>
                  <a:pt x="1485194" y="3152100"/>
                </a:lnTo>
                <a:lnTo>
                  <a:pt x="1374392" y="3135189"/>
                </a:lnTo>
                <a:lnTo>
                  <a:pt x="1274380" y="3109474"/>
                </a:lnTo>
                <a:lnTo>
                  <a:pt x="1108809" y="3241367"/>
                </a:lnTo>
                <a:lnTo>
                  <a:pt x="1019991" y="3208859"/>
                </a:lnTo>
                <a:lnTo>
                  <a:pt x="955822" y="3177947"/>
                </a:lnTo>
                <a:lnTo>
                  <a:pt x="931807" y="2965835"/>
                </a:lnTo>
                <a:lnTo>
                  <a:pt x="841369" y="2910892"/>
                </a:lnTo>
                <a:lnTo>
                  <a:pt x="756729" y="2847600"/>
                </a:lnTo>
                <a:lnTo>
                  <a:pt x="550651" y="2906853"/>
                </a:lnTo>
                <a:lnTo>
                  <a:pt x="489147" y="2850954"/>
                </a:lnTo>
                <a:lnTo>
                  <a:pt x="433248" y="2789449"/>
                </a:lnTo>
                <a:lnTo>
                  <a:pt x="493168" y="2581052"/>
                </a:lnTo>
                <a:lnTo>
                  <a:pt x="438732" y="2508255"/>
                </a:lnTo>
                <a:lnTo>
                  <a:pt x="378280" y="2408748"/>
                </a:lnTo>
                <a:lnTo>
                  <a:pt x="162153" y="2384278"/>
                </a:lnTo>
                <a:lnTo>
                  <a:pt x="131241" y="2320109"/>
                </a:lnTo>
                <a:lnTo>
                  <a:pt x="98733" y="2231291"/>
                </a:lnTo>
                <a:lnTo>
                  <a:pt x="235976" y="2059006"/>
                </a:lnTo>
                <a:lnTo>
                  <a:pt x="214435" y="1975233"/>
                </a:lnTo>
                <a:lnTo>
                  <a:pt x="196816" y="1859784"/>
                </a:lnTo>
                <a:lnTo>
                  <a:pt x="4199" y="1753194"/>
                </a:lnTo>
                <a:lnTo>
                  <a:pt x="0" y="1670050"/>
                </a:lnTo>
                <a:lnTo>
                  <a:pt x="4199" y="1586906"/>
                </a:lnTo>
                <a:lnTo>
                  <a:pt x="198403" y="1479437"/>
                </a:lnTo>
                <a:lnTo>
                  <a:pt x="214435" y="1374392"/>
                </a:lnTo>
                <a:lnTo>
                  <a:pt x="237827" y="1283418"/>
                </a:lnTo>
                <a:lnTo>
                  <a:pt x="98733" y="1108809"/>
                </a:lnTo>
                <a:lnTo>
                  <a:pt x="131241" y="1019991"/>
                </a:lnTo>
                <a:lnTo>
                  <a:pt x="162153" y="955822"/>
                </a:lnTo>
                <a:lnTo>
                  <a:pt x="384493" y="930649"/>
                </a:lnTo>
                <a:lnTo>
                  <a:pt x="438732" y="841369"/>
                </a:lnTo>
                <a:lnTo>
                  <a:pt x="495146" y="765928"/>
                </a:lnTo>
                <a:lnTo>
                  <a:pt x="433248" y="550651"/>
                </a:lnTo>
                <a:lnTo>
                  <a:pt x="489147" y="489147"/>
                </a:lnTo>
                <a:lnTo>
                  <a:pt x="550651" y="433248"/>
                </a:lnTo>
                <a:lnTo>
                  <a:pt x="765928" y="495146"/>
                </a:lnTo>
                <a:lnTo>
                  <a:pt x="841369" y="438732"/>
                </a:lnTo>
                <a:lnTo>
                  <a:pt x="930649" y="384493"/>
                </a:lnTo>
                <a:lnTo>
                  <a:pt x="955822" y="162153"/>
                </a:lnTo>
                <a:lnTo>
                  <a:pt x="1019991" y="131241"/>
                </a:lnTo>
                <a:lnTo>
                  <a:pt x="1108809" y="98733"/>
                </a:lnTo>
                <a:lnTo>
                  <a:pt x="1283418" y="237827"/>
                </a:lnTo>
                <a:lnTo>
                  <a:pt x="1374392" y="214435"/>
                </a:lnTo>
                <a:lnTo>
                  <a:pt x="1479437" y="198403"/>
                </a:lnTo>
                <a:lnTo>
                  <a:pt x="1586906" y="4199"/>
                </a:lnTo>
                <a:close/>
              </a:path>
            </a:pathLst>
          </a:custGeom>
          <a:solidFill>
            <a:srgbClr val="A5A5A5"/>
          </a:solidFill>
          <a:ln>
            <a:noFill/>
          </a:ln>
        </p:spPr>
        <p:txBody>
          <a:bodyPr lIns="91077" tIns="45712" rIns="91077" bIns="45712" anchor="ctr"/>
          <a:lstStyle/>
          <a:p>
            <a:pPr algn="ctr" defTabSz="910590" fontAlgn="base">
              <a:spcBef>
                <a:spcPct val="0"/>
              </a:spcBef>
              <a:spcAft>
                <a:spcPct val="0"/>
              </a:spcAft>
            </a:pPr>
            <a:endParaRPr lang="zh-CN" altLang="zh-CN" sz="1865">
              <a:solidFill>
                <a:schemeClr val="tx2"/>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95" name="任意多边形 15"/>
          <p:cNvSpPr>
            <a:spLocks noChangeArrowheads="1"/>
          </p:cNvSpPr>
          <p:nvPr/>
        </p:nvSpPr>
        <p:spPr bwMode="auto">
          <a:xfrm rot="2535249">
            <a:off x="4680299" y="4138492"/>
            <a:ext cx="2099028" cy="2025692"/>
          </a:xfrm>
          <a:custGeom>
            <a:avLst/>
            <a:gdLst>
              <a:gd name="T0" fmla="*/ 0 w 3340100"/>
              <a:gd name="T1" fmla="*/ 0 h 3340100"/>
              <a:gd name="T2" fmla="*/ 3340100 w 3340100"/>
              <a:gd name="T3" fmla="*/ 3340100 h 3340100"/>
            </a:gdLst>
            <a:ahLst/>
            <a:cxnLst/>
            <a:rect l="T0" t="T1" r="T2" b="T3"/>
            <a:pathLst>
              <a:path w="3340100" h="3340100">
                <a:moveTo>
                  <a:pt x="1670050" y="498475"/>
                </a:moveTo>
                <a:cubicBezTo>
                  <a:pt x="1023007" y="498475"/>
                  <a:pt x="498475" y="1023007"/>
                  <a:pt x="498475" y="1670050"/>
                </a:cubicBezTo>
                <a:cubicBezTo>
                  <a:pt x="498475" y="2317093"/>
                  <a:pt x="1023007" y="2841625"/>
                  <a:pt x="1670050" y="2841625"/>
                </a:cubicBezTo>
                <a:cubicBezTo>
                  <a:pt x="2317093" y="2841625"/>
                  <a:pt x="2841625" y="2317093"/>
                  <a:pt x="2841625" y="1670050"/>
                </a:cubicBezTo>
                <a:cubicBezTo>
                  <a:pt x="2841625" y="1023007"/>
                  <a:pt x="2317093" y="498475"/>
                  <a:pt x="1670050" y="498475"/>
                </a:cubicBezTo>
                <a:close/>
                <a:moveTo>
                  <a:pt x="1670050" y="0"/>
                </a:moveTo>
                <a:lnTo>
                  <a:pt x="1753194" y="4199"/>
                </a:lnTo>
                <a:lnTo>
                  <a:pt x="1859784" y="196816"/>
                </a:lnTo>
                <a:lnTo>
                  <a:pt x="1975233" y="214435"/>
                </a:lnTo>
                <a:lnTo>
                  <a:pt x="2059006" y="235975"/>
                </a:lnTo>
                <a:lnTo>
                  <a:pt x="2231291" y="98733"/>
                </a:lnTo>
                <a:lnTo>
                  <a:pt x="2320109" y="131241"/>
                </a:lnTo>
                <a:lnTo>
                  <a:pt x="2384278" y="162153"/>
                </a:lnTo>
                <a:lnTo>
                  <a:pt x="2408748" y="378280"/>
                </a:lnTo>
                <a:lnTo>
                  <a:pt x="2508255" y="438732"/>
                </a:lnTo>
                <a:lnTo>
                  <a:pt x="2581052" y="493168"/>
                </a:lnTo>
                <a:lnTo>
                  <a:pt x="2789449" y="433248"/>
                </a:lnTo>
                <a:lnTo>
                  <a:pt x="2850954" y="489147"/>
                </a:lnTo>
                <a:lnTo>
                  <a:pt x="2906853" y="550651"/>
                </a:lnTo>
                <a:lnTo>
                  <a:pt x="2847600" y="756729"/>
                </a:lnTo>
                <a:lnTo>
                  <a:pt x="2910892" y="841369"/>
                </a:lnTo>
                <a:lnTo>
                  <a:pt x="2965835" y="931807"/>
                </a:lnTo>
                <a:lnTo>
                  <a:pt x="3177947" y="955822"/>
                </a:lnTo>
                <a:lnTo>
                  <a:pt x="3208859" y="1019991"/>
                </a:lnTo>
                <a:lnTo>
                  <a:pt x="3241367" y="1108809"/>
                </a:lnTo>
                <a:lnTo>
                  <a:pt x="3109474" y="1274380"/>
                </a:lnTo>
                <a:lnTo>
                  <a:pt x="3135189" y="1374392"/>
                </a:lnTo>
                <a:lnTo>
                  <a:pt x="3152100" y="1485194"/>
                </a:lnTo>
                <a:lnTo>
                  <a:pt x="3335902" y="1586906"/>
                </a:lnTo>
                <a:lnTo>
                  <a:pt x="3340100" y="1670050"/>
                </a:lnTo>
                <a:lnTo>
                  <a:pt x="3335902" y="1753194"/>
                </a:lnTo>
                <a:lnTo>
                  <a:pt x="3153687" y="1854028"/>
                </a:lnTo>
                <a:lnTo>
                  <a:pt x="3135189" y="1975233"/>
                </a:lnTo>
                <a:lnTo>
                  <a:pt x="3111325" y="2068045"/>
                </a:lnTo>
                <a:lnTo>
                  <a:pt x="3241367" y="2231291"/>
                </a:lnTo>
                <a:lnTo>
                  <a:pt x="3208859" y="2320109"/>
                </a:lnTo>
                <a:lnTo>
                  <a:pt x="3177947" y="2384278"/>
                </a:lnTo>
                <a:lnTo>
                  <a:pt x="2972048" y="2407590"/>
                </a:lnTo>
                <a:lnTo>
                  <a:pt x="2910892" y="2508255"/>
                </a:lnTo>
                <a:lnTo>
                  <a:pt x="2849578" y="2590250"/>
                </a:lnTo>
                <a:lnTo>
                  <a:pt x="2906853" y="2789449"/>
                </a:lnTo>
                <a:lnTo>
                  <a:pt x="2850954" y="2850954"/>
                </a:lnTo>
                <a:lnTo>
                  <a:pt x="2789449" y="2906853"/>
                </a:lnTo>
                <a:lnTo>
                  <a:pt x="2590250" y="2849578"/>
                </a:lnTo>
                <a:lnTo>
                  <a:pt x="2508255" y="2910892"/>
                </a:lnTo>
                <a:lnTo>
                  <a:pt x="2407590" y="2972048"/>
                </a:lnTo>
                <a:lnTo>
                  <a:pt x="2384278" y="3177947"/>
                </a:lnTo>
                <a:lnTo>
                  <a:pt x="2320109" y="3208859"/>
                </a:lnTo>
                <a:lnTo>
                  <a:pt x="2231291" y="3241367"/>
                </a:lnTo>
                <a:lnTo>
                  <a:pt x="2068045" y="3111325"/>
                </a:lnTo>
                <a:lnTo>
                  <a:pt x="1975233" y="3135189"/>
                </a:lnTo>
                <a:lnTo>
                  <a:pt x="1854028" y="3153687"/>
                </a:lnTo>
                <a:lnTo>
                  <a:pt x="1753194" y="3335902"/>
                </a:lnTo>
                <a:lnTo>
                  <a:pt x="1670050" y="3340100"/>
                </a:lnTo>
                <a:lnTo>
                  <a:pt x="1586906" y="3335902"/>
                </a:lnTo>
                <a:lnTo>
                  <a:pt x="1485194" y="3152100"/>
                </a:lnTo>
                <a:lnTo>
                  <a:pt x="1374392" y="3135189"/>
                </a:lnTo>
                <a:lnTo>
                  <a:pt x="1274380" y="3109474"/>
                </a:lnTo>
                <a:lnTo>
                  <a:pt x="1108809" y="3241367"/>
                </a:lnTo>
                <a:lnTo>
                  <a:pt x="1019991" y="3208859"/>
                </a:lnTo>
                <a:lnTo>
                  <a:pt x="955822" y="3177947"/>
                </a:lnTo>
                <a:lnTo>
                  <a:pt x="931807" y="2965835"/>
                </a:lnTo>
                <a:lnTo>
                  <a:pt x="841369" y="2910892"/>
                </a:lnTo>
                <a:lnTo>
                  <a:pt x="756729" y="2847600"/>
                </a:lnTo>
                <a:lnTo>
                  <a:pt x="550651" y="2906853"/>
                </a:lnTo>
                <a:lnTo>
                  <a:pt x="489147" y="2850954"/>
                </a:lnTo>
                <a:lnTo>
                  <a:pt x="433248" y="2789449"/>
                </a:lnTo>
                <a:lnTo>
                  <a:pt x="493168" y="2581052"/>
                </a:lnTo>
                <a:lnTo>
                  <a:pt x="438732" y="2508255"/>
                </a:lnTo>
                <a:lnTo>
                  <a:pt x="378280" y="2408748"/>
                </a:lnTo>
                <a:lnTo>
                  <a:pt x="162153" y="2384278"/>
                </a:lnTo>
                <a:lnTo>
                  <a:pt x="131241" y="2320109"/>
                </a:lnTo>
                <a:lnTo>
                  <a:pt x="98733" y="2231291"/>
                </a:lnTo>
                <a:lnTo>
                  <a:pt x="235976" y="2059006"/>
                </a:lnTo>
                <a:lnTo>
                  <a:pt x="214435" y="1975233"/>
                </a:lnTo>
                <a:lnTo>
                  <a:pt x="196816" y="1859784"/>
                </a:lnTo>
                <a:lnTo>
                  <a:pt x="4199" y="1753194"/>
                </a:lnTo>
                <a:lnTo>
                  <a:pt x="0" y="1670050"/>
                </a:lnTo>
                <a:lnTo>
                  <a:pt x="4199" y="1586906"/>
                </a:lnTo>
                <a:lnTo>
                  <a:pt x="198403" y="1479437"/>
                </a:lnTo>
                <a:lnTo>
                  <a:pt x="214435" y="1374392"/>
                </a:lnTo>
                <a:lnTo>
                  <a:pt x="237827" y="1283418"/>
                </a:lnTo>
                <a:lnTo>
                  <a:pt x="98733" y="1108809"/>
                </a:lnTo>
                <a:lnTo>
                  <a:pt x="131241" y="1019991"/>
                </a:lnTo>
                <a:lnTo>
                  <a:pt x="162153" y="955822"/>
                </a:lnTo>
                <a:lnTo>
                  <a:pt x="384493" y="930649"/>
                </a:lnTo>
                <a:lnTo>
                  <a:pt x="438732" y="841369"/>
                </a:lnTo>
                <a:lnTo>
                  <a:pt x="495146" y="765928"/>
                </a:lnTo>
                <a:lnTo>
                  <a:pt x="433248" y="550651"/>
                </a:lnTo>
                <a:lnTo>
                  <a:pt x="489147" y="489147"/>
                </a:lnTo>
                <a:lnTo>
                  <a:pt x="550651" y="433248"/>
                </a:lnTo>
                <a:lnTo>
                  <a:pt x="765928" y="495146"/>
                </a:lnTo>
                <a:lnTo>
                  <a:pt x="841369" y="438732"/>
                </a:lnTo>
                <a:lnTo>
                  <a:pt x="930649" y="384493"/>
                </a:lnTo>
                <a:lnTo>
                  <a:pt x="955822" y="162153"/>
                </a:lnTo>
                <a:lnTo>
                  <a:pt x="1019991" y="131241"/>
                </a:lnTo>
                <a:lnTo>
                  <a:pt x="1108809" y="98733"/>
                </a:lnTo>
                <a:lnTo>
                  <a:pt x="1283418" y="237827"/>
                </a:lnTo>
                <a:lnTo>
                  <a:pt x="1374392" y="214435"/>
                </a:lnTo>
                <a:lnTo>
                  <a:pt x="1479437" y="198403"/>
                </a:lnTo>
                <a:lnTo>
                  <a:pt x="1586906" y="4199"/>
                </a:lnTo>
                <a:close/>
              </a:path>
            </a:pathLst>
          </a:custGeom>
          <a:solidFill>
            <a:srgbClr val="F5A63E"/>
          </a:solidFill>
          <a:ln>
            <a:noFill/>
          </a:ln>
        </p:spPr>
        <p:txBody>
          <a:bodyPr lIns="91077" tIns="45712" rIns="91077" bIns="45712" anchor="ctr"/>
          <a:lstStyle/>
          <a:p>
            <a:pPr algn="ctr" defTabSz="910590" fontAlgn="base">
              <a:spcBef>
                <a:spcPct val="0"/>
              </a:spcBef>
              <a:spcAft>
                <a:spcPct val="0"/>
              </a:spcAft>
            </a:pPr>
            <a:endParaRPr lang="zh-CN" altLang="zh-CN" sz="1865">
              <a:solidFill>
                <a:schemeClr val="tx2"/>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96" name="任意多边形 18"/>
          <p:cNvSpPr>
            <a:spLocks noChangeArrowheads="1"/>
          </p:cNvSpPr>
          <p:nvPr/>
        </p:nvSpPr>
        <p:spPr bwMode="auto">
          <a:xfrm rot="1877475">
            <a:off x="4746264" y="1837738"/>
            <a:ext cx="1763710" cy="1730126"/>
          </a:xfrm>
          <a:custGeom>
            <a:avLst/>
            <a:gdLst>
              <a:gd name="T0" fmla="*/ 0 w 3340100"/>
              <a:gd name="T1" fmla="*/ 0 h 3340100"/>
              <a:gd name="T2" fmla="*/ 3340100 w 3340100"/>
              <a:gd name="T3" fmla="*/ 3340100 h 3340100"/>
            </a:gdLst>
            <a:ahLst/>
            <a:cxnLst/>
            <a:rect l="T0" t="T1" r="T2" b="T3"/>
            <a:pathLst>
              <a:path w="3340100" h="3340100">
                <a:moveTo>
                  <a:pt x="1670050" y="498475"/>
                </a:moveTo>
                <a:cubicBezTo>
                  <a:pt x="1023007" y="498475"/>
                  <a:pt x="498475" y="1023007"/>
                  <a:pt x="498475" y="1670050"/>
                </a:cubicBezTo>
                <a:cubicBezTo>
                  <a:pt x="498475" y="2317093"/>
                  <a:pt x="1023007" y="2841625"/>
                  <a:pt x="1670050" y="2841625"/>
                </a:cubicBezTo>
                <a:cubicBezTo>
                  <a:pt x="2317093" y="2841625"/>
                  <a:pt x="2841625" y="2317093"/>
                  <a:pt x="2841625" y="1670050"/>
                </a:cubicBezTo>
                <a:cubicBezTo>
                  <a:pt x="2841625" y="1023007"/>
                  <a:pt x="2317093" y="498475"/>
                  <a:pt x="1670050" y="498475"/>
                </a:cubicBezTo>
                <a:close/>
                <a:moveTo>
                  <a:pt x="1670050" y="0"/>
                </a:moveTo>
                <a:lnTo>
                  <a:pt x="1753194" y="4199"/>
                </a:lnTo>
                <a:lnTo>
                  <a:pt x="1859784" y="196816"/>
                </a:lnTo>
                <a:lnTo>
                  <a:pt x="1975233" y="214435"/>
                </a:lnTo>
                <a:lnTo>
                  <a:pt x="2059006" y="235975"/>
                </a:lnTo>
                <a:lnTo>
                  <a:pt x="2231291" y="98733"/>
                </a:lnTo>
                <a:lnTo>
                  <a:pt x="2320109" y="131241"/>
                </a:lnTo>
                <a:lnTo>
                  <a:pt x="2384278" y="162153"/>
                </a:lnTo>
                <a:lnTo>
                  <a:pt x="2408748" y="378280"/>
                </a:lnTo>
                <a:lnTo>
                  <a:pt x="2508255" y="438732"/>
                </a:lnTo>
                <a:lnTo>
                  <a:pt x="2581052" y="493168"/>
                </a:lnTo>
                <a:lnTo>
                  <a:pt x="2789449" y="433248"/>
                </a:lnTo>
                <a:lnTo>
                  <a:pt x="2850954" y="489147"/>
                </a:lnTo>
                <a:lnTo>
                  <a:pt x="2906853" y="550651"/>
                </a:lnTo>
                <a:lnTo>
                  <a:pt x="2847600" y="756729"/>
                </a:lnTo>
                <a:lnTo>
                  <a:pt x="2910892" y="841369"/>
                </a:lnTo>
                <a:lnTo>
                  <a:pt x="2965835" y="931807"/>
                </a:lnTo>
                <a:lnTo>
                  <a:pt x="3177947" y="955822"/>
                </a:lnTo>
                <a:lnTo>
                  <a:pt x="3208859" y="1019991"/>
                </a:lnTo>
                <a:lnTo>
                  <a:pt x="3241367" y="1108809"/>
                </a:lnTo>
                <a:lnTo>
                  <a:pt x="3109474" y="1274380"/>
                </a:lnTo>
                <a:lnTo>
                  <a:pt x="3135189" y="1374392"/>
                </a:lnTo>
                <a:lnTo>
                  <a:pt x="3152100" y="1485194"/>
                </a:lnTo>
                <a:lnTo>
                  <a:pt x="3335902" y="1586906"/>
                </a:lnTo>
                <a:lnTo>
                  <a:pt x="3340100" y="1670050"/>
                </a:lnTo>
                <a:lnTo>
                  <a:pt x="3335902" y="1753194"/>
                </a:lnTo>
                <a:lnTo>
                  <a:pt x="3153687" y="1854028"/>
                </a:lnTo>
                <a:lnTo>
                  <a:pt x="3135189" y="1975233"/>
                </a:lnTo>
                <a:lnTo>
                  <a:pt x="3111325" y="2068045"/>
                </a:lnTo>
                <a:lnTo>
                  <a:pt x="3241367" y="2231291"/>
                </a:lnTo>
                <a:lnTo>
                  <a:pt x="3208859" y="2320109"/>
                </a:lnTo>
                <a:lnTo>
                  <a:pt x="3177947" y="2384278"/>
                </a:lnTo>
                <a:lnTo>
                  <a:pt x="2972048" y="2407590"/>
                </a:lnTo>
                <a:lnTo>
                  <a:pt x="2910892" y="2508255"/>
                </a:lnTo>
                <a:lnTo>
                  <a:pt x="2849578" y="2590250"/>
                </a:lnTo>
                <a:lnTo>
                  <a:pt x="2906853" y="2789449"/>
                </a:lnTo>
                <a:lnTo>
                  <a:pt x="2850954" y="2850954"/>
                </a:lnTo>
                <a:lnTo>
                  <a:pt x="2789449" y="2906853"/>
                </a:lnTo>
                <a:lnTo>
                  <a:pt x="2590250" y="2849578"/>
                </a:lnTo>
                <a:lnTo>
                  <a:pt x="2508255" y="2910892"/>
                </a:lnTo>
                <a:lnTo>
                  <a:pt x="2407590" y="2972048"/>
                </a:lnTo>
                <a:lnTo>
                  <a:pt x="2384278" y="3177947"/>
                </a:lnTo>
                <a:lnTo>
                  <a:pt x="2320109" y="3208859"/>
                </a:lnTo>
                <a:lnTo>
                  <a:pt x="2231291" y="3241367"/>
                </a:lnTo>
                <a:lnTo>
                  <a:pt x="2068045" y="3111325"/>
                </a:lnTo>
                <a:lnTo>
                  <a:pt x="1975233" y="3135189"/>
                </a:lnTo>
                <a:lnTo>
                  <a:pt x="1854028" y="3153687"/>
                </a:lnTo>
                <a:lnTo>
                  <a:pt x="1753194" y="3335902"/>
                </a:lnTo>
                <a:lnTo>
                  <a:pt x="1670050" y="3340100"/>
                </a:lnTo>
                <a:lnTo>
                  <a:pt x="1586906" y="3335902"/>
                </a:lnTo>
                <a:lnTo>
                  <a:pt x="1485194" y="3152100"/>
                </a:lnTo>
                <a:lnTo>
                  <a:pt x="1374392" y="3135189"/>
                </a:lnTo>
                <a:lnTo>
                  <a:pt x="1274380" y="3109474"/>
                </a:lnTo>
                <a:lnTo>
                  <a:pt x="1108809" y="3241367"/>
                </a:lnTo>
                <a:lnTo>
                  <a:pt x="1019991" y="3208859"/>
                </a:lnTo>
                <a:lnTo>
                  <a:pt x="955822" y="3177947"/>
                </a:lnTo>
                <a:lnTo>
                  <a:pt x="931807" y="2965835"/>
                </a:lnTo>
                <a:lnTo>
                  <a:pt x="841369" y="2910892"/>
                </a:lnTo>
                <a:lnTo>
                  <a:pt x="756729" y="2847600"/>
                </a:lnTo>
                <a:lnTo>
                  <a:pt x="550651" y="2906853"/>
                </a:lnTo>
                <a:lnTo>
                  <a:pt x="489147" y="2850954"/>
                </a:lnTo>
                <a:lnTo>
                  <a:pt x="433248" y="2789449"/>
                </a:lnTo>
                <a:lnTo>
                  <a:pt x="493168" y="2581052"/>
                </a:lnTo>
                <a:lnTo>
                  <a:pt x="438732" y="2508255"/>
                </a:lnTo>
                <a:lnTo>
                  <a:pt x="378280" y="2408748"/>
                </a:lnTo>
                <a:lnTo>
                  <a:pt x="162153" y="2384278"/>
                </a:lnTo>
                <a:lnTo>
                  <a:pt x="131241" y="2320109"/>
                </a:lnTo>
                <a:lnTo>
                  <a:pt x="98733" y="2231291"/>
                </a:lnTo>
                <a:lnTo>
                  <a:pt x="235976" y="2059006"/>
                </a:lnTo>
                <a:lnTo>
                  <a:pt x="214435" y="1975233"/>
                </a:lnTo>
                <a:lnTo>
                  <a:pt x="196816" y="1859784"/>
                </a:lnTo>
                <a:lnTo>
                  <a:pt x="4199" y="1753194"/>
                </a:lnTo>
                <a:lnTo>
                  <a:pt x="0" y="1670050"/>
                </a:lnTo>
                <a:lnTo>
                  <a:pt x="4199" y="1586906"/>
                </a:lnTo>
                <a:lnTo>
                  <a:pt x="198403" y="1479437"/>
                </a:lnTo>
                <a:lnTo>
                  <a:pt x="214435" y="1374392"/>
                </a:lnTo>
                <a:lnTo>
                  <a:pt x="237827" y="1283418"/>
                </a:lnTo>
                <a:lnTo>
                  <a:pt x="98733" y="1108809"/>
                </a:lnTo>
                <a:lnTo>
                  <a:pt x="131241" y="1019991"/>
                </a:lnTo>
                <a:lnTo>
                  <a:pt x="162153" y="955822"/>
                </a:lnTo>
                <a:lnTo>
                  <a:pt x="384493" y="930649"/>
                </a:lnTo>
                <a:lnTo>
                  <a:pt x="438732" y="841369"/>
                </a:lnTo>
                <a:lnTo>
                  <a:pt x="495146" y="765928"/>
                </a:lnTo>
                <a:lnTo>
                  <a:pt x="433248" y="550651"/>
                </a:lnTo>
                <a:lnTo>
                  <a:pt x="489147" y="489147"/>
                </a:lnTo>
                <a:lnTo>
                  <a:pt x="550651" y="433248"/>
                </a:lnTo>
                <a:lnTo>
                  <a:pt x="765928" y="495146"/>
                </a:lnTo>
                <a:lnTo>
                  <a:pt x="841369" y="438732"/>
                </a:lnTo>
                <a:lnTo>
                  <a:pt x="930649" y="384493"/>
                </a:lnTo>
                <a:lnTo>
                  <a:pt x="955822" y="162153"/>
                </a:lnTo>
                <a:lnTo>
                  <a:pt x="1019991" y="131241"/>
                </a:lnTo>
                <a:lnTo>
                  <a:pt x="1108809" y="98733"/>
                </a:lnTo>
                <a:lnTo>
                  <a:pt x="1283418" y="237827"/>
                </a:lnTo>
                <a:lnTo>
                  <a:pt x="1374392" y="214435"/>
                </a:lnTo>
                <a:lnTo>
                  <a:pt x="1479437" y="198403"/>
                </a:lnTo>
                <a:lnTo>
                  <a:pt x="1586906" y="4199"/>
                </a:lnTo>
                <a:close/>
              </a:path>
            </a:pathLst>
          </a:custGeom>
          <a:solidFill>
            <a:schemeClr val="accent1"/>
          </a:solidFill>
          <a:ln>
            <a:noFill/>
          </a:ln>
        </p:spPr>
        <p:txBody>
          <a:bodyPr lIns="91077" tIns="45712" rIns="91077" bIns="45712" anchor="ctr"/>
          <a:lstStyle/>
          <a:p>
            <a:pPr algn="ctr" defTabSz="910590" fontAlgn="base">
              <a:spcBef>
                <a:spcPct val="0"/>
              </a:spcBef>
              <a:spcAft>
                <a:spcPct val="0"/>
              </a:spcAft>
            </a:pPr>
            <a:endParaRPr lang="zh-CN" altLang="zh-CN" sz="1865">
              <a:solidFill>
                <a:schemeClr val="tx2"/>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97" name="文本框 19"/>
          <p:cNvSpPr>
            <a:spLocks noChangeArrowheads="1"/>
          </p:cNvSpPr>
          <p:nvPr/>
        </p:nvSpPr>
        <p:spPr bwMode="auto">
          <a:xfrm>
            <a:off x="5245551" y="2348866"/>
            <a:ext cx="754602" cy="707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077" tIns="45712" rIns="91077" bIns="45712">
            <a:spAutoFit/>
          </a:bodyPr>
          <a:lstStyle/>
          <a:p>
            <a:pPr defTabSz="910590" fontAlgn="base">
              <a:spcBef>
                <a:spcPct val="0"/>
              </a:spcBef>
              <a:spcAft>
                <a:spcPct val="0"/>
              </a:spcAft>
            </a:pPr>
            <a:r>
              <a:rPr lang="en-US" altLang="zh-CN" sz="4000" b="1"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rPr>
              <a:t>01</a:t>
            </a:r>
            <a:endParaRPr lang="zh-CN" altLang="en-US" sz="4000" b="1"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98" name="文本框 20"/>
          <p:cNvSpPr>
            <a:spLocks noChangeArrowheads="1"/>
          </p:cNvSpPr>
          <p:nvPr/>
        </p:nvSpPr>
        <p:spPr bwMode="auto">
          <a:xfrm>
            <a:off x="6691592" y="3526250"/>
            <a:ext cx="639186" cy="584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077" tIns="45712" rIns="91077" bIns="45712">
            <a:spAutoFit/>
          </a:bodyPr>
          <a:lstStyle/>
          <a:p>
            <a:pPr defTabSz="910590" fontAlgn="base">
              <a:spcBef>
                <a:spcPct val="0"/>
              </a:spcBef>
              <a:spcAft>
                <a:spcPct val="0"/>
              </a:spcAft>
            </a:pPr>
            <a:r>
              <a:rPr lang="en-US" altLang="zh-CN" sz="3200" b="1"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rPr>
              <a:t>02</a:t>
            </a:r>
            <a:endParaRPr lang="zh-CN" altLang="en-US" sz="3200" b="1"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99" name="文本框 21"/>
          <p:cNvSpPr>
            <a:spLocks noChangeArrowheads="1"/>
          </p:cNvSpPr>
          <p:nvPr/>
        </p:nvSpPr>
        <p:spPr bwMode="auto">
          <a:xfrm>
            <a:off x="5328041" y="4795828"/>
            <a:ext cx="803543" cy="707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077" tIns="45712" rIns="91077" bIns="45712">
            <a:spAutoFit/>
          </a:bodyPr>
          <a:lstStyle/>
          <a:p>
            <a:pPr defTabSz="910590" fontAlgn="base">
              <a:spcBef>
                <a:spcPct val="0"/>
              </a:spcBef>
              <a:spcAft>
                <a:spcPct val="0"/>
              </a:spcAft>
            </a:pPr>
            <a:r>
              <a:rPr lang="en-US" altLang="zh-CN" sz="4000" b="1"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rPr>
              <a:t>03</a:t>
            </a:r>
            <a:endParaRPr lang="zh-CN" altLang="en-US" sz="4000" b="1"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100" name="TextBox 72"/>
          <p:cNvSpPr>
            <a:spLocks noChangeArrowheads="1"/>
          </p:cNvSpPr>
          <p:nvPr/>
        </p:nvSpPr>
        <p:spPr bwMode="auto">
          <a:xfrm>
            <a:off x="1628303" y="2289170"/>
            <a:ext cx="327616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5720" rIns="91440" bIns="45720">
            <a:spAutoFit/>
          </a:bodyPr>
          <a:lstStyle/>
          <a:p>
            <a:pPr defTabSz="910590" fontAlgn="base">
              <a:spcBef>
                <a:spcPct val="0"/>
              </a:spcBef>
              <a:spcAft>
                <a:spcPct val="0"/>
              </a:spcAft>
            </a:pPr>
            <a:r>
              <a:rPr lang="en-US" altLang="zh-CN" sz="2000"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rPr>
              <a:t>Capture the needs of the customer market</a:t>
            </a:r>
          </a:p>
        </p:txBody>
      </p:sp>
      <p:sp>
        <p:nvSpPr>
          <p:cNvPr id="102" name="TextBox 72"/>
          <p:cNvSpPr>
            <a:spLocks noChangeArrowheads="1"/>
          </p:cNvSpPr>
          <p:nvPr/>
        </p:nvSpPr>
        <p:spPr bwMode="auto">
          <a:xfrm>
            <a:off x="1366164" y="4797983"/>
            <a:ext cx="327616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5720" rIns="91440" bIns="45720">
            <a:spAutoFit/>
          </a:bodyPr>
          <a:lstStyle/>
          <a:p>
            <a:pPr defTabSz="910590" fontAlgn="base">
              <a:spcBef>
                <a:spcPct val="0"/>
              </a:spcBef>
              <a:spcAft>
                <a:spcPct val="0"/>
              </a:spcAft>
            </a:pPr>
            <a:r>
              <a:rPr lang="en-US" altLang="zh-CN" sz="2000"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rPr>
              <a:t>Establish and cultivate professional technical team</a:t>
            </a:r>
            <a:endParaRPr lang="zh-CN" altLang="en-US" sz="2000"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104" name="TextBox 72"/>
          <p:cNvSpPr>
            <a:spLocks noChangeArrowheads="1"/>
          </p:cNvSpPr>
          <p:nvPr/>
        </p:nvSpPr>
        <p:spPr bwMode="auto">
          <a:xfrm>
            <a:off x="7900620" y="3464686"/>
            <a:ext cx="327616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5720" rIns="91440" bIns="45720">
            <a:spAutoFit/>
          </a:bodyPr>
          <a:lstStyle/>
          <a:p>
            <a:pPr defTabSz="910590" fontAlgn="base">
              <a:spcBef>
                <a:spcPct val="0"/>
              </a:spcBef>
              <a:spcAft>
                <a:spcPct val="0"/>
              </a:spcAft>
            </a:pPr>
            <a:r>
              <a:rPr lang="en-US" altLang="zh-CN" sz="2000"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rPr>
              <a:t>Based on the actual situation of the enterprise</a:t>
            </a:r>
            <a:endParaRPr lang="zh-CN" altLang="en-US" sz="2000" dirty="0">
              <a:solidFill>
                <a:schemeClr val="tx1">
                  <a:lumMod val="75000"/>
                  <a:lumOff val="25000"/>
                </a:schemeClr>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2" name="矩形 1">
            <a:extLst>
              <a:ext uri="{FF2B5EF4-FFF2-40B4-BE49-F238E27FC236}">
                <a16:creationId xmlns:a16="http://schemas.microsoft.com/office/drawing/2014/main" id="{27F735B5-1703-8F31-E32C-CA4FDC42EEB0}"/>
              </a:ext>
            </a:extLst>
          </p:cNvPr>
          <p:cNvSpPr/>
          <p:nvPr/>
        </p:nvSpPr>
        <p:spPr>
          <a:xfrm>
            <a:off x="1366164" y="574695"/>
            <a:ext cx="6768712" cy="49244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Digital transformation </a:t>
            </a:r>
            <a:r>
              <a:rPr lang="en-US" altLang="zh-CN" sz="2600" dirty="0">
                <a:solidFill>
                  <a:schemeClr val="tx1">
                    <a:lumMod val="75000"/>
                    <a:lumOff val="25000"/>
                  </a:schemeClr>
                </a:solidFill>
                <a:latin typeface="微软雅黑" panose="020B0503020204020204" charset="-122"/>
                <a:ea typeface="微软雅黑" panose="020B0503020204020204" charset="-122"/>
              </a:rPr>
              <a:t>R</a:t>
            </a:r>
            <a:r>
              <a:rPr kumimoji="0" lang="en-US" altLang="zh-CN" sz="2600" b="0" i="0" u="none" strike="noStrike" kern="1200" cap="none" spc="0" normalizeH="0" baseline="0" noProof="0" dirty="0" err="1">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ecommendations</a:t>
            </a:r>
            <a:endParaRPr kumimoji="0" lang="en-US" altLang="zh-CN" sz="2600" b="0" i="0" u="none" strike="noStrike" kern="1200" cap="none" spc="0" normalizeH="0" baseline="0" noProof="0" dirty="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sp>
        <p:nvSpPr>
          <p:cNvPr id="3" name="圆角矩形 2">
            <a:extLst>
              <a:ext uri="{FF2B5EF4-FFF2-40B4-BE49-F238E27FC236}">
                <a16:creationId xmlns:a16="http://schemas.microsoft.com/office/drawing/2014/main" id="{49385A8F-A1AA-A7A2-24F3-063E699F9764}"/>
              </a:ext>
            </a:extLst>
          </p:cNvPr>
          <p:cNvSpPr/>
          <p:nvPr/>
        </p:nvSpPr>
        <p:spPr>
          <a:xfrm>
            <a:off x="695325" y="551028"/>
            <a:ext cx="515705" cy="515705"/>
          </a:xfrm>
          <a:prstGeom prst="roundRect">
            <a:avLst/>
          </a:pr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
        <p:nvSpPr>
          <p:cNvPr id="4" name="圆角矩形 16">
            <a:extLst>
              <a:ext uri="{FF2B5EF4-FFF2-40B4-BE49-F238E27FC236}">
                <a16:creationId xmlns:a16="http://schemas.microsoft.com/office/drawing/2014/main" id="{DCDCA604-3D8E-2E25-C66A-C83313725FC3}"/>
              </a:ext>
            </a:extLst>
          </p:cNvPr>
          <p:cNvSpPr/>
          <p:nvPr/>
        </p:nvSpPr>
        <p:spPr>
          <a:xfrm>
            <a:off x="953178" y="491523"/>
            <a:ext cx="317357" cy="317357"/>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0" y="-996367"/>
            <a:ext cx="2799765" cy="5337729"/>
            <a:chOff x="-1" y="-1003294"/>
            <a:chExt cx="2799765" cy="5337729"/>
          </a:xfrm>
        </p:grpSpPr>
        <p:sp>
          <p:nvSpPr>
            <p:cNvPr id="29" name="任意多边形 28"/>
            <p:cNvSpPr/>
            <p:nvPr/>
          </p:nvSpPr>
          <p:spPr>
            <a:xfrm rot="7987870" flipH="1">
              <a:off x="-1342852" y="982345"/>
              <a:ext cx="5337729" cy="1366451"/>
            </a:xfrm>
            <a:custGeom>
              <a:avLst/>
              <a:gdLst>
                <a:gd name="connsiteX0" fmla="*/ 4311074 w 5337729"/>
                <a:gd name="connsiteY0" fmla="*/ 1366451 h 1366451"/>
                <a:gd name="connsiteX1" fmla="*/ 5337729 w 5337729"/>
                <a:gd name="connsiteY1" fmla="*/ 270540 h 1366451"/>
                <a:gd name="connsiteX2" fmla="*/ 5100024 w 5337729"/>
                <a:gd name="connsiteY2" fmla="*/ 195244 h 1366451"/>
                <a:gd name="connsiteX3" fmla="*/ 4355384 w 5337729"/>
                <a:gd name="connsiteY3" fmla="*/ 98774 h 1366451"/>
                <a:gd name="connsiteX4" fmla="*/ 2045961 w 5337729"/>
                <a:gd name="connsiteY4" fmla="*/ 457622 h 1366451"/>
                <a:gd name="connsiteX5" fmla="*/ 109515 w 5337729"/>
                <a:gd name="connsiteY5" fmla="*/ 673 h 1366451"/>
                <a:gd name="connsiteX6" fmla="*/ 0 w 5337729"/>
                <a:gd name="connsiteY6" fmla="*/ 0 h 1366451"/>
                <a:gd name="connsiteX7" fmla="*/ 1458631 w 5337729"/>
                <a:gd name="connsiteY7" fmla="*/ 1366451 h 136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7729" h="1366451">
                  <a:moveTo>
                    <a:pt x="4311074" y="1366451"/>
                  </a:moveTo>
                  <a:lnTo>
                    <a:pt x="5337729" y="270540"/>
                  </a:lnTo>
                  <a:lnTo>
                    <a:pt x="5100024" y="195244"/>
                  </a:lnTo>
                  <a:cubicBezTo>
                    <a:pt x="4835461" y="121408"/>
                    <a:pt x="4579648" y="81899"/>
                    <a:pt x="4355384" y="98774"/>
                  </a:cubicBezTo>
                  <a:cubicBezTo>
                    <a:pt x="3554227" y="74184"/>
                    <a:pt x="3037472" y="362781"/>
                    <a:pt x="2045961" y="457622"/>
                  </a:cubicBezTo>
                  <a:cubicBezTo>
                    <a:pt x="1439425" y="408022"/>
                    <a:pt x="949180" y="26869"/>
                    <a:pt x="109515" y="673"/>
                  </a:cubicBezTo>
                  <a:lnTo>
                    <a:pt x="0" y="0"/>
                  </a:lnTo>
                  <a:lnTo>
                    <a:pt x="1458631" y="1366451"/>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0" name="任意多边形 29"/>
            <p:cNvSpPr/>
            <p:nvPr/>
          </p:nvSpPr>
          <p:spPr>
            <a:xfrm rot="5400000">
              <a:off x="-531514" y="531512"/>
              <a:ext cx="3862791" cy="2799765"/>
            </a:xfrm>
            <a:custGeom>
              <a:avLst/>
              <a:gdLst>
                <a:gd name="connsiteX0" fmla="*/ 0 w 3862791"/>
                <a:gd name="connsiteY0" fmla="*/ 2799765 h 2799765"/>
                <a:gd name="connsiteX1" fmla="*/ 0 w 3862791"/>
                <a:gd name="connsiteY1" fmla="*/ 720708 h 2799765"/>
                <a:gd name="connsiteX2" fmla="*/ 1 w 3862791"/>
                <a:gd name="connsiteY2" fmla="*/ 720709 h 2799765"/>
                <a:gd name="connsiteX3" fmla="*/ 2 w 3862791"/>
                <a:gd name="connsiteY3" fmla="*/ 0 h 2799765"/>
                <a:gd name="connsiteX4" fmla="*/ 10250 w 3862791"/>
                <a:gd name="connsiteY4" fmla="*/ 25566 h 2799765"/>
                <a:gd name="connsiteX5" fmla="*/ 563282 w 3862791"/>
                <a:gd name="connsiteY5" fmla="*/ 889204 h 2799765"/>
                <a:gd name="connsiteX6" fmla="*/ 3521626 w 3862791"/>
                <a:gd name="connsiteY6" fmla="*/ 2394736 h 2799765"/>
                <a:gd name="connsiteX7" fmla="*/ 3808603 w 3862791"/>
                <a:gd name="connsiteY7" fmla="*/ 2722056 h 2799765"/>
                <a:gd name="connsiteX8" fmla="*/ 3862791 w 3862791"/>
                <a:gd name="connsiteY8" fmla="*/ 2799764 h 2799765"/>
                <a:gd name="connsiteX9" fmla="*/ 2348566 w 3862791"/>
                <a:gd name="connsiteY9" fmla="*/ 2799764 h 2799765"/>
                <a:gd name="connsiteX10" fmla="*/ 2348567 w 3862791"/>
                <a:gd name="connsiteY10" fmla="*/ 2799765 h 279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62791" h="2799765">
                  <a:moveTo>
                    <a:pt x="0" y="2799765"/>
                  </a:moveTo>
                  <a:lnTo>
                    <a:pt x="0" y="720708"/>
                  </a:lnTo>
                  <a:lnTo>
                    <a:pt x="1" y="720709"/>
                  </a:lnTo>
                  <a:lnTo>
                    <a:pt x="2" y="0"/>
                  </a:lnTo>
                  <a:lnTo>
                    <a:pt x="10250" y="25566"/>
                  </a:lnTo>
                  <a:cubicBezTo>
                    <a:pt x="141812" y="351260"/>
                    <a:pt x="289477" y="669137"/>
                    <a:pt x="563282" y="889204"/>
                  </a:cubicBezTo>
                  <a:cubicBezTo>
                    <a:pt x="1342103" y="1515169"/>
                    <a:pt x="2778473" y="1692379"/>
                    <a:pt x="3521626" y="2394736"/>
                  </a:cubicBezTo>
                  <a:cubicBezTo>
                    <a:pt x="3623228" y="2490761"/>
                    <a:pt x="3718622" y="2601411"/>
                    <a:pt x="3808603" y="2722056"/>
                  </a:cubicBezTo>
                  <a:lnTo>
                    <a:pt x="3862791" y="2799764"/>
                  </a:lnTo>
                  <a:lnTo>
                    <a:pt x="2348566" y="2799764"/>
                  </a:lnTo>
                  <a:lnTo>
                    <a:pt x="2348567" y="2799765"/>
                  </a:lnTo>
                  <a:close/>
                </a:path>
              </a:pathLst>
            </a:cu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2" name="任意多边形 31"/>
          <p:cNvSpPr/>
          <p:nvPr/>
        </p:nvSpPr>
        <p:spPr>
          <a:xfrm rot="18787870" flipH="1">
            <a:off x="8197122" y="4513212"/>
            <a:ext cx="5337729" cy="1366451"/>
          </a:xfrm>
          <a:custGeom>
            <a:avLst/>
            <a:gdLst>
              <a:gd name="connsiteX0" fmla="*/ 4311074 w 5337729"/>
              <a:gd name="connsiteY0" fmla="*/ 1366451 h 1366451"/>
              <a:gd name="connsiteX1" fmla="*/ 5337729 w 5337729"/>
              <a:gd name="connsiteY1" fmla="*/ 270540 h 1366451"/>
              <a:gd name="connsiteX2" fmla="*/ 5100024 w 5337729"/>
              <a:gd name="connsiteY2" fmla="*/ 195244 h 1366451"/>
              <a:gd name="connsiteX3" fmla="*/ 4355384 w 5337729"/>
              <a:gd name="connsiteY3" fmla="*/ 98774 h 1366451"/>
              <a:gd name="connsiteX4" fmla="*/ 2045961 w 5337729"/>
              <a:gd name="connsiteY4" fmla="*/ 457622 h 1366451"/>
              <a:gd name="connsiteX5" fmla="*/ 109515 w 5337729"/>
              <a:gd name="connsiteY5" fmla="*/ 673 h 1366451"/>
              <a:gd name="connsiteX6" fmla="*/ 0 w 5337729"/>
              <a:gd name="connsiteY6" fmla="*/ 0 h 1366451"/>
              <a:gd name="connsiteX7" fmla="*/ 1458631 w 5337729"/>
              <a:gd name="connsiteY7" fmla="*/ 1366451 h 136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7729" h="1366451">
                <a:moveTo>
                  <a:pt x="4311074" y="1366451"/>
                </a:moveTo>
                <a:lnTo>
                  <a:pt x="5337729" y="270540"/>
                </a:lnTo>
                <a:lnTo>
                  <a:pt x="5100024" y="195244"/>
                </a:lnTo>
                <a:cubicBezTo>
                  <a:pt x="4835461" y="121408"/>
                  <a:pt x="4579648" y="81899"/>
                  <a:pt x="4355384" y="98774"/>
                </a:cubicBezTo>
                <a:cubicBezTo>
                  <a:pt x="3554227" y="74184"/>
                  <a:pt x="3037472" y="362781"/>
                  <a:pt x="2045961" y="457622"/>
                </a:cubicBezTo>
                <a:cubicBezTo>
                  <a:pt x="1439425" y="408022"/>
                  <a:pt x="949180" y="26869"/>
                  <a:pt x="109515" y="673"/>
                </a:cubicBezTo>
                <a:lnTo>
                  <a:pt x="0" y="0"/>
                </a:lnTo>
                <a:lnTo>
                  <a:pt x="1458631" y="1366451"/>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3" name="任意多边形 32"/>
          <p:cNvSpPr/>
          <p:nvPr/>
        </p:nvSpPr>
        <p:spPr>
          <a:xfrm rot="16200000">
            <a:off x="8860722" y="3530731"/>
            <a:ext cx="3862791" cy="2799765"/>
          </a:xfrm>
          <a:custGeom>
            <a:avLst/>
            <a:gdLst>
              <a:gd name="connsiteX0" fmla="*/ 0 w 3862791"/>
              <a:gd name="connsiteY0" fmla="*/ 2799765 h 2799765"/>
              <a:gd name="connsiteX1" fmla="*/ 0 w 3862791"/>
              <a:gd name="connsiteY1" fmla="*/ 720708 h 2799765"/>
              <a:gd name="connsiteX2" fmla="*/ 1 w 3862791"/>
              <a:gd name="connsiteY2" fmla="*/ 720709 h 2799765"/>
              <a:gd name="connsiteX3" fmla="*/ 2 w 3862791"/>
              <a:gd name="connsiteY3" fmla="*/ 0 h 2799765"/>
              <a:gd name="connsiteX4" fmla="*/ 10250 w 3862791"/>
              <a:gd name="connsiteY4" fmla="*/ 25566 h 2799765"/>
              <a:gd name="connsiteX5" fmla="*/ 563282 w 3862791"/>
              <a:gd name="connsiteY5" fmla="*/ 889204 h 2799765"/>
              <a:gd name="connsiteX6" fmla="*/ 3521626 w 3862791"/>
              <a:gd name="connsiteY6" fmla="*/ 2394736 h 2799765"/>
              <a:gd name="connsiteX7" fmla="*/ 3808603 w 3862791"/>
              <a:gd name="connsiteY7" fmla="*/ 2722056 h 2799765"/>
              <a:gd name="connsiteX8" fmla="*/ 3862791 w 3862791"/>
              <a:gd name="connsiteY8" fmla="*/ 2799764 h 2799765"/>
              <a:gd name="connsiteX9" fmla="*/ 2348566 w 3862791"/>
              <a:gd name="connsiteY9" fmla="*/ 2799764 h 2799765"/>
              <a:gd name="connsiteX10" fmla="*/ 2348567 w 3862791"/>
              <a:gd name="connsiteY10" fmla="*/ 2799765 h 279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62791" h="2799765">
                <a:moveTo>
                  <a:pt x="0" y="2799765"/>
                </a:moveTo>
                <a:lnTo>
                  <a:pt x="0" y="720708"/>
                </a:lnTo>
                <a:lnTo>
                  <a:pt x="1" y="720709"/>
                </a:lnTo>
                <a:lnTo>
                  <a:pt x="2" y="0"/>
                </a:lnTo>
                <a:lnTo>
                  <a:pt x="10250" y="25566"/>
                </a:lnTo>
                <a:cubicBezTo>
                  <a:pt x="141812" y="351260"/>
                  <a:pt x="289477" y="669137"/>
                  <a:pt x="563282" y="889204"/>
                </a:cubicBezTo>
                <a:cubicBezTo>
                  <a:pt x="1342103" y="1515169"/>
                  <a:pt x="2778473" y="1692379"/>
                  <a:pt x="3521626" y="2394736"/>
                </a:cubicBezTo>
                <a:cubicBezTo>
                  <a:pt x="3623228" y="2490761"/>
                  <a:pt x="3718622" y="2601411"/>
                  <a:pt x="3808603" y="2722056"/>
                </a:cubicBezTo>
                <a:lnTo>
                  <a:pt x="3862791" y="2799764"/>
                </a:lnTo>
                <a:lnTo>
                  <a:pt x="2348566" y="2799764"/>
                </a:lnTo>
                <a:lnTo>
                  <a:pt x="2348567" y="2799765"/>
                </a:lnTo>
                <a:close/>
              </a:path>
            </a:pathLst>
          </a:cu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圆角矩形 33"/>
          <p:cNvSpPr/>
          <p:nvPr/>
        </p:nvSpPr>
        <p:spPr>
          <a:xfrm>
            <a:off x="1054239" y="1355493"/>
            <a:ext cx="10084793" cy="4888199"/>
          </a:xfrm>
          <a:prstGeom prst="roundRect">
            <a:avLst>
              <a:gd name="adj" fmla="val 5640"/>
            </a:avLst>
          </a:prstGeom>
          <a:solidFill>
            <a:schemeClr val="bg1"/>
          </a:solidFill>
          <a:ln>
            <a:noFill/>
          </a:ln>
          <a:effectLst>
            <a:outerShdw blurRad="127000" sx="102000" sy="1020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0000"/>
              </a:lnSpc>
            </a:pPr>
            <a:r>
              <a:rPr lang="en-US" altLang="zh-CN" sz="1600" dirty="0">
                <a:solidFill>
                  <a:schemeClr val="tx1">
                    <a:lumMod val="75000"/>
                    <a:lumOff val="25000"/>
                  </a:schemeClr>
                </a:solidFill>
              </a:rPr>
              <a:t> </a:t>
            </a:r>
            <a:br>
              <a:rPr lang="en-US" altLang="zh-CN" sz="1600" dirty="0">
                <a:solidFill>
                  <a:schemeClr val="tx1">
                    <a:lumMod val="75000"/>
                    <a:lumOff val="25000"/>
                  </a:schemeClr>
                </a:solidFill>
              </a:rPr>
            </a:br>
            <a:r>
              <a:rPr lang="en-US" altLang="zh-CN" sz="1600" dirty="0">
                <a:solidFill>
                  <a:schemeClr val="tx1">
                    <a:lumMod val="75000"/>
                    <a:lumOff val="25000"/>
                  </a:schemeClr>
                </a:solidFill>
              </a:rPr>
              <a:t>[1] Ahmed B. Digital Futures, Digital Transformation.  Springer,2016.</a:t>
            </a:r>
            <a:br>
              <a:rPr lang="en-US" altLang="zh-CN" sz="1600" dirty="0">
                <a:solidFill>
                  <a:schemeClr val="tx1">
                    <a:lumMod val="75000"/>
                    <a:lumOff val="25000"/>
                  </a:schemeClr>
                </a:solidFill>
              </a:rPr>
            </a:br>
            <a:r>
              <a:rPr lang="en-US" altLang="zh-CN" sz="1600" dirty="0">
                <a:solidFill>
                  <a:schemeClr val="tx1">
                    <a:lumMod val="75000"/>
                    <a:lumOff val="25000"/>
                  </a:schemeClr>
                </a:solidFill>
              </a:rPr>
              <a:t>[2] </a:t>
            </a:r>
            <a:r>
              <a:rPr lang="en-US" altLang="zh-CN" sz="1600" dirty="0" err="1">
                <a:solidFill>
                  <a:schemeClr val="tx1">
                    <a:lumMod val="75000"/>
                    <a:lumOff val="25000"/>
                  </a:schemeClr>
                </a:solidFill>
              </a:rPr>
              <a:t>Bergur</a:t>
            </a:r>
            <a:r>
              <a:rPr lang="en-US" altLang="zh-CN" sz="1600" dirty="0">
                <a:solidFill>
                  <a:schemeClr val="tx1">
                    <a:lumMod val="75000"/>
                    <a:lumOff val="25000"/>
                  </a:schemeClr>
                </a:solidFill>
              </a:rPr>
              <a:t> </a:t>
            </a:r>
            <a:r>
              <a:rPr lang="en-US" altLang="zh-CN" sz="1600" dirty="0" err="1">
                <a:solidFill>
                  <a:schemeClr val="tx1">
                    <a:lumMod val="75000"/>
                    <a:lumOff val="25000"/>
                  </a:schemeClr>
                </a:solidFill>
              </a:rPr>
              <a:t>Thormundsson</a:t>
            </a:r>
            <a:r>
              <a:rPr lang="en-US" altLang="zh-CN" sz="1600" dirty="0">
                <a:solidFill>
                  <a:schemeClr val="tx1">
                    <a:lumMod val="75000"/>
                    <a:lumOff val="25000"/>
                  </a:schemeClr>
                </a:solidFill>
              </a:rPr>
              <a:t>. (2022). Major home &amp; household appliances manufacturers worldwide ranked by revenue 2021. Available at: </a:t>
            </a:r>
            <a:br>
              <a:rPr lang="en-US" altLang="zh-CN" sz="1600" dirty="0">
                <a:solidFill>
                  <a:schemeClr val="tx1">
                    <a:lumMod val="75000"/>
                    <a:lumOff val="25000"/>
                  </a:schemeClr>
                </a:solidFill>
              </a:rPr>
            </a:br>
            <a:r>
              <a:rPr lang="en-US" altLang="zh-CN" sz="1600" dirty="0">
                <a:solidFill>
                  <a:schemeClr val="tx1">
                    <a:lumMod val="75000"/>
                    <a:lumOff val="25000"/>
                  </a:schemeClr>
                </a:solidFill>
              </a:rPr>
              <a:t>https://www.statista.com/statistics/266689/net-sales-of-leading-home-appliance-manufacturers-worlwide/(Accessed: 26 Feb 2023).</a:t>
            </a:r>
            <a:br>
              <a:rPr lang="en-US" altLang="zh-CN" sz="1600" dirty="0">
                <a:solidFill>
                  <a:schemeClr val="tx1">
                    <a:lumMod val="75000"/>
                    <a:lumOff val="25000"/>
                  </a:schemeClr>
                </a:solidFill>
              </a:rPr>
            </a:br>
            <a:r>
              <a:rPr lang="en-US" altLang="zh-CN" sz="1600" dirty="0">
                <a:solidFill>
                  <a:schemeClr val="tx1">
                    <a:lumMod val="75000"/>
                    <a:lumOff val="25000"/>
                  </a:schemeClr>
                </a:solidFill>
              </a:rPr>
              <a:t>[3] Daniel </a:t>
            </a:r>
            <a:r>
              <a:rPr lang="en-US" altLang="zh-CN" sz="1600" dirty="0" err="1">
                <a:solidFill>
                  <a:schemeClr val="tx1">
                    <a:lumMod val="75000"/>
                    <a:lumOff val="25000"/>
                  </a:schemeClr>
                </a:solidFill>
              </a:rPr>
              <a:t>Slotta</a:t>
            </a:r>
            <a:r>
              <a:rPr lang="en-US" altLang="zh-CN" sz="1600" dirty="0">
                <a:solidFill>
                  <a:schemeClr val="tx1">
                    <a:lumMod val="75000"/>
                    <a:lumOff val="25000"/>
                  </a:schemeClr>
                </a:solidFill>
              </a:rPr>
              <a:t>. (2022). Net profit of Midea Group from 2012 to 2021. Available at: </a:t>
            </a:r>
            <a:br>
              <a:rPr lang="en-US" altLang="zh-CN" sz="1600" dirty="0">
                <a:solidFill>
                  <a:schemeClr val="tx1">
                    <a:lumMod val="75000"/>
                    <a:lumOff val="25000"/>
                  </a:schemeClr>
                </a:solidFill>
              </a:rPr>
            </a:br>
            <a:r>
              <a:rPr lang="en-US" altLang="zh-CN" sz="1600" dirty="0">
                <a:solidFill>
                  <a:schemeClr val="tx1">
                    <a:lumMod val="75000"/>
                    <a:lumOff val="25000"/>
                  </a:schemeClr>
                </a:solidFill>
              </a:rPr>
              <a:t>https://www.statista.com/statistics/410993/net-profit-of-midea-group/(Accessed: 26 Feb 2023).</a:t>
            </a:r>
            <a:br>
              <a:rPr lang="en-US" altLang="zh-CN" sz="1600" dirty="0">
                <a:solidFill>
                  <a:schemeClr val="tx1">
                    <a:lumMod val="75000"/>
                    <a:lumOff val="25000"/>
                  </a:schemeClr>
                </a:solidFill>
              </a:rPr>
            </a:br>
            <a:r>
              <a:rPr lang="en-US" altLang="zh-CN" sz="1600" dirty="0">
                <a:solidFill>
                  <a:schemeClr val="tx1">
                    <a:lumMod val="75000"/>
                    <a:lumOff val="25000"/>
                  </a:schemeClr>
                </a:solidFill>
              </a:rPr>
              <a:t>[4] </a:t>
            </a:r>
            <a:r>
              <a:rPr lang="en-US" altLang="zh-CN" sz="1600" dirty="0" err="1">
                <a:solidFill>
                  <a:schemeClr val="tx1">
                    <a:lumMod val="75000"/>
                    <a:lumOff val="25000"/>
                  </a:schemeClr>
                </a:solidFill>
              </a:rPr>
              <a:t>Ilvonen</a:t>
            </a:r>
            <a:r>
              <a:rPr lang="en-US" altLang="zh-CN" sz="1600" dirty="0">
                <a:solidFill>
                  <a:schemeClr val="tx1">
                    <a:lumMod val="75000"/>
                    <a:lumOff val="25000"/>
                  </a:schemeClr>
                </a:solidFill>
              </a:rPr>
              <a:t> I, </a:t>
            </a:r>
            <a:r>
              <a:rPr lang="en-US" altLang="zh-CN" sz="1600" dirty="0" err="1">
                <a:solidFill>
                  <a:schemeClr val="tx1">
                    <a:lumMod val="75000"/>
                    <a:lumOff val="25000"/>
                  </a:schemeClr>
                </a:solidFill>
              </a:rPr>
              <a:t>Thalmann</a:t>
            </a:r>
            <a:r>
              <a:rPr lang="en-US" altLang="zh-CN" sz="1600" dirty="0">
                <a:solidFill>
                  <a:schemeClr val="tx1">
                    <a:lumMod val="75000"/>
                    <a:lumOff val="25000"/>
                  </a:schemeClr>
                </a:solidFill>
              </a:rPr>
              <a:t> S, Manhart M, et al. Reconciling digital transformation and knowledge protection: A research agenda. Knowledge Management Research &amp; Practice, 2018, 16(2): 235-244.</a:t>
            </a:r>
            <a:br>
              <a:rPr lang="en-US" altLang="zh-CN" sz="1600" dirty="0">
                <a:solidFill>
                  <a:schemeClr val="tx1">
                    <a:lumMod val="75000"/>
                    <a:lumOff val="25000"/>
                  </a:schemeClr>
                </a:solidFill>
              </a:rPr>
            </a:br>
            <a:r>
              <a:rPr lang="en-US" altLang="zh-CN" sz="1600" dirty="0">
                <a:solidFill>
                  <a:schemeClr val="tx1">
                    <a:lumMod val="75000"/>
                    <a:lumOff val="25000"/>
                  </a:schemeClr>
                </a:solidFill>
              </a:rPr>
              <a:t>[5] Ismail M H, </a:t>
            </a:r>
            <a:r>
              <a:rPr lang="en-US" altLang="zh-CN" sz="1600" dirty="0" err="1">
                <a:solidFill>
                  <a:schemeClr val="tx1">
                    <a:lumMod val="75000"/>
                    <a:lumOff val="25000"/>
                  </a:schemeClr>
                </a:solidFill>
              </a:rPr>
              <a:t>Khater</a:t>
            </a:r>
            <a:r>
              <a:rPr lang="en-US" altLang="zh-CN" sz="1600" dirty="0">
                <a:solidFill>
                  <a:schemeClr val="tx1">
                    <a:lumMod val="75000"/>
                    <a:lumOff val="25000"/>
                  </a:schemeClr>
                </a:solidFill>
              </a:rPr>
              <a:t> M, </a:t>
            </a:r>
            <a:r>
              <a:rPr lang="en-US" altLang="zh-CN" sz="1600" dirty="0" err="1">
                <a:solidFill>
                  <a:schemeClr val="tx1">
                    <a:lumMod val="75000"/>
                    <a:lumOff val="25000"/>
                  </a:schemeClr>
                </a:solidFill>
              </a:rPr>
              <a:t>Zaki</a:t>
            </a:r>
            <a:r>
              <a:rPr lang="en-US" altLang="zh-CN" sz="1600" dirty="0">
                <a:solidFill>
                  <a:schemeClr val="tx1">
                    <a:lumMod val="75000"/>
                    <a:lumOff val="25000"/>
                  </a:schemeClr>
                </a:solidFill>
              </a:rPr>
              <a:t> M. Digital business transformation and strategy: What do we know so far. Cambridge Service Alliance, 2018, 10: 2-38.</a:t>
            </a:r>
            <a:br>
              <a:rPr lang="en-US" altLang="zh-CN" sz="1600" dirty="0">
                <a:solidFill>
                  <a:schemeClr val="tx1">
                    <a:lumMod val="75000"/>
                    <a:lumOff val="25000"/>
                  </a:schemeClr>
                </a:solidFill>
              </a:rPr>
            </a:br>
            <a:r>
              <a:rPr lang="en-US" altLang="zh-CN" sz="1600" dirty="0">
                <a:solidFill>
                  <a:schemeClr val="tx1">
                    <a:lumMod val="75000"/>
                    <a:lumOff val="25000"/>
                  </a:schemeClr>
                </a:solidFill>
              </a:rPr>
              <a:t>[6] Li F. The digital transformation of business models in the creative industries: A holistic framework and emerging trends. </a:t>
            </a:r>
            <a:r>
              <a:rPr lang="en-US" altLang="zh-CN" sz="1600" dirty="0" err="1">
                <a:solidFill>
                  <a:schemeClr val="tx1">
                    <a:lumMod val="75000"/>
                    <a:lumOff val="25000"/>
                  </a:schemeClr>
                </a:solidFill>
              </a:rPr>
              <a:t>Technovation</a:t>
            </a:r>
            <a:r>
              <a:rPr lang="en-US" altLang="zh-CN" sz="1600" dirty="0">
                <a:solidFill>
                  <a:schemeClr val="tx1">
                    <a:lumMod val="75000"/>
                    <a:lumOff val="25000"/>
                  </a:schemeClr>
                </a:solidFill>
              </a:rPr>
              <a:t>, 2020, 92: 93-102.</a:t>
            </a:r>
            <a:endParaRPr lang="zh-CN" altLang="en-US" sz="1600" dirty="0">
              <a:solidFill>
                <a:schemeClr val="tx1">
                  <a:lumMod val="75000"/>
                  <a:lumOff val="25000"/>
                </a:schemeClr>
              </a:solidFill>
            </a:endParaRPr>
          </a:p>
        </p:txBody>
      </p:sp>
      <p:sp>
        <p:nvSpPr>
          <p:cNvPr id="35" name="矩形 34"/>
          <p:cNvSpPr/>
          <p:nvPr/>
        </p:nvSpPr>
        <p:spPr>
          <a:xfrm>
            <a:off x="4756050" y="445393"/>
            <a:ext cx="2679900" cy="5835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800" i="0" u="none" strike="noStrike" kern="1200" cap="none" normalizeH="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rPr>
              <a:t>References</a:t>
            </a:r>
            <a:r>
              <a:rPr kumimoji="0" lang="en-US" altLang="zh-CN" sz="3200" i="0" u="none" strike="noStrike" kern="1200" cap="none" normalizeH="0" noProof="0" dirty="0">
                <a:ln>
                  <a:noFill/>
                </a:ln>
                <a:solidFill>
                  <a:schemeClr val="accent1"/>
                </a:solidFill>
                <a:effectLst/>
                <a:uLnTx/>
                <a:uFillTx/>
                <a:latin typeface="微软雅黑" panose="020B0503020204020204" pitchFamily="34" charset="-122"/>
                <a:ea typeface="微软雅黑" panose="020B0503020204020204" pitchFamily="34" charset="-122"/>
              </a:rPr>
              <a:t> </a:t>
            </a:r>
            <a:endParaRPr kumimoji="0" lang="zh-CN" altLang="en-US" sz="3200" i="0" u="none" strike="noStrike" kern="1200" cap="none" normalizeH="0" noProof="0" dirty="0">
              <a:ln>
                <a:noFill/>
              </a:ln>
              <a:solidFill>
                <a:schemeClr val="accent1"/>
              </a:solidFill>
              <a:effectLst/>
              <a:uLnTx/>
              <a:uFillTx/>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0" y="-996367"/>
            <a:ext cx="2799765" cy="5337729"/>
            <a:chOff x="-1" y="-1003294"/>
            <a:chExt cx="2799765" cy="5337729"/>
          </a:xfrm>
        </p:grpSpPr>
        <p:sp>
          <p:nvSpPr>
            <p:cNvPr id="29" name="任意多边形 28"/>
            <p:cNvSpPr/>
            <p:nvPr/>
          </p:nvSpPr>
          <p:spPr>
            <a:xfrm rot="7987870" flipH="1">
              <a:off x="-1342852" y="982345"/>
              <a:ext cx="5337729" cy="1366451"/>
            </a:xfrm>
            <a:custGeom>
              <a:avLst/>
              <a:gdLst>
                <a:gd name="connsiteX0" fmla="*/ 4311074 w 5337729"/>
                <a:gd name="connsiteY0" fmla="*/ 1366451 h 1366451"/>
                <a:gd name="connsiteX1" fmla="*/ 5337729 w 5337729"/>
                <a:gd name="connsiteY1" fmla="*/ 270540 h 1366451"/>
                <a:gd name="connsiteX2" fmla="*/ 5100024 w 5337729"/>
                <a:gd name="connsiteY2" fmla="*/ 195244 h 1366451"/>
                <a:gd name="connsiteX3" fmla="*/ 4355384 w 5337729"/>
                <a:gd name="connsiteY3" fmla="*/ 98774 h 1366451"/>
                <a:gd name="connsiteX4" fmla="*/ 2045961 w 5337729"/>
                <a:gd name="connsiteY4" fmla="*/ 457622 h 1366451"/>
                <a:gd name="connsiteX5" fmla="*/ 109515 w 5337729"/>
                <a:gd name="connsiteY5" fmla="*/ 673 h 1366451"/>
                <a:gd name="connsiteX6" fmla="*/ 0 w 5337729"/>
                <a:gd name="connsiteY6" fmla="*/ 0 h 1366451"/>
                <a:gd name="connsiteX7" fmla="*/ 1458631 w 5337729"/>
                <a:gd name="connsiteY7" fmla="*/ 1366451 h 136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7729" h="1366451">
                  <a:moveTo>
                    <a:pt x="4311074" y="1366451"/>
                  </a:moveTo>
                  <a:lnTo>
                    <a:pt x="5337729" y="270540"/>
                  </a:lnTo>
                  <a:lnTo>
                    <a:pt x="5100024" y="195244"/>
                  </a:lnTo>
                  <a:cubicBezTo>
                    <a:pt x="4835461" y="121408"/>
                    <a:pt x="4579648" y="81899"/>
                    <a:pt x="4355384" y="98774"/>
                  </a:cubicBezTo>
                  <a:cubicBezTo>
                    <a:pt x="3554227" y="74184"/>
                    <a:pt x="3037472" y="362781"/>
                    <a:pt x="2045961" y="457622"/>
                  </a:cubicBezTo>
                  <a:cubicBezTo>
                    <a:pt x="1439425" y="408022"/>
                    <a:pt x="949180" y="26869"/>
                    <a:pt x="109515" y="673"/>
                  </a:cubicBezTo>
                  <a:lnTo>
                    <a:pt x="0" y="0"/>
                  </a:lnTo>
                  <a:lnTo>
                    <a:pt x="1458631" y="1366451"/>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0" name="任意多边形 29"/>
            <p:cNvSpPr/>
            <p:nvPr/>
          </p:nvSpPr>
          <p:spPr>
            <a:xfrm rot="5400000">
              <a:off x="-531514" y="531512"/>
              <a:ext cx="3862791" cy="2799765"/>
            </a:xfrm>
            <a:custGeom>
              <a:avLst/>
              <a:gdLst>
                <a:gd name="connsiteX0" fmla="*/ 0 w 3862791"/>
                <a:gd name="connsiteY0" fmla="*/ 2799765 h 2799765"/>
                <a:gd name="connsiteX1" fmla="*/ 0 w 3862791"/>
                <a:gd name="connsiteY1" fmla="*/ 720708 h 2799765"/>
                <a:gd name="connsiteX2" fmla="*/ 1 w 3862791"/>
                <a:gd name="connsiteY2" fmla="*/ 720709 h 2799765"/>
                <a:gd name="connsiteX3" fmla="*/ 2 w 3862791"/>
                <a:gd name="connsiteY3" fmla="*/ 0 h 2799765"/>
                <a:gd name="connsiteX4" fmla="*/ 10250 w 3862791"/>
                <a:gd name="connsiteY4" fmla="*/ 25566 h 2799765"/>
                <a:gd name="connsiteX5" fmla="*/ 563282 w 3862791"/>
                <a:gd name="connsiteY5" fmla="*/ 889204 h 2799765"/>
                <a:gd name="connsiteX6" fmla="*/ 3521626 w 3862791"/>
                <a:gd name="connsiteY6" fmla="*/ 2394736 h 2799765"/>
                <a:gd name="connsiteX7" fmla="*/ 3808603 w 3862791"/>
                <a:gd name="connsiteY7" fmla="*/ 2722056 h 2799765"/>
                <a:gd name="connsiteX8" fmla="*/ 3862791 w 3862791"/>
                <a:gd name="connsiteY8" fmla="*/ 2799764 h 2799765"/>
                <a:gd name="connsiteX9" fmla="*/ 2348566 w 3862791"/>
                <a:gd name="connsiteY9" fmla="*/ 2799764 h 2799765"/>
                <a:gd name="connsiteX10" fmla="*/ 2348567 w 3862791"/>
                <a:gd name="connsiteY10" fmla="*/ 2799765 h 279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62791" h="2799765">
                  <a:moveTo>
                    <a:pt x="0" y="2799765"/>
                  </a:moveTo>
                  <a:lnTo>
                    <a:pt x="0" y="720708"/>
                  </a:lnTo>
                  <a:lnTo>
                    <a:pt x="1" y="720709"/>
                  </a:lnTo>
                  <a:lnTo>
                    <a:pt x="2" y="0"/>
                  </a:lnTo>
                  <a:lnTo>
                    <a:pt x="10250" y="25566"/>
                  </a:lnTo>
                  <a:cubicBezTo>
                    <a:pt x="141812" y="351260"/>
                    <a:pt x="289477" y="669137"/>
                    <a:pt x="563282" y="889204"/>
                  </a:cubicBezTo>
                  <a:cubicBezTo>
                    <a:pt x="1342103" y="1515169"/>
                    <a:pt x="2778473" y="1692379"/>
                    <a:pt x="3521626" y="2394736"/>
                  </a:cubicBezTo>
                  <a:cubicBezTo>
                    <a:pt x="3623228" y="2490761"/>
                    <a:pt x="3718622" y="2601411"/>
                    <a:pt x="3808603" y="2722056"/>
                  </a:cubicBezTo>
                  <a:lnTo>
                    <a:pt x="3862791" y="2799764"/>
                  </a:lnTo>
                  <a:lnTo>
                    <a:pt x="2348566" y="2799764"/>
                  </a:lnTo>
                  <a:lnTo>
                    <a:pt x="2348567" y="2799765"/>
                  </a:lnTo>
                  <a:close/>
                </a:path>
              </a:pathLst>
            </a:cu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2" name="任意多边形 31"/>
          <p:cNvSpPr/>
          <p:nvPr/>
        </p:nvSpPr>
        <p:spPr>
          <a:xfrm rot="18787870" flipH="1">
            <a:off x="8197122" y="4513212"/>
            <a:ext cx="5337729" cy="1366451"/>
          </a:xfrm>
          <a:custGeom>
            <a:avLst/>
            <a:gdLst>
              <a:gd name="connsiteX0" fmla="*/ 4311074 w 5337729"/>
              <a:gd name="connsiteY0" fmla="*/ 1366451 h 1366451"/>
              <a:gd name="connsiteX1" fmla="*/ 5337729 w 5337729"/>
              <a:gd name="connsiteY1" fmla="*/ 270540 h 1366451"/>
              <a:gd name="connsiteX2" fmla="*/ 5100024 w 5337729"/>
              <a:gd name="connsiteY2" fmla="*/ 195244 h 1366451"/>
              <a:gd name="connsiteX3" fmla="*/ 4355384 w 5337729"/>
              <a:gd name="connsiteY3" fmla="*/ 98774 h 1366451"/>
              <a:gd name="connsiteX4" fmla="*/ 2045961 w 5337729"/>
              <a:gd name="connsiteY4" fmla="*/ 457622 h 1366451"/>
              <a:gd name="connsiteX5" fmla="*/ 109515 w 5337729"/>
              <a:gd name="connsiteY5" fmla="*/ 673 h 1366451"/>
              <a:gd name="connsiteX6" fmla="*/ 0 w 5337729"/>
              <a:gd name="connsiteY6" fmla="*/ 0 h 1366451"/>
              <a:gd name="connsiteX7" fmla="*/ 1458631 w 5337729"/>
              <a:gd name="connsiteY7" fmla="*/ 1366451 h 136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7729" h="1366451">
                <a:moveTo>
                  <a:pt x="4311074" y="1366451"/>
                </a:moveTo>
                <a:lnTo>
                  <a:pt x="5337729" y="270540"/>
                </a:lnTo>
                <a:lnTo>
                  <a:pt x="5100024" y="195244"/>
                </a:lnTo>
                <a:cubicBezTo>
                  <a:pt x="4835461" y="121408"/>
                  <a:pt x="4579648" y="81899"/>
                  <a:pt x="4355384" y="98774"/>
                </a:cubicBezTo>
                <a:cubicBezTo>
                  <a:pt x="3554227" y="74184"/>
                  <a:pt x="3037472" y="362781"/>
                  <a:pt x="2045961" y="457622"/>
                </a:cubicBezTo>
                <a:cubicBezTo>
                  <a:pt x="1439425" y="408022"/>
                  <a:pt x="949180" y="26869"/>
                  <a:pt x="109515" y="673"/>
                </a:cubicBezTo>
                <a:lnTo>
                  <a:pt x="0" y="0"/>
                </a:lnTo>
                <a:lnTo>
                  <a:pt x="1458631" y="1366451"/>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3" name="任意多边形 32"/>
          <p:cNvSpPr/>
          <p:nvPr/>
        </p:nvSpPr>
        <p:spPr>
          <a:xfrm rot="16200000">
            <a:off x="8860722" y="3530731"/>
            <a:ext cx="3862791" cy="2799765"/>
          </a:xfrm>
          <a:custGeom>
            <a:avLst/>
            <a:gdLst>
              <a:gd name="connsiteX0" fmla="*/ 0 w 3862791"/>
              <a:gd name="connsiteY0" fmla="*/ 2799765 h 2799765"/>
              <a:gd name="connsiteX1" fmla="*/ 0 w 3862791"/>
              <a:gd name="connsiteY1" fmla="*/ 720708 h 2799765"/>
              <a:gd name="connsiteX2" fmla="*/ 1 w 3862791"/>
              <a:gd name="connsiteY2" fmla="*/ 720709 h 2799765"/>
              <a:gd name="connsiteX3" fmla="*/ 2 w 3862791"/>
              <a:gd name="connsiteY3" fmla="*/ 0 h 2799765"/>
              <a:gd name="connsiteX4" fmla="*/ 10250 w 3862791"/>
              <a:gd name="connsiteY4" fmla="*/ 25566 h 2799765"/>
              <a:gd name="connsiteX5" fmla="*/ 563282 w 3862791"/>
              <a:gd name="connsiteY5" fmla="*/ 889204 h 2799765"/>
              <a:gd name="connsiteX6" fmla="*/ 3521626 w 3862791"/>
              <a:gd name="connsiteY6" fmla="*/ 2394736 h 2799765"/>
              <a:gd name="connsiteX7" fmla="*/ 3808603 w 3862791"/>
              <a:gd name="connsiteY7" fmla="*/ 2722056 h 2799765"/>
              <a:gd name="connsiteX8" fmla="*/ 3862791 w 3862791"/>
              <a:gd name="connsiteY8" fmla="*/ 2799764 h 2799765"/>
              <a:gd name="connsiteX9" fmla="*/ 2348566 w 3862791"/>
              <a:gd name="connsiteY9" fmla="*/ 2799764 h 2799765"/>
              <a:gd name="connsiteX10" fmla="*/ 2348567 w 3862791"/>
              <a:gd name="connsiteY10" fmla="*/ 2799765 h 279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62791" h="2799765">
                <a:moveTo>
                  <a:pt x="0" y="2799765"/>
                </a:moveTo>
                <a:lnTo>
                  <a:pt x="0" y="720708"/>
                </a:lnTo>
                <a:lnTo>
                  <a:pt x="1" y="720709"/>
                </a:lnTo>
                <a:lnTo>
                  <a:pt x="2" y="0"/>
                </a:lnTo>
                <a:lnTo>
                  <a:pt x="10250" y="25566"/>
                </a:lnTo>
                <a:cubicBezTo>
                  <a:pt x="141812" y="351260"/>
                  <a:pt x="289477" y="669137"/>
                  <a:pt x="563282" y="889204"/>
                </a:cubicBezTo>
                <a:cubicBezTo>
                  <a:pt x="1342103" y="1515169"/>
                  <a:pt x="2778473" y="1692379"/>
                  <a:pt x="3521626" y="2394736"/>
                </a:cubicBezTo>
                <a:cubicBezTo>
                  <a:pt x="3623228" y="2490761"/>
                  <a:pt x="3718622" y="2601411"/>
                  <a:pt x="3808603" y="2722056"/>
                </a:cubicBezTo>
                <a:lnTo>
                  <a:pt x="3862791" y="2799764"/>
                </a:lnTo>
                <a:lnTo>
                  <a:pt x="2348566" y="2799764"/>
                </a:lnTo>
                <a:lnTo>
                  <a:pt x="2348567" y="2799765"/>
                </a:lnTo>
                <a:close/>
              </a:path>
            </a:pathLst>
          </a:custGeom>
          <a:solidFill>
            <a:srgbClr val="0091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圆角矩形 33"/>
          <p:cNvSpPr/>
          <p:nvPr/>
        </p:nvSpPr>
        <p:spPr>
          <a:xfrm>
            <a:off x="1054239" y="1355493"/>
            <a:ext cx="10084793" cy="4888199"/>
          </a:xfrm>
          <a:prstGeom prst="roundRect">
            <a:avLst>
              <a:gd name="adj" fmla="val 5640"/>
            </a:avLst>
          </a:prstGeom>
          <a:solidFill>
            <a:schemeClr val="bg1"/>
          </a:solidFill>
          <a:ln>
            <a:noFill/>
          </a:ln>
          <a:effectLst>
            <a:outerShdw blurRad="127000" sx="102000" sy="1020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0000"/>
              </a:lnSpc>
            </a:pPr>
            <a:r>
              <a:rPr lang="en-US" altLang="zh-CN" sz="1800" dirty="0">
                <a:solidFill>
                  <a:schemeClr val="tx1">
                    <a:lumMod val="75000"/>
                    <a:lumOff val="25000"/>
                  </a:schemeClr>
                </a:solidFill>
              </a:rPr>
              <a:t> </a:t>
            </a:r>
            <a:br>
              <a:rPr lang="en-US" altLang="zh-CN" sz="1800" dirty="0">
                <a:solidFill>
                  <a:schemeClr val="tx1">
                    <a:lumMod val="75000"/>
                    <a:lumOff val="25000"/>
                  </a:schemeClr>
                </a:solidFill>
              </a:rPr>
            </a:br>
            <a:r>
              <a:rPr lang="en-US" altLang="zh-CN" sz="1600" dirty="0">
                <a:solidFill>
                  <a:schemeClr val="tx1">
                    <a:lumMod val="75000"/>
                    <a:lumOff val="25000"/>
                  </a:schemeClr>
                </a:solidFill>
              </a:rPr>
              <a:t>[7] </a:t>
            </a:r>
            <a:r>
              <a:rPr lang="en-US" altLang="zh-CN" sz="1600" dirty="0" err="1">
                <a:solidFill>
                  <a:schemeClr val="tx1">
                    <a:lumMod val="75000"/>
                    <a:lumOff val="25000"/>
                  </a:schemeClr>
                </a:solidFill>
              </a:rPr>
              <a:t>McKinsey&amp;Company</a:t>
            </a:r>
            <a:r>
              <a:rPr lang="en-US" altLang="zh-CN" sz="1600" dirty="0">
                <a:solidFill>
                  <a:schemeClr val="tx1">
                    <a:lumMod val="75000"/>
                    <a:lumOff val="25000"/>
                  </a:schemeClr>
                </a:solidFill>
              </a:rPr>
              <a:t>. (2020).How COVID-19 has pushed companies over the technology tipping point—and transformed business forever. Available at: </a:t>
            </a:r>
            <a:br>
              <a:rPr lang="en-US" altLang="zh-CN" sz="1600" dirty="0">
                <a:solidFill>
                  <a:schemeClr val="tx1">
                    <a:lumMod val="75000"/>
                    <a:lumOff val="25000"/>
                  </a:schemeClr>
                </a:solidFill>
              </a:rPr>
            </a:br>
            <a:r>
              <a:rPr lang="en-US" altLang="zh-CN" sz="1600" dirty="0">
                <a:solidFill>
                  <a:schemeClr val="tx1">
                    <a:lumMod val="75000"/>
                    <a:lumOff val="25000"/>
                  </a:schemeClr>
                </a:solidFill>
              </a:rPr>
              <a:t>https://www.mckinsey.com/capabilities/strategy-and-corporate-finance/our-insights/how-covid-19-has-pushed-companies-over-the-technology-tipping-point-and-transformed-business-forever(Accessed: 26 Feb 2023).</a:t>
            </a:r>
            <a:br>
              <a:rPr lang="en-US" altLang="zh-CN" sz="1600" dirty="0">
                <a:solidFill>
                  <a:schemeClr val="tx1">
                    <a:lumMod val="75000"/>
                    <a:lumOff val="25000"/>
                  </a:schemeClr>
                </a:solidFill>
              </a:rPr>
            </a:br>
            <a:r>
              <a:rPr lang="en-US" altLang="zh-CN" sz="1600" dirty="0">
                <a:solidFill>
                  <a:schemeClr val="tx1">
                    <a:lumMod val="75000"/>
                    <a:lumOff val="25000"/>
                  </a:schemeClr>
                </a:solidFill>
              </a:rPr>
              <a:t>[8] Midea Group. (2022). Business Innovation through Digitalization: Midea 2025 digital strategy targets 100% business digitalization. Available at: </a:t>
            </a:r>
            <a:br>
              <a:rPr lang="en-US" altLang="zh-CN" sz="1600" dirty="0">
                <a:solidFill>
                  <a:schemeClr val="tx1">
                    <a:lumMod val="75000"/>
                    <a:lumOff val="25000"/>
                  </a:schemeClr>
                </a:solidFill>
              </a:rPr>
            </a:br>
            <a:r>
              <a:rPr lang="en-US" altLang="zh-CN" sz="1600" dirty="0">
                <a:solidFill>
                  <a:schemeClr val="tx1">
                    <a:lumMod val="75000"/>
                    <a:lumOff val="25000"/>
                  </a:schemeClr>
                </a:solidFill>
              </a:rPr>
              <a:t>https://www.prnewswire.com/news-releases/business-innovation-through-digitalization-midea-2025-digital-strategy-targets-100-business-digitalization-301564947.html(Accessed: 25 Feb 2023).</a:t>
            </a:r>
            <a:br>
              <a:rPr lang="en-US" altLang="zh-CN" sz="1600" dirty="0">
                <a:solidFill>
                  <a:schemeClr val="tx1">
                    <a:lumMod val="75000"/>
                    <a:lumOff val="25000"/>
                  </a:schemeClr>
                </a:solidFill>
              </a:rPr>
            </a:br>
            <a:r>
              <a:rPr lang="en-US" altLang="zh-CN" sz="1600" dirty="0">
                <a:solidFill>
                  <a:schemeClr val="tx1">
                    <a:lumMod val="75000"/>
                    <a:lumOff val="25000"/>
                  </a:schemeClr>
                </a:solidFill>
              </a:rPr>
              <a:t>[9] Midea Group. (2021) Annual report 2021. Available at: https://q.stock.sohu.com/newpdf/202249021197.pdf</a:t>
            </a:r>
            <a:br>
              <a:rPr lang="en-US" altLang="zh-CN" sz="1600" dirty="0">
                <a:solidFill>
                  <a:schemeClr val="tx1">
                    <a:lumMod val="75000"/>
                    <a:lumOff val="25000"/>
                  </a:schemeClr>
                </a:solidFill>
              </a:rPr>
            </a:br>
            <a:r>
              <a:rPr lang="en-US" altLang="zh-CN" sz="1600" dirty="0">
                <a:solidFill>
                  <a:schemeClr val="tx1">
                    <a:lumMod val="75000"/>
                    <a:lumOff val="25000"/>
                  </a:schemeClr>
                </a:solidFill>
              </a:rPr>
              <a:t>(Accessed: 25 Feb 2023). </a:t>
            </a:r>
            <a:br>
              <a:rPr lang="en-US" altLang="zh-CN" sz="1600" dirty="0">
                <a:solidFill>
                  <a:schemeClr val="tx1">
                    <a:lumMod val="75000"/>
                    <a:lumOff val="25000"/>
                  </a:schemeClr>
                </a:solidFill>
              </a:rPr>
            </a:br>
            <a:r>
              <a:rPr lang="en-US" altLang="zh-CN" sz="1600" dirty="0">
                <a:solidFill>
                  <a:schemeClr val="tx1">
                    <a:lumMod val="75000"/>
                    <a:lumOff val="25000"/>
                  </a:schemeClr>
                </a:solidFill>
              </a:rPr>
              <a:t>[10] Pettigrew, A. M. , Woodman, R. W. , &amp; Cameron, K. S. . (2001). Studying organizational change and development; challenges for future research. Academy of Management Journal, 44(4), p.697-713.</a:t>
            </a:r>
            <a:br>
              <a:rPr lang="en-US" altLang="zh-CN" sz="1600" dirty="0">
                <a:solidFill>
                  <a:schemeClr val="tx1">
                    <a:lumMod val="75000"/>
                    <a:lumOff val="25000"/>
                  </a:schemeClr>
                </a:solidFill>
              </a:rPr>
            </a:br>
            <a:r>
              <a:rPr lang="en-US" altLang="zh-CN" sz="1600" dirty="0">
                <a:solidFill>
                  <a:schemeClr val="tx1">
                    <a:lumMod val="75000"/>
                    <a:lumOff val="25000"/>
                  </a:schemeClr>
                </a:solidFill>
              </a:rPr>
              <a:t>[11] Vial G. Understanding digital transformation: A review and a research agenda. Managing Digital Transformation, 2021: 13-66.</a:t>
            </a:r>
            <a:endParaRPr lang="zh-CN" altLang="en-US" dirty="0">
              <a:solidFill>
                <a:schemeClr val="tx1">
                  <a:lumMod val="75000"/>
                  <a:lumOff val="25000"/>
                </a:schemeClr>
              </a:solidFill>
            </a:endParaRPr>
          </a:p>
        </p:txBody>
      </p:sp>
      <p:sp>
        <p:nvSpPr>
          <p:cNvPr id="35" name="矩形 34"/>
          <p:cNvSpPr/>
          <p:nvPr/>
        </p:nvSpPr>
        <p:spPr>
          <a:xfrm>
            <a:off x="4756050" y="445393"/>
            <a:ext cx="2679900" cy="5835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800" i="0" u="none" strike="noStrike" kern="1200" cap="none" normalizeH="0" noProof="0" dirty="0">
                <a:ln>
                  <a:noFill/>
                </a:ln>
                <a:solidFill>
                  <a:schemeClr val="tx1">
                    <a:lumMod val="75000"/>
                    <a:lumOff val="25000"/>
                  </a:schemeClr>
                </a:solidFill>
                <a:effectLst/>
                <a:uLnTx/>
                <a:uFillTx/>
                <a:latin typeface="微软雅黑" panose="020B0503020204020204" pitchFamily="34" charset="-122"/>
                <a:ea typeface="微软雅黑" panose="020B0503020204020204" pitchFamily="34" charset="-122"/>
              </a:rPr>
              <a:t>References</a:t>
            </a:r>
            <a:r>
              <a:rPr kumimoji="0" lang="en-US" altLang="zh-CN" sz="3200" i="0" u="none" strike="noStrike" kern="1200" cap="none" normalizeH="0" noProof="0" dirty="0">
                <a:ln>
                  <a:noFill/>
                </a:ln>
                <a:solidFill>
                  <a:schemeClr val="accent1"/>
                </a:solidFill>
                <a:effectLst/>
                <a:uLnTx/>
                <a:uFillTx/>
                <a:latin typeface="微软雅黑" panose="020B0503020204020204" pitchFamily="34" charset="-122"/>
                <a:ea typeface="微软雅黑" panose="020B0503020204020204" pitchFamily="34" charset="-122"/>
              </a:rPr>
              <a:t> </a:t>
            </a:r>
            <a:endParaRPr kumimoji="0" lang="zh-CN" altLang="en-US" sz="3200" i="0" u="none" strike="noStrike" kern="1200" cap="none" normalizeH="0" noProof="0" dirty="0">
              <a:ln>
                <a:noFill/>
              </a:ln>
              <a:solidFill>
                <a:schemeClr val="accent1"/>
              </a:solidFill>
              <a:effectLst/>
              <a:uLnTx/>
              <a:uFillTx/>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779230874"/>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A" val="v4.1.3"/>
</p:tagLst>
</file>

<file path=ppt/tags/tag2.xml><?xml version="1.0" encoding="utf-8"?>
<p:tagLst xmlns:a="http://schemas.openxmlformats.org/drawingml/2006/main" xmlns:r="http://schemas.openxmlformats.org/officeDocument/2006/relationships" xmlns:p="http://schemas.openxmlformats.org/presentationml/2006/main">
  <p:tag name="ISLIDE.ICON" val="#407240;"/>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973</TotalTime>
  <Words>1281</Words>
  <Application>Microsoft Office PowerPoint</Application>
  <PresentationFormat>宽屏</PresentationFormat>
  <Paragraphs>103</Paragraphs>
  <Slides>21</Slides>
  <Notes>8</Notes>
  <HiddenSlides>0</HiddenSlides>
  <MMClips>0</MMClips>
  <ScaleCrop>false</ScaleCrop>
  <HeadingPairs>
    <vt:vector size="6" baseType="variant">
      <vt:variant>
        <vt:lpstr>已用的字体</vt:lpstr>
      </vt:variant>
      <vt:variant>
        <vt:i4>9</vt:i4>
      </vt:variant>
      <vt:variant>
        <vt:lpstr>主题</vt:lpstr>
      </vt:variant>
      <vt:variant>
        <vt:i4>2</vt:i4>
      </vt:variant>
      <vt:variant>
        <vt:lpstr>幻灯片标题</vt:lpstr>
      </vt:variant>
      <vt:variant>
        <vt:i4>21</vt:i4>
      </vt:variant>
    </vt:vector>
  </HeadingPairs>
  <TitlesOfParts>
    <vt:vector size="32" baseType="lpstr">
      <vt:lpstr>Helvetica Neue Medium</vt:lpstr>
      <vt:lpstr>阿里巴巴普惠体 R</vt:lpstr>
      <vt:lpstr>等线</vt:lpstr>
      <vt:lpstr>等线 Light</vt:lpstr>
      <vt:lpstr>思源宋体 Heavy</vt:lpstr>
      <vt:lpstr>宋体</vt:lpstr>
      <vt:lpstr>微软雅黑</vt:lpstr>
      <vt:lpstr>Arial</vt:lpstr>
      <vt:lpstr>Calibri</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tian xiaolu</dc:creator>
  <cp:lastModifiedBy>tian xiaolu</cp:lastModifiedBy>
  <cp:revision>99</cp:revision>
  <dcterms:created xsi:type="dcterms:W3CDTF">2022-05-07T14:28:05Z</dcterms:created>
  <dcterms:modified xsi:type="dcterms:W3CDTF">2023-02-28T09:26:16Z</dcterms:modified>
</cp:coreProperties>
</file>