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723" r:id="rId1"/>
  </p:sldMasterIdLst>
  <p:notesMasterIdLst>
    <p:notesMasterId r:id="rId35"/>
  </p:notesMasterIdLst>
  <p:sldIdLst>
    <p:sldId id="257" r:id="rId2"/>
    <p:sldId id="258" r:id="rId3"/>
    <p:sldId id="299" r:id="rId4"/>
    <p:sldId id="272" r:id="rId5"/>
    <p:sldId id="277" r:id="rId6"/>
    <p:sldId id="273" r:id="rId7"/>
    <p:sldId id="307" r:id="rId8"/>
    <p:sldId id="312" r:id="rId9"/>
    <p:sldId id="308" r:id="rId10"/>
    <p:sldId id="281" r:id="rId11"/>
    <p:sldId id="274" r:id="rId12"/>
    <p:sldId id="310" r:id="rId13"/>
    <p:sldId id="291" r:id="rId14"/>
    <p:sldId id="292" r:id="rId15"/>
    <p:sldId id="293" r:id="rId16"/>
    <p:sldId id="311" r:id="rId17"/>
    <p:sldId id="302" r:id="rId18"/>
    <p:sldId id="300" r:id="rId19"/>
    <p:sldId id="301" r:id="rId20"/>
    <p:sldId id="296" r:id="rId21"/>
    <p:sldId id="297" r:id="rId22"/>
    <p:sldId id="313" r:id="rId23"/>
    <p:sldId id="295" r:id="rId24"/>
    <p:sldId id="305" r:id="rId25"/>
    <p:sldId id="306" r:id="rId26"/>
    <p:sldId id="262" r:id="rId27"/>
    <p:sldId id="290" r:id="rId28"/>
    <p:sldId id="303" r:id="rId29"/>
    <p:sldId id="304" r:id="rId30"/>
    <p:sldId id="268" r:id="rId31"/>
    <p:sldId id="269" r:id="rId32"/>
    <p:sldId id="270" r:id="rId33"/>
    <p:sldId id="314"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CF6BA10A-3517-4A52-B4C4-AFEF7B5C36E6}">
          <p14:sldIdLst>
            <p14:sldId id="257"/>
            <p14:sldId id="258"/>
            <p14:sldId id="299"/>
            <p14:sldId id="272"/>
            <p14:sldId id="277"/>
            <p14:sldId id="273"/>
            <p14:sldId id="307"/>
            <p14:sldId id="312"/>
            <p14:sldId id="308"/>
            <p14:sldId id="281"/>
            <p14:sldId id="274"/>
            <p14:sldId id="310"/>
            <p14:sldId id="291"/>
            <p14:sldId id="292"/>
            <p14:sldId id="293"/>
            <p14:sldId id="311"/>
            <p14:sldId id="302"/>
            <p14:sldId id="300"/>
            <p14:sldId id="301"/>
            <p14:sldId id="296"/>
            <p14:sldId id="297"/>
            <p14:sldId id="313"/>
            <p14:sldId id="295"/>
            <p14:sldId id="305"/>
            <p14:sldId id="306"/>
          </p14:sldIdLst>
        </p14:section>
        <p14:section name="Unfair Practice" id="{ACA4A7C3-9125-472F-912A-4FA825DB55FE}">
          <p14:sldIdLst>
            <p14:sldId id="262"/>
            <p14:sldId id="290"/>
            <p14:sldId id="303"/>
            <p14:sldId id="304"/>
            <p14:sldId id="268"/>
            <p14:sldId id="269"/>
            <p14:sldId id="270"/>
            <p14:sldId id="314"/>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1732" autoAdjust="0"/>
  </p:normalViewPr>
  <p:slideViewPr>
    <p:cSldViewPr snapToGrid="0">
      <p:cViewPr>
        <p:scale>
          <a:sx n="85" d="100"/>
          <a:sy n="85" d="100"/>
        </p:scale>
        <p:origin x="590" y="-47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821DA81-5506-4474-87CC-2783A7B83817}" type="datetimeFigureOut">
              <a:rPr lang="en-GB" smtClean="0"/>
              <a:t>19/09/2019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4257A4E-3835-478D-99BB-3A1C2FC0D6D6}" type="slidenum">
              <a:rPr lang="en-GB" smtClean="0"/>
              <a:t>‹#›</a:t>
            </a:fld>
            <a:endParaRPr lang="en-GB"/>
          </a:p>
        </p:txBody>
      </p:sp>
    </p:spTree>
    <p:extLst>
      <p:ext uri="{BB962C8B-B14F-4D97-AF65-F5344CB8AC3E}">
        <p14:creationId xmlns:p14="http://schemas.microsoft.com/office/powerpoint/2010/main" val="11356914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55675">
              <a:defRPr>
                <a:solidFill>
                  <a:schemeClr val="tx1"/>
                </a:solidFill>
                <a:latin typeface="Verdana" panose="020B0604030504040204" pitchFamily="34" charset="0"/>
              </a:defRPr>
            </a:lvl1pPr>
            <a:lvl2pPr marL="733425" indent="-280988" defTabSz="955675">
              <a:defRPr>
                <a:solidFill>
                  <a:schemeClr val="tx1"/>
                </a:solidFill>
                <a:latin typeface="Verdana" panose="020B0604030504040204" pitchFamily="34" charset="0"/>
              </a:defRPr>
            </a:lvl2pPr>
            <a:lvl3pPr marL="1127125" indent="-225425" defTabSz="955675">
              <a:defRPr>
                <a:solidFill>
                  <a:schemeClr val="tx1"/>
                </a:solidFill>
                <a:latin typeface="Verdana" panose="020B0604030504040204" pitchFamily="34" charset="0"/>
              </a:defRPr>
            </a:lvl3pPr>
            <a:lvl4pPr marL="1579563" indent="-225425" defTabSz="955675">
              <a:defRPr>
                <a:solidFill>
                  <a:schemeClr val="tx1"/>
                </a:solidFill>
                <a:latin typeface="Verdana" panose="020B0604030504040204" pitchFamily="34" charset="0"/>
              </a:defRPr>
            </a:lvl4pPr>
            <a:lvl5pPr marL="2030413" indent="-225425" defTabSz="955675">
              <a:defRPr>
                <a:solidFill>
                  <a:schemeClr val="tx1"/>
                </a:solidFill>
                <a:latin typeface="Verdana" panose="020B0604030504040204" pitchFamily="34" charset="0"/>
              </a:defRPr>
            </a:lvl5pPr>
            <a:lvl6pPr marL="2487613" indent="-225425" defTabSz="955675" eaLnBrk="0" fontAlgn="base" hangingPunct="0">
              <a:spcBef>
                <a:spcPct val="0"/>
              </a:spcBef>
              <a:spcAft>
                <a:spcPct val="0"/>
              </a:spcAft>
              <a:defRPr>
                <a:solidFill>
                  <a:schemeClr val="tx1"/>
                </a:solidFill>
                <a:latin typeface="Verdana" panose="020B0604030504040204" pitchFamily="34" charset="0"/>
              </a:defRPr>
            </a:lvl6pPr>
            <a:lvl7pPr marL="2944813" indent="-225425" defTabSz="955675" eaLnBrk="0" fontAlgn="base" hangingPunct="0">
              <a:spcBef>
                <a:spcPct val="0"/>
              </a:spcBef>
              <a:spcAft>
                <a:spcPct val="0"/>
              </a:spcAft>
              <a:defRPr>
                <a:solidFill>
                  <a:schemeClr val="tx1"/>
                </a:solidFill>
                <a:latin typeface="Verdana" panose="020B0604030504040204" pitchFamily="34" charset="0"/>
              </a:defRPr>
            </a:lvl7pPr>
            <a:lvl8pPr marL="3402013" indent="-225425" defTabSz="955675" eaLnBrk="0" fontAlgn="base" hangingPunct="0">
              <a:spcBef>
                <a:spcPct val="0"/>
              </a:spcBef>
              <a:spcAft>
                <a:spcPct val="0"/>
              </a:spcAft>
              <a:defRPr>
                <a:solidFill>
                  <a:schemeClr val="tx1"/>
                </a:solidFill>
                <a:latin typeface="Verdana" panose="020B0604030504040204" pitchFamily="34" charset="0"/>
              </a:defRPr>
            </a:lvl8pPr>
            <a:lvl9pPr marL="3859213" indent="-225425" defTabSz="955675" eaLnBrk="0" fontAlgn="base" hangingPunct="0">
              <a:spcBef>
                <a:spcPct val="0"/>
              </a:spcBef>
              <a:spcAft>
                <a:spcPct val="0"/>
              </a:spcAft>
              <a:defRPr>
                <a:solidFill>
                  <a:schemeClr val="tx1"/>
                </a:solidFill>
                <a:latin typeface="Verdana" panose="020B0604030504040204" pitchFamily="34" charset="0"/>
              </a:defRPr>
            </a:lvl9pPr>
          </a:lstStyle>
          <a:p>
            <a:fld id="{FD168743-78EE-4BAD-A063-84AAA74EA6D1}" type="slidenum">
              <a:rPr lang="en-US" altLang="en-US" smtClean="0">
                <a:latin typeface="Arial" panose="020B0604020202020204" pitchFamily="34" charset="0"/>
              </a:rPr>
              <a:pPr/>
              <a:t>1</a:t>
            </a:fld>
            <a:endParaRPr lang="en-US" altLang="en-US">
              <a:latin typeface="Arial" panose="020B0604020202020204" pitchFamily="34" charset="0"/>
            </a:endParaRPr>
          </a:p>
        </p:txBody>
      </p:sp>
      <p:sp>
        <p:nvSpPr>
          <p:cNvPr id="12291" name="Rectangle 2"/>
          <p:cNvSpPr>
            <a:spLocks noGrp="1" noRot="1" noChangeAspect="1" noChangeArrowheads="1" noTextEdit="1"/>
          </p:cNvSpPr>
          <p:nvPr>
            <p:ph type="sldImg"/>
          </p:nvPr>
        </p:nvSpPr>
        <p:spPr>
          <a:ln/>
        </p:spPr>
      </p:sp>
      <p:sp>
        <p:nvSpPr>
          <p:cNvPr id="122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33664431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Within your essay you will inform reader of the author(s) and the date</a:t>
            </a:r>
          </a:p>
          <a:p>
            <a:endParaRPr lang="en-GB" dirty="0"/>
          </a:p>
          <a:p>
            <a:r>
              <a:rPr lang="en-GB" dirty="0"/>
              <a:t>Within reference list at the end of paper you will give a details</a:t>
            </a:r>
            <a:r>
              <a:rPr lang="en-GB" baseline="0" dirty="0"/>
              <a:t> of the source used including name, year, pages, book name, publisher.</a:t>
            </a:r>
            <a:endParaRPr lang="en-GB" dirty="0"/>
          </a:p>
        </p:txBody>
      </p:sp>
      <p:sp>
        <p:nvSpPr>
          <p:cNvPr id="4" name="Slide Number Placeholder 3"/>
          <p:cNvSpPr>
            <a:spLocks noGrp="1"/>
          </p:cNvSpPr>
          <p:nvPr>
            <p:ph type="sldNum" sz="quarter" idx="10"/>
          </p:nvPr>
        </p:nvSpPr>
        <p:spPr/>
        <p:txBody>
          <a:bodyPr/>
          <a:lstStyle/>
          <a:p>
            <a:fld id="{C4257A4E-3835-478D-99BB-3A1C2FC0D6D6}" type="slidenum">
              <a:rPr lang="en-GB" smtClean="0"/>
              <a:t>4</a:t>
            </a:fld>
            <a:endParaRPr lang="en-GB"/>
          </a:p>
        </p:txBody>
      </p:sp>
    </p:spTree>
    <p:extLst>
      <p:ext uri="{BB962C8B-B14F-4D97-AF65-F5344CB8AC3E}">
        <p14:creationId xmlns:p14="http://schemas.microsoft.com/office/powerpoint/2010/main" val="30677802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4257A4E-3835-478D-99BB-3A1C2FC0D6D6}" type="slidenum">
              <a:rPr lang="en-GB" smtClean="0"/>
              <a:t>6</a:t>
            </a:fld>
            <a:endParaRPr lang="en-GB"/>
          </a:p>
        </p:txBody>
      </p:sp>
    </p:spTree>
    <p:extLst>
      <p:ext uri="{BB962C8B-B14F-4D97-AF65-F5344CB8AC3E}">
        <p14:creationId xmlns:p14="http://schemas.microsoft.com/office/powerpoint/2010/main" val="23069334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you have not read the primary source, do not include it in your reference list – you may only cite in your text. </a:t>
            </a:r>
          </a:p>
        </p:txBody>
      </p:sp>
      <p:sp>
        <p:nvSpPr>
          <p:cNvPr id="4" name="Slide Number Placeholder 3"/>
          <p:cNvSpPr>
            <a:spLocks noGrp="1"/>
          </p:cNvSpPr>
          <p:nvPr>
            <p:ph type="sldNum" sz="quarter" idx="5"/>
          </p:nvPr>
        </p:nvSpPr>
        <p:spPr/>
        <p:txBody>
          <a:bodyPr/>
          <a:lstStyle/>
          <a:p>
            <a:fld id="{C4257A4E-3835-478D-99BB-3A1C2FC0D6D6}" type="slidenum">
              <a:rPr lang="en-GB" smtClean="0"/>
              <a:t>17</a:t>
            </a:fld>
            <a:endParaRPr lang="en-GB"/>
          </a:p>
        </p:txBody>
      </p:sp>
    </p:spTree>
    <p:extLst>
      <p:ext uri="{BB962C8B-B14F-4D97-AF65-F5344CB8AC3E}">
        <p14:creationId xmlns:p14="http://schemas.microsoft.com/office/powerpoint/2010/main" val="31727466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Screen shot reference page example</a:t>
            </a:r>
          </a:p>
        </p:txBody>
      </p:sp>
      <p:sp>
        <p:nvSpPr>
          <p:cNvPr id="4" name="Slide Number Placeholder 3"/>
          <p:cNvSpPr>
            <a:spLocks noGrp="1"/>
          </p:cNvSpPr>
          <p:nvPr>
            <p:ph type="sldNum" sz="quarter" idx="5"/>
          </p:nvPr>
        </p:nvSpPr>
        <p:spPr/>
        <p:txBody>
          <a:bodyPr/>
          <a:lstStyle/>
          <a:p>
            <a:fld id="{C4257A4E-3835-478D-99BB-3A1C2FC0D6D6}" type="slidenum">
              <a:rPr lang="en-GB" smtClean="0"/>
              <a:t>21</a:t>
            </a:fld>
            <a:endParaRPr lang="en-GB"/>
          </a:p>
        </p:txBody>
      </p:sp>
    </p:spTree>
    <p:extLst>
      <p:ext uri="{BB962C8B-B14F-4D97-AF65-F5344CB8AC3E}">
        <p14:creationId xmlns:p14="http://schemas.microsoft.com/office/powerpoint/2010/main" val="14601556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information taken from cite the Right book and</a:t>
            </a:r>
            <a:r>
              <a:rPr lang="en-GB" baseline="0" dirty="0"/>
              <a:t> referenced as required.</a:t>
            </a:r>
            <a:endParaRPr lang="en-GB" dirty="0"/>
          </a:p>
        </p:txBody>
      </p:sp>
      <p:sp>
        <p:nvSpPr>
          <p:cNvPr id="4" name="Slide Number Placeholder 3"/>
          <p:cNvSpPr>
            <a:spLocks noGrp="1"/>
          </p:cNvSpPr>
          <p:nvPr>
            <p:ph type="sldNum" sz="quarter" idx="10"/>
          </p:nvPr>
        </p:nvSpPr>
        <p:spPr/>
        <p:txBody>
          <a:bodyPr/>
          <a:lstStyle/>
          <a:p>
            <a:fld id="{A4951900-EBEA-4AD1-8EF4-0367A88CC34D}" type="slidenum">
              <a:rPr lang="en-GB" smtClean="0"/>
              <a:t>26</a:t>
            </a:fld>
            <a:endParaRPr lang="en-GB"/>
          </a:p>
        </p:txBody>
      </p:sp>
    </p:spTree>
    <p:extLst>
      <p:ext uri="{BB962C8B-B14F-4D97-AF65-F5344CB8AC3E}">
        <p14:creationId xmlns:p14="http://schemas.microsoft.com/office/powerpoint/2010/main" val="39688575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014F95D-A639-40B6-9A80-8A18567E8746}" type="datetimeFigureOut">
              <a:rPr lang="en-GB" smtClean="0"/>
              <a:t>19/09/2019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408EBF-CA2D-42F8-AC0B-D1D989DE1A99}" type="slidenum">
              <a:rPr lang="en-GB" smtClean="0"/>
              <a:t>‹#›</a:t>
            </a:fld>
            <a:endParaRPr lang="en-GB"/>
          </a:p>
        </p:txBody>
      </p:sp>
    </p:spTree>
    <p:extLst>
      <p:ext uri="{BB962C8B-B14F-4D97-AF65-F5344CB8AC3E}">
        <p14:creationId xmlns:p14="http://schemas.microsoft.com/office/powerpoint/2010/main" val="38561198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014F95D-A639-40B6-9A80-8A18567E8746}" type="datetimeFigureOut">
              <a:rPr lang="en-GB" smtClean="0"/>
              <a:t>19/09/2019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408EBF-CA2D-42F8-AC0B-D1D989DE1A99}" type="slidenum">
              <a:rPr lang="en-GB" smtClean="0"/>
              <a:t>‹#›</a:t>
            </a:fld>
            <a:endParaRPr lang="en-GB"/>
          </a:p>
        </p:txBody>
      </p:sp>
    </p:spTree>
    <p:extLst>
      <p:ext uri="{BB962C8B-B14F-4D97-AF65-F5344CB8AC3E}">
        <p14:creationId xmlns:p14="http://schemas.microsoft.com/office/powerpoint/2010/main" val="23766336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14F95D-A639-40B6-9A80-8A18567E8746}" type="datetimeFigureOut">
              <a:rPr lang="en-GB" smtClean="0"/>
              <a:t>19/09/2019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408EBF-CA2D-42F8-AC0B-D1D989DE1A99}" type="slidenum">
              <a:rPr lang="en-GB" smtClean="0"/>
              <a:t>‹#›</a:t>
            </a:fld>
            <a:endParaRPr lang="en-GB"/>
          </a:p>
        </p:txBody>
      </p:sp>
    </p:spTree>
    <p:extLst>
      <p:ext uri="{BB962C8B-B14F-4D97-AF65-F5344CB8AC3E}">
        <p14:creationId xmlns:p14="http://schemas.microsoft.com/office/powerpoint/2010/main" val="7086385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014F95D-A639-40B6-9A80-8A18567E8746}" type="datetimeFigureOut">
              <a:rPr lang="en-GB" smtClean="0"/>
              <a:t>19/09/2019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F408EBF-CA2D-42F8-AC0B-D1D989DE1A99}" type="slidenum">
              <a:rPr lang="en-GB" smtClean="0"/>
              <a:t>‹#›</a:t>
            </a:fld>
            <a:endParaRPr lang="en-GB"/>
          </a:p>
        </p:txBody>
      </p:sp>
    </p:spTree>
    <p:extLst>
      <p:ext uri="{BB962C8B-B14F-4D97-AF65-F5344CB8AC3E}">
        <p14:creationId xmlns:p14="http://schemas.microsoft.com/office/powerpoint/2010/main" val="1876879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014F95D-A639-40B6-9A80-8A18567E8746}" type="datetimeFigureOut">
              <a:rPr lang="en-GB" smtClean="0"/>
              <a:t>19/09/2019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F408EBF-CA2D-42F8-AC0B-D1D989DE1A99}" type="slidenum">
              <a:rPr lang="en-GB" smtClean="0"/>
              <a:t>‹#›</a:t>
            </a:fld>
            <a:endParaRPr lang="en-GB"/>
          </a:p>
        </p:txBody>
      </p:sp>
    </p:spTree>
    <p:extLst>
      <p:ext uri="{BB962C8B-B14F-4D97-AF65-F5344CB8AC3E}">
        <p14:creationId xmlns:p14="http://schemas.microsoft.com/office/powerpoint/2010/main" val="39174210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014F95D-A639-40B6-9A80-8A18567E8746}" type="datetimeFigureOut">
              <a:rPr lang="en-GB" smtClean="0"/>
              <a:t>19/09/2019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F408EBF-CA2D-42F8-AC0B-D1D989DE1A99}" type="slidenum">
              <a:rPr lang="en-GB" smtClean="0"/>
              <a:t>‹#›</a:t>
            </a:fld>
            <a:endParaRPr lang="en-GB"/>
          </a:p>
        </p:txBody>
      </p:sp>
    </p:spTree>
    <p:extLst>
      <p:ext uri="{BB962C8B-B14F-4D97-AF65-F5344CB8AC3E}">
        <p14:creationId xmlns:p14="http://schemas.microsoft.com/office/powerpoint/2010/main" val="10219988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014F95D-A639-40B6-9A80-8A18567E8746}" type="datetimeFigureOut">
              <a:rPr lang="en-GB" smtClean="0"/>
              <a:t>19/09/2019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F408EBF-CA2D-42F8-AC0B-D1D989DE1A99}" type="slidenum">
              <a:rPr lang="en-GB" smtClean="0"/>
              <a:t>‹#›</a:t>
            </a:fld>
            <a:endParaRPr lang="en-GB"/>
          </a:p>
        </p:txBody>
      </p:sp>
    </p:spTree>
    <p:extLst>
      <p:ext uri="{BB962C8B-B14F-4D97-AF65-F5344CB8AC3E}">
        <p14:creationId xmlns:p14="http://schemas.microsoft.com/office/powerpoint/2010/main" val="24664098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014F95D-A639-40B6-9A80-8A18567E8746}" type="datetimeFigureOut">
              <a:rPr lang="en-GB" smtClean="0"/>
              <a:t>19/09/2019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F408EBF-CA2D-42F8-AC0B-D1D989DE1A99}" type="slidenum">
              <a:rPr lang="en-GB" smtClean="0"/>
              <a:t>‹#›</a:t>
            </a:fld>
            <a:endParaRPr lang="en-GB"/>
          </a:p>
        </p:txBody>
      </p:sp>
    </p:spTree>
    <p:extLst>
      <p:ext uri="{BB962C8B-B14F-4D97-AF65-F5344CB8AC3E}">
        <p14:creationId xmlns:p14="http://schemas.microsoft.com/office/powerpoint/2010/main" val="8754159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F408EBF-CA2D-42F8-AC0B-D1D989DE1A99}" type="slidenum">
              <a:rPr lang="en-GB" smtClean="0"/>
              <a:t>‹#›</a:t>
            </a:fld>
            <a:endParaRPr lang="en-GB"/>
          </a:p>
        </p:txBody>
      </p:sp>
      <p:sp>
        <p:nvSpPr>
          <p:cNvPr id="5" name="Date Placeholder 4"/>
          <p:cNvSpPr>
            <a:spLocks noGrp="1"/>
          </p:cNvSpPr>
          <p:nvPr>
            <p:ph type="dt" sz="half" idx="10"/>
          </p:nvPr>
        </p:nvSpPr>
        <p:spPr/>
        <p:txBody>
          <a:bodyPr/>
          <a:lstStyle/>
          <a:p>
            <a:fld id="{2014F95D-A639-40B6-9A80-8A18567E8746}" type="datetimeFigureOut">
              <a:rPr lang="en-GB" smtClean="0"/>
              <a:t>19/09/2019</a:t>
            </a:fld>
            <a:endParaRPr lang="en-GB"/>
          </a:p>
        </p:txBody>
      </p:sp>
    </p:spTree>
    <p:extLst>
      <p:ext uri="{BB962C8B-B14F-4D97-AF65-F5344CB8AC3E}">
        <p14:creationId xmlns:p14="http://schemas.microsoft.com/office/powerpoint/2010/main" val="16006939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14F95D-A639-40B6-9A80-8A18567E8746}" type="datetimeFigureOut">
              <a:rPr lang="en-GB" smtClean="0"/>
              <a:t>19/09/2019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408EBF-CA2D-42F8-AC0B-D1D989DE1A99}" type="slidenum">
              <a:rPr lang="en-GB" smtClean="0"/>
              <a:t>‹#›</a:t>
            </a:fld>
            <a:endParaRPr lang="en-GB"/>
          </a:p>
        </p:txBody>
      </p:sp>
    </p:spTree>
    <p:extLst>
      <p:ext uri="{BB962C8B-B14F-4D97-AF65-F5344CB8AC3E}">
        <p14:creationId xmlns:p14="http://schemas.microsoft.com/office/powerpoint/2010/main" val="20117749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14F95D-A639-40B6-9A80-8A18567E8746}" type="datetimeFigureOut">
              <a:rPr lang="en-GB" smtClean="0"/>
              <a:t>19/09/2019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408EBF-CA2D-42F8-AC0B-D1D989DE1A99}"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529291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14F95D-A639-40B6-9A80-8A18567E8746}" type="datetimeFigureOut">
              <a:rPr lang="en-GB" smtClean="0"/>
              <a:t>19/09/2019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408EBF-CA2D-42F8-AC0B-D1D989DE1A99}" type="slidenum">
              <a:rPr lang="en-GB" smtClean="0"/>
              <a:t>‹#›</a:t>
            </a:fld>
            <a:endParaRPr lang="en-GB"/>
          </a:p>
        </p:txBody>
      </p:sp>
    </p:spTree>
    <p:extLst>
      <p:ext uri="{BB962C8B-B14F-4D97-AF65-F5344CB8AC3E}">
        <p14:creationId xmlns:p14="http://schemas.microsoft.com/office/powerpoint/2010/main" val="25666469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14F95D-A639-40B6-9A80-8A18567E8746}" type="datetimeFigureOut">
              <a:rPr lang="en-GB" smtClean="0"/>
              <a:t>19/09/2019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408EBF-CA2D-42F8-AC0B-D1D989DE1A99}"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3877975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14F95D-A639-40B6-9A80-8A18567E8746}" type="datetimeFigureOut">
              <a:rPr lang="en-GB" smtClean="0"/>
              <a:t>19/09/2019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408EBF-CA2D-42F8-AC0B-D1D989DE1A99}" type="slidenum">
              <a:rPr lang="en-GB" smtClean="0"/>
              <a:t>‹#›</a:t>
            </a:fld>
            <a:endParaRPr lang="en-GB"/>
          </a:p>
        </p:txBody>
      </p:sp>
    </p:spTree>
    <p:extLst>
      <p:ext uri="{BB962C8B-B14F-4D97-AF65-F5344CB8AC3E}">
        <p14:creationId xmlns:p14="http://schemas.microsoft.com/office/powerpoint/2010/main" val="5802129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014F95D-A639-40B6-9A80-8A18567E8746}" type="datetimeFigureOut">
              <a:rPr lang="en-GB" smtClean="0"/>
              <a:t>19/09/2019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408EBF-CA2D-42F8-AC0B-D1D989DE1A99}" type="slidenum">
              <a:rPr lang="en-GB" smtClean="0"/>
              <a:t>‹#›</a:t>
            </a:fld>
            <a:endParaRPr lang="en-GB"/>
          </a:p>
        </p:txBody>
      </p:sp>
    </p:spTree>
    <p:extLst>
      <p:ext uri="{BB962C8B-B14F-4D97-AF65-F5344CB8AC3E}">
        <p14:creationId xmlns:p14="http://schemas.microsoft.com/office/powerpoint/2010/main" val="11647615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014F95D-A639-40B6-9A80-8A18567E8746}" type="datetimeFigureOut">
              <a:rPr lang="en-GB" smtClean="0"/>
              <a:t>19/09/2019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408EBF-CA2D-42F8-AC0B-D1D989DE1A99}" type="slidenum">
              <a:rPr lang="en-GB" smtClean="0"/>
              <a:t>‹#›</a:t>
            </a:fld>
            <a:endParaRPr lang="en-GB"/>
          </a:p>
        </p:txBody>
      </p:sp>
    </p:spTree>
    <p:extLst>
      <p:ext uri="{BB962C8B-B14F-4D97-AF65-F5344CB8AC3E}">
        <p14:creationId xmlns:p14="http://schemas.microsoft.com/office/powerpoint/2010/main" val="24103333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014F95D-A639-40B6-9A80-8A18567E8746}" type="datetimeFigureOut">
              <a:rPr lang="en-GB" smtClean="0"/>
              <a:t>19/09/2019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6F408EBF-CA2D-42F8-AC0B-D1D989DE1A99}" type="slidenum">
              <a:rPr lang="en-GB" smtClean="0"/>
              <a:t>‹#›</a:t>
            </a:fld>
            <a:endParaRPr lang="en-GB"/>
          </a:p>
        </p:txBody>
      </p:sp>
    </p:spTree>
    <p:extLst>
      <p:ext uri="{BB962C8B-B14F-4D97-AF65-F5344CB8AC3E}">
        <p14:creationId xmlns:p14="http://schemas.microsoft.com/office/powerpoint/2010/main" val="2063790829"/>
      </p:ext>
    </p:extLst>
  </p:cSld>
  <p:clrMap bg1="lt1" tx1="dk1" bg2="lt2" tx2="dk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 id="2147483735" r:id="rId12"/>
    <p:sldLayoutId id="2147483736" r:id="rId13"/>
    <p:sldLayoutId id="2147483737" r:id="rId14"/>
    <p:sldLayoutId id="2147483738" r:id="rId15"/>
    <p:sldLayoutId id="214748373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slide" Target="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www.marketing-online.co.uk/sqpap.htm" TargetMode="External"/><Relationship Id="rId2" Type="http://schemas.openxmlformats.org/officeDocument/2006/relationships/hyperlink" Target="http://www.univ.trieste.it/~dipfilo/etica_e_politica/1999_2/moor.html"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crimeandjustice.org.uk/publications/bjc" TargetMode="Externa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www.univ.trieste.it/~dipfilo/etica_e_politica/1999_2/moor.html"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theguardian.com/teacher-network/teacher-blog/2013/jun/18/technology-transform-teaching-students-schools%2030/12/18"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hyperlink" Target="https://www.telegraph.co.uk/education/educationnews/12013650/Classroom-technology-barely-used-by-half-of-teachers.html" TargetMode="External"/><Relationship Id="rId4" Type="http://schemas.openxmlformats.org/officeDocument/2006/relationships/hyperlink" Target="https://webarchive.nationalarchives.gov.uk/20060214032202/http:/www.dfes.gov.uk/publications/e-strategy/index.shtml"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www.innovadesigngroup.co.uk/news/why-arent-we-training-teachers-to-use-classroom-technology/" TargetMode="External"/><Relationship Id="rId2" Type="http://schemas.openxmlformats.org/officeDocument/2006/relationships/hyperlink" Target="http://education.waikato.ac.nz/research/files/etpc/2007v6n2nar2.pdf%20pp.%2099-107"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a:xfrm>
            <a:off x="1523968" y="1071547"/>
            <a:ext cx="9144032" cy="1829761"/>
          </a:xfrm>
        </p:spPr>
        <p:txBody>
          <a:bodyPr/>
          <a:lstStyle/>
          <a:p>
            <a:pPr>
              <a:defRPr/>
            </a:pPr>
            <a:r>
              <a:rPr lang="en-GB" dirty="0"/>
              <a:t>Harvard Referencing</a:t>
            </a:r>
            <a:endParaRPr lang="en-US" dirty="0"/>
          </a:p>
        </p:txBody>
      </p:sp>
      <p:sp>
        <p:nvSpPr>
          <p:cNvPr id="11267" name="Rectangle 3"/>
          <p:cNvSpPr>
            <a:spLocks noGrp="1" noChangeArrowheads="1"/>
          </p:cNvSpPr>
          <p:nvPr>
            <p:ph type="subTitle" idx="1"/>
          </p:nvPr>
        </p:nvSpPr>
        <p:spPr>
          <a:xfrm>
            <a:off x="3095625" y="2928938"/>
            <a:ext cx="7239000" cy="2449512"/>
          </a:xfrm>
        </p:spPr>
        <p:txBody>
          <a:bodyPr/>
          <a:lstStyle/>
          <a:p>
            <a:endParaRPr lang="en-GB" altLang="zh-CN" sz="2800">
              <a:ea typeface="SimSun" panose="02010600030101010101" pitchFamily="2" charset="-122"/>
            </a:endParaRPr>
          </a:p>
          <a:p>
            <a:endParaRPr lang="en-GB" altLang="zh-CN" sz="2800">
              <a:ea typeface="SimSun" panose="02010600030101010101" pitchFamily="2" charset="-122"/>
            </a:endParaRPr>
          </a:p>
          <a:p>
            <a:endParaRPr lang="en-GB" altLang="zh-CN" sz="2800">
              <a:ea typeface="SimSun" panose="02010600030101010101" pitchFamily="2" charset="-122"/>
            </a:endParaRPr>
          </a:p>
        </p:txBody>
      </p:sp>
    </p:spTree>
    <p:extLst>
      <p:ext uri="{BB962C8B-B14F-4D97-AF65-F5344CB8AC3E}">
        <p14:creationId xmlns:p14="http://schemas.microsoft.com/office/powerpoint/2010/main" val="14996363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Rectangle 2"/>
          <p:cNvSpPr>
            <a:spLocks noGrp="1" noChangeArrowheads="1"/>
          </p:cNvSpPr>
          <p:nvPr>
            <p:ph type="title"/>
          </p:nvPr>
        </p:nvSpPr>
        <p:spPr/>
        <p:txBody>
          <a:bodyPr/>
          <a:lstStyle/>
          <a:p>
            <a:pPr eaLnBrk="1" hangingPunct="1"/>
            <a:r>
              <a:rPr lang="en-GB" altLang="en-US" sz="3400" b="1" dirty="0">
                <a:latin typeface="Arial" panose="020B0604020202020204" pitchFamily="34" charset="0"/>
              </a:rPr>
              <a:t>What is the Harvard Referencing System?</a:t>
            </a:r>
          </a:p>
        </p:txBody>
      </p:sp>
      <p:sp>
        <p:nvSpPr>
          <p:cNvPr id="4099" name="Rectangle 3"/>
          <p:cNvSpPr>
            <a:spLocks noGrp="1" noChangeArrowheads="1"/>
          </p:cNvSpPr>
          <p:nvPr>
            <p:ph idx="1"/>
          </p:nvPr>
        </p:nvSpPr>
        <p:spPr>
          <a:xfrm>
            <a:off x="677334" y="1724628"/>
            <a:ext cx="9533466" cy="4088343"/>
          </a:xfrm>
        </p:spPr>
        <p:txBody>
          <a:bodyPr/>
          <a:lstStyle/>
          <a:p>
            <a:pPr eaLnBrk="1" hangingPunct="1"/>
            <a:endParaRPr lang="en-GB" altLang="en-US" sz="3600" dirty="0">
              <a:latin typeface="Arial" panose="020B0604020202020204" pitchFamily="34" charset="0"/>
            </a:endParaRPr>
          </a:p>
          <a:p>
            <a:pPr eaLnBrk="1" hangingPunct="1"/>
            <a:r>
              <a:rPr lang="en-GB" altLang="en-US" sz="3600" dirty="0">
                <a:latin typeface="Arial" panose="020B0604020202020204" pitchFamily="34" charset="0"/>
              </a:rPr>
              <a:t>The Harvard system of referencing is the most commonly used system in the UK and determines the manner in which students are to set out references.</a:t>
            </a:r>
          </a:p>
          <a:p>
            <a:pPr algn="ctr" eaLnBrk="1" hangingPunct="1">
              <a:buFont typeface="Wingdings" panose="05000000000000000000" pitchFamily="2" charset="2"/>
              <a:buNone/>
            </a:pPr>
            <a:endParaRPr lang="en-GB" altLang="en-US" sz="3600" dirty="0">
              <a:latin typeface="Arial" panose="020B0604020202020204" pitchFamily="34" charset="0"/>
            </a:endParaRPr>
          </a:p>
          <a:p>
            <a:pPr algn="ctr" eaLnBrk="1" hangingPunct="1">
              <a:buFont typeface="Wingdings" panose="05000000000000000000" pitchFamily="2" charset="2"/>
              <a:buNone/>
            </a:pPr>
            <a:endParaRPr lang="en-GB" altLang="en-US" sz="3600" dirty="0">
              <a:latin typeface="Arial" panose="020B0604020202020204" pitchFamily="34" charset="0"/>
            </a:endParaRPr>
          </a:p>
        </p:txBody>
      </p:sp>
    </p:spTree>
    <p:extLst>
      <p:ext uri="{BB962C8B-B14F-4D97-AF65-F5344CB8AC3E}">
        <p14:creationId xmlns:p14="http://schemas.microsoft.com/office/powerpoint/2010/main" val="93294295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4099">
                                            <p:txEl>
                                              <p:pRg st="1" end="1"/>
                                            </p:txEl>
                                          </p:spTgt>
                                        </p:tgtEl>
                                        <p:attrNameLst>
                                          <p:attrName>style.visibility</p:attrName>
                                        </p:attrNameLst>
                                      </p:cBhvr>
                                      <p:to>
                                        <p:strVal val="visible"/>
                                      </p:to>
                                    </p:set>
                                    <p:animEffect transition="in" filter="box(in)">
                                      <p:cBhvr>
                                        <p:cTn id="7" dur="500"/>
                                        <p:tgtEl>
                                          <p:spTgt spid="409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9"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2D2611-B5DC-4A6B-A72E-F05FF3272F81}"/>
              </a:ext>
            </a:extLst>
          </p:cNvPr>
          <p:cNvSpPr>
            <a:spLocks noGrp="1"/>
          </p:cNvSpPr>
          <p:nvPr>
            <p:ph type="title"/>
          </p:nvPr>
        </p:nvSpPr>
        <p:spPr>
          <a:xfrm>
            <a:off x="677334" y="609600"/>
            <a:ext cx="8596668" cy="999281"/>
          </a:xfrm>
        </p:spPr>
        <p:txBody>
          <a:bodyPr/>
          <a:lstStyle/>
          <a:p>
            <a:r>
              <a:rPr lang="en-GB" altLang="en-US" b="1" dirty="0">
                <a:latin typeface="Arial" panose="020B0604020202020204" pitchFamily="34" charset="0"/>
              </a:rPr>
              <a:t>Harvard Referencing System</a:t>
            </a:r>
            <a:endParaRPr lang="en-GB" dirty="0"/>
          </a:p>
        </p:txBody>
      </p:sp>
      <p:sp>
        <p:nvSpPr>
          <p:cNvPr id="3" name="Content Placeholder 2">
            <a:extLst>
              <a:ext uri="{FF2B5EF4-FFF2-40B4-BE49-F238E27FC236}">
                <a16:creationId xmlns:a16="http://schemas.microsoft.com/office/drawing/2014/main" id="{E22801B2-C0C6-4298-A60A-2D89F22A5443}"/>
              </a:ext>
            </a:extLst>
          </p:cNvPr>
          <p:cNvSpPr>
            <a:spLocks noGrp="1"/>
          </p:cNvSpPr>
          <p:nvPr>
            <p:ph idx="1"/>
          </p:nvPr>
        </p:nvSpPr>
        <p:spPr>
          <a:xfrm>
            <a:off x="677333" y="1436914"/>
            <a:ext cx="9500809" cy="4604449"/>
          </a:xfrm>
        </p:spPr>
        <p:txBody>
          <a:bodyPr/>
          <a:lstStyle/>
          <a:p>
            <a:pPr marL="609600" indent="-609600">
              <a:buFont typeface="Wingdings" panose="05000000000000000000" pitchFamily="2" charset="2"/>
              <a:buAutoNum type="arabicPeriod"/>
            </a:pPr>
            <a:r>
              <a:rPr lang="en-GB" altLang="en-US" sz="2800" dirty="0">
                <a:latin typeface="Arial" panose="020B0604020202020204" pitchFamily="34" charset="0"/>
              </a:rPr>
              <a:t>Makes it clear that you are not trying to pretend the work is yours – plagiarism </a:t>
            </a:r>
          </a:p>
          <a:p>
            <a:pPr marL="609600" indent="-609600">
              <a:buFont typeface="Wingdings" panose="05000000000000000000" pitchFamily="2" charset="2"/>
              <a:buAutoNum type="arabicPeriod"/>
            </a:pPr>
            <a:r>
              <a:rPr lang="en-GB" altLang="en-US" sz="2800" dirty="0">
                <a:latin typeface="Arial" panose="020B0604020202020204" pitchFamily="34" charset="0"/>
              </a:rPr>
              <a:t>Curtesy to the person whose ideas you have used or referred to</a:t>
            </a:r>
          </a:p>
          <a:p>
            <a:pPr marL="609600" indent="-609600">
              <a:buFont typeface="Wingdings" panose="05000000000000000000" pitchFamily="2" charset="2"/>
              <a:buAutoNum type="arabicPeriod"/>
            </a:pPr>
            <a:r>
              <a:rPr lang="en-GB" altLang="en-US" sz="2800" dirty="0">
                <a:latin typeface="Arial" panose="020B0604020202020204" pitchFamily="34" charset="0"/>
              </a:rPr>
              <a:t>Helps the reader find the original text</a:t>
            </a:r>
          </a:p>
          <a:p>
            <a:pPr marL="609600" indent="-609600">
              <a:buFont typeface="Wingdings" panose="05000000000000000000" pitchFamily="2" charset="2"/>
              <a:buAutoNum type="arabicPeriod"/>
            </a:pPr>
            <a:r>
              <a:rPr lang="en-GB" altLang="en-US" sz="2800" dirty="0">
                <a:latin typeface="Arial" panose="020B0604020202020204" pitchFamily="34" charset="0"/>
              </a:rPr>
              <a:t>Helps you to find the original text again</a:t>
            </a:r>
          </a:p>
          <a:p>
            <a:pPr marL="609600" indent="-609600">
              <a:buFont typeface="Wingdings" panose="05000000000000000000" pitchFamily="2" charset="2"/>
              <a:buAutoNum type="arabicPeriod"/>
            </a:pPr>
            <a:r>
              <a:rPr lang="en-GB" altLang="en-US" sz="2800" dirty="0">
                <a:latin typeface="Arial" panose="020B0604020202020204" pitchFamily="34" charset="0"/>
              </a:rPr>
              <a:t>Correct referencing suggests you have been thorough in checking your facts</a:t>
            </a:r>
          </a:p>
          <a:p>
            <a:endParaRPr lang="en-GB" dirty="0"/>
          </a:p>
        </p:txBody>
      </p:sp>
    </p:spTree>
    <p:extLst>
      <p:ext uri="{BB962C8B-B14F-4D97-AF65-F5344CB8AC3E}">
        <p14:creationId xmlns:p14="http://schemas.microsoft.com/office/powerpoint/2010/main" val="32759637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006475"/>
          </a:xfrm>
        </p:spPr>
        <p:txBody>
          <a:bodyPr/>
          <a:lstStyle/>
          <a:p>
            <a:r>
              <a:rPr lang="en-GB" dirty="0"/>
              <a:t>What is the Harvard Referencing System?</a:t>
            </a:r>
          </a:p>
        </p:txBody>
      </p:sp>
      <p:sp>
        <p:nvSpPr>
          <p:cNvPr id="3" name="Content Placeholder 2"/>
          <p:cNvSpPr>
            <a:spLocks noGrp="1"/>
          </p:cNvSpPr>
          <p:nvPr>
            <p:ph idx="1"/>
          </p:nvPr>
        </p:nvSpPr>
        <p:spPr>
          <a:xfrm>
            <a:off x="838200" y="1537855"/>
            <a:ext cx="10515600" cy="4639108"/>
          </a:xfrm>
        </p:spPr>
        <p:txBody>
          <a:bodyPr>
            <a:normAutofit/>
          </a:bodyPr>
          <a:lstStyle/>
          <a:p>
            <a:r>
              <a:rPr lang="en-GB" altLang="en-US" sz="2800" dirty="0"/>
              <a:t>The Harvard system is a type of author-date style information within your assignment – you are showing where that information came from.  </a:t>
            </a:r>
          </a:p>
          <a:p>
            <a:pPr marL="0" indent="0">
              <a:buNone/>
            </a:pPr>
            <a:endParaRPr lang="en-GB" altLang="en-US" sz="2800" dirty="0"/>
          </a:p>
          <a:p>
            <a:r>
              <a:rPr lang="en-GB" altLang="en-US" sz="2800" dirty="0"/>
              <a:t>At the end of the essay/report is an alphabetical list of references – this informs the reader of the details of your source including </a:t>
            </a:r>
          </a:p>
          <a:p>
            <a:endParaRPr lang="en-GB" altLang="en-US" dirty="0"/>
          </a:p>
          <a:p>
            <a:pPr marL="0" indent="0">
              <a:buNone/>
            </a:pPr>
            <a:endParaRPr lang="en-GB" altLang="en-US" dirty="0"/>
          </a:p>
          <a:p>
            <a:pPr>
              <a:buNone/>
            </a:pPr>
            <a:r>
              <a:rPr lang="en-GB" altLang="en-US" dirty="0"/>
              <a:t>	</a:t>
            </a:r>
            <a:endParaRPr lang="en-GB" dirty="0"/>
          </a:p>
        </p:txBody>
      </p:sp>
    </p:spTree>
    <p:extLst>
      <p:ext uri="{BB962C8B-B14F-4D97-AF65-F5344CB8AC3E}">
        <p14:creationId xmlns:p14="http://schemas.microsoft.com/office/powerpoint/2010/main" val="7167897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So…there are two aspects to learn:</a:t>
            </a:r>
            <a:endParaRPr lang="en-GB" dirty="0"/>
          </a:p>
        </p:txBody>
      </p:sp>
      <p:sp>
        <p:nvSpPr>
          <p:cNvPr id="3" name="Content Placeholder 2"/>
          <p:cNvSpPr>
            <a:spLocks noGrp="1"/>
          </p:cNvSpPr>
          <p:nvPr>
            <p:ph idx="1"/>
          </p:nvPr>
        </p:nvSpPr>
        <p:spPr>
          <a:xfrm>
            <a:off x="838200" y="1569027"/>
            <a:ext cx="10515600" cy="4607936"/>
          </a:xfrm>
        </p:spPr>
        <p:txBody>
          <a:bodyPr>
            <a:normAutofit/>
          </a:bodyPr>
          <a:lstStyle/>
          <a:p>
            <a:pPr marL="514350" indent="-514350">
              <a:buFont typeface="Arial" panose="020B0604020202020204" pitchFamily="34" charset="0"/>
              <a:buAutoNum type="arabicPeriod"/>
            </a:pPr>
            <a:r>
              <a:rPr lang="en-US" altLang="en-US" sz="2800" dirty="0"/>
              <a:t>Citations within the text  - When you refer to, or quote, the work of other people in your own work this is a </a:t>
            </a:r>
            <a:r>
              <a:rPr lang="en-US" altLang="en-US" sz="2800" b="1" dirty="0"/>
              <a:t>citation</a:t>
            </a:r>
            <a:r>
              <a:rPr lang="en-US" altLang="en-US" sz="2800" dirty="0"/>
              <a:t>; you are </a:t>
            </a:r>
            <a:r>
              <a:rPr lang="en-US" altLang="en-US" sz="2800" b="1" dirty="0"/>
              <a:t>citing</a:t>
            </a:r>
            <a:r>
              <a:rPr lang="en-US" altLang="en-US" sz="2800" dirty="0"/>
              <a:t> someone else's ideas. </a:t>
            </a:r>
            <a:endParaRPr lang="en-US" altLang="en-US" sz="2800" b="1" dirty="0">
              <a:hlinkClick r:id="rId2" action="ppaction://hlinksldjump"/>
            </a:endParaRPr>
          </a:p>
          <a:p>
            <a:pPr marL="514350" indent="-514350">
              <a:buFont typeface="Arial" panose="020B0604020202020204" pitchFamily="34" charset="0"/>
              <a:buAutoNum type="arabicPeriod"/>
            </a:pPr>
            <a:endParaRPr lang="en-US" altLang="en-US" sz="2800" dirty="0"/>
          </a:p>
          <a:p>
            <a:pPr marL="514350" indent="-514350">
              <a:buFont typeface="Arial" panose="020B0604020202020204" pitchFamily="34" charset="0"/>
              <a:buAutoNum type="arabicPeriod"/>
            </a:pPr>
            <a:r>
              <a:rPr lang="en-US" altLang="en-US" sz="2800" dirty="0"/>
              <a:t>A list of references cited given at the end - A </a:t>
            </a:r>
            <a:r>
              <a:rPr lang="en-US" altLang="en-US" sz="2800" b="1" dirty="0"/>
              <a:t>Reference </a:t>
            </a:r>
            <a:r>
              <a:rPr lang="en-US" altLang="en-US" sz="2800" dirty="0"/>
              <a:t>lists all the information a reader needs in order to identify and locate the source that you have </a:t>
            </a:r>
            <a:r>
              <a:rPr lang="en-US" altLang="en-US" sz="2800" b="1" dirty="0"/>
              <a:t>cited</a:t>
            </a:r>
            <a:r>
              <a:rPr lang="en-US" altLang="en-US" sz="2800" dirty="0"/>
              <a:t> in your work.</a:t>
            </a:r>
            <a:br>
              <a:rPr lang="en-US" altLang="en-US" sz="2800" dirty="0"/>
            </a:br>
            <a:endParaRPr lang="en-US" altLang="en-US" sz="2800" dirty="0"/>
          </a:p>
          <a:p>
            <a:pPr marL="514350" indent="-514350">
              <a:buFont typeface="Arial" panose="020B0604020202020204" pitchFamily="34" charset="0"/>
              <a:buAutoNum type="arabicPeriod"/>
            </a:pPr>
            <a:endParaRPr lang="en-US" altLang="en-US" dirty="0"/>
          </a:p>
          <a:p>
            <a:pPr marL="514350" indent="-514350">
              <a:buFont typeface="Arial" panose="020B0604020202020204" pitchFamily="34" charset="0"/>
              <a:buAutoNum type="arabicPeriod"/>
            </a:pPr>
            <a:endParaRPr lang="en-US" altLang="en-US" sz="3200" dirty="0"/>
          </a:p>
          <a:p>
            <a:pPr>
              <a:buNone/>
            </a:pPr>
            <a:endParaRPr lang="en-US" altLang="en-US" b="1" dirty="0"/>
          </a:p>
          <a:p>
            <a:endParaRPr lang="en-GB" dirty="0"/>
          </a:p>
        </p:txBody>
      </p:sp>
    </p:spTree>
    <p:extLst>
      <p:ext uri="{BB962C8B-B14F-4D97-AF65-F5344CB8AC3E}">
        <p14:creationId xmlns:p14="http://schemas.microsoft.com/office/powerpoint/2010/main" val="8754027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Citation Example</a:t>
            </a:r>
          </a:p>
        </p:txBody>
      </p:sp>
      <p:sp>
        <p:nvSpPr>
          <p:cNvPr id="3" name="Content Placeholder 2"/>
          <p:cNvSpPr>
            <a:spLocks noGrp="1"/>
          </p:cNvSpPr>
          <p:nvPr>
            <p:ph idx="1"/>
          </p:nvPr>
        </p:nvSpPr>
        <p:spPr>
          <a:xfrm>
            <a:off x="677334" y="1556657"/>
            <a:ext cx="8596668" cy="4484705"/>
          </a:xfrm>
        </p:spPr>
        <p:txBody>
          <a:bodyPr>
            <a:normAutofit/>
          </a:bodyPr>
          <a:lstStyle/>
          <a:p>
            <a:r>
              <a:rPr lang="en-GB" dirty="0"/>
              <a:t>…</a:t>
            </a:r>
            <a:r>
              <a:rPr lang="en-GB" sz="2800" dirty="0"/>
              <a:t>next targeted drug of modern-day prohibitionists was alcohol. (Williamson,1997)</a:t>
            </a:r>
          </a:p>
          <a:p>
            <a:endParaRPr lang="en-GB" sz="2800" dirty="0"/>
          </a:p>
          <a:p>
            <a:r>
              <a:rPr lang="en-GB" sz="2800" dirty="0"/>
              <a:t>Reference list: Williamson, K. (1997) </a:t>
            </a:r>
            <a:r>
              <a:rPr lang="en-GB" sz="2800" i="1" dirty="0"/>
              <a:t>Drugs and the party line: </a:t>
            </a:r>
            <a:r>
              <a:rPr lang="en-GB" sz="2800" dirty="0"/>
              <a:t>Stirlingshire, Palimpsest. </a:t>
            </a:r>
          </a:p>
          <a:p>
            <a:endParaRPr lang="en-GB" sz="2800" dirty="0"/>
          </a:p>
          <a:p>
            <a:r>
              <a:rPr lang="en-GB" sz="2800" i="1" dirty="0"/>
              <a:t>Not the same of all sources of information other additional information must be included </a:t>
            </a:r>
          </a:p>
          <a:p>
            <a:endParaRPr lang="en-GB" sz="2800" dirty="0"/>
          </a:p>
        </p:txBody>
      </p:sp>
    </p:spTree>
    <p:extLst>
      <p:ext uri="{BB962C8B-B14F-4D97-AF65-F5344CB8AC3E}">
        <p14:creationId xmlns:p14="http://schemas.microsoft.com/office/powerpoint/2010/main" val="4678419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48CAEA-DCF6-47F7-A521-48AB23C55521}"/>
              </a:ext>
            </a:extLst>
          </p:cNvPr>
          <p:cNvSpPr>
            <a:spLocks noGrp="1"/>
          </p:cNvSpPr>
          <p:nvPr>
            <p:ph type="title"/>
          </p:nvPr>
        </p:nvSpPr>
        <p:spPr>
          <a:xfrm>
            <a:off x="677334" y="609600"/>
            <a:ext cx="8596668" cy="825661"/>
          </a:xfrm>
        </p:spPr>
        <p:txBody>
          <a:bodyPr/>
          <a:lstStyle/>
          <a:p>
            <a:r>
              <a:rPr lang="en-GB" dirty="0"/>
              <a:t>In-text Citations</a:t>
            </a:r>
          </a:p>
        </p:txBody>
      </p:sp>
      <p:sp>
        <p:nvSpPr>
          <p:cNvPr id="3" name="Content Placeholder 2">
            <a:extLst>
              <a:ext uri="{FF2B5EF4-FFF2-40B4-BE49-F238E27FC236}">
                <a16:creationId xmlns:a16="http://schemas.microsoft.com/office/drawing/2014/main" id="{5A712A82-8B49-4109-B6BB-DC5C01E3C9A4}"/>
              </a:ext>
            </a:extLst>
          </p:cNvPr>
          <p:cNvSpPr>
            <a:spLocks noGrp="1"/>
          </p:cNvSpPr>
          <p:nvPr>
            <p:ph idx="1"/>
          </p:nvPr>
        </p:nvSpPr>
        <p:spPr>
          <a:xfrm>
            <a:off x="677334" y="1435261"/>
            <a:ext cx="8596668" cy="4606101"/>
          </a:xfrm>
        </p:spPr>
        <p:txBody>
          <a:bodyPr>
            <a:normAutofit/>
          </a:bodyPr>
          <a:lstStyle/>
          <a:p>
            <a:r>
              <a:rPr lang="en-GB" sz="2800" dirty="0"/>
              <a:t>You do not need to include the author’s surname in the in-text citation if it is referred to within the body of your work.</a:t>
            </a:r>
          </a:p>
          <a:p>
            <a:r>
              <a:rPr lang="en-GB" sz="2800" dirty="0"/>
              <a:t>Example –</a:t>
            </a:r>
          </a:p>
          <a:p>
            <a:endParaRPr lang="en-GB" sz="2800" dirty="0"/>
          </a:p>
          <a:p>
            <a:r>
              <a:rPr lang="en-GB" sz="2800" dirty="0"/>
              <a:t>According to Williamson (1997 :9) alcohol was targeted by prohibitionists.    </a:t>
            </a:r>
          </a:p>
        </p:txBody>
      </p:sp>
    </p:spTree>
    <p:extLst>
      <p:ext uri="{BB962C8B-B14F-4D97-AF65-F5344CB8AC3E}">
        <p14:creationId xmlns:p14="http://schemas.microsoft.com/office/powerpoint/2010/main" val="7379884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BAC951-DDEC-4D6E-85CF-0F3D1ED65E05}"/>
              </a:ext>
            </a:extLst>
          </p:cNvPr>
          <p:cNvSpPr>
            <a:spLocks noGrp="1"/>
          </p:cNvSpPr>
          <p:nvPr>
            <p:ph type="title"/>
          </p:nvPr>
        </p:nvSpPr>
        <p:spPr>
          <a:xfrm>
            <a:off x="677334" y="428263"/>
            <a:ext cx="8596668" cy="567160"/>
          </a:xfrm>
        </p:spPr>
        <p:txBody>
          <a:bodyPr>
            <a:normAutofit fontScale="90000"/>
          </a:bodyPr>
          <a:lstStyle/>
          <a:p>
            <a:r>
              <a:rPr lang="en-GB" dirty="0"/>
              <a:t>Quotations</a:t>
            </a:r>
          </a:p>
        </p:txBody>
      </p:sp>
      <p:sp>
        <p:nvSpPr>
          <p:cNvPr id="3" name="Content Placeholder 2">
            <a:extLst>
              <a:ext uri="{FF2B5EF4-FFF2-40B4-BE49-F238E27FC236}">
                <a16:creationId xmlns:a16="http://schemas.microsoft.com/office/drawing/2014/main" id="{A1D299CB-653C-4A01-964D-93285273F1BE}"/>
              </a:ext>
            </a:extLst>
          </p:cNvPr>
          <p:cNvSpPr>
            <a:spLocks noGrp="1"/>
          </p:cNvSpPr>
          <p:nvPr>
            <p:ph idx="1"/>
          </p:nvPr>
        </p:nvSpPr>
        <p:spPr>
          <a:xfrm>
            <a:off x="677333" y="995423"/>
            <a:ext cx="9253745" cy="5045939"/>
          </a:xfrm>
        </p:spPr>
        <p:txBody>
          <a:bodyPr>
            <a:normAutofit lnSpcReduction="10000"/>
          </a:bodyPr>
          <a:lstStyle/>
          <a:p>
            <a:r>
              <a:rPr lang="en-GB" sz="2400" dirty="0"/>
              <a:t>Means that you take the exact wording from another author and have inserted in your work.</a:t>
            </a:r>
          </a:p>
          <a:p>
            <a:r>
              <a:rPr lang="en-GB" sz="2400" dirty="0"/>
              <a:t>Be cautious and use scarcely</a:t>
            </a:r>
          </a:p>
          <a:p>
            <a:pPr marL="514350" indent="-514350">
              <a:buFont typeface="+mj-lt"/>
              <a:buAutoNum type="romanUcPeriod"/>
            </a:pPr>
            <a:r>
              <a:rPr lang="en-GB" sz="2400" dirty="0"/>
              <a:t>Long quotation (more than 2 lines/30 words)</a:t>
            </a:r>
          </a:p>
          <a:p>
            <a:pPr marL="514350" indent="-514350">
              <a:buFont typeface="+mj-lt"/>
              <a:buAutoNum type="romanUcPeriod"/>
            </a:pPr>
            <a:r>
              <a:rPr lang="en-GB" sz="2400" dirty="0"/>
              <a:t>Enter as a separate paragraph</a:t>
            </a:r>
          </a:p>
          <a:p>
            <a:pPr marL="514350" indent="-514350">
              <a:buFont typeface="+mj-lt"/>
              <a:buAutoNum type="romanUcPeriod"/>
            </a:pPr>
            <a:r>
              <a:rPr lang="en-GB" sz="2400" dirty="0"/>
              <a:t>Indent the paragraph </a:t>
            </a:r>
          </a:p>
          <a:p>
            <a:pPr marL="514350" indent="-514350">
              <a:buFont typeface="+mj-lt"/>
              <a:buAutoNum type="romanUcPeriod"/>
            </a:pPr>
            <a:r>
              <a:rPr lang="en-GB" sz="2400" dirty="0"/>
              <a:t>Follow the in-text citation</a:t>
            </a:r>
          </a:p>
          <a:p>
            <a:r>
              <a:rPr lang="en-GB" sz="2400" dirty="0"/>
              <a:t>Short quotation (up to 2 lines/ 30 words)</a:t>
            </a:r>
          </a:p>
          <a:p>
            <a:pPr marL="514350" indent="-514350">
              <a:buFont typeface="+mj-lt"/>
              <a:buAutoNum type="romanUcPeriod"/>
            </a:pPr>
            <a:r>
              <a:rPr lang="en-GB" sz="2400" dirty="0"/>
              <a:t>Enclose in double quotation marks “</a:t>
            </a:r>
            <a:r>
              <a:rPr lang="en-GB" sz="2400" i="1" dirty="0"/>
              <a:t>example</a:t>
            </a:r>
            <a:r>
              <a:rPr lang="en-GB" sz="2400" dirty="0"/>
              <a:t>”</a:t>
            </a:r>
          </a:p>
          <a:p>
            <a:pPr marL="514350" indent="-514350">
              <a:buFont typeface="+mj-lt"/>
              <a:buAutoNum type="romanUcPeriod"/>
            </a:pPr>
            <a:r>
              <a:rPr lang="en-GB" sz="2400" dirty="0"/>
              <a:t>Follow with authors surname, yr. of publication and page number. </a:t>
            </a:r>
          </a:p>
          <a:p>
            <a:endParaRPr lang="en-GB" sz="2800" dirty="0"/>
          </a:p>
          <a:p>
            <a:endParaRPr lang="en-GB" sz="2800" dirty="0"/>
          </a:p>
        </p:txBody>
      </p:sp>
    </p:spTree>
    <p:extLst>
      <p:ext uri="{BB962C8B-B14F-4D97-AF65-F5344CB8AC3E}">
        <p14:creationId xmlns:p14="http://schemas.microsoft.com/office/powerpoint/2010/main" val="25836603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0201A0-7D11-425C-92AE-542593E72CC6}"/>
              </a:ext>
            </a:extLst>
          </p:cNvPr>
          <p:cNvSpPr>
            <a:spLocks noGrp="1"/>
          </p:cNvSpPr>
          <p:nvPr>
            <p:ph type="title"/>
          </p:nvPr>
        </p:nvSpPr>
        <p:spPr>
          <a:xfrm>
            <a:off x="677334" y="609600"/>
            <a:ext cx="8596668" cy="964557"/>
          </a:xfrm>
        </p:spPr>
        <p:txBody>
          <a:bodyPr/>
          <a:lstStyle/>
          <a:p>
            <a:r>
              <a:rPr lang="en-GB" dirty="0"/>
              <a:t>Referencing List</a:t>
            </a:r>
          </a:p>
        </p:txBody>
      </p:sp>
      <p:sp>
        <p:nvSpPr>
          <p:cNvPr id="3" name="Content Placeholder 2">
            <a:extLst>
              <a:ext uri="{FF2B5EF4-FFF2-40B4-BE49-F238E27FC236}">
                <a16:creationId xmlns:a16="http://schemas.microsoft.com/office/drawing/2014/main" id="{ADA87A83-D3CD-4D83-ADAC-D2241F4BA298}"/>
              </a:ext>
            </a:extLst>
          </p:cNvPr>
          <p:cNvSpPr>
            <a:spLocks noGrp="1"/>
          </p:cNvSpPr>
          <p:nvPr>
            <p:ph idx="1"/>
          </p:nvPr>
        </p:nvSpPr>
        <p:spPr>
          <a:xfrm>
            <a:off x="677334" y="1574157"/>
            <a:ext cx="8596668" cy="4467205"/>
          </a:xfrm>
        </p:spPr>
        <p:txBody>
          <a:bodyPr>
            <a:normAutofit/>
          </a:bodyPr>
          <a:lstStyle/>
          <a:p>
            <a:r>
              <a:rPr lang="en-GB" sz="2800" dirty="0"/>
              <a:t>Record of all the citations used</a:t>
            </a:r>
          </a:p>
          <a:p>
            <a:r>
              <a:rPr lang="en-GB" sz="2800" dirty="0"/>
              <a:t>Reader can identify were the source comes from</a:t>
            </a:r>
          </a:p>
          <a:p>
            <a:r>
              <a:rPr lang="en-GB" sz="2800" dirty="0"/>
              <a:t>Identify if source is reliable</a:t>
            </a:r>
          </a:p>
          <a:p>
            <a:r>
              <a:rPr lang="en-GB" sz="2800" dirty="0"/>
              <a:t>Needed for all work – assignments, reports, presentations</a:t>
            </a:r>
          </a:p>
          <a:p>
            <a:pPr marL="0" indent="0">
              <a:buNone/>
            </a:pPr>
            <a:endParaRPr lang="en-GB" sz="2800" dirty="0"/>
          </a:p>
          <a:p>
            <a:pPr marL="0" indent="0">
              <a:buNone/>
            </a:pPr>
            <a:r>
              <a:rPr lang="en-GB" sz="2800" dirty="0"/>
              <a:t>If you are unsure please ask lecturers.</a:t>
            </a:r>
          </a:p>
          <a:p>
            <a:pPr marL="0" indent="0">
              <a:buNone/>
            </a:pPr>
            <a:r>
              <a:rPr lang="en-GB" sz="2800" dirty="0"/>
              <a:t>University Referencing Handbook Resource.  </a:t>
            </a:r>
          </a:p>
          <a:p>
            <a:endParaRPr lang="en-GB" sz="2400" dirty="0"/>
          </a:p>
          <a:p>
            <a:endParaRPr lang="en-GB" sz="2400" dirty="0"/>
          </a:p>
        </p:txBody>
      </p:sp>
    </p:spTree>
    <p:extLst>
      <p:ext uri="{BB962C8B-B14F-4D97-AF65-F5344CB8AC3E}">
        <p14:creationId xmlns:p14="http://schemas.microsoft.com/office/powerpoint/2010/main" val="508036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Referencing Books</a:t>
            </a:r>
          </a:p>
        </p:txBody>
      </p:sp>
      <p:sp>
        <p:nvSpPr>
          <p:cNvPr id="3" name="Content Placeholder 2"/>
          <p:cNvSpPr>
            <a:spLocks noGrp="1"/>
          </p:cNvSpPr>
          <p:nvPr>
            <p:ph idx="1"/>
          </p:nvPr>
        </p:nvSpPr>
        <p:spPr>
          <a:xfrm>
            <a:off x="838200" y="1589809"/>
            <a:ext cx="10515600" cy="4587154"/>
          </a:xfrm>
        </p:spPr>
        <p:txBody>
          <a:bodyPr/>
          <a:lstStyle/>
          <a:p>
            <a:r>
              <a:rPr lang="en-GB" altLang="en-US" sz="2800" dirty="0">
                <a:latin typeface="Arial" panose="020B0604020202020204" pitchFamily="34" charset="0"/>
              </a:rPr>
              <a:t>Author(s) of a book, initials </a:t>
            </a:r>
          </a:p>
          <a:p>
            <a:r>
              <a:rPr lang="en-GB" altLang="en-US" sz="2800" dirty="0">
                <a:latin typeface="Arial" panose="020B0604020202020204" pitchFamily="34" charset="0"/>
              </a:rPr>
              <a:t>Year of publication (In brackets)</a:t>
            </a:r>
          </a:p>
          <a:p>
            <a:r>
              <a:rPr lang="en-GB" altLang="en-US" sz="2800" dirty="0">
                <a:latin typeface="Arial" panose="020B0604020202020204" pitchFamily="34" charset="0"/>
              </a:rPr>
              <a:t>Title of book: and sub-title (In Italic font) </a:t>
            </a:r>
          </a:p>
          <a:p>
            <a:r>
              <a:rPr lang="en-GB" altLang="en-US" sz="2800" dirty="0">
                <a:latin typeface="Arial" panose="020B0604020202020204" pitchFamily="34" charset="0"/>
              </a:rPr>
              <a:t>Edition (if not the first)</a:t>
            </a:r>
          </a:p>
          <a:p>
            <a:r>
              <a:rPr lang="en-GB" altLang="en-US" sz="2800" dirty="0">
                <a:latin typeface="Arial" panose="020B0604020202020204" pitchFamily="34" charset="0"/>
              </a:rPr>
              <a:t>Publisher: Place of publication </a:t>
            </a:r>
          </a:p>
          <a:p>
            <a:endParaRPr lang="en-GB" altLang="en-US" sz="2800" dirty="0">
              <a:latin typeface="Arial" panose="020B0604020202020204" pitchFamily="34" charset="0"/>
            </a:endParaRPr>
          </a:p>
          <a:p>
            <a:r>
              <a:rPr lang="en-GB" altLang="en-US" sz="2800" dirty="0">
                <a:latin typeface="Arial" panose="020B0604020202020204" pitchFamily="34" charset="0"/>
              </a:rPr>
              <a:t>*If you are using a direct quote a page number of the source should be placed by the year of publication (Thomas, 2016: 56) </a:t>
            </a:r>
            <a:endParaRPr lang="en-US" altLang="en-US" sz="2800" dirty="0">
              <a:latin typeface="Arial" panose="020B0604020202020204" pitchFamily="34" charset="0"/>
            </a:endParaRPr>
          </a:p>
          <a:p>
            <a:endParaRPr lang="en-GB" dirty="0"/>
          </a:p>
        </p:txBody>
      </p:sp>
    </p:spTree>
    <p:extLst>
      <p:ext uri="{BB962C8B-B14F-4D97-AF65-F5344CB8AC3E}">
        <p14:creationId xmlns:p14="http://schemas.microsoft.com/office/powerpoint/2010/main" val="9837740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Book Examples</a:t>
            </a:r>
          </a:p>
        </p:txBody>
      </p:sp>
      <p:sp>
        <p:nvSpPr>
          <p:cNvPr id="3" name="Content Placeholder 2"/>
          <p:cNvSpPr>
            <a:spLocks noGrp="1"/>
          </p:cNvSpPr>
          <p:nvPr>
            <p:ph idx="1"/>
          </p:nvPr>
        </p:nvSpPr>
        <p:spPr>
          <a:xfrm>
            <a:off x="838200" y="1517073"/>
            <a:ext cx="10515600" cy="4659890"/>
          </a:xfrm>
        </p:spPr>
        <p:txBody>
          <a:bodyPr/>
          <a:lstStyle/>
          <a:p>
            <a:pPr>
              <a:buNone/>
            </a:pPr>
            <a:r>
              <a:rPr lang="en-GB" altLang="en-US" sz="2400" i="1" dirty="0"/>
              <a:t>One/two/multiple authors:</a:t>
            </a:r>
          </a:p>
          <a:p>
            <a:pPr>
              <a:buNone/>
            </a:pPr>
            <a:endParaRPr lang="en-US" altLang="en-US" sz="2400" dirty="0"/>
          </a:p>
          <a:p>
            <a:pPr lvl="1"/>
            <a:r>
              <a:rPr lang="en-GB" altLang="en-US" sz="2400" dirty="0"/>
              <a:t>Senn, J.A. (2008) </a:t>
            </a:r>
            <a:r>
              <a:rPr lang="en-GB" altLang="en-US" sz="2400" i="1" dirty="0"/>
              <a:t>Information Technology in Business</a:t>
            </a:r>
            <a:r>
              <a:rPr lang="en-GB" altLang="en-US" sz="2400" dirty="0"/>
              <a:t>, 8</a:t>
            </a:r>
            <a:r>
              <a:rPr lang="en-GB" altLang="en-US" sz="2400" baseline="30000" dirty="0"/>
              <a:t>th</a:t>
            </a:r>
            <a:r>
              <a:rPr lang="en-GB" altLang="en-US" sz="2400" dirty="0"/>
              <a:t> Ed., Prentice Hall: New Jersey, USA</a:t>
            </a:r>
          </a:p>
          <a:p>
            <a:pPr marL="457200" lvl="1" indent="0">
              <a:buNone/>
            </a:pPr>
            <a:endParaRPr lang="en-US" altLang="en-US" sz="2400" dirty="0"/>
          </a:p>
          <a:p>
            <a:pPr lvl="1"/>
            <a:r>
              <a:rPr lang="en-GB" altLang="en-US" sz="2400" dirty="0"/>
              <a:t>Laudon, K.C. &amp; Laudon, J.P. (2010)</a:t>
            </a:r>
            <a:r>
              <a:rPr lang="en-GB" altLang="en-US" sz="2400" b="1" dirty="0"/>
              <a:t> </a:t>
            </a:r>
            <a:r>
              <a:rPr lang="en-GB" altLang="en-US" sz="2400" i="1" dirty="0"/>
              <a:t>Management Information Systems</a:t>
            </a:r>
            <a:r>
              <a:rPr lang="en-GB" altLang="en-US" sz="2400" dirty="0"/>
              <a:t>, 12</a:t>
            </a:r>
            <a:r>
              <a:rPr lang="en-GB" altLang="en-US" sz="2400" baseline="30000" dirty="0"/>
              <a:t>th</a:t>
            </a:r>
            <a:r>
              <a:rPr lang="en-GB" altLang="en-US" sz="2400" dirty="0"/>
              <a:t> Edition, Prentice Hall: New Jersey</a:t>
            </a:r>
          </a:p>
          <a:p>
            <a:pPr marL="457200" lvl="1" indent="0">
              <a:buNone/>
            </a:pPr>
            <a:endParaRPr lang="en-US" altLang="en-US" sz="2400" dirty="0"/>
          </a:p>
          <a:p>
            <a:pPr lvl="1"/>
            <a:r>
              <a:rPr lang="en-GB" altLang="en-US" sz="2400" dirty="0"/>
              <a:t>Kotler, P., Armstrong, G., Saunders, J. &amp; Wong, V. (2009)</a:t>
            </a:r>
            <a:r>
              <a:rPr lang="en-GB" altLang="en-US" sz="2400" b="1" dirty="0"/>
              <a:t> </a:t>
            </a:r>
            <a:r>
              <a:rPr lang="en-GB" altLang="en-US" sz="2400" i="1" dirty="0"/>
              <a:t>Principles of Marketing</a:t>
            </a:r>
            <a:r>
              <a:rPr lang="en-GB" altLang="en-US" sz="2400" u="sng" dirty="0"/>
              <a:t>,</a:t>
            </a:r>
            <a:r>
              <a:rPr lang="en-GB" altLang="en-US" sz="2400" dirty="0"/>
              <a:t> 12</a:t>
            </a:r>
            <a:r>
              <a:rPr lang="en-GB" altLang="en-US" sz="2400" baseline="30000" dirty="0"/>
              <a:t>th</a:t>
            </a:r>
            <a:r>
              <a:rPr lang="en-GB" altLang="en-US" sz="2400" dirty="0"/>
              <a:t> European Edition, Prentice Hall: London</a:t>
            </a:r>
            <a:endParaRPr lang="en-US" altLang="en-US" sz="2400" dirty="0"/>
          </a:p>
          <a:p>
            <a:endParaRPr lang="en-GB" dirty="0"/>
          </a:p>
        </p:txBody>
      </p:sp>
    </p:spTree>
    <p:extLst>
      <p:ext uri="{BB962C8B-B14F-4D97-AF65-F5344CB8AC3E}">
        <p14:creationId xmlns:p14="http://schemas.microsoft.com/office/powerpoint/2010/main" val="22909106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FEA977-9085-4100-9BC0-ED09D0366C88}"/>
              </a:ext>
            </a:extLst>
          </p:cNvPr>
          <p:cNvSpPr>
            <a:spLocks noGrp="1"/>
          </p:cNvSpPr>
          <p:nvPr>
            <p:ph type="title"/>
          </p:nvPr>
        </p:nvSpPr>
        <p:spPr>
          <a:xfrm>
            <a:off x="677334" y="609600"/>
            <a:ext cx="8596668" cy="756213"/>
          </a:xfrm>
        </p:spPr>
        <p:txBody>
          <a:bodyPr/>
          <a:lstStyle/>
          <a:p>
            <a:r>
              <a:rPr lang="en-GB" dirty="0"/>
              <a:t>Multiple Authors </a:t>
            </a:r>
          </a:p>
        </p:txBody>
      </p:sp>
      <p:sp>
        <p:nvSpPr>
          <p:cNvPr id="3" name="Text Placeholder 2">
            <a:extLst>
              <a:ext uri="{FF2B5EF4-FFF2-40B4-BE49-F238E27FC236}">
                <a16:creationId xmlns:a16="http://schemas.microsoft.com/office/drawing/2014/main" id="{C94C3F81-D675-4390-BF64-661E3E844F7A}"/>
              </a:ext>
            </a:extLst>
          </p:cNvPr>
          <p:cNvSpPr>
            <a:spLocks noGrp="1"/>
          </p:cNvSpPr>
          <p:nvPr>
            <p:ph type="body" idx="1"/>
          </p:nvPr>
        </p:nvSpPr>
        <p:spPr>
          <a:xfrm>
            <a:off x="675745" y="1365813"/>
            <a:ext cx="4185623" cy="474562"/>
          </a:xfrm>
        </p:spPr>
        <p:txBody>
          <a:bodyPr/>
          <a:lstStyle/>
          <a:p>
            <a:r>
              <a:rPr lang="en-GB" dirty="0"/>
              <a:t>Book with 2/3 Authors</a:t>
            </a:r>
          </a:p>
        </p:txBody>
      </p:sp>
      <p:sp>
        <p:nvSpPr>
          <p:cNvPr id="4" name="Content Placeholder 3">
            <a:extLst>
              <a:ext uri="{FF2B5EF4-FFF2-40B4-BE49-F238E27FC236}">
                <a16:creationId xmlns:a16="http://schemas.microsoft.com/office/drawing/2014/main" id="{C680A107-C51A-4724-94BB-C1CF186387AA}"/>
              </a:ext>
            </a:extLst>
          </p:cNvPr>
          <p:cNvSpPr>
            <a:spLocks noGrp="1"/>
          </p:cNvSpPr>
          <p:nvPr>
            <p:ph sz="half" idx="2"/>
          </p:nvPr>
        </p:nvSpPr>
        <p:spPr>
          <a:xfrm>
            <a:off x="675745" y="1932973"/>
            <a:ext cx="4185623" cy="4108390"/>
          </a:xfrm>
        </p:spPr>
        <p:txBody>
          <a:bodyPr>
            <a:normAutofit/>
          </a:bodyPr>
          <a:lstStyle/>
          <a:p>
            <a:r>
              <a:rPr lang="en-GB" sz="2000" dirty="0"/>
              <a:t>(Phillips and Renton, 2012, p54)</a:t>
            </a:r>
          </a:p>
          <a:p>
            <a:pPr marL="0" indent="0">
              <a:buNone/>
            </a:pPr>
            <a:endParaRPr lang="en-GB" sz="2000" dirty="0"/>
          </a:p>
          <a:p>
            <a:r>
              <a:rPr lang="en-GB" sz="2000" dirty="0"/>
              <a:t>Phillips, E. O. and Renton, P. (2012) </a:t>
            </a:r>
            <a:r>
              <a:rPr lang="en-GB" sz="2000" i="1" dirty="0"/>
              <a:t>Teaching mathematics today. </a:t>
            </a:r>
            <a:r>
              <a:rPr lang="en-GB" sz="2000" dirty="0"/>
              <a:t>Reading: Canalside Press</a:t>
            </a:r>
            <a:r>
              <a:rPr lang="en-GB" sz="2400" dirty="0"/>
              <a:t>.</a:t>
            </a:r>
          </a:p>
        </p:txBody>
      </p:sp>
      <p:sp>
        <p:nvSpPr>
          <p:cNvPr id="5" name="Text Placeholder 4">
            <a:extLst>
              <a:ext uri="{FF2B5EF4-FFF2-40B4-BE49-F238E27FC236}">
                <a16:creationId xmlns:a16="http://schemas.microsoft.com/office/drawing/2014/main" id="{66562C48-D42D-4FC3-A00C-7EA025D54C92}"/>
              </a:ext>
            </a:extLst>
          </p:cNvPr>
          <p:cNvSpPr>
            <a:spLocks noGrp="1"/>
          </p:cNvSpPr>
          <p:nvPr>
            <p:ph type="body" sz="quarter" idx="3"/>
          </p:nvPr>
        </p:nvSpPr>
        <p:spPr>
          <a:xfrm>
            <a:off x="5088383" y="1365813"/>
            <a:ext cx="4185618" cy="474562"/>
          </a:xfrm>
        </p:spPr>
        <p:txBody>
          <a:bodyPr/>
          <a:lstStyle/>
          <a:p>
            <a:r>
              <a:rPr lang="en-GB" dirty="0"/>
              <a:t>Book with 4 or more</a:t>
            </a:r>
          </a:p>
        </p:txBody>
      </p:sp>
      <p:sp>
        <p:nvSpPr>
          <p:cNvPr id="6" name="Content Placeholder 5">
            <a:extLst>
              <a:ext uri="{FF2B5EF4-FFF2-40B4-BE49-F238E27FC236}">
                <a16:creationId xmlns:a16="http://schemas.microsoft.com/office/drawing/2014/main" id="{1802FCD9-AF40-4B5F-B6FD-2ACA477372A1}"/>
              </a:ext>
            </a:extLst>
          </p:cNvPr>
          <p:cNvSpPr>
            <a:spLocks noGrp="1"/>
          </p:cNvSpPr>
          <p:nvPr>
            <p:ph sz="quarter" idx="4"/>
          </p:nvPr>
        </p:nvSpPr>
        <p:spPr>
          <a:xfrm>
            <a:off x="5088384" y="1932973"/>
            <a:ext cx="4185617" cy="4108390"/>
          </a:xfrm>
        </p:spPr>
        <p:txBody>
          <a:bodyPr>
            <a:normAutofit/>
          </a:bodyPr>
          <a:lstStyle/>
          <a:p>
            <a:r>
              <a:rPr lang="en-GB" sz="2000" dirty="0"/>
              <a:t>(King, S. M. </a:t>
            </a:r>
            <a:r>
              <a:rPr lang="en-GB" sz="2000" i="1" dirty="0"/>
              <a:t>et al, 2019)</a:t>
            </a:r>
            <a:endParaRPr lang="en-GB" sz="2000" dirty="0"/>
          </a:p>
          <a:p>
            <a:r>
              <a:rPr lang="en-GB" sz="2000" dirty="0"/>
              <a:t>King, S. M., Chilton, B.S., Foyou, V.E. &amp; McDonald, J. S. (2019) </a:t>
            </a:r>
            <a:r>
              <a:rPr lang="en-GB" sz="2000" i="1" dirty="0">
                <a:solidFill>
                  <a:schemeClr val="tx1"/>
                </a:solidFill>
              </a:rPr>
              <a:t>The Public Administration Profession. Policy, Management and Ethics. </a:t>
            </a:r>
            <a:r>
              <a:rPr lang="en-GB" sz="2000" dirty="0">
                <a:solidFill>
                  <a:schemeClr val="tx1"/>
                </a:solidFill>
              </a:rPr>
              <a:t>Routledge: London. </a:t>
            </a:r>
            <a:r>
              <a:rPr lang="en-GB" sz="2000" i="1" dirty="0">
                <a:solidFill>
                  <a:schemeClr val="tx1"/>
                </a:solidFill>
              </a:rPr>
              <a:t> </a:t>
            </a:r>
          </a:p>
        </p:txBody>
      </p:sp>
    </p:spTree>
    <p:extLst>
      <p:ext uri="{BB962C8B-B14F-4D97-AF65-F5344CB8AC3E}">
        <p14:creationId xmlns:p14="http://schemas.microsoft.com/office/powerpoint/2010/main" val="27227439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235075"/>
          </a:xfrm>
        </p:spPr>
        <p:txBody>
          <a:bodyPr>
            <a:normAutofit fontScale="90000"/>
          </a:bodyPr>
          <a:lstStyle/>
          <a:p>
            <a:r>
              <a:rPr lang="en-GB" sz="4000" dirty="0"/>
              <a:t>Journal Article </a:t>
            </a:r>
            <a:br>
              <a:rPr lang="en-GB" sz="4000" dirty="0"/>
            </a:br>
            <a:r>
              <a:rPr lang="en-GB" sz="4000" dirty="0"/>
              <a:t>(&amp; newspapers, magazines, etc.)</a:t>
            </a:r>
          </a:p>
        </p:txBody>
      </p:sp>
      <p:sp>
        <p:nvSpPr>
          <p:cNvPr id="3" name="Content Placeholder 2"/>
          <p:cNvSpPr>
            <a:spLocks noGrp="1"/>
          </p:cNvSpPr>
          <p:nvPr>
            <p:ph idx="1"/>
          </p:nvPr>
        </p:nvSpPr>
        <p:spPr>
          <a:xfrm>
            <a:off x="677334" y="1698171"/>
            <a:ext cx="8596668" cy="4343191"/>
          </a:xfrm>
        </p:spPr>
        <p:txBody>
          <a:bodyPr/>
          <a:lstStyle/>
          <a:p>
            <a:r>
              <a:rPr lang="en-GB" altLang="en-US" sz="2800" dirty="0">
                <a:latin typeface="Arial" panose="020B0604020202020204" pitchFamily="34" charset="0"/>
              </a:rPr>
              <a:t>Author(s) of article (surname and initials)</a:t>
            </a:r>
          </a:p>
          <a:p>
            <a:r>
              <a:rPr lang="en-GB" altLang="en-US" sz="2800" dirty="0">
                <a:latin typeface="Arial" panose="020B0604020202020204" pitchFamily="34" charset="0"/>
              </a:rPr>
              <a:t>(Date of Publication)  </a:t>
            </a:r>
          </a:p>
          <a:p>
            <a:r>
              <a:rPr lang="en-GB" altLang="en-US" sz="2800" dirty="0">
                <a:latin typeface="Arial" panose="020B0604020202020204" pitchFamily="34" charset="0"/>
              </a:rPr>
              <a:t>Title of article</a:t>
            </a:r>
          </a:p>
          <a:p>
            <a:r>
              <a:rPr lang="en-GB" altLang="en-US" sz="2800" i="1" dirty="0">
                <a:latin typeface="Arial" panose="020B0604020202020204" pitchFamily="34" charset="0"/>
              </a:rPr>
              <a:t>Title of Journal </a:t>
            </a:r>
            <a:r>
              <a:rPr lang="en-GB" altLang="en-US" sz="2800" dirty="0">
                <a:latin typeface="Arial" panose="020B0604020202020204" pitchFamily="34" charset="0"/>
              </a:rPr>
              <a:t>(emphasised Italic font)</a:t>
            </a:r>
          </a:p>
          <a:p>
            <a:r>
              <a:rPr lang="en-GB" altLang="en-US" sz="2800" dirty="0">
                <a:latin typeface="Arial" panose="020B0604020202020204" pitchFamily="34" charset="0"/>
              </a:rPr>
              <a:t>Volume number (and issue number if there is one) </a:t>
            </a:r>
          </a:p>
          <a:p>
            <a:r>
              <a:rPr lang="en-GB" altLang="en-US" sz="2800" dirty="0">
                <a:latin typeface="Arial" panose="020B0604020202020204" pitchFamily="34" charset="0"/>
              </a:rPr>
              <a:t>Pages covered by article</a:t>
            </a:r>
          </a:p>
          <a:p>
            <a:endParaRPr lang="en-GB" dirty="0"/>
          </a:p>
        </p:txBody>
      </p:sp>
    </p:spTree>
    <p:extLst>
      <p:ext uri="{BB962C8B-B14F-4D97-AF65-F5344CB8AC3E}">
        <p14:creationId xmlns:p14="http://schemas.microsoft.com/office/powerpoint/2010/main" val="29627346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 Examples</a:t>
            </a:r>
          </a:p>
        </p:txBody>
      </p:sp>
      <p:sp>
        <p:nvSpPr>
          <p:cNvPr id="3" name="Content Placeholder 2"/>
          <p:cNvSpPr>
            <a:spLocks noGrp="1"/>
          </p:cNvSpPr>
          <p:nvPr>
            <p:ph idx="1"/>
          </p:nvPr>
        </p:nvSpPr>
        <p:spPr>
          <a:xfrm>
            <a:off x="677334" y="1807029"/>
            <a:ext cx="8596668" cy="4234333"/>
          </a:xfrm>
        </p:spPr>
        <p:txBody>
          <a:bodyPr/>
          <a:lstStyle/>
          <a:p>
            <a:pPr>
              <a:buNone/>
            </a:pPr>
            <a:r>
              <a:rPr lang="en-GB" altLang="en-US" sz="2800" i="1" dirty="0"/>
              <a:t>Journal article:</a:t>
            </a:r>
            <a:endParaRPr lang="en-US" altLang="en-US" sz="2800" dirty="0"/>
          </a:p>
          <a:p>
            <a:pPr lvl="1"/>
            <a:r>
              <a:rPr lang="en-GB" altLang="en-US" sz="2800" dirty="0"/>
              <a:t>Clarke, R. (2008)</a:t>
            </a:r>
            <a:r>
              <a:rPr lang="en-GB" altLang="en-US" sz="2800" i="1" dirty="0"/>
              <a:t> </a:t>
            </a:r>
            <a:r>
              <a:rPr lang="en-GB" altLang="en-US" sz="2800" dirty="0"/>
              <a:t>Information Technology and Data surveillance, </a:t>
            </a:r>
            <a:r>
              <a:rPr lang="en-GB" altLang="en-US" sz="2800" i="1" dirty="0"/>
              <a:t>Communications of the ACM</a:t>
            </a:r>
            <a:r>
              <a:rPr lang="en-GB" altLang="en-US" sz="2800" dirty="0"/>
              <a:t>, Vol 35, part 5, pp. 60-67</a:t>
            </a:r>
            <a:endParaRPr lang="en-US" altLang="en-US" sz="2800" dirty="0"/>
          </a:p>
          <a:p>
            <a:pPr lvl="1">
              <a:buNone/>
            </a:pPr>
            <a:r>
              <a:rPr lang="en-GB" altLang="en-US" sz="2800" b="1" dirty="0"/>
              <a:t> </a:t>
            </a:r>
            <a:endParaRPr lang="en-US" altLang="en-US" sz="2800" dirty="0"/>
          </a:p>
          <a:p>
            <a:pPr>
              <a:buNone/>
            </a:pPr>
            <a:r>
              <a:rPr lang="en-GB" altLang="en-US" sz="2800" i="1" dirty="0"/>
              <a:t>Newspaper article:</a:t>
            </a:r>
            <a:endParaRPr lang="en-US" altLang="en-US" sz="2800" dirty="0"/>
          </a:p>
          <a:p>
            <a:pPr lvl="1"/>
            <a:r>
              <a:rPr lang="en-GB" altLang="en-US" sz="2800" dirty="0"/>
              <a:t>Hoare, S.  (2009)</a:t>
            </a:r>
            <a:r>
              <a:rPr lang="en-GB" altLang="en-US" sz="2800" i="1" dirty="0"/>
              <a:t> </a:t>
            </a:r>
            <a:r>
              <a:rPr lang="en-GB" altLang="en-US" sz="2800" dirty="0"/>
              <a:t>Online buyers get hi-tech guarantees</a:t>
            </a:r>
            <a:r>
              <a:rPr lang="en-GB" altLang="en-US" sz="2800" i="1" dirty="0"/>
              <a:t>,</a:t>
            </a:r>
            <a:r>
              <a:rPr lang="en-GB" altLang="en-US" sz="2800" dirty="0"/>
              <a:t> </a:t>
            </a:r>
            <a:r>
              <a:rPr lang="en-GB" altLang="en-US" sz="2800" i="1" dirty="0"/>
              <a:t>The Times</a:t>
            </a:r>
            <a:r>
              <a:rPr lang="en-GB" altLang="en-US" sz="2800" dirty="0"/>
              <a:t>, 8</a:t>
            </a:r>
            <a:r>
              <a:rPr lang="en-GB" altLang="en-US" sz="2800" baseline="30000" dirty="0"/>
              <a:t>th</a:t>
            </a:r>
            <a:r>
              <a:rPr lang="en-GB" altLang="en-US" sz="2800" dirty="0"/>
              <a:t> December, p. 27</a:t>
            </a:r>
            <a:endParaRPr lang="en-US" altLang="en-US" sz="2800" dirty="0"/>
          </a:p>
          <a:p>
            <a:endParaRPr lang="en-GB" dirty="0"/>
          </a:p>
        </p:txBody>
      </p:sp>
    </p:spTree>
    <p:extLst>
      <p:ext uri="{BB962C8B-B14F-4D97-AF65-F5344CB8AC3E}">
        <p14:creationId xmlns:p14="http://schemas.microsoft.com/office/powerpoint/2010/main" val="33740974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964911"/>
          </a:xfrm>
        </p:spPr>
        <p:txBody>
          <a:bodyPr/>
          <a:lstStyle/>
          <a:p>
            <a:r>
              <a:rPr lang="en-GB" dirty="0"/>
              <a:t>Online Sources</a:t>
            </a:r>
          </a:p>
        </p:txBody>
      </p:sp>
      <p:sp>
        <p:nvSpPr>
          <p:cNvPr id="3" name="Content Placeholder 2"/>
          <p:cNvSpPr>
            <a:spLocks noGrp="1"/>
          </p:cNvSpPr>
          <p:nvPr>
            <p:ph idx="1"/>
          </p:nvPr>
        </p:nvSpPr>
        <p:spPr>
          <a:xfrm>
            <a:off x="838200" y="1045030"/>
            <a:ext cx="10515600" cy="5131934"/>
          </a:xfrm>
        </p:spPr>
        <p:txBody>
          <a:bodyPr>
            <a:normAutofit/>
          </a:bodyPr>
          <a:lstStyle/>
          <a:p>
            <a:r>
              <a:rPr lang="en-GB" altLang="en-US" sz="2000" dirty="0"/>
              <a:t>Surname, initial(s). (year) Title of article, (online).  Available at </a:t>
            </a:r>
            <a:r>
              <a:rPr lang="en-GB" altLang="en-US" sz="2000" u="sng" dirty="0"/>
              <a:t>URL (emphasised)</a:t>
            </a:r>
            <a:r>
              <a:rPr lang="en-GB" altLang="en-US" sz="2000" dirty="0"/>
              <a:t>.  Date of access.</a:t>
            </a:r>
          </a:p>
          <a:p>
            <a:pPr marL="109728" indent="0">
              <a:buNone/>
              <a:defRPr/>
            </a:pPr>
            <a:r>
              <a:rPr lang="en-GB" sz="2000" b="1" dirty="0"/>
              <a:t>Examples</a:t>
            </a:r>
            <a:r>
              <a:rPr lang="en-GB" sz="2000" dirty="0"/>
              <a:t>:</a:t>
            </a:r>
          </a:p>
          <a:p>
            <a:pPr marL="365760" indent="-256032">
              <a:buNone/>
              <a:defRPr/>
            </a:pPr>
            <a:r>
              <a:rPr lang="en-GB" sz="2000" i="1" dirty="0"/>
              <a:t>Known author or corporation:</a:t>
            </a:r>
            <a:endParaRPr lang="en-US" sz="2000" dirty="0"/>
          </a:p>
          <a:p>
            <a:pPr marL="621792" lvl="1">
              <a:spcBef>
                <a:spcPts val="324"/>
              </a:spcBef>
              <a:buFont typeface="Verdana"/>
              <a:buChar char="◦"/>
              <a:defRPr/>
            </a:pPr>
            <a:r>
              <a:rPr lang="en-GB" sz="2000" dirty="0"/>
              <a:t>Moor, J. (2008) </a:t>
            </a:r>
            <a:r>
              <a:rPr lang="en-GB" sz="2000" i="1" dirty="0"/>
              <a:t>Can Cyberspace Be Just? </a:t>
            </a:r>
            <a:r>
              <a:rPr lang="en-GB" sz="2000" dirty="0"/>
              <a:t>(Online).</a:t>
            </a:r>
            <a:r>
              <a:rPr lang="en-GB" sz="2000" i="1" dirty="0"/>
              <a:t> </a:t>
            </a:r>
            <a:r>
              <a:rPr lang="en-GB" sz="2000" dirty="0"/>
              <a:t>Available at </a:t>
            </a:r>
            <a:r>
              <a:rPr lang="en-GB" sz="2000" u="sng" dirty="0">
                <a:hlinkClick r:id="rId2"/>
              </a:rPr>
              <a:t>http://www.univ.trieste.it/~dipfilo/etica_e_politica/1999_2/moor.html</a:t>
            </a:r>
            <a:r>
              <a:rPr lang="en-GB" sz="2000" dirty="0"/>
              <a:t>.  Accessed 20 November 2009</a:t>
            </a:r>
          </a:p>
          <a:p>
            <a:pPr marL="621792" lvl="1">
              <a:spcBef>
                <a:spcPts val="324"/>
              </a:spcBef>
              <a:buFont typeface="Verdana"/>
              <a:buChar char="◦"/>
              <a:defRPr/>
            </a:pPr>
            <a:endParaRPr lang="en-US" sz="2000" dirty="0"/>
          </a:p>
          <a:p>
            <a:pPr marL="365760" indent="-256032">
              <a:buNone/>
              <a:defRPr/>
            </a:pPr>
            <a:r>
              <a:rPr lang="en-GB" sz="2000" i="1" dirty="0"/>
              <a:t>Unknown author:</a:t>
            </a:r>
            <a:endParaRPr lang="en-US" sz="2000" dirty="0"/>
          </a:p>
          <a:p>
            <a:pPr marL="621792" lvl="1">
              <a:spcBef>
                <a:spcPts val="324"/>
              </a:spcBef>
              <a:buFont typeface="Verdana"/>
              <a:buChar char="◦"/>
              <a:defRPr/>
            </a:pPr>
            <a:r>
              <a:rPr lang="en-GB" sz="2000" i="1" dirty="0"/>
              <a:t>Measuring Online Service Quality, </a:t>
            </a:r>
            <a:r>
              <a:rPr lang="en-GB" sz="2000" dirty="0"/>
              <a:t>Available online at </a:t>
            </a:r>
            <a:r>
              <a:rPr lang="en-GB" sz="2000" u="sng" dirty="0">
                <a:hlinkClick r:id="rId3"/>
              </a:rPr>
              <a:t>http://www.marketing-online.co.uk/sqpap.htm</a:t>
            </a:r>
            <a:r>
              <a:rPr lang="en-GB" sz="2000" dirty="0"/>
              <a:t>.  Accessed 13</a:t>
            </a:r>
            <a:r>
              <a:rPr lang="en-GB" sz="2000" baseline="30000" dirty="0"/>
              <a:t>th</a:t>
            </a:r>
            <a:r>
              <a:rPr lang="en-GB" sz="2000" dirty="0"/>
              <a:t> November 2001</a:t>
            </a:r>
            <a:endParaRPr lang="en-US" sz="2000" dirty="0"/>
          </a:p>
          <a:p>
            <a:endParaRPr lang="en-US" altLang="en-US" sz="2000" dirty="0"/>
          </a:p>
          <a:p>
            <a:endParaRPr lang="en-GB" dirty="0"/>
          </a:p>
        </p:txBody>
      </p:sp>
    </p:spTree>
    <p:extLst>
      <p:ext uri="{BB962C8B-B14F-4D97-AF65-F5344CB8AC3E}">
        <p14:creationId xmlns:p14="http://schemas.microsoft.com/office/powerpoint/2010/main" val="27571537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B429F2-AC04-4B4B-83B4-F2AECB76946B}"/>
              </a:ext>
            </a:extLst>
          </p:cNvPr>
          <p:cNvSpPr>
            <a:spLocks noGrp="1"/>
          </p:cNvSpPr>
          <p:nvPr>
            <p:ph type="title"/>
          </p:nvPr>
        </p:nvSpPr>
        <p:spPr>
          <a:xfrm>
            <a:off x="677334" y="609600"/>
            <a:ext cx="8596668" cy="663615"/>
          </a:xfrm>
        </p:spPr>
        <p:txBody>
          <a:bodyPr/>
          <a:lstStyle/>
          <a:p>
            <a:r>
              <a:rPr lang="en-GB" altLang="en-US" dirty="0"/>
              <a:t>E-journals</a:t>
            </a:r>
            <a:endParaRPr lang="en-GB" dirty="0"/>
          </a:p>
        </p:txBody>
      </p:sp>
      <p:sp>
        <p:nvSpPr>
          <p:cNvPr id="3" name="Content Placeholder 2">
            <a:extLst>
              <a:ext uri="{FF2B5EF4-FFF2-40B4-BE49-F238E27FC236}">
                <a16:creationId xmlns:a16="http://schemas.microsoft.com/office/drawing/2014/main" id="{9C7DAEAA-5C1F-4BE1-BDC7-7B7916760B71}"/>
              </a:ext>
            </a:extLst>
          </p:cNvPr>
          <p:cNvSpPr>
            <a:spLocks noGrp="1"/>
          </p:cNvSpPr>
          <p:nvPr>
            <p:ph sz="half" idx="1"/>
          </p:nvPr>
        </p:nvSpPr>
        <p:spPr>
          <a:xfrm>
            <a:off x="677334" y="1400537"/>
            <a:ext cx="4184035" cy="4640824"/>
          </a:xfrm>
        </p:spPr>
        <p:txBody>
          <a:bodyPr/>
          <a:lstStyle/>
          <a:p>
            <a:pPr>
              <a:lnSpc>
                <a:spcPct val="80000"/>
              </a:lnSpc>
            </a:pPr>
            <a:r>
              <a:rPr lang="en-GB" altLang="en-US" sz="2400" dirty="0"/>
              <a:t>Author</a:t>
            </a:r>
          </a:p>
          <a:p>
            <a:pPr>
              <a:lnSpc>
                <a:spcPct val="80000"/>
              </a:lnSpc>
            </a:pPr>
            <a:r>
              <a:rPr lang="en-GB" altLang="en-US" sz="2400" dirty="0"/>
              <a:t>Year of Publication (in brackets)</a:t>
            </a:r>
          </a:p>
          <a:p>
            <a:pPr>
              <a:lnSpc>
                <a:spcPct val="80000"/>
              </a:lnSpc>
            </a:pPr>
            <a:r>
              <a:rPr lang="en-GB" altLang="en-US" sz="2400" dirty="0"/>
              <a:t>Title of article ‘in single quotation marks’</a:t>
            </a:r>
          </a:p>
          <a:p>
            <a:pPr>
              <a:lnSpc>
                <a:spcPct val="80000"/>
              </a:lnSpc>
            </a:pPr>
            <a:r>
              <a:rPr lang="en-GB" altLang="en-US" sz="2400" dirty="0"/>
              <a:t>Title of journal </a:t>
            </a:r>
          </a:p>
          <a:p>
            <a:pPr>
              <a:lnSpc>
                <a:spcPct val="80000"/>
              </a:lnSpc>
            </a:pPr>
            <a:r>
              <a:rPr lang="en-GB" altLang="en-US" sz="2400" dirty="0"/>
              <a:t>Volume, issue or month/season</a:t>
            </a:r>
          </a:p>
          <a:p>
            <a:pPr>
              <a:lnSpc>
                <a:spcPct val="80000"/>
              </a:lnSpc>
            </a:pPr>
            <a:r>
              <a:rPr lang="en-GB" altLang="en-US" sz="2400" dirty="0"/>
              <a:t>[online]</a:t>
            </a:r>
          </a:p>
          <a:p>
            <a:pPr>
              <a:lnSpc>
                <a:spcPct val="80000"/>
              </a:lnSpc>
            </a:pPr>
            <a:r>
              <a:rPr lang="en-GB" altLang="en-US" sz="2400" dirty="0"/>
              <a:t>Available at: URL of web page</a:t>
            </a:r>
          </a:p>
          <a:p>
            <a:pPr>
              <a:lnSpc>
                <a:spcPct val="80000"/>
              </a:lnSpc>
            </a:pPr>
            <a:r>
              <a:rPr lang="en-GB" altLang="en-US" sz="2400" dirty="0"/>
              <a:t>(date accessed/viewed)</a:t>
            </a:r>
          </a:p>
          <a:p>
            <a:endParaRPr lang="en-GB" dirty="0"/>
          </a:p>
        </p:txBody>
      </p:sp>
      <p:sp>
        <p:nvSpPr>
          <p:cNvPr id="4" name="Content Placeholder 3">
            <a:extLst>
              <a:ext uri="{FF2B5EF4-FFF2-40B4-BE49-F238E27FC236}">
                <a16:creationId xmlns:a16="http://schemas.microsoft.com/office/drawing/2014/main" id="{20476514-9507-4808-B844-5F0A456E1497}"/>
              </a:ext>
            </a:extLst>
          </p:cNvPr>
          <p:cNvSpPr>
            <a:spLocks noGrp="1"/>
          </p:cNvSpPr>
          <p:nvPr>
            <p:ph sz="half" idx="2"/>
          </p:nvPr>
        </p:nvSpPr>
        <p:spPr>
          <a:xfrm>
            <a:off x="5089970" y="1400537"/>
            <a:ext cx="4563316" cy="4640825"/>
          </a:xfrm>
        </p:spPr>
        <p:txBody>
          <a:bodyPr/>
          <a:lstStyle/>
          <a:p>
            <a:r>
              <a:rPr lang="en-GB" sz="2400" dirty="0"/>
              <a:t>Example:</a:t>
            </a:r>
          </a:p>
          <a:p>
            <a:r>
              <a:rPr lang="en-GB" sz="2400" dirty="0"/>
              <a:t>Mythen, G., &amp; Walklate, S. (2006). ‘Criminology and Terrorism’. </a:t>
            </a:r>
            <a:r>
              <a:rPr lang="en-GB" sz="2400" i="1" dirty="0"/>
              <a:t>The British Journal of Criminology,</a:t>
            </a:r>
            <a:r>
              <a:rPr lang="en-GB" sz="2400" dirty="0"/>
              <a:t> </a:t>
            </a:r>
            <a:r>
              <a:rPr lang="en-GB" sz="2400" i="1" dirty="0"/>
              <a:t>46</a:t>
            </a:r>
            <a:r>
              <a:rPr lang="en-GB" sz="2400" dirty="0"/>
              <a:t>(3), 379-398. Available at </a:t>
            </a:r>
            <a:r>
              <a:rPr lang="en-GB" sz="2400" dirty="0">
                <a:hlinkClick r:id="rId2"/>
              </a:rPr>
              <a:t>https://www.crimeandjustice.org.uk/publications/bjc</a:t>
            </a:r>
            <a:r>
              <a:rPr lang="en-GB" sz="2400" dirty="0"/>
              <a:t>. (Accessed date 04.09.19)</a:t>
            </a:r>
            <a:endParaRPr lang="en-GB" altLang="en-US" sz="2400" dirty="0"/>
          </a:p>
          <a:p>
            <a:endParaRPr lang="en-GB" dirty="0"/>
          </a:p>
        </p:txBody>
      </p:sp>
    </p:spTree>
    <p:extLst>
      <p:ext uri="{BB962C8B-B14F-4D97-AF65-F5344CB8AC3E}">
        <p14:creationId xmlns:p14="http://schemas.microsoft.com/office/powerpoint/2010/main" val="6597208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3AE53-D5CD-498A-93FE-045E73022EFA}"/>
              </a:ext>
            </a:extLst>
          </p:cNvPr>
          <p:cNvSpPr>
            <a:spLocks noGrp="1"/>
          </p:cNvSpPr>
          <p:nvPr>
            <p:ph type="title"/>
          </p:nvPr>
        </p:nvSpPr>
        <p:spPr>
          <a:xfrm>
            <a:off x="677334" y="609600"/>
            <a:ext cx="8596668" cy="881743"/>
          </a:xfrm>
        </p:spPr>
        <p:txBody>
          <a:bodyPr/>
          <a:lstStyle/>
          <a:p>
            <a:r>
              <a:rPr lang="en-US" dirty="0"/>
              <a:t>Secondary References</a:t>
            </a:r>
            <a:endParaRPr lang="en-GB" dirty="0"/>
          </a:p>
        </p:txBody>
      </p:sp>
      <p:sp>
        <p:nvSpPr>
          <p:cNvPr id="3" name="Content Placeholder 2">
            <a:extLst>
              <a:ext uri="{FF2B5EF4-FFF2-40B4-BE49-F238E27FC236}">
                <a16:creationId xmlns:a16="http://schemas.microsoft.com/office/drawing/2014/main" id="{69C300C4-753C-4C1A-ADFE-E047DA936ED9}"/>
              </a:ext>
            </a:extLst>
          </p:cNvPr>
          <p:cNvSpPr>
            <a:spLocks noGrp="1"/>
          </p:cNvSpPr>
          <p:nvPr>
            <p:ph idx="1"/>
          </p:nvPr>
        </p:nvSpPr>
        <p:spPr>
          <a:xfrm>
            <a:off x="677333" y="1393371"/>
            <a:ext cx="9457267" cy="4953000"/>
          </a:xfrm>
        </p:spPr>
        <p:txBody>
          <a:bodyPr>
            <a:noAutofit/>
          </a:bodyPr>
          <a:lstStyle/>
          <a:p>
            <a:r>
              <a:rPr lang="en-GB" sz="2800" dirty="0"/>
              <a:t>You may reference work that has been referred to in something you have read.</a:t>
            </a:r>
          </a:p>
          <a:p>
            <a:r>
              <a:rPr lang="en-GB" sz="2800" dirty="0"/>
              <a:t>Where possible always access the original work.</a:t>
            </a:r>
          </a:p>
          <a:p>
            <a:r>
              <a:rPr lang="en-GB" sz="2800" dirty="0"/>
              <a:t>Citation example: </a:t>
            </a:r>
          </a:p>
          <a:p>
            <a:pPr marL="0" indent="0">
              <a:buNone/>
            </a:pPr>
            <a:r>
              <a:rPr lang="en-GB" sz="2800" dirty="0"/>
              <a:t> Barnett (2013, quoted in Morton, 2016, p17) describes “the importance of meeting special needs in the early years”.</a:t>
            </a:r>
          </a:p>
          <a:p>
            <a:pPr marL="0" indent="0">
              <a:buNone/>
            </a:pPr>
            <a:r>
              <a:rPr lang="en-GB" sz="2800" dirty="0"/>
              <a:t>Reference e.g. – </a:t>
            </a:r>
          </a:p>
          <a:p>
            <a:pPr marL="0" indent="0">
              <a:buNone/>
            </a:pPr>
            <a:r>
              <a:rPr lang="en-GB" sz="2800" dirty="0"/>
              <a:t>Morton, D.C. (2016) </a:t>
            </a:r>
            <a:r>
              <a:rPr lang="en-GB" sz="2800" i="1" dirty="0"/>
              <a:t>Learning in the early years</a:t>
            </a:r>
            <a:r>
              <a:rPr lang="en-GB" sz="2800" dirty="0"/>
              <a:t>. Exeter: Jones &amp; Bart.</a:t>
            </a:r>
          </a:p>
        </p:txBody>
      </p:sp>
    </p:spTree>
    <p:extLst>
      <p:ext uri="{BB962C8B-B14F-4D97-AF65-F5344CB8AC3E}">
        <p14:creationId xmlns:p14="http://schemas.microsoft.com/office/powerpoint/2010/main" val="18127013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B1307-2ABA-416F-8C2D-30FE28856808}"/>
              </a:ext>
            </a:extLst>
          </p:cNvPr>
          <p:cNvSpPr>
            <a:spLocks noGrp="1"/>
          </p:cNvSpPr>
          <p:nvPr>
            <p:ph type="title"/>
          </p:nvPr>
        </p:nvSpPr>
        <p:spPr>
          <a:xfrm>
            <a:off x="677334" y="609600"/>
            <a:ext cx="8596668" cy="936171"/>
          </a:xfrm>
        </p:spPr>
        <p:txBody>
          <a:bodyPr/>
          <a:lstStyle/>
          <a:p>
            <a:r>
              <a:rPr lang="en-GB" dirty="0"/>
              <a:t>Summary</a:t>
            </a:r>
          </a:p>
        </p:txBody>
      </p:sp>
      <p:sp>
        <p:nvSpPr>
          <p:cNvPr id="3" name="Content Placeholder 2">
            <a:extLst>
              <a:ext uri="{FF2B5EF4-FFF2-40B4-BE49-F238E27FC236}">
                <a16:creationId xmlns:a16="http://schemas.microsoft.com/office/drawing/2014/main" id="{40DCD180-8683-44E8-85C2-9A2049FA4A8F}"/>
              </a:ext>
            </a:extLst>
          </p:cNvPr>
          <p:cNvSpPr>
            <a:spLocks noGrp="1"/>
          </p:cNvSpPr>
          <p:nvPr>
            <p:ph idx="1"/>
          </p:nvPr>
        </p:nvSpPr>
        <p:spPr>
          <a:xfrm>
            <a:off x="677334" y="1393371"/>
            <a:ext cx="8596668" cy="4647991"/>
          </a:xfrm>
        </p:spPr>
        <p:txBody>
          <a:bodyPr>
            <a:normAutofit/>
          </a:bodyPr>
          <a:lstStyle/>
          <a:p>
            <a:pPr marL="109728" indent="0">
              <a:buNone/>
              <a:defRPr/>
            </a:pPr>
            <a:r>
              <a:rPr lang="en-GB" sz="2400" i="1" u="sng" dirty="0"/>
              <a:t>Book Example</a:t>
            </a:r>
          </a:p>
          <a:p>
            <a:pPr marL="365125" lvl="1" indent="-255588">
              <a:spcBef>
                <a:spcPts val="400"/>
              </a:spcBef>
              <a:buSzPct val="68000"/>
              <a:buFont typeface="Wingdings 3" pitchFamily="18" charset="2"/>
              <a:buChar char=""/>
              <a:defRPr/>
            </a:pPr>
            <a:r>
              <a:rPr lang="en-GB" sz="2400" dirty="0"/>
              <a:t>Senn, J.A. (2008) </a:t>
            </a:r>
            <a:r>
              <a:rPr lang="en-GB" sz="2400" i="1" dirty="0"/>
              <a:t>Information Technology in Business</a:t>
            </a:r>
            <a:r>
              <a:rPr lang="en-GB" sz="2400" dirty="0"/>
              <a:t>, 8</a:t>
            </a:r>
            <a:r>
              <a:rPr lang="en-GB" sz="2400" baseline="30000" dirty="0"/>
              <a:t>th</a:t>
            </a:r>
            <a:r>
              <a:rPr lang="en-GB" sz="2400" dirty="0"/>
              <a:t> Ed., Prentice Hall: New Jersey, USA</a:t>
            </a:r>
            <a:endParaRPr lang="en-US" sz="2400" dirty="0"/>
          </a:p>
          <a:p>
            <a:pPr marL="365760" indent="-256032">
              <a:buFont typeface="Wingdings 3"/>
              <a:buChar char=""/>
              <a:defRPr/>
            </a:pPr>
            <a:endParaRPr lang="en-GB" sz="2400" dirty="0"/>
          </a:p>
          <a:p>
            <a:pPr marL="109728" indent="0">
              <a:buNone/>
              <a:defRPr/>
            </a:pPr>
            <a:r>
              <a:rPr lang="en-GB" sz="2400" i="1" u="sng" dirty="0"/>
              <a:t>Journal Article</a:t>
            </a:r>
            <a:endParaRPr lang="en-US" sz="2400" i="1" u="sng" dirty="0"/>
          </a:p>
          <a:p>
            <a:pPr marL="621792" lvl="1">
              <a:spcBef>
                <a:spcPts val="324"/>
              </a:spcBef>
              <a:buFont typeface="Verdana"/>
              <a:buChar char="◦"/>
              <a:defRPr/>
            </a:pPr>
            <a:r>
              <a:rPr lang="en-GB" sz="2400" dirty="0"/>
              <a:t>Clarke, R. (2008)</a:t>
            </a:r>
            <a:r>
              <a:rPr lang="en-GB" sz="2400" i="1" dirty="0"/>
              <a:t> </a:t>
            </a:r>
            <a:r>
              <a:rPr lang="en-GB" sz="2400" dirty="0"/>
              <a:t>Information Technology and Dataveillance, </a:t>
            </a:r>
            <a:r>
              <a:rPr lang="en-GB" sz="2400" i="1" dirty="0"/>
              <a:t>Communications of the ACM</a:t>
            </a:r>
            <a:r>
              <a:rPr lang="en-GB" sz="2400" dirty="0"/>
              <a:t>, Vol 35, part 5, pp. 60-67</a:t>
            </a:r>
            <a:endParaRPr lang="en-US" sz="2400" dirty="0"/>
          </a:p>
          <a:p>
            <a:pPr marL="621792" lvl="1">
              <a:spcBef>
                <a:spcPts val="324"/>
              </a:spcBef>
              <a:buNone/>
              <a:defRPr/>
            </a:pPr>
            <a:r>
              <a:rPr lang="en-GB" sz="2400" b="1" dirty="0"/>
              <a:t> </a:t>
            </a:r>
            <a:endParaRPr lang="en-US" sz="2400" dirty="0"/>
          </a:p>
          <a:p>
            <a:pPr marL="621792" lvl="1">
              <a:spcBef>
                <a:spcPts val="324"/>
              </a:spcBef>
              <a:buFont typeface="Verdana"/>
              <a:buChar char="◦"/>
              <a:defRPr/>
            </a:pPr>
            <a:endParaRPr lang="en-GB" dirty="0"/>
          </a:p>
          <a:p>
            <a:endParaRPr lang="en-GB" dirty="0"/>
          </a:p>
        </p:txBody>
      </p:sp>
    </p:spTree>
    <p:extLst>
      <p:ext uri="{BB962C8B-B14F-4D97-AF65-F5344CB8AC3E}">
        <p14:creationId xmlns:p14="http://schemas.microsoft.com/office/powerpoint/2010/main" val="30224186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0F093A-FACE-4849-8AF2-A9B229B966E6}"/>
              </a:ext>
            </a:extLst>
          </p:cNvPr>
          <p:cNvSpPr>
            <a:spLocks noGrp="1"/>
          </p:cNvSpPr>
          <p:nvPr>
            <p:ph type="title"/>
          </p:nvPr>
        </p:nvSpPr>
        <p:spPr>
          <a:xfrm>
            <a:off x="677334" y="609600"/>
            <a:ext cx="8596668" cy="859971"/>
          </a:xfrm>
        </p:spPr>
        <p:txBody>
          <a:bodyPr/>
          <a:lstStyle/>
          <a:p>
            <a:r>
              <a:rPr lang="en-GB" dirty="0"/>
              <a:t>Summary</a:t>
            </a:r>
          </a:p>
        </p:txBody>
      </p:sp>
      <p:sp>
        <p:nvSpPr>
          <p:cNvPr id="3" name="Content Placeholder 2">
            <a:extLst>
              <a:ext uri="{FF2B5EF4-FFF2-40B4-BE49-F238E27FC236}">
                <a16:creationId xmlns:a16="http://schemas.microsoft.com/office/drawing/2014/main" id="{4077AF3D-4149-488E-81F6-A0960FADEE2B}"/>
              </a:ext>
            </a:extLst>
          </p:cNvPr>
          <p:cNvSpPr>
            <a:spLocks noGrp="1"/>
          </p:cNvSpPr>
          <p:nvPr>
            <p:ph idx="1"/>
          </p:nvPr>
        </p:nvSpPr>
        <p:spPr>
          <a:xfrm>
            <a:off x="677334" y="1469571"/>
            <a:ext cx="8596668" cy="4571791"/>
          </a:xfrm>
        </p:spPr>
        <p:txBody>
          <a:bodyPr/>
          <a:lstStyle/>
          <a:p>
            <a:pPr marL="365760" indent="-256032">
              <a:buNone/>
              <a:defRPr/>
            </a:pPr>
            <a:r>
              <a:rPr lang="en-GB" sz="2800" i="1" dirty="0"/>
              <a:t>Newspaper article:</a:t>
            </a:r>
            <a:endParaRPr lang="en-US" sz="2800" dirty="0"/>
          </a:p>
          <a:p>
            <a:pPr marL="621792" lvl="1">
              <a:spcBef>
                <a:spcPts val="324"/>
              </a:spcBef>
              <a:buFont typeface="Verdana"/>
              <a:buChar char="◦"/>
              <a:defRPr/>
            </a:pPr>
            <a:r>
              <a:rPr lang="en-GB" sz="2800" dirty="0"/>
              <a:t>Hoare, S.  (2009)</a:t>
            </a:r>
            <a:r>
              <a:rPr lang="en-GB" sz="2800" i="1" dirty="0"/>
              <a:t> </a:t>
            </a:r>
            <a:r>
              <a:rPr lang="en-GB" sz="2800" dirty="0"/>
              <a:t>Online buyers get hi-tech guarantees</a:t>
            </a:r>
            <a:r>
              <a:rPr lang="en-GB" sz="2800" i="1" dirty="0"/>
              <a:t>,</a:t>
            </a:r>
            <a:r>
              <a:rPr lang="en-GB" sz="2800" dirty="0"/>
              <a:t> </a:t>
            </a:r>
            <a:r>
              <a:rPr lang="en-GB" sz="2800" i="1" dirty="0"/>
              <a:t>The Times</a:t>
            </a:r>
            <a:r>
              <a:rPr lang="en-GB" sz="2800" dirty="0"/>
              <a:t>, 8</a:t>
            </a:r>
            <a:r>
              <a:rPr lang="en-GB" sz="2800" baseline="30000" dirty="0"/>
              <a:t>th</a:t>
            </a:r>
            <a:r>
              <a:rPr lang="en-GB" sz="2800" dirty="0"/>
              <a:t> December, p. 27</a:t>
            </a:r>
          </a:p>
          <a:p>
            <a:pPr marL="621792" lvl="1">
              <a:spcBef>
                <a:spcPts val="324"/>
              </a:spcBef>
              <a:buFont typeface="Verdana"/>
              <a:buChar char="◦"/>
              <a:defRPr/>
            </a:pPr>
            <a:endParaRPr lang="en-GB" sz="2800" i="1" dirty="0"/>
          </a:p>
          <a:p>
            <a:pPr marL="176213" lvl="1" indent="0">
              <a:spcBef>
                <a:spcPts val="324"/>
              </a:spcBef>
              <a:buNone/>
              <a:defRPr/>
            </a:pPr>
            <a:r>
              <a:rPr lang="en-GB" sz="2800" i="1" dirty="0"/>
              <a:t>Website Example</a:t>
            </a:r>
          </a:p>
          <a:p>
            <a:pPr marL="621792" lvl="1">
              <a:spcBef>
                <a:spcPts val="324"/>
              </a:spcBef>
              <a:buFont typeface="Verdana"/>
              <a:buChar char="◦"/>
              <a:defRPr/>
            </a:pPr>
            <a:r>
              <a:rPr lang="en-GB" sz="2800" dirty="0"/>
              <a:t>Moor, J. (2008) </a:t>
            </a:r>
            <a:r>
              <a:rPr lang="en-GB" sz="2800" i="1" dirty="0"/>
              <a:t>Can Cyberspace Be Just? </a:t>
            </a:r>
            <a:r>
              <a:rPr lang="en-GB" sz="2800" dirty="0"/>
              <a:t>(online).</a:t>
            </a:r>
            <a:r>
              <a:rPr lang="en-GB" sz="2800" i="1" dirty="0"/>
              <a:t> </a:t>
            </a:r>
            <a:r>
              <a:rPr lang="en-GB" sz="2800" dirty="0"/>
              <a:t>Available at </a:t>
            </a:r>
            <a:r>
              <a:rPr lang="en-GB" sz="2800" u="sng" dirty="0">
                <a:hlinkClick r:id="rId2"/>
              </a:rPr>
              <a:t>http://www.univ.trieste.it/~dipfilo/etica_e_politica/1999_2/moor.html</a:t>
            </a:r>
            <a:r>
              <a:rPr lang="en-GB" sz="2800" dirty="0"/>
              <a:t>.  Accessed 20 November 2009</a:t>
            </a:r>
          </a:p>
          <a:p>
            <a:endParaRPr lang="en-GB" dirty="0"/>
          </a:p>
        </p:txBody>
      </p:sp>
    </p:spTree>
    <p:extLst>
      <p:ext uri="{BB962C8B-B14F-4D97-AF65-F5344CB8AC3E}">
        <p14:creationId xmlns:p14="http://schemas.microsoft.com/office/powerpoint/2010/main" val="30644892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Content Placeholder 1"/>
          <p:cNvSpPr>
            <a:spLocks noGrp="1"/>
          </p:cNvSpPr>
          <p:nvPr>
            <p:ph idx="1"/>
          </p:nvPr>
        </p:nvSpPr>
        <p:spPr>
          <a:xfrm>
            <a:off x="677334" y="1641765"/>
            <a:ext cx="8596668" cy="4399598"/>
          </a:xfrm>
        </p:spPr>
        <p:txBody>
          <a:bodyPr>
            <a:normAutofit/>
          </a:bodyPr>
          <a:lstStyle/>
          <a:p>
            <a:r>
              <a:rPr lang="en-GB" altLang="en-US" sz="2800" dirty="0"/>
              <a:t>Include one – Every time for every assignment, blog, power point etc. you submit throughout your career at University!</a:t>
            </a:r>
          </a:p>
          <a:p>
            <a:endParaRPr lang="en-GB" altLang="en-US" sz="2800" dirty="0"/>
          </a:p>
          <a:p>
            <a:r>
              <a:rPr lang="en-GB" altLang="en-US" sz="2800" dirty="0"/>
              <a:t> It MUST be alphabetical!!</a:t>
            </a:r>
          </a:p>
          <a:p>
            <a:endParaRPr lang="en-GB" altLang="en-US" sz="2800" dirty="0"/>
          </a:p>
          <a:p>
            <a:r>
              <a:rPr lang="en-GB" altLang="en-US" sz="2800" dirty="0"/>
              <a:t>A list of web addresses is not a reference list!</a:t>
            </a:r>
          </a:p>
        </p:txBody>
      </p:sp>
      <p:sp>
        <p:nvSpPr>
          <p:cNvPr id="3" name="Title 2"/>
          <p:cNvSpPr>
            <a:spLocks noGrp="1"/>
          </p:cNvSpPr>
          <p:nvPr>
            <p:ph type="title"/>
          </p:nvPr>
        </p:nvSpPr>
        <p:spPr>
          <a:xfrm>
            <a:off x="677334" y="609600"/>
            <a:ext cx="8596668" cy="897082"/>
          </a:xfrm>
        </p:spPr>
        <p:txBody>
          <a:bodyPr/>
          <a:lstStyle/>
          <a:p>
            <a:pPr>
              <a:defRPr/>
            </a:pPr>
            <a:r>
              <a:rPr lang="en-GB" dirty="0"/>
              <a:t>Reference list</a:t>
            </a:r>
          </a:p>
        </p:txBody>
      </p:sp>
    </p:spTree>
    <p:extLst>
      <p:ext uri="{BB962C8B-B14F-4D97-AF65-F5344CB8AC3E}">
        <p14:creationId xmlns:p14="http://schemas.microsoft.com/office/powerpoint/2010/main" val="3791694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824345"/>
          </a:xfrm>
        </p:spPr>
        <p:txBody>
          <a:bodyPr/>
          <a:lstStyle/>
          <a:p>
            <a:r>
              <a:rPr lang="en-GB" dirty="0"/>
              <a:t>Reference List Example</a:t>
            </a:r>
          </a:p>
        </p:txBody>
      </p:sp>
      <p:sp>
        <p:nvSpPr>
          <p:cNvPr id="3" name="Content Placeholder 2"/>
          <p:cNvSpPr>
            <a:spLocks noGrp="1"/>
          </p:cNvSpPr>
          <p:nvPr>
            <p:ph idx="1"/>
          </p:nvPr>
        </p:nvSpPr>
        <p:spPr>
          <a:xfrm>
            <a:off x="677333" y="1433945"/>
            <a:ext cx="9718523" cy="4607418"/>
          </a:xfrm>
        </p:spPr>
        <p:txBody>
          <a:bodyPr>
            <a:normAutofit fontScale="77500" lnSpcReduction="20000"/>
          </a:bodyPr>
          <a:lstStyle/>
          <a:p>
            <a:r>
              <a:rPr lang="en-GB" dirty="0"/>
              <a:t>Reference: </a:t>
            </a:r>
          </a:p>
          <a:p>
            <a:r>
              <a:rPr lang="en-GB" dirty="0"/>
              <a:t>Britland, M. (2013) </a:t>
            </a:r>
            <a:r>
              <a:rPr lang="en-GB" i="1" dirty="0"/>
              <a:t>How has technology transformed the role of the teacher?</a:t>
            </a:r>
            <a:r>
              <a:rPr lang="en-GB" dirty="0"/>
              <a:t>, The Guardian, 18 June 2013. Available at: </a:t>
            </a:r>
            <a:r>
              <a:rPr lang="en-GB" u="sng" dirty="0">
                <a:hlinkClick r:id="rId3"/>
              </a:rPr>
              <a:t>https://www.theguardian.com/teacher-network/teacher-blog/2013/jun/18/technology-transform-teaching-students-schools 30/12/18</a:t>
            </a:r>
            <a:r>
              <a:rPr lang="en-GB" dirty="0"/>
              <a:t> (Accessed: 23rd December 2018).</a:t>
            </a:r>
          </a:p>
          <a:p>
            <a:pPr marL="0" indent="0">
              <a:buNone/>
            </a:pPr>
            <a:endParaRPr lang="en-GB" dirty="0"/>
          </a:p>
          <a:p>
            <a:r>
              <a:rPr lang="en-GB" dirty="0"/>
              <a:t>Department of Education and Skills (2005) </a:t>
            </a:r>
            <a:r>
              <a:rPr lang="en-GB" i="1" dirty="0"/>
              <a:t>The e-Strategy ‘Harnessing Technology’: Transferring learning and children services.</a:t>
            </a:r>
            <a:r>
              <a:rPr lang="en-GB" dirty="0"/>
              <a:t> Available at: </a:t>
            </a:r>
            <a:r>
              <a:rPr lang="en-GB" u="sng" dirty="0">
                <a:hlinkClick r:id="rId4"/>
              </a:rPr>
              <a:t>https://webarchive.nationalarchives.gov.uk/20060214032202/http://www.dfes.gov.uk/publications/e-strategy/index.shtml</a:t>
            </a:r>
            <a:r>
              <a:rPr lang="en-GB" dirty="0"/>
              <a:t>. (Accessed: 12</a:t>
            </a:r>
            <a:r>
              <a:rPr lang="en-GB" baseline="30000" dirty="0"/>
              <a:t>th</a:t>
            </a:r>
            <a:r>
              <a:rPr lang="en-GB" dirty="0"/>
              <a:t> January 2019).</a:t>
            </a:r>
          </a:p>
          <a:p>
            <a:pPr marL="0" indent="0">
              <a:buNone/>
            </a:pPr>
            <a:r>
              <a:rPr lang="en-GB" dirty="0"/>
              <a:t> </a:t>
            </a:r>
          </a:p>
          <a:p>
            <a:r>
              <a:rPr lang="en-GB" dirty="0"/>
              <a:t>Gibbs, G. (1988) </a:t>
            </a:r>
            <a:r>
              <a:rPr lang="en-GB" i="1" dirty="0"/>
              <a:t>Learning by Doing. A guide to teaching and learning methods. </a:t>
            </a:r>
            <a:r>
              <a:rPr lang="en-GB" dirty="0"/>
              <a:t>London: FUE.  </a:t>
            </a:r>
          </a:p>
          <a:p>
            <a:pPr marL="0" indent="0">
              <a:buNone/>
            </a:pPr>
            <a:r>
              <a:rPr lang="en-GB" dirty="0"/>
              <a:t> </a:t>
            </a:r>
          </a:p>
          <a:p>
            <a:r>
              <a:rPr lang="en-GB" dirty="0"/>
              <a:t>Gurney-Read. J, (2015) </a:t>
            </a:r>
            <a:r>
              <a:rPr lang="en-GB" i="1" dirty="0"/>
              <a:t>Classroom technology ‘rarely used’ by half of teachers</a:t>
            </a:r>
            <a:r>
              <a:rPr lang="en-GB" dirty="0"/>
              <a:t>, The Telegraph Newspaper, 24 November 2015. Available at: </a:t>
            </a:r>
            <a:r>
              <a:rPr lang="en-GB" u="sng" dirty="0">
                <a:hlinkClick r:id="rId5"/>
              </a:rPr>
              <a:t>https://www.telegraph.co.uk/education/educationnews/12013650/Classroom-technology-barely-used-by-half-of-teachers.html</a:t>
            </a:r>
            <a:r>
              <a:rPr lang="en-GB" u="sng" dirty="0"/>
              <a:t> </a:t>
            </a:r>
            <a:r>
              <a:rPr lang="en-GB" dirty="0"/>
              <a:t>(Accessed on: 2nd January 2019)</a:t>
            </a:r>
          </a:p>
          <a:p>
            <a:r>
              <a:rPr lang="en-GB" dirty="0"/>
              <a:t>Hoffman-</a:t>
            </a:r>
            <a:r>
              <a:rPr lang="en-GB" dirty="0" err="1"/>
              <a:t>Kipp</a:t>
            </a:r>
            <a:r>
              <a:rPr lang="en-GB" dirty="0"/>
              <a:t>, P. </a:t>
            </a:r>
            <a:r>
              <a:rPr lang="en-GB" dirty="0" err="1"/>
              <a:t>Artiles</a:t>
            </a:r>
            <a:r>
              <a:rPr lang="en-GB" dirty="0"/>
              <a:t>, A. J. Lopez-Torres, L. (2003) </a:t>
            </a:r>
            <a:r>
              <a:rPr lang="en-GB" i="1" dirty="0"/>
              <a:t>Beyond Reflection: Teacher Learning as Praxis.</a:t>
            </a:r>
            <a:r>
              <a:rPr lang="en-GB" dirty="0"/>
              <a:t> Theory into Practice. Vol. 42, </a:t>
            </a:r>
            <a:r>
              <a:rPr lang="en-GB" dirty="0" err="1"/>
              <a:t>Iss</a:t>
            </a:r>
            <a:r>
              <a:rPr lang="en-GB" dirty="0"/>
              <a:t> 3: 248-254</a:t>
            </a:r>
          </a:p>
          <a:p>
            <a:pPr marL="0" indent="0">
              <a:buNone/>
            </a:pPr>
            <a:r>
              <a:rPr lang="en-GB" dirty="0"/>
              <a:t> </a:t>
            </a:r>
          </a:p>
          <a:p>
            <a:endParaRPr lang="en-GB" dirty="0"/>
          </a:p>
        </p:txBody>
      </p:sp>
    </p:spTree>
    <p:extLst>
      <p:ext uri="{BB962C8B-B14F-4D97-AF65-F5344CB8AC3E}">
        <p14:creationId xmlns:p14="http://schemas.microsoft.com/office/powerpoint/2010/main" val="22689314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E5DE-4BCB-41BE-9A28-DD3D64249DCE}"/>
              </a:ext>
            </a:extLst>
          </p:cNvPr>
          <p:cNvSpPr>
            <a:spLocks noGrp="1"/>
          </p:cNvSpPr>
          <p:nvPr>
            <p:ph type="title"/>
          </p:nvPr>
        </p:nvSpPr>
        <p:spPr>
          <a:xfrm>
            <a:off x="677334" y="457200"/>
            <a:ext cx="8596668" cy="561975"/>
          </a:xfrm>
        </p:spPr>
        <p:txBody>
          <a:bodyPr>
            <a:normAutofit fontScale="90000"/>
          </a:bodyPr>
          <a:lstStyle/>
          <a:p>
            <a:r>
              <a:rPr lang="en-GB" dirty="0" err="1"/>
              <a:t>Cont</a:t>
            </a:r>
            <a:r>
              <a:rPr lang="en-GB" dirty="0"/>
              <a:t>…</a:t>
            </a:r>
          </a:p>
        </p:txBody>
      </p:sp>
      <p:sp>
        <p:nvSpPr>
          <p:cNvPr id="3" name="Content Placeholder 2">
            <a:extLst>
              <a:ext uri="{FF2B5EF4-FFF2-40B4-BE49-F238E27FC236}">
                <a16:creationId xmlns:a16="http://schemas.microsoft.com/office/drawing/2014/main" id="{C8674223-3366-47C2-96AC-B0D6003C6E87}"/>
              </a:ext>
            </a:extLst>
          </p:cNvPr>
          <p:cNvSpPr>
            <a:spLocks noGrp="1"/>
          </p:cNvSpPr>
          <p:nvPr>
            <p:ph idx="1"/>
          </p:nvPr>
        </p:nvSpPr>
        <p:spPr>
          <a:xfrm>
            <a:off x="677334" y="1276351"/>
            <a:ext cx="8596668" cy="4765012"/>
          </a:xfrm>
        </p:spPr>
        <p:txBody>
          <a:bodyPr>
            <a:normAutofit fontScale="92500" lnSpcReduction="20000"/>
          </a:bodyPr>
          <a:lstStyle/>
          <a:p>
            <a:r>
              <a:rPr lang="en-GB" dirty="0"/>
              <a:t>Halsey, S. (2007) </a:t>
            </a:r>
            <a:r>
              <a:rPr lang="en-GB" i="1" dirty="0"/>
              <a:t>Embracing emergent technologies and envisioning new ways of using them for literacy learning in the primary classroom</a:t>
            </a:r>
            <a:r>
              <a:rPr lang="en-GB" dirty="0"/>
              <a:t>, English Teaching: Practice and Critique, Volume 6, Number 2. Available on: </a:t>
            </a:r>
            <a:r>
              <a:rPr lang="en-GB" u="sng" dirty="0">
                <a:hlinkClick r:id="rId2"/>
              </a:rPr>
              <a:t>http://education.waikato.ac.nz/research/files/etpc/2007v6n2nar2.pdf pp. 99-107</a:t>
            </a:r>
            <a:r>
              <a:rPr lang="en-GB" dirty="0"/>
              <a:t> (Accessed on 27 December 2018). </a:t>
            </a:r>
          </a:p>
          <a:p>
            <a:pPr marL="0" indent="0">
              <a:buNone/>
            </a:pPr>
            <a:r>
              <a:rPr lang="en-GB" dirty="0"/>
              <a:t> </a:t>
            </a:r>
          </a:p>
          <a:p>
            <a:r>
              <a:rPr lang="en-GB" dirty="0"/>
              <a:t>Home Office (1984)  </a:t>
            </a:r>
            <a:r>
              <a:rPr lang="en-GB" i="1" dirty="0"/>
              <a:t>Police and Criminal Evidence Act.  </a:t>
            </a:r>
            <a:r>
              <a:rPr lang="en-GB" dirty="0"/>
              <a:t>Available at: http://www.legislation.gov.uk/ukpga/1984/60/contentsAA in CJS (Accessed on: 27 December 2018)</a:t>
            </a:r>
          </a:p>
          <a:p>
            <a:pPr marL="0" indent="0">
              <a:buNone/>
            </a:pPr>
            <a:endParaRPr lang="en-GB" dirty="0"/>
          </a:p>
          <a:p>
            <a:r>
              <a:rPr lang="en-GB" dirty="0"/>
              <a:t>INNOVA, (2015) </a:t>
            </a:r>
            <a:r>
              <a:rPr lang="en-GB" i="1" dirty="0"/>
              <a:t>Why aren’t we training teachers to use classroom technology. </a:t>
            </a:r>
            <a:r>
              <a:rPr lang="en-GB" dirty="0"/>
              <a:t>Available at: </a:t>
            </a:r>
            <a:r>
              <a:rPr lang="en-GB" u="sng" dirty="0">
                <a:hlinkClick r:id="rId3"/>
              </a:rPr>
              <a:t>https://www.innovadesigngroup.co.uk/news/why-arent-we-training-teachers-to-use-classroom-technology/</a:t>
            </a:r>
            <a:r>
              <a:rPr lang="en-GB" dirty="0"/>
              <a:t> (Accessed 27 December 2018)</a:t>
            </a:r>
          </a:p>
          <a:p>
            <a:r>
              <a:rPr lang="en-GB" dirty="0"/>
              <a:t>Jarvis, P. (2004) </a:t>
            </a:r>
            <a:r>
              <a:rPr lang="en-GB" i="1" dirty="0"/>
              <a:t>Adult Education &amp; Lifelong Learning, Theory and Practice 3</a:t>
            </a:r>
            <a:r>
              <a:rPr lang="en-GB" i="1" baseline="30000" dirty="0"/>
              <a:t>rd</a:t>
            </a:r>
            <a:r>
              <a:rPr lang="en-GB" i="1" dirty="0"/>
              <a:t> Edition</a:t>
            </a:r>
            <a:r>
              <a:rPr lang="en-GB" dirty="0"/>
              <a:t>. London: Routledge Falmer</a:t>
            </a:r>
          </a:p>
          <a:p>
            <a:r>
              <a:rPr lang="en-GB" dirty="0"/>
              <a:t>Keeley-Brown, L (2007) </a:t>
            </a:r>
            <a:r>
              <a:rPr lang="en-GB" i="1" dirty="0"/>
              <a:t>Training to Teach in the Learning &amp; Skills Sector.</a:t>
            </a:r>
            <a:r>
              <a:rPr lang="en-GB" dirty="0"/>
              <a:t> Essex: Person Education Limited. </a:t>
            </a:r>
          </a:p>
          <a:p>
            <a:endParaRPr lang="en-GB" dirty="0"/>
          </a:p>
        </p:txBody>
      </p:sp>
    </p:spTree>
    <p:extLst>
      <p:ext uri="{BB962C8B-B14F-4D97-AF65-F5344CB8AC3E}">
        <p14:creationId xmlns:p14="http://schemas.microsoft.com/office/powerpoint/2010/main" val="38777923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6"/>
          <p:cNvSpPr>
            <a:spLocks noGrp="1" noChangeArrowheads="1"/>
          </p:cNvSpPr>
          <p:nvPr>
            <p:ph idx="1"/>
          </p:nvPr>
        </p:nvSpPr>
        <p:spPr>
          <a:xfrm>
            <a:off x="677334" y="1589809"/>
            <a:ext cx="9038166" cy="4451553"/>
          </a:xfrm>
        </p:spPr>
        <p:txBody>
          <a:bodyPr/>
          <a:lstStyle/>
          <a:p>
            <a:pPr eaLnBrk="1" hangingPunct="1">
              <a:buFont typeface="Wingdings" panose="05000000000000000000" pitchFamily="2" charset="2"/>
              <a:buNone/>
            </a:pPr>
            <a:r>
              <a:rPr lang="en-GB" altLang="en-US" sz="2800" dirty="0">
                <a:latin typeface="Arial" panose="020B0604020202020204" pitchFamily="34" charset="0"/>
              </a:rPr>
              <a:t>Learn to keep a record of all the sources you use as </a:t>
            </a:r>
          </a:p>
          <a:p>
            <a:pPr eaLnBrk="1" hangingPunct="1">
              <a:buFont typeface="Wingdings" panose="05000000000000000000" pitchFamily="2" charset="2"/>
              <a:buNone/>
            </a:pPr>
            <a:r>
              <a:rPr lang="en-GB" altLang="en-US" sz="2800" dirty="0">
                <a:latin typeface="Arial" panose="020B0604020202020204" pitchFamily="34" charset="0"/>
              </a:rPr>
              <a:t>you go along. </a:t>
            </a:r>
          </a:p>
          <a:p>
            <a:pPr eaLnBrk="1" hangingPunct="1">
              <a:buFont typeface="Wingdings" panose="05000000000000000000" pitchFamily="2" charset="2"/>
              <a:buNone/>
            </a:pPr>
            <a:r>
              <a:rPr lang="en-GB" altLang="en-US" sz="2800" dirty="0">
                <a:latin typeface="Arial" panose="020B0604020202020204" pitchFamily="34" charset="0"/>
              </a:rPr>
              <a:t>How you do this will depends on YOU!</a:t>
            </a:r>
          </a:p>
          <a:p>
            <a:pPr eaLnBrk="1" hangingPunct="1">
              <a:buFont typeface="Wingdings" panose="05000000000000000000" pitchFamily="2" charset="2"/>
              <a:buNone/>
            </a:pPr>
            <a:r>
              <a:rPr lang="en-GB" altLang="en-US" sz="2800" dirty="0">
                <a:latin typeface="Arial" panose="020B0604020202020204" pitchFamily="34" charset="0"/>
              </a:rPr>
              <a:t>Make physical lists, record on the library system, take</a:t>
            </a:r>
          </a:p>
          <a:p>
            <a:pPr eaLnBrk="1" hangingPunct="1">
              <a:buFont typeface="Wingdings" panose="05000000000000000000" pitchFamily="2" charset="2"/>
              <a:buNone/>
            </a:pPr>
            <a:r>
              <a:rPr lang="en-GB" altLang="en-US" sz="2800" dirty="0">
                <a:latin typeface="Arial" panose="020B0604020202020204" pitchFamily="34" charset="0"/>
              </a:rPr>
              <a:t>Photos of the information.  </a:t>
            </a:r>
          </a:p>
          <a:p>
            <a:pPr algn="ctr" eaLnBrk="1" hangingPunct="1">
              <a:buFont typeface="Wingdings" panose="05000000000000000000" pitchFamily="2" charset="2"/>
              <a:buNone/>
            </a:pPr>
            <a:endParaRPr lang="en-GB" altLang="en-US" dirty="0">
              <a:latin typeface="Arial" panose="020B0604020202020204" pitchFamily="34" charset="0"/>
            </a:endParaRPr>
          </a:p>
          <a:p>
            <a:pPr eaLnBrk="1" hangingPunct="1">
              <a:buFont typeface="Wingdings" panose="05000000000000000000" pitchFamily="2" charset="2"/>
              <a:buNone/>
            </a:pPr>
            <a:endParaRPr lang="en-GB" altLang="en-US" dirty="0">
              <a:latin typeface="Arial" panose="020B0604020202020204" pitchFamily="34" charset="0"/>
            </a:endParaRPr>
          </a:p>
        </p:txBody>
      </p:sp>
      <p:sp>
        <p:nvSpPr>
          <p:cNvPr id="17411" name="Rectangle 2"/>
          <p:cNvSpPr>
            <a:spLocks noGrp="1" noChangeArrowheads="1"/>
          </p:cNvSpPr>
          <p:nvPr>
            <p:ph type="title"/>
          </p:nvPr>
        </p:nvSpPr>
        <p:spPr>
          <a:xfrm>
            <a:off x="677334" y="609600"/>
            <a:ext cx="8596668" cy="980209"/>
          </a:xfrm>
        </p:spPr>
        <p:txBody>
          <a:bodyPr/>
          <a:lstStyle/>
          <a:p>
            <a:pPr eaLnBrk="1" hangingPunct="1">
              <a:defRPr/>
            </a:pPr>
            <a:r>
              <a:rPr lang="en-GB" altLang="en-US" sz="4000" dirty="0">
                <a:latin typeface="Arial" panose="020B0604020202020204" pitchFamily="34" charset="0"/>
              </a:rPr>
              <a:t>Referencing Collection</a:t>
            </a:r>
          </a:p>
        </p:txBody>
      </p:sp>
      <p:pic>
        <p:nvPicPr>
          <p:cNvPr id="18436" name="Picture 8" descr="MPj0387778000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9464" y="4279322"/>
            <a:ext cx="3387436" cy="1664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7814767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4EDB2A-552E-4FBF-9432-D9B65AC12CA5}"/>
              </a:ext>
            </a:extLst>
          </p:cNvPr>
          <p:cNvSpPr>
            <a:spLocks noGrp="1"/>
          </p:cNvSpPr>
          <p:nvPr>
            <p:ph type="title"/>
          </p:nvPr>
        </p:nvSpPr>
        <p:spPr>
          <a:xfrm>
            <a:off x="677334" y="609600"/>
            <a:ext cx="8596668" cy="827314"/>
          </a:xfrm>
        </p:spPr>
        <p:txBody>
          <a:bodyPr/>
          <a:lstStyle/>
          <a:p>
            <a:r>
              <a:rPr lang="en-GB" dirty="0"/>
              <a:t>Reliable Sources</a:t>
            </a:r>
          </a:p>
        </p:txBody>
      </p:sp>
      <p:sp>
        <p:nvSpPr>
          <p:cNvPr id="3" name="Content Placeholder 2">
            <a:extLst>
              <a:ext uri="{FF2B5EF4-FFF2-40B4-BE49-F238E27FC236}">
                <a16:creationId xmlns:a16="http://schemas.microsoft.com/office/drawing/2014/main" id="{7D3338C4-05E2-4707-9CEC-8C077FE64C9C}"/>
              </a:ext>
            </a:extLst>
          </p:cNvPr>
          <p:cNvSpPr>
            <a:spLocks noGrp="1"/>
          </p:cNvSpPr>
          <p:nvPr>
            <p:ph idx="1"/>
          </p:nvPr>
        </p:nvSpPr>
        <p:spPr>
          <a:xfrm>
            <a:off x="677334" y="1273629"/>
            <a:ext cx="8596668" cy="4767733"/>
          </a:xfrm>
        </p:spPr>
        <p:txBody>
          <a:bodyPr>
            <a:normAutofit/>
          </a:bodyPr>
          <a:lstStyle/>
          <a:p>
            <a:r>
              <a:rPr lang="en-GB" sz="2800" dirty="0"/>
              <a:t>Good research is the foundation to build your academic assignment on</a:t>
            </a:r>
          </a:p>
          <a:p>
            <a:r>
              <a:rPr lang="en-GB" sz="2800" dirty="0"/>
              <a:t>Reliable sources means a level of trust in the information/data</a:t>
            </a:r>
          </a:p>
          <a:p>
            <a:r>
              <a:rPr lang="en-GB" sz="2800" dirty="0"/>
              <a:t>A lot of students struggle with finding reliable sources for research when they are trying to finish an essay or paper. </a:t>
            </a:r>
          </a:p>
        </p:txBody>
      </p:sp>
    </p:spTree>
    <p:extLst>
      <p:ext uri="{BB962C8B-B14F-4D97-AF65-F5344CB8AC3E}">
        <p14:creationId xmlns:p14="http://schemas.microsoft.com/office/powerpoint/2010/main" val="56778726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239903-2E5D-4CC4-B5F6-9C1F63EB7967}"/>
              </a:ext>
            </a:extLst>
          </p:cNvPr>
          <p:cNvSpPr>
            <a:spLocks noGrp="1"/>
          </p:cNvSpPr>
          <p:nvPr>
            <p:ph type="title"/>
          </p:nvPr>
        </p:nvSpPr>
        <p:spPr/>
        <p:txBody>
          <a:bodyPr/>
          <a:lstStyle/>
          <a:p>
            <a:r>
              <a:rPr lang="en-GB" dirty="0"/>
              <a:t>University Referencing Handbook</a:t>
            </a:r>
          </a:p>
        </p:txBody>
      </p:sp>
      <p:sp>
        <p:nvSpPr>
          <p:cNvPr id="3" name="Content Placeholder 2">
            <a:extLst>
              <a:ext uri="{FF2B5EF4-FFF2-40B4-BE49-F238E27FC236}">
                <a16:creationId xmlns:a16="http://schemas.microsoft.com/office/drawing/2014/main" id="{EDD497C3-3443-4E9C-A9CD-3F3F8E85901B}"/>
              </a:ext>
            </a:extLst>
          </p:cNvPr>
          <p:cNvSpPr>
            <a:spLocks noGrp="1"/>
          </p:cNvSpPr>
          <p:nvPr>
            <p:ph idx="1"/>
          </p:nvPr>
        </p:nvSpPr>
        <p:spPr>
          <a:xfrm>
            <a:off x="677334" y="1643743"/>
            <a:ext cx="8596668" cy="4397619"/>
          </a:xfrm>
        </p:spPr>
        <p:txBody>
          <a:bodyPr/>
          <a:lstStyle/>
          <a:p>
            <a:r>
              <a:rPr lang="en-GB" sz="3200" dirty="0"/>
              <a:t>Link on Moodle to the Handbook</a:t>
            </a:r>
          </a:p>
          <a:p>
            <a:endParaRPr lang="en-GB" sz="3200" dirty="0"/>
          </a:p>
          <a:p>
            <a:r>
              <a:rPr lang="en-GB" sz="3200" dirty="0"/>
              <a:t>Find the Handbook on the library catalogue</a:t>
            </a:r>
          </a:p>
          <a:p>
            <a:pPr marL="0" indent="0">
              <a:buNone/>
            </a:pPr>
            <a:endParaRPr lang="en-GB" sz="3200" dirty="0"/>
          </a:p>
          <a:p>
            <a:r>
              <a:rPr lang="en-GB" sz="3200" dirty="0">
                <a:ea typeface="ＭＳ Ｐゴシック" charset="0"/>
              </a:rPr>
              <a:t>Pears, R and Shields, G (2010) </a:t>
            </a:r>
            <a:r>
              <a:rPr lang="en-GB" sz="3200" i="1" dirty="0">
                <a:ea typeface="ＭＳ Ｐゴシック" charset="0"/>
              </a:rPr>
              <a:t>Cite them Right, The Essential Referencing Guide, </a:t>
            </a:r>
            <a:r>
              <a:rPr lang="en-GB" sz="3200" dirty="0">
                <a:ea typeface="ＭＳ Ｐゴシック" charset="0"/>
              </a:rPr>
              <a:t>Hampshire: Palgrave Macmillian</a:t>
            </a:r>
            <a:endParaRPr lang="en-GB" sz="3200" u="sng" dirty="0">
              <a:ea typeface="ＭＳ Ｐゴシック" charset="0"/>
            </a:endParaRPr>
          </a:p>
          <a:p>
            <a:endParaRPr lang="en-GB" dirty="0"/>
          </a:p>
          <a:p>
            <a:endParaRPr lang="en-GB" dirty="0"/>
          </a:p>
        </p:txBody>
      </p:sp>
    </p:spTree>
    <p:extLst>
      <p:ext uri="{BB962C8B-B14F-4D97-AF65-F5344CB8AC3E}">
        <p14:creationId xmlns:p14="http://schemas.microsoft.com/office/powerpoint/2010/main" val="277853344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796636" y="167698"/>
            <a:ext cx="10515600" cy="1325563"/>
          </a:xfrm>
        </p:spPr>
        <p:txBody>
          <a:bodyPr/>
          <a:lstStyle/>
          <a:p>
            <a:pPr eaLnBrk="1" hangingPunct="1"/>
            <a:r>
              <a:rPr lang="en-GB" altLang="en-US"/>
              <a:t>What is plagiarism?</a:t>
            </a:r>
          </a:p>
        </p:txBody>
      </p:sp>
      <p:sp>
        <p:nvSpPr>
          <p:cNvPr id="3" name="Content Placeholder 2"/>
          <p:cNvSpPr>
            <a:spLocks noGrp="1"/>
          </p:cNvSpPr>
          <p:nvPr>
            <p:ph idx="1"/>
          </p:nvPr>
        </p:nvSpPr>
        <p:spPr>
          <a:xfrm>
            <a:off x="976745" y="1175658"/>
            <a:ext cx="9663546" cy="5105400"/>
          </a:xfrm>
        </p:spPr>
        <p:txBody>
          <a:bodyPr>
            <a:normAutofit lnSpcReduction="10000"/>
          </a:bodyPr>
          <a:lstStyle/>
          <a:p>
            <a:pPr eaLnBrk="1" hangingPunct="1">
              <a:buFont typeface="Wingdings" charset="0"/>
              <a:buChar char=""/>
              <a:defRPr/>
            </a:pPr>
            <a:r>
              <a:rPr lang="en-GB" sz="2800" dirty="0">
                <a:ea typeface="ＭＳ Ｐゴシック" charset="0"/>
              </a:rPr>
              <a:t>Plagiarism is a specific form of cheating and is generally defined as presenting another persons work as your own.</a:t>
            </a:r>
          </a:p>
          <a:p>
            <a:pPr eaLnBrk="1" hangingPunct="1">
              <a:buFont typeface="Wingdings" charset="0"/>
              <a:buChar char=""/>
              <a:defRPr/>
            </a:pPr>
            <a:endParaRPr lang="en-GB" sz="2800" dirty="0">
              <a:ea typeface="ＭＳ Ｐゴシック" charset="0"/>
            </a:endParaRPr>
          </a:p>
          <a:p>
            <a:pPr eaLnBrk="1" hangingPunct="1">
              <a:buFont typeface="Wingdings" charset="0"/>
              <a:buChar char=""/>
              <a:defRPr/>
            </a:pPr>
            <a:r>
              <a:rPr lang="en-GB" sz="2800" dirty="0">
                <a:ea typeface="ＭＳ Ｐゴシック" charset="0"/>
              </a:rPr>
              <a:t>It is even possible to plagiarise yourself if you paraphrase or copy from work you submitted elsewhere and do not acknowledge the fact.</a:t>
            </a:r>
          </a:p>
          <a:p>
            <a:pPr marL="0" indent="0">
              <a:buNone/>
              <a:defRPr/>
            </a:pPr>
            <a:endParaRPr lang="en-GB" sz="2800" dirty="0">
              <a:ea typeface="ＭＳ Ｐゴシック" charset="0"/>
            </a:endParaRPr>
          </a:p>
          <a:p>
            <a:pPr marL="0" indent="0">
              <a:buNone/>
              <a:defRPr/>
            </a:pPr>
            <a:endParaRPr lang="en-GB" sz="2800" dirty="0">
              <a:ea typeface="ＭＳ Ｐゴシック" charset="0"/>
            </a:endParaRPr>
          </a:p>
          <a:p>
            <a:pPr marL="0" indent="0">
              <a:buNone/>
              <a:defRPr/>
            </a:pPr>
            <a:endParaRPr lang="en-GB" sz="2800" dirty="0">
              <a:ea typeface="ＭＳ Ｐゴシック" charset="0"/>
            </a:endParaRPr>
          </a:p>
          <a:p>
            <a:pPr marL="0" indent="0">
              <a:buNone/>
              <a:defRPr/>
            </a:pPr>
            <a:r>
              <a:rPr lang="en-GB" sz="1600" dirty="0">
                <a:ea typeface="ＭＳ Ｐゴシック" charset="0"/>
              </a:rPr>
              <a:t>Pears, R and Shields, G (2010) </a:t>
            </a:r>
            <a:r>
              <a:rPr lang="en-GB" sz="1600" i="1" dirty="0">
                <a:ea typeface="ＭＳ Ｐゴシック" charset="0"/>
              </a:rPr>
              <a:t>Cite them Right, The Essential Referencing Guide, </a:t>
            </a:r>
            <a:r>
              <a:rPr lang="en-GB" sz="1600" dirty="0">
                <a:ea typeface="ＭＳ Ｐゴシック" charset="0"/>
              </a:rPr>
              <a:t>Hampshire: Palgrave Macmillian</a:t>
            </a:r>
            <a:endParaRPr lang="en-GB" sz="1600" u="sng" dirty="0">
              <a:ea typeface="ＭＳ Ｐゴシック" charset="0"/>
            </a:endParaRPr>
          </a:p>
        </p:txBody>
      </p:sp>
    </p:spTree>
    <p:extLst>
      <p:ext uri="{BB962C8B-B14F-4D97-AF65-F5344CB8AC3E}">
        <p14:creationId xmlns:p14="http://schemas.microsoft.com/office/powerpoint/2010/main" val="29485363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77334" y="609600"/>
            <a:ext cx="8596668" cy="834736"/>
          </a:xfrm>
        </p:spPr>
        <p:txBody>
          <a:bodyPr/>
          <a:lstStyle/>
          <a:p>
            <a:pPr>
              <a:defRPr/>
            </a:pPr>
            <a:r>
              <a:rPr lang="en-GB" dirty="0"/>
              <a:t>Why is this important?</a:t>
            </a:r>
          </a:p>
        </p:txBody>
      </p:sp>
      <p:sp>
        <p:nvSpPr>
          <p:cNvPr id="13314" name="Content Placeholder 1"/>
          <p:cNvSpPr>
            <a:spLocks noGrp="1"/>
          </p:cNvSpPr>
          <p:nvPr>
            <p:ph idx="1"/>
          </p:nvPr>
        </p:nvSpPr>
        <p:spPr>
          <a:xfrm>
            <a:off x="677334" y="1444337"/>
            <a:ext cx="8934752" cy="4597026"/>
          </a:xfrm>
        </p:spPr>
        <p:txBody>
          <a:bodyPr/>
          <a:lstStyle/>
          <a:p>
            <a:endParaRPr lang="en-GB" altLang="en-US" dirty="0"/>
          </a:p>
          <a:p>
            <a:r>
              <a:rPr lang="en-GB" altLang="en-US" sz="2800" dirty="0"/>
              <a:t>The University has strict rules on plagiarism.</a:t>
            </a:r>
          </a:p>
          <a:p>
            <a:r>
              <a:rPr lang="en-GB" altLang="en-US" sz="2800" dirty="0"/>
              <a:t>Passing off someone else's work as your own deliberate or accidental is serious </a:t>
            </a:r>
          </a:p>
          <a:p>
            <a:r>
              <a:rPr lang="en-GB" altLang="en-US" sz="2800" dirty="0"/>
              <a:t>Each piece of work you submit will carry marks for referencing - can afford to throw away marks?</a:t>
            </a:r>
          </a:p>
        </p:txBody>
      </p:sp>
    </p:spTree>
    <p:extLst>
      <p:ext uri="{BB962C8B-B14F-4D97-AF65-F5344CB8AC3E}">
        <p14:creationId xmlns:p14="http://schemas.microsoft.com/office/powerpoint/2010/main" val="315262769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90241E-4915-419A-85FB-2AB0E1DE1DAB}"/>
              </a:ext>
            </a:extLst>
          </p:cNvPr>
          <p:cNvSpPr>
            <a:spLocks noGrp="1"/>
          </p:cNvSpPr>
          <p:nvPr>
            <p:ph type="title"/>
          </p:nvPr>
        </p:nvSpPr>
        <p:spPr>
          <a:xfrm>
            <a:off x="677334" y="609600"/>
            <a:ext cx="8596668" cy="1110343"/>
          </a:xfrm>
        </p:spPr>
        <p:txBody>
          <a:bodyPr>
            <a:normAutofit fontScale="90000"/>
          </a:bodyPr>
          <a:lstStyle/>
          <a:p>
            <a:r>
              <a:rPr lang="en-GB" dirty="0"/>
              <a:t>Unfair Practice</a:t>
            </a:r>
            <a:br>
              <a:rPr lang="en-GB" dirty="0"/>
            </a:br>
            <a:endParaRPr lang="en-GB" dirty="0"/>
          </a:p>
        </p:txBody>
      </p:sp>
      <p:sp>
        <p:nvSpPr>
          <p:cNvPr id="3" name="Content Placeholder 2">
            <a:extLst>
              <a:ext uri="{FF2B5EF4-FFF2-40B4-BE49-F238E27FC236}">
                <a16:creationId xmlns:a16="http://schemas.microsoft.com/office/drawing/2014/main" id="{6323C728-D9CF-4FAB-A1E9-8E53E2E5CCC2}"/>
              </a:ext>
            </a:extLst>
          </p:cNvPr>
          <p:cNvSpPr>
            <a:spLocks noGrp="1"/>
          </p:cNvSpPr>
          <p:nvPr>
            <p:ph idx="1"/>
          </p:nvPr>
        </p:nvSpPr>
        <p:spPr>
          <a:xfrm>
            <a:off x="677334" y="1415143"/>
            <a:ext cx="8596668" cy="4626219"/>
          </a:xfrm>
        </p:spPr>
        <p:txBody>
          <a:bodyPr/>
          <a:lstStyle/>
          <a:p>
            <a:r>
              <a:rPr lang="en-GB" sz="2800" dirty="0"/>
              <a:t>The University defines unfair practice as ‘any act, intentional or otherwise, whereby a person may obtain for himself/herself or for another, an unpermitted advantage…’. </a:t>
            </a:r>
          </a:p>
          <a:p>
            <a:r>
              <a:rPr lang="en-GB" sz="2800" dirty="0"/>
              <a:t>Committing unfair practice is one of the most serious offences in academic life &amp; consequences can be severe</a:t>
            </a:r>
            <a:endParaRPr lang="en-GB" dirty="0"/>
          </a:p>
        </p:txBody>
      </p:sp>
    </p:spTree>
    <p:extLst>
      <p:ext uri="{BB962C8B-B14F-4D97-AF65-F5344CB8AC3E}">
        <p14:creationId xmlns:p14="http://schemas.microsoft.com/office/powerpoint/2010/main" val="284317153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EC973-5C09-4114-A0B0-4F37233305D2}"/>
              </a:ext>
            </a:extLst>
          </p:cNvPr>
          <p:cNvSpPr>
            <a:spLocks noGrp="1"/>
          </p:cNvSpPr>
          <p:nvPr>
            <p:ph type="title"/>
          </p:nvPr>
        </p:nvSpPr>
        <p:spPr>
          <a:xfrm>
            <a:off x="677334" y="609600"/>
            <a:ext cx="8596668" cy="968829"/>
          </a:xfrm>
        </p:spPr>
        <p:txBody>
          <a:bodyPr/>
          <a:lstStyle/>
          <a:p>
            <a:r>
              <a:rPr lang="en-GB" altLang="en-US" b="1" dirty="0">
                <a:latin typeface="Arial" panose="020B0604020202020204" pitchFamily="34" charset="0"/>
              </a:rPr>
              <a:t>Avoiding Plagiarism!</a:t>
            </a:r>
            <a:endParaRPr lang="en-GB" dirty="0"/>
          </a:p>
        </p:txBody>
      </p:sp>
      <p:sp>
        <p:nvSpPr>
          <p:cNvPr id="3" name="Content Placeholder 2">
            <a:extLst>
              <a:ext uri="{FF2B5EF4-FFF2-40B4-BE49-F238E27FC236}">
                <a16:creationId xmlns:a16="http://schemas.microsoft.com/office/drawing/2014/main" id="{8A20B0DB-50F3-4800-B421-102135452F03}"/>
              </a:ext>
            </a:extLst>
          </p:cNvPr>
          <p:cNvSpPr>
            <a:spLocks noGrp="1"/>
          </p:cNvSpPr>
          <p:nvPr>
            <p:ph idx="1"/>
          </p:nvPr>
        </p:nvSpPr>
        <p:spPr>
          <a:xfrm>
            <a:off x="677334" y="1578429"/>
            <a:ext cx="8596668" cy="4462933"/>
          </a:xfrm>
        </p:spPr>
        <p:txBody>
          <a:bodyPr/>
          <a:lstStyle/>
          <a:p>
            <a:pPr marL="365760" indent="-365760">
              <a:buNone/>
              <a:defRPr/>
            </a:pPr>
            <a:r>
              <a:rPr lang="en-GB" sz="2800" dirty="0">
                <a:solidFill>
                  <a:schemeClr val="tx1">
                    <a:lumMod val="85000"/>
                    <a:lumOff val="15000"/>
                  </a:schemeClr>
                </a:solidFill>
                <a:latin typeface="Arial" charset="0"/>
              </a:rPr>
              <a:t>     Wherever you quote (copy directly from another author) or use their ideas (paraphrase), you must acknowledge that you have done so. Failure to acknowledge your sources of information may result in your facing charges of plagiarism.</a:t>
            </a:r>
          </a:p>
          <a:p>
            <a:pPr marL="365760" indent="-365760">
              <a:buNone/>
              <a:defRPr/>
            </a:pPr>
            <a:endParaRPr lang="en-GB" sz="2800" dirty="0">
              <a:solidFill>
                <a:schemeClr val="tx1">
                  <a:lumMod val="85000"/>
                  <a:lumOff val="15000"/>
                </a:schemeClr>
              </a:solidFill>
              <a:latin typeface="Arial" charset="0"/>
            </a:endParaRPr>
          </a:p>
          <a:p>
            <a:pPr marL="365760" indent="-365760" algn="ctr">
              <a:buNone/>
              <a:defRPr/>
            </a:pPr>
            <a:r>
              <a:rPr lang="en-GB" sz="2400" b="1" u="sng" dirty="0">
                <a:solidFill>
                  <a:schemeClr val="tx1">
                    <a:lumMod val="85000"/>
                    <a:lumOff val="15000"/>
                  </a:schemeClr>
                </a:solidFill>
                <a:latin typeface="Arial" charset="0"/>
              </a:rPr>
              <a:t>Remember to:</a:t>
            </a:r>
          </a:p>
          <a:p>
            <a:pPr marL="365760" indent="-365760" algn="ctr">
              <a:buNone/>
              <a:defRPr/>
            </a:pPr>
            <a:r>
              <a:rPr lang="en-GB" sz="2400" b="1" dirty="0">
                <a:solidFill>
                  <a:schemeClr val="tx1">
                    <a:lumMod val="85000"/>
                    <a:lumOff val="15000"/>
                  </a:schemeClr>
                </a:solidFill>
                <a:latin typeface="Arial" charset="0"/>
              </a:rPr>
              <a:t>USE YOUR OWN WORDS and GIVE  </a:t>
            </a:r>
          </a:p>
          <a:p>
            <a:pPr marL="365760" indent="-365760" algn="ctr">
              <a:buNone/>
              <a:defRPr/>
            </a:pPr>
            <a:r>
              <a:rPr lang="en-GB" sz="2400" b="1" dirty="0">
                <a:solidFill>
                  <a:schemeClr val="tx1">
                    <a:lumMod val="85000"/>
                    <a:lumOff val="15000"/>
                  </a:schemeClr>
                </a:solidFill>
                <a:latin typeface="Arial" charset="0"/>
              </a:rPr>
              <a:t>CREDIT WHERE IT IS DUE</a:t>
            </a:r>
          </a:p>
          <a:p>
            <a:endParaRPr lang="en-GB" dirty="0"/>
          </a:p>
        </p:txBody>
      </p:sp>
    </p:spTree>
    <p:extLst>
      <p:ext uri="{BB962C8B-B14F-4D97-AF65-F5344CB8AC3E}">
        <p14:creationId xmlns:p14="http://schemas.microsoft.com/office/powerpoint/2010/main" val="216892668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861002"/>
          </a:xfrm>
        </p:spPr>
        <p:txBody>
          <a:bodyPr>
            <a:normAutofit/>
          </a:bodyPr>
          <a:lstStyle/>
          <a:p>
            <a:r>
              <a:rPr lang="en-GB" sz="3600" dirty="0"/>
              <a:t>Plagiarism Examples</a:t>
            </a:r>
          </a:p>
        </p:txBody>
      </p:sp>
      <p:sp>
        <p:nvSpPr>
          <p:cNvPr id="3" name="Content Placeholder 2"/>
          <p:cNvSpPr>
            <a:spLocks noGrp="1"/>
          </p:cNvSpPr>
          <p:nvPr>
            <p:ph idx="1"/>
          </p:nvPr>
        </p:nvSpPr>
        <p:spPr>
          <a:xfrm>
            <a:off x="838200" y="1381991"/>
            <a:ext cx="10515600" cy="4794972"/>
          </a:xfrm>
        </p:spPr>
        <p:txBody>
          <a:bodyPr>
            <a:normAutofit lnSpcReduction="10000"/>
          </a:bodyPr>
          <a:lstStyle/>
          <a:p>
            <a:pPr>
              <a:spcBef>
                <a:spcPct val="20000"/>
              </a:spcBef>
              <a:buClr>
                <a:schemeClr val="folHlink"/>
              </a:buClr>
              <a:buSzPct val="60000"/>
              <a:buFont typeface="Wingdings" panose="05000000000000000000" pitchFamily="2" charset="2"/>
              <a:buNone/>
            </a:pPr>
            <a:r>
              <a:rPr lang="en-GB" altLang="en-US" sz="2400" dirty="0">
                <a:cs typeface="Times New Roman" panose="02020603050405020304" pitchFamily="18" charset="0"/>
              </a:rPr>
              <a:t>Original – Green 1999</a:t>
            </a:r>
          </a:p>
          <a:p>
            <a:pPr>
              <a:spcBef>
                <a:spcPct val="20000"/>
              </a:spcBef>
              <a:buClr>
                <a:schemeClr val="folHlink"/>
              </a:buClr>
              <a:buSzPct val="60000"/>
              <a:buFont typeface="Wingdings" panose="05000000000000000000" pitchFamily="2" charset="2"/>
              <a:buNone/>
            </a:pPr>
            <a:r>
              <a:rPr lang="en-GB" altLang="en-US" sz="2400" dirty="0">
                <a:cs typeface="Times New Roman" panose="02020603050405020304" pitchFamily="18" charset="0"/>
              </a:rPr>
              <a:t>	At the core of any discussion of what happened during the sixties, one inevitably comes up against the word ‘revolution’.  For the purposes of this discussion it seems best to divide the ‘revolution’ into two parts.</a:t>
            </a:r>
          </a:p>
          <a:p>
            <a:pPr>
              <a:spcBef>
                <a:spcPct val="20000"/>
              </a:spcBef>
              <a:buClr>
                <a:schemeClr val="folHlink"/>
              </a:buClr>
              <a:buSzPct val="60000"/>
              <a:buFont typeface="Wingdings" panose="05000000000000000000" pitchFamily="2" charset="2"/>
              <a:buNone/>
            </a:pPr>
            <a:endParaRPr lang="en-GB" altLang="en-US" sz="2400" dirty="0">
              <a:cs typeface="Times New Roman" panose="02020603050405020304" pitchFamily="18" charset="0"/>
            </a:endParaRPr>
          </a:p>
          <a:p>
            <a:pPr>
              <a:spcBef>
                <a:spcPct val="20000"/>
              </a:spcBef>
              <a:buClr>
                <a:schemeClr val="folHlink"/>
              </a:buClr>
              <a:buSzPct val="60000"/>
              <a:buFont typeface="Wingdings" panose="05000000000000000000" pitchFamily="2" charset="2"/>
              <a:buNone/>
            </a:pPr>
            <a:endParaRPr lang="en-GB" altLang="en-US" sz="2400" dirty="0">
              <a:cs typeface="Times New Roman" panose="02020603050405020304" pitchFamily="18" charset="0"/>
            </a:endParaRPr>
          </a:p>
          <a:p>
            <a:pPr>
              <a:spcBef>
                <a:spcPct val="20000"/>
              </a:spcBef>
              <a:buClr>
                <a:schemeClr val="folHlink"/>
              </a:buClr>
              <a:buSzPct val="60000"/>
              <a:buFont typeface="Wingdings" panose="05000000000000000000" pitchFamily="2" charset="2"/>
              <a:buNone/>
            </a:pPr>
            <a:r>
              <a:rPr lang="en-GB" altLang="en-US" sz="2400" dirty="0">
                <a:cs typeface="Times New Roman" panose="02020603050405020304" pitchFamily="18" charset="0"/>
              </a:rPr>
              <a:t>Essay extract</a:t>
            </a:r>
          </a:p>
          <a:p>
            <a:pPr>
              <a:spcBef>
                <a:spcPct val="20000"/>
              </a:spcBef>
              <a:buClr>
                <a:schemeClr val="folHlink"/>
              </a:buClr>
              <a:buSzPct val="60000"/>
              <a:buFont typeface="Wingdings" panose="05000000000000000000" pitchFamily="2" charset="2"/>
              <a:buNone/>
            </a:pPr>
            <a:r>
              <a:rPr lang="en-GB" altLang="en-US" sz="2400" dirty="0">
                <a:cs typeface="Times New Roman" panose="02020603050405020304" pitchFamily="18" charset="0"/>
              </a:rPr>
              <a:t>	At the core of any discussion of what happened during the sixties, one inevitably comes up against the word ‘revolution’.  For the purposes of this discussion it seems best to divide the ‘revolution’ into two parts.</a:t>
            </a:r>
            <a:endParaRPr lang="en-GB" altLang="en-US" sz="2400" dirty="0"/>
          </a:p>
          <a:p>
            <a:pPr marL="0" indent="0">
              <a:buNone/>
            </a:pPr>
            <a:endParaRPr lang="en-GB" dirty="0"/>
          </a:p>
          <a:p>
            <a:pPr marL="0" indent="0">
              <a:buNone/>
            </a:pPr>
            <a:r>
              <a:rPr lang="en-GB" altLang="en-US" b="1" i="1" dirty="0">
                <a:cs typeface="Times New Roman" panose="02020603050405020304" pitchFamily="18" charset="0"/>
              </a:rPr>
              <a:t>Copied word for word without giving credit to the author - Plagiarism</a:t>
            </a:r>
            <a:endParaRPr lang="en-GB" altLang="en-US" b="1" i="1" dirty="0"/>
          </a:p>
          <a:p>
            <a:pPr marL="0" indent="0">
              <a:buNone/>
            </a:pPr>
            <a:endParaRPr lang="en-GB" dirty="0"/>
          </a:p>
        </p:txBody>
      </p:sp>
    </p:spTree>
    <p:extLst>
      <p:ext uri="{BB962C8B-B14F-4D97-AF65-F5344CB8AC3E}">
        <p14:creationId xmlns:p14="http://schemas.microsoft.com/office/powerpoint/2010/main" val="369043921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98657"/>
          </a:xfrm>
        </p:spPr>
        <p:txBody>
          <a:bodyPr/>
          <a:lstStyle/>
          <a:p>
            <a:r>
              <a:rPr lang="en-GB" dirty="0"/>
              <a:t>Plagiarism Examples</a:t>
            </a:r>
          </a:p>
        </p:txBody>
      </p:sp>
      <p:sp>
        <p:nvSpPr>
          <p:cNvPr id="3" name="Content Placeholder 2"/>
          <p:cNvSpPr>
            <a:spLocks noGrp="1"/>
          </p:cNvSpPr>
          <p:nvPr>
            <p:ph idx="1"/>
          </p:nvPr>
        </p:nvSpPr>
        <p:spPr>
          <a:xfrm>
            <a:off x="838200" y="1163782"/>
            <a:ext cx="10515600" cy="5013181"/>
          </a:xfrm>
        </p:spPr>
        <p:txBody>
          <a:bodyPr/>
          <a:lstStyle/>
          <a:p>
            <a:pPr>
              <a:spcBef>
                <a:spcPct val="20000"/>
              </a:spcBef>
              <a:buClr>
                <a:schemeClr val="folHlink"/>
              </a:buClr>
              <a:buSzPct val="60000"/>
              <a:buFont typeface="Wingdings" panose="05000000000000000000" pitchFamily="2" charset="2"/>
              <a:buNone/>
            </a:pPr>
            <a:r>
              <a:rPr lang="en-GB" altLang="en-US" sz="2400" dirty="0">
                <a:cs typeface="Times New Roman" panose="02020603050405020304" pitchFamily="18" charset="0"/>
              </a:rPr>
              <a:t>Original – Green 1999</a:t>
            </a:r>
          </a:p>
          <a:p>
            <a:pPr>
              <a:spcBef>
                <a:spcPct val="20000"/>
              </a:spcBef>
              <a:buClr>
                <a:schemeClr val="folHlink"/>
              </a:buClr>
              <a:buSzPct val="60000"/>
              <a:buFont typeface="Wingdings" panose="05000000000000000000" pitchFamily="2" charset="2"/>
              <a:buNone/>
            </a:pPr>
            <a:r>
              <a:rPr lang="en-GB" altLang="en-US" sz="2400" dirty="0">
                <a:cs typeface="Times New Roman" panose="02020603050405020304" pitchFamily="18" charset="0"/>
              </a:rPr>
              <a:t>	At the core of any discussion of what happened during the sixties, one inevitably comes up against the word ‘revolution’.  For the purposes of this discussion it seems best to divide  the ‘revolution’ into two parts.</a:t>
            </a:r>
          </a:p>
          <a:p>
            <a:pPr>
              <a:spcBef>
                <a:spcPct val="20000"/>
              </a:spcBef>
              <a:buClr>
                <a:schemeClr val="folHlink"/>
              </a:buClr>
              <a:buSzPct val="60000"/>
              <a:buFont typeface="Wingdings" panose="05000000000000000000" pitchFamily="2" charset="2"/>
              <a:buNone/>
            </a:pPr>
            <a:endParaRPr lang="en-GB" altLang="en-US" sz="2400" dirty="0">
              <a:cs typeface="Times New Roman" panose="02020603050405020304" pitchFamily="18" charset="0"/>
            </a:endParaRPr>
          </a:p>
          <a:p>
            <a:pPr>
              <a:spcBef>
                <a:spcPct val="20000"/>
              </a:spcBef>
              <a:buClr>
                <a:schemeClr val="folHlink"/>
              </a:buClr>
              <a:buSzPct val="60000"/>
              <a:buFont typeface="Wingdings" panose="05000000000000000000" pitchFamily="2" charset="2"/>
              <a:buNone/>
            </a:pPr>
            <a:r>
              <a:rPr lang="en-GB" altLang="en-US" sz="2400" dirty="0">
                <a:cs typeface="Times New Roman" panose="02020603050405020304" pitchFamily="18" charset="0"/>
              </a:rPr>
              <a:t> Essay extract</a:t>
            </a:r>
            <a:endParaRPr lang="en-GB" altLang="en-US" sz="2400" b="1" dirty="0">
              <a:cs typeface="Times New Roman" panose="02020603050405020304" pitchFamily="18" charset="0"/>
            </a:endParaRPr>
          </a:p>
          <a:p>
            <a:pPr>
              <a:spcBef>
                <a:spcPct val="20000"/>
              </a:spcBef>
              <a:buClr>
                <a:schemeClr val="folHlink"/>
              </a:buClr>
              <a:buSzPct val="60000"/>
              <a:buFont typeface="Wingdings" panose="05000000000000000000" pitchFamily="2" charset="2"/>
              <a:buNone/>
            </a:pPr>
            <a:r>
              <a:rPr lang="en-GB" altLang="en-US" sz="2400" dirty="0">
                <a:cs typeface="Times New Roman" panose="02020603050405020304" pitchFamily="18" charset="0"/>
              </a:rPr>
              <a:t>	</a:t>
            </a:r>
            <a:r>
              <a:rPr lang="en-GB" altLang="en-US" sz="2400" dirty="0">
                <a:solidFill>
                  <a:srgbClr val="000000"/>
                </a:solidFill>
                <a:cs typeface="Arial" panose="020B0604020202020204" pitchFamily="34" charset="0"/>
              </a:rPr>
              <a:t>At the core of any discussion of what </a:t>
            </a:r>
            <a:r>
              <a:rPr lang="en-GB" altLang="en-US" sz="2400" b="1" dirty="0">
                <a:solidFill>
                  <a:srgbClr val="000000"/>
                </a:solidFill>
                <a:cs typeface="Arial" panose="020B0604020202020204" pitchFamily="34" charset="0"/>
              </a:rPr>
              <a:t>occurred</a:t>
            </a:r>
            <a:r>
              <a:rPr lang="en-GB" altLang="en-US" sz="2400" dirty="0">
                <a:solidFill>
                  <a:srgbClr val="000000"/>
                </a:solidFill>
                <a:cs typeface="Arial" panose="020B0604020202020204" pitchFamily="34" charset="0"/>
              </a:rPr>
              <a:t> during the sixties, one </a:t>
            </a:r>
            <a:r>
              <a:rPr lang="en-GB" altLang="en-US" sz="2400" b="1" dirty="0">
                <a:solidFill>
                  <a:srgbClr val="000000"/>
                </a:solidFill>
                <a:cs typeface="Arial" panose="020B0604020202020204" pitchFamily="34" charset="0"/>
              </a:rPr>
              <a:t>unavoidably</a:t>
            </a:r>
            <a:r>
              <a:rPr lang="en-GB" altLang="en-US" sz="2400" dirty="0">
                <a:solidFill>
                  <a:srgbClr val="000000"/>
                </a:solidFill>
                <a:cs typeface="Arial" panose="020B0604020202020204" pitchFamily="34" charset="0"/>
              </a:rPr>
              <a:t> meets the word ‘revolution’.  For the </a:t>
            </a:r>
            <a:r>
              <a:rPr lang="en-GB" altLang="en-US" sz="2400" b="1" dirty="0">
                <a:solidFill>
                  <a:srgbClr val="000000"/>
                </a:solidFill>
                <a:cs typeface="Arial" panose="020B0604020202020204" pitchFamily="34" charset="0"/>
              </a:rPr>
              <a:t>intention</a:t>
            </a:r>
            <a:r>
              <a:rPr lang="en-GB" altLang="en-US" sz="2400" dirty="0">
                <a:solidFill>
                  <a:srgbClr val="000000"/>
                </a:solidFill>
                <a:cs typeface="Arial" panose="020B0604020202020204" pitchFamily="34" charset="0"/>
              </a:rPr>
              <a:t> of this discussion, it is </a:t>
            </a:r>
            <a:r>
              <a:rPr lang="en-GB" altLang="en-US" sz="2400" b="1" dirty="0">
                <a:solidFill>
                  <a:srgbClr val="000000"/>
                </a:solidFill>
                <a:cs typeface="Arial" panose="020B0604020202020204" pitchFamily="34" charset="0"/>
              </a:rPr>
              <a:t>necessary</a:t>
            </a:r>
            <a:r>
              <a:rPr lang="en-GB" altLang="en-US" sz="2400" dirty="0">
                <a:solidFill>
                  <a:srgbClr val="000000"/>
                </a:solidFill>
                <a:cs typeface="Arial" panose="020B0604020202020204" pitchFamily="34" charset="0"/>
              </a:rPr>
              <a:t> to </a:t>
            </a:r>
            <a:r>
              <a:rPr lang="en-GB" altLang="en-US" sz="2400" b="1" i="1" dirty="0">
                <a:cs typeface="Arial" panose="020B0604020202020204" pitchFamily="34" charset="0"/>
              </a:rPr>
              <a:t>separate</a:t>
            </a:r>
            <a:r>
              <a:rPr lang="en-GB" altLang="en-US" sz="2400" dirty="0">
                <a:solidFill>
                  <a:srgbClr val="000000"/>
                </a:solidFill>
                <a:cs typeface="Arial" panose="020B0604020202020204" pitchFamily="34" charset="0"/>
              </a:rPr>
              <a:t> the ‘revolution’ into two parts.</a:t>
            </a:r>
            <a:endParaRPr lang="en-GB" altLang="en-US" sz="2400" b="1" dirty="0">
              <a:cs typeface="Times New Roman" panose="02020603050405020304" pitchFamily="18" charset="0"/>
            </a:endParaRPr>
          </a:p>
          <a:p>
            <a:endParaRPr lang="en-GB" altLang="en-US" b="1" i="1" dirty="0">
              <a:cs typeface="Arial" panose="020B0604020202020204" pitchFamily="34" charset="0"/>
            </a:endParaRPr>
          </a:p>
          <a:p>
            <a:r>
              <a:rPr lang="en-GB" altLang="en-US" b="1" i="1" dirty="0">
                <a:cs typeface="Arial" panose="020B0604020202020204" pitchFamily="34" charset="0"/>
              </a:rPr>
              <a:t>This is still plagiarism. The essay example just exchanges one word for another &amp; no author details.</a:t>
            </a:r>
            <a:endParaRPr lang="en-GB" altLang="en-US" b="1" i="1" dirty="0">
              <a:cs typeface="Times New Roman" panose="02020603050405020304" pitchFamily="18" charset="0"/>
            </a:endParaRPr>
          </a:p>
          <a:p>
            <a:endParaRPr lang="en-GB" dirty="0"/>
          </a:p>
        </p:txBody>
      </p:sp>
    </p:spTree>
    <p:extLst>
      <p:ext uri="{BB962C8B-B14F-4D97-AF65-F5344CB8AC3E}">
        <p14:creationId xmlns:p14="http://schemas.microsoft.com/office/powerpoint/2010/main" val="156168900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642793"/>
          </a:xfrm>
        </p:spPr>
        <p:txBody>
          <a:bodyPr>
            <a:normAutofit/>
          </a:bodyPr>
          <a:lstStyle/>
          <a:p>
            <a:r>
              <a:rPr lang="en-GB" dirty="0"/>
              <a:t>Correct</a:t>
            </a:r>
          </a:p>
        </p:txBody>
      </p:sp>
      <p:sp>
        <p:nvSpPr>
          <p:cNvPr id="3" name="Content Placeholder 2"/>
          <p:cNvSpPr>
            <a:spLocks noGrp="1"/>
          </p:cNvSpPr>
          <p:nvPr>
            <p:ph idx="1"/>
          </p:nvPr>
        </p:nvSpPr>
        <p:spPr>
          <a:xfrm>
            <a:off x="838200" y="1007918"/>
            <a:ext cx="10515600" cy="5169045"/>
          </a:xfrm>
        </p:spPr>
        <p:txBody>
          <a:bodyPr/>
          <a:lstStyle/>
          <a:p>
            <a:pPr>
              <a:spcBef>
                <a:spcPct val="20000"/>
              </a:spcBef>
              <a:buClr>
                <a:schemeClr val="folHlink"/>
              </a:buClr>
              <a:buSzPct val="60000"/>
              <a:buFont typeface="Wingdings" panose="05000000000000000000" pitchFamily="2" charset="2"/>
              <a:buNone/>
            </a:pPr>
            <a:r>
              <a:rPr lang="en-GB" altLang="en-US" sz="2400" dirty="0">
                <a:cs typeface="Times New Roman" panose="02020603050405020304" pitchFamily="18" charset="0"/>
              </a:rPr>
              <a:t>Original – Green 1999</a:t>
            </a:r>
          </a:p>
          <a:p>
            <a:pPr>
              <a:spcBef>
                <a:spcPct val="20000"/>
              </a:spcBef>
              <a:buClr>
                <a:schemeClr val="folHlink"/>
              </a:buClr>
              <a:buSzPct val="60000"/>
              <a:buFont typeface="Wingdings" panose="05000000000000000000" pitchFamily="2" charset="2"/>
              <a:buNone/>
            </a:pPr>
            <a:r>
              <a:rPr lang="en-GB" altLang="en-US" sz="2400" dirty="0">
                <a:cs typeface="Times New Roman" panose="02020603050405020304" pitchFamily="18" charset="0"/>
              </a:rPr>
              <a:t>	At the core of any discussion of what happened during the sixties, one inevitably comes up against the word ‘revolution’.  For the purposes of this discussion it seems best to divide  the ‘revolution’ into two parts.</a:t>
            </a:r>
          </a:p>
          <a:p>
            <a:pPr>
              <a:spcBef>
                <a:spcPct val="20000"/>
              </a:spcBef>
              <a:buClr>
                <a:schemeClr val="folHlink"/>
              </a:buClr>
              <a:buSzPct val="60000"/>
              <a:buFont typeface="Wingdings" panose="05000000000000000000" pitchFamily="2" charset="2"/>
              <a:buNone/>
            </a:pPr>
            <a:endParaRPr lang="en-GB" altLang="en-US" sz="2400" dirty="0">
              <a:cs typeface="Times New Roman" panose="02020603050405020304" pitchFamily="18" charset="0"/>
            </a:endParaRPr>
          </a:p>
          <a:p>
            <a:pPr>
              <a:spcBef>
                <a:spcPct val="20000"/>
              </a:spcBef>
              <a:buClr>
                <a:schemeClr val="folHlink"/>
              </a:buClr>
              <a:buSzPct val="60000"/>
              <a:buFont typeface="Wingdings" panose="05000000000000000000" pitchFamily="2" charset="2"/>
              <a:buNone/>
            </a:pPr>
            <a:r>
              <a:rPr lang="en-GB" altLang="en-US" sz="2400" dirty="0">
                <a:cs typeface="Times New Roman" panose="02020603050405020304" pitchFamily="18" charset="0"/>
              </a:rPr>
              <a:t> Essay extract</a:t>
            </a:r>
            <a:endParaRPr lang="en-GB" altLang="en-US" sz="2400" b="1" dirty="0">
              <a:cs typeface="Times New Roman" panose="02020603050405020304" pitchFamily="18" charset="0"/>
            </a:endParaRPr>
          </a:p>
          <a:p>
            <a:pPr>
              <a:spcBef>
                <a:spcPct val="20000"/>
              </a:spcBef>
              <a:buClr>
                <a:schemeClr val="folHlink"/>
              </a:buClr>
              <a:buSzPct val="60000"/>
              <a:buFont typeface="Wingdings" panose="05000000000000000000" pitchFamily="2" charset="2"/>
              <a:buNone/>
            </a:pPr>
            <a:r>
              <a:rPr lang="en-GB" altLang="en-US" sz="2400" dirty="0">
                <a:cs typeface="Times New Roman" panose="02020603050405020304" pitchFamily="18" charset="0"/>
              </a:rPr>
              <a:t>	</a:t>
            </a:r>
            <a:r>
              <a:rPr lang="en-GB" altLang="en-US" sz="2400" dirty="0">
                <a:solidFill>
                  <a:srgbClr val="000000"/>
                </a:solidFill>
                <a:cs typeface="Arial" panose="020B0604020202020204" pitchFamily="34" charset="0"/>
              </a:rPr>
              <a:t>Green (1999) argues that any discussion of ‘the sixties’ inevitably involves use of the term ‘revolution’.  In his book, he chooses to divide this ‘revolution’ into two distinct parts.</a:t>
            </a:r>
            <a:endParaRPr lang="en-GB" altLang="en-US" sz="2400" b="1" dirty="0">
              <a:cs typeface="Times New Roman" panose="02020603050405020304" pitchFamily="18" charset="0"/>
            </a:endParaRPr>
          </a:p>
          <a:p>
            <a:pPr marL="0" indent="0">
              <a:buNone/>
            </a:pPr>
            <a:endParaRPr lang="en-GB" sz="2400" dirty="0"/>
          </a:p>
          <a:p>
            <a:pPr marL="0" indent="0" algn="ctr">
              <a:buNone/>
            </a:pPr>
            <a:r>
              <a:rPr lang="en-GB" altLang="en-US" sz="2400" b="1" i="1" dirty="0">
                <a:cs typeface="Arial" panose="020B0604020202020204" pitchFamily="34" charset="0"/>
              </a:rPr>
              <a:t>The source is correctly referenced.</a:t>
            </a:r>
          </a:p>
          <a:p>
            <a:pPr marL="0" indent="0">
              <a:buNone/>
            </a:pPr>
            <a:endParaRPr lang="en-GB" dirty="0"/>
          </a:p>
        </p:txBody>
      </p:sp>
    </p:spTree>
    <p:extLst>
      <p:ext uri="{BB962C8B-B14F-4D97-AF65-F5344CB8AC3E}">
        <p14:creationId xmlns:p14="http://schemas.microsoft.com/office/powerpoint/2010/main" val="370641366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41087-0C77-413F-9928-2504B990DF82}"/>
              </a:ext>
            </a:extLst>
          </p:cNvPr>
          <p:cNvSpPr>
            <a:spLocks noGrp="1"/>
          </p:cNvSpPr>
          <p:nvPr>
            <p:ph type="title"/>
          </p:nvPr>
        </p:nvSpPr>
        <p:spPr>
          <a:xfrm>
            <a:off x="677334" y="609600"/>
            <a:ext cx="8596668" cy="582592"/>
          </a:xfrm>
        </p:spPr>
        <p:txBody>
          <a:bodyPr>
            <a:normAutofit fontScale="90000"/>
          </a:bodyPr>
          <a:lstStyle/>
          <a:p>
            <a:r>
              <a:rPr lang="en-GB" dirty="0"/>
              <a:t>Support</a:t>
            </a:r>
          </a:p>
        </p:txBody>
      </p:sp>
      <p:sp>
        <p:nvSpPr>
          <p:cNvPr id="3" name="Content Placeholder 2">
            <a:extLst>
              <a:ext uri="{FF2B5EF4-FFF2-40B4-BE49-F238E27FC236}">
                <a16:creationId xmlns:a16="http://schemas.microsoft.com/office/drawing/2014/main" id="{0F66EBD3-9A2A-4B5B-8586-1BA7BCCECE2C}"/>
              </a:ext>
            </a:extLst>
          </p:cNvPr>
          <p:cNvSpPr>
            <a:spLocks noGrp="1"/>
          </p:cNvSpPr>
          <p:nvPr>
            <p:ph idx="1"/>
          </p:nvPr>
        </p:nvSpPr>
        <p:spPr>
          <a:xfrm>
            <a:off x="677334" y="1310641"/>
            <a:ext cx="8596668" cy="3978535"/>
          </a:xfrm>
        </p:spPr>
        <p:txBody>
          <a:bodyPr>
            <a:normAutofit/>
          </a:bodyPr>
          <a:lstStyle/>
          <a:p>
            <a:r>
              <a:rPr lang="en-GB" sz="3200" dirty="0"/>
              <a:t>If you are unsure  about referencing please ask lecturers.</a:t>
            </a:r>
          </a:p>
          <a:p>
            <a:r>
              <a:rPr lang="en-GB" sz="3200" dirty="0"/>
              <a:t>For additional help or advice you can book an appointment with the Academic Liaison Librarian. </a:t>
            </a:r>
          </a:p>
        </p:txBody>
      </p:sp>
    </p:spTree>
    <p:extLst>
      <p:ext uri="{BB962C8B-B14F-4D97-AF65-F5344CB8AC3E}">
        <p14:creationId xmlns:p14="http://schemas.microsoft.com/office/powerpoint/2010/main" val="1954722250"/>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309</TotalTime>
  <Words>1848</Words>
  <Application>Microsoft Office PowerPoint</Application>
  <PresentationFormat>Widescreen</PresentationFormat>
  <Paragraphs>232</Paragraphs>
  <Slides>33</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33</vt:i4>
      </vt:variant>
    </vt:vector>
  </HeadingPairs>
  <TitlesOfParts>
    <vt:vector size="40" baseType="lpstr">
      <vt:lpstr>Arial</vt:lpstr>
      <vt:lpstr>Calibri</vt:lpstr>
      <vt:lpstr>Trebuchet MS</vt:lpstr>
      <vt:lpstr>Verdana</vt:lpstr>
      <vt:lpstr>Wingdings</vt:lpstr>
      <vt:lpstr>Wingdings 3</vt:lpstr>
      <vt:lpstr>Facet</vt:lpstr>
      <vt:lpstr>Harvard Referencing</vt:lpstr>
      <vt:lpstr>What is the Harvard Referencing System?</vt:lpstr>
      <vt:lpstr>Harvard Referencing System</vt:lpstr>
      <vt:lpstr>What is the Harvard Referencing System?</vt:lpstr>
      <vt:lpstr>So…there are two aspects to learn:</vt:lpstr>
      <vt:lpstr>Citation Example</vt:lpstr>
      <vt:lpstr>In-text Citations</vt:lpstr>
      <vt:lpstr>Quotations</vt:lpstr>
      <vt:lpstr>Referencing List</vt:lpstr>
      <vt:lpstr>Referencing Books</vt:lpstr>
      <vt:lpstr>Book Examples</vt:lpstr>
      <vt:lpstr>Multiple Authors </vt:lpstr>
      <vt:lpstr>Journal Article  (&amp; newspapers, magazines, etc.)</vt:lpstr>
      <vt:lpstr>Journal Examples</vt:lpstr>
      <vt:lpstr>Online Sources</vt:lpstr>
      <vt:lpstr>E-journals</vt:lpstr>
      <vt:lpstr>Secondary References</vt:lpstr>
      <vt:lpstr>Summary</vt:lpstr>
      <vt:lpstr>Summary</vt:lpstr>
      <vt:lpstr>Reference list</vt:lpstr>
      <vt:lpstr>Reference List Example</vt:lpstr>
      <vt:lpstr>Cont…</vt:lpstr>
      <vt:lpstr>Referencing Collection</vt:lpstr>
      <vt:lpstr>Reliable Sources</vt:lpstr>
      <vt:lpstr>University Referencing Handbook</vt:lpstr>
      <vt:lpstr>What is plagiarism?</vt:lpstr>
      <vt:lpstr>Why is this important?</vt:lpstr>
      <vt:lpstr>Unfair Practice </vt:lpstr>
      <vt:lpstr>Avoiding Plagiarism!</vt:lpstr>
      <vt:lpstr>Plagiarism Examples</vt:lpstr>
      <vt:lpstr>Plagiarism Examples</vt:lpstr>
      <vt:lpstr>Correct</vt:lpstr>
      <vt:lpstr>Support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Harvard Referencing</dc:title>
  <dc:creator>Jane Thomas</dc:creator>
  <cp:lastModifiedBy>jane davies thomas</cp:lastModifiedBy>
  <cp:revision>28</cp:revision>
  <dcterms:created xsi:type="dcterms:W3CDTF">2019-09-03T13:21:40Z</dcterms:created>
  <dcterms:modified xsi:type="dcterms:W3CDTF">2019-09-19T08:02:34Z</dcterms:modified>
</cp:coreProperties>
</file>