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Poppins Bold" panose="020B0604020202020204" charset="0"/>
      <p:regular r:id="rId3"/>
    </p:embeddedFont>
    <p:embeddedFont>
      <p:font typeface="Poppins Medium Bold" panose="020B0604020202020204" charset="0"/>
      <p:regular r:id="rId4"/>
    </p:embeddedFont>
    <p:embeddedFont>
      <p:font typeface="Calibri" panose="020F0502020204030204" pitchFamily="34" charset="0"/>
      <p:regular r:id="rId5"/>
      <p:bold r:id="rId6"/>
      <p:italic r:id="rId7"/>
      <p:boldItalic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53" d="100"/>
          <a:sy n="53" d="100"/>
        </p:scale>
        <p:origin x="1104" y="-13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heme" Target="theme/theme1.xml"/><Relationship Id="rId5" Type="http://schemas.openxmlformats.org/officeDocument/2006/relationships/font" Target="fonts/font3.fntdata"/><Relationship Id="rId10" Type="http://schemas.openxmlformats.org/officeDocument/2006/relationships/viewProps" Target="viewProps.xml"/><Relationship Id="rId4" Type="http://schemas.openxmlformats.org/officeDocument/2006/relationships/font" Target="fonts/font2.fntdata"/><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11/29/2024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hyperlink" Target="https://www.malwarebytes.com/cybersecurity/basics/internet-safety-tips" TargetMode="External"/><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hyperlink" Target="https://digitalinclusion.salford.gov.uk/resources-learning-jobs/top-tips/ten-tips-for-staying-safe-on-the-internet/"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hyperlink" Target="https://www.ncsc.gov.uk/collection/top-tips-for-staying-secure-online/use-a-strong-and-separate-password-for-email" TargetMode="External"/><Relationship Id="rId5" Type="http://schemas.openxmlformats.org/officeDocument/2006/relationships/image" Target="../media/image4.svg"/><Relationship Id="rId10" Type="http://schemas.openxmlformats.org/officeDocument/2006/relationships/image" Target="../media/image5.png"/><Relationship Id="rId4" Type="http://schemas.openxmlformats.org/officeDocument/2006/relationships/image" Target="../media/image2.png"/><Relationship Id="rId9"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C9EFF"/>
        </a:solidFill>
        <a:effectLst/>
      </p:bgPr>
    </p:bg>
    <p:spTree>
      <p:nvGrpSpPr>
        <p:cNvPr id="1" name=""/>
        <p:cNvGrpSpPr/>
        <p:nvPr/>
      </p:nvGrpSpPr>
      <p:grpSpPr>
        <a:xfrm>
          <a:off x="0" y="0"/>
          <a:ext cx="0" cy="0"/>
          <a:chOff x="0" y="0"/>
          <a:chExt cx="0" cy="0"/>
        </a:xfrm>
      </p:grpSpPr>
      <p:sp>
        <p:nvSpPr>
          <p:cNvPr id="2" name="Freeform 2"/>
          <p:cNvSpPr/>
          <p:nvPr/>
        </p:nvSpPr>
        <p:spPr>
          <a:xfrm>
            <a:off x="12790550" y="1714775"/>
            <a:ext cx="1015581" cy="800155"/>
          </a:xfrm>
          <a:custGeom>
            <a:avLst/>
            <a:gdLst/>
            <a:ahLst/>
            <a:cxnLst/>
            <a:rect l="l" t="t" r="r" b="b"/>
            <a:pathLst>
              <a:path w="1015581" h="800155">
                <a:moveTo>
                  <a:pt x="0" y="0"/>
                </a:moveTo>
                <a:lnTo>
                  <a:pt x="1015580" y="0"/>
                </a:lnTo>
                <a:lnTo>
                  <a:pt x="1015580" y="800155"/>
                </a:lnTo>
                <a:lnTo>
                  <a:pt x="0" y="800155"/>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grpSp>
        <p:nvGrpSpPr>
          <p:cNvPr id="3" name="Group 3"/>
          <p:cNvGrpSpPr/>
          <p:nvPr/>
        </p:nvGrpSpPr>
        <p:grpSpPr>
          <a:xfrm>
            <a:off x="-3255921" y="20268873"/>
            <a:ext cx="20235076" cy="8316000"/>
            <a:chOff x="0" y="0"/>
            <a:chExt cx="4657012" cy="1913890"/>
          </a:xfrm>
        </p:grpSpPr>
        <p:sp>
          <p:nvSpPr>
            <p:cNvPr id="4" name="Freeform 4"/>
            <p:cNvSpPr/>
            <p:nvPr/>
          </p:nvSpPr>
          <p:spPr>
            <a:xfrm>
              <a:off x="0" y="0"/>
              <a:ext cx="4657012" cy="1913890"/>
            </a:xfrm>
            <a:custGeom>
              <a:avLst/>
              <a:gdLst/>
              <a:ahLst/>
              <a:cxnLst/>
              <a:rect l="l" t="t" r="r" b="b"/>
              <a:pathLst>
                <a:path w="4657012" h="1913890">
                  <a:moveTo>
                    <a:pt x="0" y="0"/>
                  </a:moveTo>
                  <a:lnTo>
                    <a:pt x="4657012" y="0"/>
                  </a:lnTo>
                  <a:lnTo>
                    <a:pt x="4657012" y="1913890"/>
                  </a:lnTo>
                  <a:lnTo>
                    <a:pt x="0" y="1913890"/>
                  </a:lnTo>
                  <a:close/>
                </a:path>
              </a:pathLst>
            </a:custGeom>
            <a:solidFill>
              <a:srgbClr val="2A1E50"/>
            </a:solidFill>
          </p:spPr>
        </p:sp>
      </p:grpSp>
      <p:sp>
        <p:nvSpPr>
          <p:cNvPr id="5" name="Freeform 5"/>
          <p:cNvSpPr/>
          <p:nvPr/>
        </p:nvSpPr>
        <p:spPr>
          <a:xfrm>
            <a:off x="-698146" y="1235492"/>
            <a:ext cx="3315448" cy="6707243"/>
          </a:xfrm>
          <a:custGeom>
            <a:avLst/>
            <a:gdLst/>
            <a:ahLst/>
            <a:cxnLst/>
            <a:rect l="l" t="t" r="r" b="b"/>
            <a:pathLst>
              <a:path w="3315448" h="5593548">
                <a:moveTo>
                  <a:pt x="0" y="0"/>
                </a:moveTo>
                <a:lnTo>
                  <a:pt x="3315448" y="0"/>
                </a:lnTo>
                <a:lnTo>
                  <a:pt x="3315448" y="5593547"/>
                </a:lnTo>
                <a:lnTo>
                  <a:pt x="0" y="5593547"/>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6" name="Freeform 6"/>
          <p:cNvSpPr/>
          <p:nvPr/>
        </p:nvSpPr>
        <p:spPr>
          <a:xfrm>
            <a:off x="12677451" y="12623716"/>
            <a:ext cx="2596531" cy="4390642"/>
          </a:xfrm>
          <a:custGeom>
            <a:avLst/>
            <a:gdLst/>
            <a:ahLst/>
            <a:cxnLst/>
            <a:rect l="l" t="t" r="r" b="b"/>
            <a:pathLst>
              <a:path w="3867254" h="6544584">
                <a:moveTo>
                  <a:pt x="0" y="0"/>
                </a:moveTo>
                <a:lnTo>
                  <a:pt x="3867254" y="0"/>
                </a:lnTo>
                <a:lnTo>
                  <a:pt x="3867254" y="6544584"/>
                </a:lnTo>
                <a:lnTo>
                  <a:pt x="0" y="6544584"/>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7" name="Freeform 7"/>
          <p:cNvSpPr/>
          <p:nvPr/>
        </p:nvSpPr>
        <p:spPr>
          <a:xfrm>
            <a:off x="217731" y="16873662"/>
            <a:ext cx="6185095" cy="3913479"/>
          </a:xfrm>
          <a:custGeom>
            <a:avLst/>
            <a:gdLst/>
            <a:ahLst/>
            <a:cxnLst/>
            <a:rect l="l" t="t" r="r" b="b"/>
            <a:pathLst>
              <a:path w="6185095" h="3913479">
                <a:moveTo>
                  <a:pt x="0" y="0"/>
                </a:moveTo>
                <a:lnTo>
                  <a:pt x="6185096" y="0"/>
                </a:lnTo>
                <a:lnTo>
                  <a:pt x="6185096" y="3913479"/>
                </a:lnTo>
                <a:lnTo>
                  <a:pt x="0" y="3913479"/>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grpSp>
        <p:nvGrpSpPr>
          <p:cNvPr id="8" name="Group 8"/>
          <p:cNvGrpSpPr/>
          <p:nvPr/>
        </p:nvGrpSpPr>
        <p:grpSpPr>
          <a:xfrm>
            <a:off x="2755900" y="4291585"/>
            <a:ext cx="11490284" cy="3651151"/>
            <a:chOff x="0" y="-66675"/>
            <a:chExt cx="10613401" cy="4868201"/>
          </a:xfrm>
        </p:grpSpPr>
        <p:sp>
          <p:nvSpPr>
            <p:cNvPr id="9" name="TextBox 9"/>
            <p:cNvSpPr txBox="1"/>
            <p:nvPr/>
          </p:nvSpPr>
          <p:spPr>
            <a:xfrm>
              <a:off x="0" y="-66675"/>
              <a:ext cx="10613401" cy="803639"/>
            </a:xfrm>
            <a:prstGeom prst="rect">
              <a:avLst/>
            </a:prstGeom>
          </p:spPr>
          <p:txBody>
            <a:bodyPr lIns="0" tIns="0" rIns="0" bIns="0" rtlCol="0" anchor="t">
              <a:spAutoFit/>
            </a:bodyPr>
            <a:lstStyle/>
            <a:p>
              <a:pPr marL="571500" indent="-571500" algn="l">
                <a:lnSpc>
                  <a:spcPts val="4714"/>
                </a:lnSpc>
                <a:buFont typeface="+mj-lt"/>
                <a:buAutoNum type="romanUcPeriod"/>
              </a:pPr>
              <a:r>
                <a:rPr lang="en-US" sz="3367" b="1" dirty="0" smtClean="0">
                  <a:solidFill>
                    <a:srgbClr val="2A1E50"/>
                  </a:solidFill>
                  <a:latin typeface="Poppins Bold"/>
                  <a:ea typeface="Poppins Bold"/>
                  <a:cs typeface="Poppins Bold"/>
                  <a:sym typeface="Poppins Bold"/>
                </a:rPr>
                <a:t> Use strong and different passwords</a:t>
              </a:r>
              <a:endParaRPr lang="en-US" sz="3367" b="1" dirty="0">
                <a:solidFill>
                  <a:srgbClr val="2A1E50"/>
                </a:solidFill>
                <a:latin typeface="Poppins Bold"/>
                <a:ea typeface="Poppins Bold"/>
                <a:cs typeface="Poppins Bold"/>
                <a:sym typeface="Poppins Bold"/>
              </a:endParaRPr>
            </a:p>
          </p:txBody>
        </p:sp>
        <p:sp>
          <p:nvSpPr>
            <p:cNvPr id="10" name="TextBox 10"/>
            <p:cNvSpPr txBox="1"/>
            <p:nvPr/>
          </p:nvSpPr>
          <p:spPr>
            <a:xfrm>
              <a:off x="0" y="738876"/>
              <a:ext cx="10613401" cy="4062650"/>
            </a:xfrm>
            <a:prstGeom prst="rect">
              <a:avLst/>
            </a:prstGeom>
          </p:spPr>
          <p:txBody>
            <a:bodyPr lIns="0" tIns="0" rIns="0" bIns="0" rtlCol="0" anchor="t">
              <a:spAutoFit/>
            </a:bodyPr>
            <a:lstStyle/>
            <a:p>
              <a:r>
                <a:rPr lang="en-US" b="1" dirty="0">
                  <a:solidFill>
                    <a:srgbClr val="FFFFFF"/>
                  </a:solidFill>
                  <a:latin typeface="Poppins Medium Bold"/>
                  <a:ea typeface="Poppins Medium Bold"/>
                  <a:cs typeface="Poppins Medium Bold"/>
                  <a:sym typeface="Poppins Medium Bold"/>
                </a:rPr>
                <a:t>Using distinct and robust passwords is essential for protecting online accounts, especially email, as it often acts as a key to accessing other services and sensitive data. The National Cyber Security Centre (NCSC) recommends using memorable but secure passwords by combining three random words. This method strengthens protection while ensuring users can recall their passwords easily. Reusing passwords across multiple accounts increases vulnerability, as a single breach could compromise numerous accounts. Utilizing a password manager is suggested to generate and securely store strong passwords, reducing reliance on weaker, reused ones. Adding two-step verification (2SV) enhances account security by requiring an additional code, ensuring unauthorized access is prevented even if the primary password is stolen. These measures collectively safeguard personal information and mitigate risks associated with password-related breaches (NCSC, 2023).</a:t>
              </a:r>
              <a:endParaRPr lang="en-US" b="1" dirty="0">
                <a:solidFill>
                  <a:srgbClr val="FFFFFF"/>
                </a:solidFill>
                <a:latin typeface="Poppins Medium Bold"/>
                <a:ea typeface="Poppins Medium Bold"/>
                <a:cs typeface="Poppins Medium Bold"/>
                <a:sym typeface="Poppins Medium Bold"/>
              </a:endParaRPr>
            </a:p>
          </p:txBody>
        </p:sp>
      </p:grpSp>
      <p:grpSp>
        <p:nvGrpSpPr>
          <p:cNvPr id="14" name="Group 14"/>
          <p:cNvGrpSpPr/>
          <p:nvPr/>
        </p:nvGrpSpPr>
        <p:grpSpPr>
          <a:xfrm>
            <a:off x="241301" y="8121057"/>
            <a:ext cx="7543800" cy="3651151"/>
            <a:chOff x="0" y="-66675"/>
            <a:chExt cx="10651554" cy="4868203"/>
          </a:xfrm>
        </p:grpSpPr>
        <p:sp>
          <p:nvSpPr>
            <p:cNvPr id="15" name="TextBox 15"/>
            <p:cNvSpPr txBox="1"/>
            <p:nvPr/>
          </p:nvSpPr>
          <p:spPr>
            <a:xfrm>
              <a:off x="0" y="-66675"/>
              <a:ext cx="10651554" cy="803639"/>
            </a:xfrm>
            <a:prstGeom prst="rect">
              <a:avLst/>
            </a:prstGeom>
          </p:spPr>
          <p:txBody>
            <a:bodyPr lIns="0" tIns="0" rIns="0" bIns="0" rtlCol="0" anchor="t">
              <a:spAutoFit/>
            </a:bodyPr>
            <a:lstStyle/>
            <a:p>
              <a:pPr algn="l">
                <a:lnSpc>
                  <a:spcPts val="4714"/>
                </a:lnSpc>
              </a:pPr>
              <a:r>
                <a:rPr lang="en-US" sz="2800" b="1" dirty="0" smtClean="0">
                  <a:solidFill>
                    <a:srgbClr val="2A1E50"/>
                  </a:solidFill>
                  <a:latin typeface="Poppins Bold"/>
                  <a:ea typeface="Poppins Bold"/>
                  <a:cs typeface="Poppins Bold"/>
                  <a:sym typeface="Poppins Bold"/>
                </a:rPr>
                <a:t>II.  Turn </a:t>
              </a:r>
              <a:r>
                <a:rPr lang="en-US" sz="2800" b="1" dirty="0">
                  <a:solidFill>
                    <a:srgbClr val="2A1E50"/>
                  </a:solidFill>
                  <a:latin typeface="Poppins Bold"/>
                  <a:ea typeface="Poppins Bold"/>
                  <a:cs typeface="Poppins Bold"/>
                  <a:sym typeface="Poppins Bold"/>
                </a:rPr>
                <a:t>on privacy settings.</a:t>
              </a:r>
            </a:p>
          </p:txBody>
        </p:sp>
        <p:sp>
          <p:nvSpPr>
            <p:cNvPr id="16" name="TextBox 16"/>
            <p:cNvSpPr txBox="1"/>
            <p:nvPr/>
          </p:nvSpPr>
          <p:spPr>
            <a:xfrm>
              <a:off x="0" y="738876"/>
              <a:ext cx="10651554" cy="4062652"/>
            </a:xfrm>
            <a:prstGeom prst="rect">
              <a:avLst/>
            </a:prstGeom>
          </p:spPr>
          <p:txBody>
            <a:bodyPr lIns="0" tIns="0" rIns="0" bIns="0" rtlCol="0" anchor="t">
              <a:spAutoFit/>
            </a:bodyPr>
            <a:lstStyle/>
            <a:p>
              <a:r>
                <a:rPr lang="en-US" b="1" dirty="0">
                  <a:solidFill>
                    <a:srgbClr val="FFFFFF"/>
                  </a:solidFill>
                  <a:latin typeface="Poppins Medium Bold"/>
                  <a:ea typeface="Poppins Medium Bold"/>
                  <a:cs typeface="Poppins Medium Bold"/>
                  <a:sym typeface="Poppins Medium Bold"/>
                </a:rPr>
                <a:t>Malware, a term for software deliberately created to harm systems or networks, is a common tool used by cybercriminals to exploit users. It often remains concealed within seemingly legitimate applications or programs and can facilitate the theft of sensitive personal information. Malware is sometimes disguised as widely used apps, ranging from games to tools for checking traffic or weather updates. To mitigate the risk of infection, it is essential to avoid downloading applications that appear suspicious or originate from unverified sources. Prioritizing trusted platforms and assessing app credibility can significantly reduce the likelihood of malware exposure. This approach underscores the importance of vigilance in maintaining cybersecurity (</a:t>
              </a:r>
              <a:r>
                <a:rPr lang="en-US" b="1" dirty="0" err="1">
                  <a:solidFill>
                    <a:srgbClr val="FFFFFF"/>
                  </a:solidFill>
                  <a:latin typeface="Poppins Medium Bold"/>
                  <a:ea typeface="Poppins Medium Bold"/>
                  <a:cs typeface="Poppins Medium Bold"/>
                  <a:sym typeface="Poppins Medium Bold"/>
                </a:rPr>
                <a:t>Salford</a:t>
              </a:r>
              <a:r>
                <a:rPr lang="en-US" b="1" dirty="0">
                  <a:solidFill>
                    <a:srgbClr val="FFFFFF"/>
                  </a:solidFill>
                  <a:latin typeface="Poppins Medium Bold"/>
                  <a:ea typeface="Poppins Medium Bold"/>
                  <a:cs typeface="Poppins Medium Bold"/>
                  <a:sym typeface="Poppins Medium Bold"/>
                </a:rPr>
                <a:t> Civic </a:t>
              </a:r>
              <a:r>
                <a:rPr lang="en-US" b="1" dirty="0" smtClean="0">
                  <a:solidFill>
                    <a:srgbClr val="FFFFFF"/>
                  </a:solidFill>
                  <a:latin typeface="Poppins Medium Bold"/>
                  <a:ea typeface="Poppins Medium Bold"/>
                  <a:cs typeface="Poppins Medium Bold"/>
                  <a:sym typeface="Poppins Medium Bold"/>
                </a:rPr>
                <a:t>Centre, 2024).</a:t>
              </a:r>
              <a:endParaRPr lang="en-US" b="1" dirty="0">
                <a:solidFill>
                  <a:srgbClr val="FFFFFF"/>
                </a:solidFill>
                <a:latin typeface="Poppins Medium Bold"/>
                <a:ea typeface="Poppins Medium Bold"/>
                <a:cs typeface="Poppins Medium Bold"/>
                <a:sym typeface="Poppins Medium Bold"/>
              </a:endParaRPr>
            </a:p>
          </p:txBody>
        </p:sp>
      </p:grpSp>
      <p:grpSp>
        <p:nvGrpSpPr>
          <p:cNvPr id="20" name="Group 20"/>
          <p:cNvGrpSpPr/>
          <p:nvPr/>
        </p:nvGrpSpPr>
        <p:grpSpPr>
          <a:xfrm>
            <a:off x="7347662" y="8118496"/>
            <a:ext cx="8406687" cy="4389171"/>
            <a:chOff x="-958927" y="-188927"/>
            <a:chExt cx="12569405" cy="5852230"/>
          </a:xfrm>
        </p:grpSpPr>
        <p:sp>
          <p:nvSpPr>
            <p:cNvPr id="21" name="TextBox 21"/>
            <p:cNvSpPr txBox="1"/>
            <p:nvPr/>
          </p:nvSpPr>
          <p:spPr>
            <a:xfrm>
              <a:off x="-958927" y="-188927"/>
              <a:ext cx="12569405" cy="803639"/>
            </a:xfrm>
            <a:prstGeom prst="rect">
              <a:avLst/>
            </a:prstGeom>
          </p:spPr>
          <p:txBody>
            <a:bodyPr wrap="square" lIns="0" tIns="0" rIns="0" bIns="0" rtlCol="0" anchor="t">
              <a:spAutoFit/>
            </a:bodyPr>
            <a:lstStyle/>
            <a:p>
              <a:pPr algn="l">
                <a:lnSpc>
                  <a:spcPts val="4714"/>
                </a:lnSpc>
              </a:pPr>
              <a:r>
                <a:rPr lang="en-US" sz="2800" b="1" dirty="0" smtClean="0">
                  <a:solidFill>
                    <a:srgbClr val="2A1E50"/>
                  </a:solidFill>
                  <a:latin typeface="Poppins Bold"/>
                  <a:ea typeface="Poppins Bold"/>
                  <a:cs typeface="Poppins Bold"/>
                  <a:sym typeface="Poppins Bold"/>
                </a:rPr>
                <a:t>III.  Never share your personal information</a:t>
              </a:r>
              <a:endParaRPr lang="en-US" sz="2800" b="1" dirty="0">
                <a:solidFill>
                  <a:srgbClr val="2A1E50"/>
                </a:solidFill>
                <a:latin typeface="Poppins Bold"/>
                <a:ea typeface="Poppins Bold"/>
                <a:cs typeface="Poppins Bold"/>
                <a:sym typeface="Poppins Bold"/>
              </a:endParaRPr>
            </a:p>
          </p:txBody>
        </p:sp>
        <p:sp>
          <p:nvSpPr>
            <p:cNvPr id="22" name="TextBox 22"/>
            <p:cNvSpPr txBox="1"/>
            <p:nvPr/>
          </p:nvSpPr>
          <p:spPr>
            <a:xfrm>
              <a:off x="0" y="738876"/>
              <a:ext cx="10651554" cy="4924427"/>
            </a:xfrm>
            <a:prstGeom prst="rect">
              <a:avLst/>
            </a:prstGeom>
          </p:spPr>
          <p:txBody>
            <a:bodyPr lIns="0" tIns="0" rIns="0" bIns="0" rtlCol="0" anchor="t">
              <a:spAutoFit/>
            </a:bodyPr>
            <a:lstStyle/>
            <a:p>
              <a:r>
                <a:rPr lang="en-US" sz="1600" b="1" dirty="0">
                  <a:solidFill>
                    <a:srgbClr val="FFFFFF"/>
                  </a:solidFill>
                  <a:latin typeface="Poppins Medium Bold"/>
                  <a:ea typeface="Poppins Medium Bold"/>
                  <a:cs typeface="Poppins Medium Bold"/>
                  <a:sym typeface="Poppins Medium Bold"/>
                </a:rPr>
                <a:t>One of the most neglected aspects of online safety involves the sharing of personal information. The pervasive use of the Internet has led to a false sense of security, resulting in individuals frequently disclosing sensitive details on public forums and social media platforms. This behavior poses significant risks, particularly for vulnerable groups such as children, who may become targets of cyberbullying, exploitation by predators, or malicious acts like </a:t>
              </a:r>
              <a:r>
                <a:rPr lang="en-US" sz="1600" b="1" dirty="0" smtClean="0">
                  <a:solidFill>
                    <a:srgbClr val="FFFFFF"/>
                  </a:solidFill>
                  <a:latin typeface="Poppins Medium Bold"/>
                  <a:ea typeface="Poppins Medium Bold"/>
                  <a:cs typeface="Poppins Medium Bold"/>
                  <a:sym typeface="Poppins Medium Bold"/>
                </a:rPr>
                <a:t>doxing </a:t>
              </a:r>
              <a:r>
                <a:rPr lang="en-US" sz="1600" b="1" dirty="0">
                  <a:solidFill>
                    <a:srgbClr val="FFFFFF"/>
                  </a:solidFill>
                  <a:latin typeface="Poppins Medium Bold"/>
                  <a:ea typeface="Poppins Medium Bold"/>
                  <a:cs typeface="Poppins Medium Bold"/>
                  <a:sym typeface="Poppins Medium Bold"/>
                </a:rPr>
                <a:t>and swatting</a:t>
              </a:r>
              <a:r>
                <a:rPr lang="en-US" sz="1600" b="1" dirty="0" smtClean="0">
                  <a:solidFill>
                    <a:srgbClr val="FFFFFF"/>
                  </a:solidFill>
                  <a:latin typeface="Poppins Medium Bold"/>
                  <a:ea typeface="Poppins Medium Bold"/>
                  <a:cs typeface="Poppins Medium Bold"/>
                  <a:sym typeface="Poppins Medium Bold"/>
                </a:rPr>
                <a:t>. </a:t>
              </a:r>
            </a:p>
            <a:p>
              <a:r>
                <a:rPr lang="en-US" sz="1600" b="1" dirty="0">
                  <a:solidFill>
                    <a:srgbClr val="FFFFFF"/>
                  </a:solidFill>
                  <a:latin typeface="Poppins Medium Bold"/>
                  <a:ea typeface="Poppins Medium Bold"/>
                  <a:cs typeface="Poppins Medium Bold"/>
                  <a:sym typeface="Poppins Medium Bold"/>
                </a:rPr>
                <a:t>O</a:t>
              </a:r>
              <a:r>
                <a:rPr lang="en-US" sz="1600" b="1" dirty="0" smtClean="0">
                  <a:solidFill>
                    <a:srgbClr val="FFFFFF"/>
                  </a:solidFill>
                  <a:latin typeface="Poppins Medium Bold"/>
                  <a:ea typeface="Poppins Medium Bold"/>
                  <a:cs typeface="Poppins Medium Bold"/>
                  <a:sym typeface="Poppins Medium Bold"/>
                </a:rPr>
                <a:t>versharing </a:t>
              </a:r>
              <a:r>
                <a:rPr lang="en-US" sz="1600" b="1" dirty="0">
                  <a:solidFill>
                    <a:srgbClr val="FFFFFF"/>
                  </a:solidFill>
                  <a:latin typeface="Poppins Medium Bold"/>
                  <a:ea typeface="Poppins Medium Bold"/>
                  <a:cs typeface="Poppins Medium Bold"/>
                  <a:sym typeface="Poppins Medium Bold"/>
                </a:rPr>
                <a:t>can increase the likelihood of account breaches. Cybercriminals may gather fragments of publicly shared information to craft convincing phishing attacks or exploit digital footprints to compromise login credentials. For example, sharing personal details, such as a pet's name on social media, may inadvertently reveal answers to security questions, facilitating unauthorized access to </a:t>
              </a:r>
              <a:r>
                <a:rPr lang="en-US" sz="1600" b="1" dirty="0" smtClean="0">
                  <a:solidFill>
                    <a:srgbClr val="FFFFFF"/>
                  </a:solidFill>
                  <a:latin typeface="Poppins Medium Bold"/>
                  <a:ea typeface="Poppins Medium Bold"/>
                  <a:cs typeface="Poppins Medium Bold"/>
                  <a:sym typeface="Poppins Medium Bold"/>
                </a:rPr>
                <a:t>accounts</a:t>
              </a:r>
              <a:r>
                <a:rPr lang="en-US" sz="1600" b="1" dirty="0">
                  <a:solidFill>
                    <a:srgbClr val="FFFFFF"/>
                  </a:solidFill>
                  <a:latin typeface="Poppins Medium Bold"/>
                  <a:ea typeface="Poppins Medium Bold"/>
                  <a:cs typeface="Poppins Medium Bold"/>
                  <a:sym typeface="Poppins Medium Bold"/>
                </a:rPr>
                <a:t> </a:t>
              </a:r>
              <a:r>
                <a:rPr lang="en-US" sz="1600" b="1" dirty="0" smtClean="0">
                  <a:solidFill>
                    <a:srgbClr val="FFFFFF"/>
                  </a:solidFill>
                  <a:latin typeface="Poppins Medium Bold"/>
                  <a:ea typeface="Poppins Medium Bold"/>
                  <a:cs typeface="Poppins Medium Bold"/>
                  <a:sym typeface="Poppins Medium Bold"/>
                </a:rPr>
                <a:t>(Malwarebytes, 2024)</a:t>
              </a:r>
              <a:r>
                <a:rPr lang="en-US" b="1" dirty="0" smtClean="0">
                  <a:solidFill>
                    <a:srgbClr val="FFFFFF"/>
                  </a:solidFill>
                  <a:latin typeface="Poppins Medium Bold"/>
                  <a:ea typeface="Poppins Medium Bold"/>
                  <a:cs typeface="Poppins Medium Bold"/>
                  <a:sym typeface="Poppins Medium Bold"/>
                </a:rPr>
                <a:t>.</a:t>
              </a:r>
              <a:r>
                <a:rPr lang="en-US" sz="1400" b="1" dirty="0" smtClean="0">
                  <a:solidFill>
                    <a:srgbClr val="FFFFFF"/>
                  </a:solidFill>
                  <a:latin typeface="Poppins Medium Bold"/>
                  <a:ea typeface="Poppins Medium Bold"/>
                  <a:cs typeface="Poppins Medium Bold"/>
                  <a:sym typeface="Poppins Medium Bold"/>
                </a:rPr>
                <a:t> </a:t>
              </a:r>
              <a:endParaRPr lang="en-US" sz="2400" b="1" dirty="0">
                <a:solidFill>
                  <a:srgbClr val="FFFFFF"/>
                </a:solidFill>
                <a:latin typeface="Poppins Medium Bold"/>
                <a:ea typeface="Poppins Medium Bold"/>
                <a:cs typeface="Poppins Medium Bold"/>
                <a:sym typeface="Poppins Medium Bold"/>
              </a:endParaRPr>
            </a:p>
          </p:txBody>
        </p:sp>
      </p:grpSp>
      <p:grpSp>
        <p:nvGrpSpPr>
          <p:cNvPr id="23" name="Group 23"/>
          <p:cNvGrpSpPr/>
          <p:nvPr/>
        </p:nvGrpSpPr>
        <p:grpSpPr>
          <a:xfrm>
            <a:off x="3365500" y="269007"/>
            <a:ext cx="11472714" cy="3858044"/>
            <a:chOff x="1106443" y="0"/>
            <a:chExt cx="15296951" cy="7294931"/>
          </a:xfrm>
        </p:grpSpPr>
        <p:sp>
          <p:nvSpPr>
            <p:cNvPr id="24" name="AutoShape 24"/>
            <p:cNvSpPr/>
            <p:nvPr/>
          </p:nvSpPr>
          <p:spPr>
            <a:xfrm>
              <a:off x="13139893" y="0"/>
              <a:ext cx="1007063" cy="0"/>
            </a:xfrm>
            <a:prstGeom prst="line">
              <a:avLst/>
            </a:prstGeom>
            <a:ln w="116667" cap="rnd">
              <a:solidFill>
                <a:srgbClr val="FFFFFF"/>
              </a:solidFill>
              <a:prstDash val="solid"/>
              <a:headEnd type="none" w="sm" len="sm"/>
              <a:tailEnd type="none" w="sm" len="sm"/>
            </a:ln>
          </p:spPr>
        </p:sp>
        <p:sp>
          <p:nvSpPr>
            <p:cNvPr id="25" name="TextBox 25"/>
            <p:cNvSpPr txBox="1"/>
            <p:nvPr/>
          </p:nvSpPr>
          <p:spPr>
            <a:xfrm>
              <a:off x="1106443" y="199928"/>
              <a:ext cx="14146955" cy="7095003"/>
            </a:xfrm>
            <a:prstGeom prst="rect">
              <a:avLst/>
            </a:prstGeom>
          </p:spPr>
          <p:txBody>
            <a:bodyPr lIns="0" tIns="0" rIns="0" bIns="0" rtlCol="0" anchor="t">
              <a:spAutoFit/>
            </a:bodyPr>
            <a:lstStyle/>
            <a:p>
              <a:pPr algn="l">
                <a:lnSpc>
                  <a:spcPts val="11521"/>
                </a:lnSpc>
              </a:pPr>
              <a:r>
                <a:rPr lang="en-US" sz="6600" b="1" dirty="0" smtClean="0">
                  <a:solidFill>
                    <a:srgbClr val="FFFFFF"/>
                  </a:solidFill>
                  <a:latin typeface="Poppins Bold"/>
                  <a:ea typeface="Poppins Bold"/>
                  <a:cs typeface="Poppins Bold"/>
                  <a:sym typeface="Poppins Bold"/>
                </a:rPr>
                <a:t>Digital Skills LCLM4002</a:t>
              </a:r>
            </a:p>
            <a:p>
              <a:pPr algn="l">
                <a:spcAft>
                  <a:spcPts val="1200"/>
                </a:spcAft>
              </a:pPr>
              <a:r>
                <a:rPr lang="en-US" sz="6600" b="1" dirty="0" smtClean="0">
                  <a:solidFill>
                    <a:srgbClr val="FFFFFF"/>
                  </a:solidFill>
                  <a:latin typeface="Poppins Bold"/>
                  <a:ea typeface="Poppins Bold"/>
                  <a:cs typeface="Poppins Bold"/>
                  <a:sym typeface="Poppins Bold"/>
                </a:rPr>
                <a:t>Basic Digital Safety</a:t>
              </a:r>
            </a:p>
            <a:p>
              <a:pPr algn="l"/>
              <a:r>
                <a:rPr lang="en-US" sz="3600" b="1" dirty="0" smtClean="0">
                  <a:solidFill>
                    <a:srgbClr val="FFFFFF"/>
                  </a:solidFill>
                  <a:latin typeface="Poppins Bold"/>
                  <a:ea typeface="Poppins Bold"/>
                  <a:cs typeface="Poppins Bold"/>
                  <a:sym typeface="Poppins Bold"/>
                </a:rPr>
                <a:t>Latinka Georgieva ID 2417005</a:t>
              </a:r>
            </a:p>
            <a:p>
              <a:pPr algn="l"/>
              <a:endParaRPr lang="en-US" sz="3600" b="1" dirty="0" smtClean="0">
                <a:solidFill>
                  <a:srgbClr val="FFFFFF"/>
                </a:solidFill>
                <a:latin typeface="Poppins Bold"/>
                <a:ea typeface="Poppins Bold"/>
                <a:cs typeface="Poppins Bold"/>
                <a:sym typeface="Poppins Bold"/>
              </a:endParaRPr>
            </a:p>
          </p:txBody>
        </p:sp>
        <p:sp>
          <p:nvSpPr>
            <p:cNvPr id="26" name="TextBox 26"/>
            <p:cNvSpPr txBox="1"/>
            <p:nvPr/>
          </p:nvSpPr>
          <p:spPr>
            <a:xfrm>
              <a:off x="10883453" y="4773620"/>
              <a:ext cx="5519941" cy="1136742"/>
            </a:xfrm>
            <a:prstGeom prst="rect">
              <a:avLst/>
            </a:prstGeom>
          </p:spPr>
          <p:txBody>
            <a:bodyPr lIns="0" tIns="0" rIns="0" bIns="0" rtlCol="0" anchor="t">
              <a:spAutoFit/>
            </a:bodyPr>
            <a:lstStyle/>
            <a:p>
              <a:pPr algn="r">
                <a:lnSpc>
                  <a:spcPts val="3375"/>
                </a:lnSpc>
              </a:pPr>
              <a:r>
                <a:rPr lang="en-US" sz="2789" b="1" spc="50" dirty="0">
                  <a:solidFill>
                    <a:srgbClr val="2A1E50"/>
                  </a:solidFill>
                  <a:latin typeface="Poppins Bold"/>
                  <a:ea typeface="Poppins Bold"/>
                  <a:cs typeface="Poppins Bold"/>
                  <a:sym typeface="Poppins Bold"/>
                </a:rPr>
                <a:t>Protect yourself when you're online!</a:t>
              </a:r>
            </a:p>
          </p:txBody>
        </p:sp>
      </p:grpSp>
      <p:pic>
        <p:nvPicPr>
          <p:cNvPr id="27" name="Picture 26"/>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1684" y="-39357"/>
            <a:ext cx="2287872" cy="1271040"/>
          </a:xfrm>
          <a:prstGeom prst="rect">
            <a:avLst/>
          </a:prstGeom>
        </p:spPr>
      </p:pic>
      <p:sp>
        <p:nvSpPr>
          <p:cNvPr id="37" name="TextBox 36"/>
          <p:cNvSpPr txBox="1"/>
          <p:nvPr/>
        </p:nvSpPr>
        <p:spPr>
          <a:xfrm>
            <a:off x="6402826" y="17295730"/>
            <a:ext cx="8240274" cy="2862322"/>
          </a:xfrm>
          <a:prstGeom prst="rect">
            <a:avLst/>
          </a:prstGeom>
          <a:noFill/>
        </p:spPr>
        <p:txBody>
          <a:bodyPr wrap="square" rtlCol="0">
            <a:spAutoFit/>
          </a:bodyPr>
          <a:lstStyle/>
          <a:p>
            <a:r>
              <a:rPr lang="en-US" dirty="0" smtClean="0"/>
              <a:t>Reference list:</a:t>
            </a:r>
          </a:p>
          <a:p>
            <a:r>
              <a:rPr lang="en-US" dirty="0" smtClean="0"/>
              <a:t>NCSC, 2023. </a:t>
            </a:r>
            <a:r>
              <a:rPr lang="en-US" dirty="0"/>
              <a:t>Use a strong and separate password for email. Available at: </a:t>
            </a:r>
            <a:r>
              <a:rPr lang="en-US" dirty="0">
                <a:hlinkClick r:id="rId11"/>
              </a:rPr>
              <a:t>https://</a:t>
            </a:r>
            <a:r>
              <a:rPr lang="en-US" dirty="0" smtClean="0">
                <a:hlinkClick r:id="rId11"/>
              </a:rPr>
              <a:t>www.ncsc.gov.uk/collection/top-tips-for-staying-secure-online/use-a-strong-and-separate-password-for-email</a:t>
            </a:r>
            <a:r>
              <a:rPr lang="en-US" dirty="0" smtClean="0"/>
              <a:t>  [Accessed</a:t>
            </a:r>
            <a:r>
              <a:rPr lang="en-US" dirty="0"/>
              <a:t>: </a:t>
            </a:r>
            <a:r>
              <a:rPr lang="en-US" dirty="0" smtClean="0"/>
              <a:t>23 </a:t>
            </a:r>
            <a:r>
              <a:rPr lang="en-US" dirty="0"/>
              <a:t>November </a:t>
            </a:r>
            <a:r>
              <a:rPr lang="en-US" dirty="0" smtClean="0"/>
              <a:t>2024].</a:t>
            </a:r>
          </a:p>
          <a:p>
            <a:r>
              <a:rPr lang="en-US" dirty="0" err="1" smtClean="0"/>
              <a:t>Salford</a:t>
            </a:r>
            <a:r>
              <a:rPr lang="en-US" dirty="0" smtClean="0"/>
              <a:t> Civic Centre, 2024. Ten Tips for staying safe on the internet. </a:t>
            </a:r>
            <a:r>
              <a:rPr lang="en-US" dirty="0"/>
              <a:t>Available at: </a:t>
            </a:r>
            <a:r>
              <a:rPr lang="en-US" dirty="0">
                <a:hlinkClick r:id="rId12"/>
              </a:rPr>
              <a:t>https://digitalinclusion.salford.gov.uk/resources-learning-jobs/top-tips/ten-tips-for-staying-safe-on-the-internet</a:t>
            </a:r>
            <a:r>
              <a:rPr lang="en-US" dirty="0" smtClean="0">
                <a:hlinkClick r:id="rId12"/>
              </a:rPr>
              <a:t>/</a:t>
            </a:r>
            <a:r>
              <a:rPr lang="en-US" dirty="0" smtClean="0"/>
              <a:t> [Accessed: 25 November 2024].</a:t>
            </a:r>
          </a:p>
          <a:p>
            <a:r>
              <a:rPr lang="en-US" dirty="0" smtClean="0"/>
              <a:t>Malwarebytes, 2024. Internet Safety Tips: DOs and DONTs. </a:t>
            </a:r>
            <a:r>
              <a:rPr lang="en-US" dirty="0"/>
              <a:t>Available at: </a:t>
            </a:r>
            <a:r>
              <a:rPr lang="en-US" dirty="0">
                <a:hlinkClick r:id="rId13"/>
              </a:rPr>
              <a:t>https://</a:t>
            </a:r>
            <a:r>
              <a:rPr lang="en-US" dirty="0" smtClean="0">
                <a:hlinkClick r:id="rId13"/>
              </a:rPr>
              <a:t>www.malwarebytes.com/cybersecurity/basics/internet-safety-tips</a:t>
            </a:r>
            <a:r>
              <a:rPr lang="en-US" dirty="0" smtClean="0"/>
              <a:t> [Accessed: 26 November 2024]. </a:t>
            </a:r>
          </a:p>
        </p:txBody>
      </p:sp>
      <p:sp>
        <p:nvSpPr>
          <p:cNvPr id="38" name="Rectangle 37"/>
          <p:cNvSpPr/>
          <p:nvPr/>
        </p:nvSpPr>
        <p:spPr>
          <a:xfrm>
            <a:off x="128202" y="13150488"/>
            <a:ext cx="12549249" cy="3693319"/>
          </a:xfrm>
          <a:prstGeom prst="rect">
            <a:avLst/>
          </a:prstGeom>
        </p:spPr>
        <p:txBody>
          <a:bodyPr wrap="square">
            <a:spAutoFit/>
          </a:bodyPr>
          <a:lstStyle/>
          <a:p>
            <a:r>
              <a:rPr lang="en-US" b="1" dirty="0">
                <a:solidFill>
                  <a:srgbClr val="FFFFFF"/>
                </a:solidFill>
                <a:latin typeface="Poppins Medium Bold"/>
                <a:ea typeface="Poppins Medium Bold"/>
                <a:cs typeface="Poppins Medium Bold"/>
                <a:sym typeface="Poppins Medium Bold"/>
              </a:rPr>
              <a:t>To safeguard systems against malicious software targeting networks or web browsers, utilizing reliable antivirus software is essential. While many operating systems include built-in antivirus tools, these may lack comprehensive protection, particularly for widely used third-party browsers like Google Chrome. Additionally, outdated antivirus programs may be less effective against novel and emerging threats. Adopting advanced anti-malware solutions that offer browser protection and counter evolving threats is strongly recommended</a:t>
            </a:r>
            <a:r>
              <a:rPr lang="en-US" b="1" dirty="0" smtClean="0">
                <a:solidFill>
                  <a:srgbClr val="FFFFFF"/>
                </a:solidFill>
                <a:latin typeface="Poppins Medium Bold"/>
                <a:ea typeface="Poppins Medium Bold"/>
                <a:cs typeface="Poppins Medium Bold"/>
                <a:sym typeface="Poppins Medium Bold"/>
              </a:rPr>
              <a:t>. </a:t>
            </a:r>
          </a:p>
          <a:p>
            <a:r>
              <a:rPr lang="en-US" b="1" dirty="0" smtClean="0">
                <a:solidFill>
                  <a:srgbClr val="FFFFFF"/>
                </a:solidFill>
                <a:latin typeface="Poppins Medium Bold"/>
                <a:ea typeface="Poppins Medium Bold"/>
                <a:cs typeface="Poppins Medium Bold"/>
                <a:sym typeface="Poppins Medium Bold"/>
              </a:rPr>
              <a:t>Regular </a:t>
            </a:r>
            <a:r>
              <a:rPr lang="en-US" b="1" dirty="0">
                <a:solidFill>
                  <a:srgbClr val="FFFFFF"/>
                </a:solidFill>
                <a:latin typeface="Poppins Medium Bold"/>
                <a:ea typeface="Poppins Medium Bold"/>
                <a:cs typeface="Poppins Medium Bold"/>
                <a:sym typeface="Poppins Medium Bold"/>
              </a:rPr>
              <a:t>software updates are equally important and provide several benefits, including enhanced performance, improved compatibility, and access to new features. From a security perspective, updates are critical as they address vulnerabilities that hackers could exploit. For instance, the latest security patches help mitigate risks associated with outdated hardware and software configurations</a:t>
            </a:r>
            <a:r>
              <a:rPr lang="en-US" b="1" dirty="0" smtClean="0">
                <a:solidFill>
                  <a:srgbClr val="FFFFFF"/>
                </a:solidFill>
                <a:latin typeface="Poppins Medium Bold"/>
                <a:ea typeface="Poppins Medium Bold"/>
                <a:cs typeface="Poppins Medium Bold"/>
                <a:sym typeface="Poppins Medium Bold"/>
              </a:rPr>
              <a:t>.</a:t>
            </a:r>
          </a:p>
          <a:p>
            <a:r>
              <a:rPr lang="en-US" b="1" dirty="0" smtClean="0">
                <a:solidFill>
                  <a:srgbClr val="FFFFFF"/>
                </a:solidFill>
                <a:latin typeface="Poppins Medium Bold"/>
                <a:ea typeface="Poppins Medium Bold"/>
                <a:cs typeface="Poppins Medium Bold"/>
                <a:sym typeface="Poppins Medium Bold"/>
              </a:rPr>
              <a:t>To </a:t>
            </a:r>
            <a:r>
              <a:rPr lang="en-US" b="1" dirty="0">
                <a:solidFill>
                  <a:srgbClr val="FFFFFF"/>
                </a:solidFill>
                <a:latin typeface="Poppins Medium Bold"/>
                <a:ea typeface="Poppins Medium Bold"/>
                <a:cs typeface="Poppins Medium Bold"/>
                <a:sym typeface="Poppins Medium Bold"/>
              </a:rPr>
              <a:t>maintain robust system security, it is advisable to routinely update the operating system, web browser, router, and other critical software. Activating automatic updates ensures timely installations with minimal effort (Malwarebytes, 2024). </a:t>
            </a:r>
          </a:p>
        </p:txBody>
      </p:sp>
      <p:sp>
        <p:nvSpPr>
          <p:cNvPr id="41" name="TextBox 15"/>
          <p:cNvSpPr txBox="1"/>
          <p:nvPr/>
        </p:nvSpPr>
        <p:spPr>
          <a:xfrm>
            <a:off x="400161" y="12602870"/>
            <a:ext cx="7543800" cy="602729"/>
          </a:xfrm>
          <a:prstGeom prst="rect">
            <a:avLst/>
          </a:prstGeom>
        </p:spPr>
        <p:txBody>
          <a:bodyPr lIns="0" tIns="0" rIns="0" bIns="0" rtlCol="0" anchor="t">
            <a:spAutoFit/>
          </a:bodyPr>
          <a:lstStyle/>
          <a:p>
            <a:pPr algn="l">
              <a:lnSpc>
                <a:spcPts val="4714"/>
              </a:lnSpc>
            </a:pPr>
            <a:r>
              <a:rPr lang="en-US" sz="2800" b="1" dirty="0" smtClean="0">
                <a:solidFill>
                  <a:srgbClr val="2A1E50"/>
                </a:solidFill>
                <a:latin typeface="Poppins Bold"/>
                <a:ea typeface="Poppins Bold"/>
                <a:cs typeface="Poppins Bold"/>
                <a:sym typeface="Poppins Bold"/>
              </a:rPr>
              <a:t>IV.  Have an antivirus software</a:t>
            </a:r>
            <a:endParaRPr lang="en-US" sz="2800" b="1" dirty="0">
              <a:solidFill>
                <a:srgbClr val="2A1E50"/>
              </a:solidFill>
              <a:latin typeface="Poppins Bold"/>
              <a:ea typeface="Poppins Bold"/>
              <a:cs typeface="Poppins Bold"/>
              <a:sym typeface="Poppins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TotalTime>
  <Words>713</Words>
  <Application>Microsoft Office PowerPoint</Application>
  <PresentationFormat>Custom</PresentationFormat>
  <Paragraphs>19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Poppins Bold</vt:lpstr>
      <vt:lpstr>Poppins Medium Bold</vt:lpstr>
      <vt:lpstr>Calibri</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Purple Illustration Big Bright and Bold Internet Safety Poster</dc:title>
  <dc:creator>user</dc:creator>
  <cp:lastModifiedBy>user</cp:lastModifiedBy>
  <cp:revision>7</cp:revision>
  <dcterms:created xsi:type="dcterms:W3CDTF">2006-08-16T00:00:00Z</dcterms:created>
  <dcterms:modified xsi:type="dcterms:W3CDTF">2024-11-29T05:48:12Z</dcterms:modified>
  <dc:identifier>DAGXqVXg9Hw</dc:identifier>
</cp:coreProperties>
</file>