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6" r:id="rId2"/>
    <p:sldId id="268" r:id="rId3"/>
    <p:sldId id="269" r:id="rId4"/>
    <p:sldId id="257" r:id="rId5"/>
    <p:sldId id="260" r:id="rId6"/>
    <p:sldId id="258" r:id="rId7"/>
    <p:sldId id="270" r:id="rId8"/>
    <p:sldId id="256" r:id="rId9"/>
    <p:sldId id="267" r:id="rId10"/>
    <p:sldId id="265" r:id="rId11"/>
    <p:sldId id="259" r:id="rId12"/>
    <p:sldId id="261" r:id="rId13"/>
    <p:sldId id="262" r:id="rId14"/>
    <p:sldId id="263"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01707-701E-45F2-A84C-C3B3FD01712F}" v="5" dt="2026-04-19T15:46:05.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12" autoAdjust="0"/>
    <p:restoredTop sz="94660"/>
  </p:normalViewPr>
  <p:slideViewPr>
    <p:cSldViewPr snapToGrid="0">
      <p:cViewPr varScale="1">
        <p:scale>
          <a:sx n="57" d="100"/>
          <a:sy n="57" d="100"/>
        </p:scale>
        <p:origin x="1284"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20AEDE-2496-4B9F-8DCD-BAE353A4BD63}" type="datetimeFigureOut">
              <a:rPr lang="en-GB" smtClean="0"/>
              <a:t>12/04/2026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E07518-C8C5-487A-B351-4E48AC257277}" type="slidenum">
              <a:rPr lang="en-GB" smtClean="0"/>
              <a:t>‹#›</a:t>
            </a:fld>
            <a:endParaRPr lang="en-GB"/>
          </a:p>
        </p:txBody>
      </p:sp>
    </p:spTree>
    <p:extLst>
      <p:ext uri="{BB962C8B-B14F-4D97-AF65-F5344CB8AC3E}">
        <p14:creationId xmlns:p14="http://schemas.microsoft.com/office/powerpoint/2010/main" val="2524825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28FFB2-B396-7F41-9782-055AD5250D00}" type="slidenum">
              <a:rPr lang="en-US" smtClean="0"/>
              <a:t>3</a:t>
            </a:fld>
            <a:endParaRPr lang="en-US"/>
          </a:p>
        </p:txBody>
      </p:sp>
    </p:spTree>
    <p:extLst>
      <p:ext uri="{BB962C8B-B14F-4D97-AF65-F5344CB8AC3E}">
        <p14:creationId xmlns:p14="http://schemas.microsoft.com/office/powerpoint/2010/main" val="1466756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E07518-C8C5-487A-B351-4E48AC257277}" type="slidenum">
              <a:rPr lang="en-GB" smtClean="0"/>
              <a:t>4</a:t>
            </a:fld>
            <a:endParaRPr lang="en-GB"/>
          </a:p>
        </p:txBody>
      </p:sp>
    </p:spTree>
    <p:extLst>
      <p:ext uri="{BB962C8B-B14F-4D97-AF65-F5344CB8AC3E}">
        <p14:creationId xmlns:p14="http://schemas.microsoft.com/office/powerpoint/2010/main" val="2435748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2F62E-FC2E-2946-2830-854B6E0E55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7AC7CC-8754-819C-DCDC-0AF2471E70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144B92-205B-B0CA-5305-65145B079A90}"/>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5" name="Footer Placeholder 4">
            <a:extLst>
              <a:ext uri="{FF2B5EF4-FFF2-40B4-BE49-F238E27FC236}">
                <a16:creationId xmlns:a16="http://schemas.microsoft.com/office/drawing/2014/main" id="{F9E8ECCE-34A1-A8E2-FEDF-E20787C4B1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B20A94-F93D-F79F-A9E2-52B2DDE9713D}"/>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3267148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4D48A-200C-5024-58CC-2DE5E3E0F1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F00135-961D-5904-7DF8-2E205BDE74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97B88C-C8DF-86FF-01F5-F34FA5F682E9}"/>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5" name="Footer Placeholder 4">
            <a:extLst>
              <a:ext uri="{FF2B5EF4-FFF2-40B4-BE49-F238E27FC236}">
                <a16:creationId xmlns:a16="http://schemas.microsoft.com/office/drawing/2014/main" id="{384D3240-24A3-5F65-BC5A-3E8C940FDE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590CF-E0E2-8400-F36D-381713B2954C}"/>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3497951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7CB08-2D54-5723-FEC8-EB1D5BCC5D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B083E2-EF3A-DDBC-FC68-A65F750724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9BCA42-5BE2-2878-8C98-EFB68C907E86}"/>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5" name="Footer Placeholder 4">
            <a:extLst>
              <a:ext uri="{FF2B5EF4-FFF2-40B4-BE49-F238E27FC236}">
                <a16:creationId xmlns:a16="http://schemas.microsoft.com/office/drawing/2014/main" id="{6C04E7E3-4B8F-F3BC-CDEB-A9CB5E78E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9746A0-3D35-A392-4D7E-3976CD21CA96}"/>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750255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FD37C-86FD-2314-F580-047A71EB29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E5B2DD-F2BE-FC83-9856-048C5C9346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85449C-ACFA-B2A0-3BAC-41B103D162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449F21-8C53-9DAB-A627-E4E7B299D9A1}"/>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6" name="Footer Placeholder 5">
            <a:extLst>
              <a:ext uri="{FF2B5EF4-FFF2-40B4-BE49-F238E27FC236}">
                <a16:creationId xmlns:a16="http://schemas.microsoft.com/office/drawing/2014/main" id="{9563A62E-F9B8-C4AF-F1BC-B71D7DFA2B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B5D712-585A-E7F7-8C29-57A2FC89E90F}"/>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343276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E7E49-22EB-603D-A03E-73DCB460C5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54FB87-79F6-6BF6-4E6C-E35047FC0F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E2C387-FD7E-C21E-481B-70942D3992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AF38D2-DCD2-D5C4-B116-E997C90963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590DF7-A46D-7CF9-29A6-FC39B144F7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35D78B-1363-4BA6-E9A0-B9EB0A3CF37E}"/>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8" name="Footer Placeholder 7">
            <a:extLst>
              <a:ext uri="{FF2B5EF4-FFF2-40B4-BE49-F238E27FC236}">
                <a16:creationId xmlns:a16="http://schemas.microsoft.com/office/drawing/2014/main" id="{D3858D11-C1EC-56E8-8ECC-653A38E5CE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E0152C-3120-53C3-B3A2-D6F51C483D2B}"/>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3717851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C948B-A02D-5F73-9ED8-E669B522DC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732EEE-6132-DE68-6D63-5BB463069275}"/>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4" name="Footer Placeholder 3">
            <a:extLst>
              <a:ext uri="{FF2B5EF4-FFF2-40B4-BE49-F238E27FC236}">
                <a16:creationId xmlns:a16="http://schemas.microsoft.com/office/drawing/2014/main" id="{9443D582-CB28-4448-C79C-C959F26839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4D16C9-D9DF-52C6-A289-F19A72118939}"/>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183558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39F1DD-0BB0-F5F5-283D-6A237DE03F4E}"/>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3" name="Footer Placeholder 2">
            <a:extLst>
              <a:ext uri="{FF2B5EF4-FFF2-40B4-BE49-F238E27FC236}">
                <a16:creationId xmlns:a16="http://schemas.microsoft.com/office/drawing/2014/main" id="{089F1962-C1E8-E3B8-AD32-BAA906ADBA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C7BA99-DB1B-F101-C182-6D7786C50BD4}"/>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206863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33F9C-8075-18A1-114C-F4403DA437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DF3A87-7DCC-1A90-CB84-1A2CA30022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4420A6-D2A7-D725-E334-F8174C7EE9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FD2D8E-239B-4693-F7F7-59B5ADEEF45C}"/>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6" name="Footer Placeholder 5">
            <a:extLst>
              <a:ext uri="{FF2B5EF4-FFF2-40B4-BE49-F238E27FC236}">
                <a16:creationId xmlns:a16="http://schemas.microsoft.com/office/drawing/2014/main" id="{C8E42CB5-A188-4290-0BEA-B7F50BC64C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E2D043-2CE4-7E4A-B658-D592E526A560}"/>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322497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7B086-E335-C470-DC29-F545795917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F3D3EA-9B09-9A11-E55C-B6F6453E22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031649-3C7B-46DE-5758-CC1128656E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BE1795-B4FF-A5E5-3B4B-46D5A34039BF}"/>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6" name="Footer Placeholder 5">
            <a:extLst>
              <a:ext uri="{FF2B5EF4-FFF2-40B4-BE49-F238E27FC236}">
                <a16:creationId xmlns:a16="http://schemas.microsoft.com/office/drawing/2014/main" id="{16803685-651D-4C5E-27FC-A96492416D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4B96F6-C756-6FF1-3F1C-6D75A1DF6AB5}"/>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214794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DA76-83FB-01D7-30E1-EDE26AAE3D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E4355-63C5-013A-AB22-31AA8E4664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461DAC-C0F1-F2E2-B73C-5AD60C3AB751}"/>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5" name="Footer Placeholder 4">
            <a:extLst>
              <a:ext uri="{FF2B5EF4-FFF2-40B4-BE49-F238E27FC236}">
                <a16:creationId xmlns:a16="http://schemas.microsoft.com/office/drawing/2014/main" id="{786E90E0-82C0-5679-3295-84DEE40B29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B5519-9102-CD77-28EA-0AFDDC1F6E2E}"/>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3672871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BC273C-0CD2-49A1-FD46-35967CC118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2C6602-DB0F-F2C4-4110-E69BA92A83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52DFE-C4A1-5E49-2A36-39D5E70A48A0}"/>
              </a:ext>
            </a:extLst>
          </p:cNvPr>
          <p:cNvSpPr>
            <a:spLocks noGrp="1"/>
          </p:cNvSpPr>
          <p:nvPr>
            <p:ph type="dt" sz="half" idx="10"/>
          </p:nvPr>
        </p:nvSpPr>
        <p:spPr/>
        <p:txBody>
          <a:bodyPr/>
          <a:lstStyle/>
          <a:p>
            <a:fld id="{9AE2B364-0F10-4926-93F3-CCF405929256}" type="datetimeFigureOut">
              <a:rPr lang="en-GB" smtClean="0"/>
              <a:t>11/04/2026</a:t>
            </a:fld>
            <a:endParaRPr lang="en-GB"/>
          </a:p>
        </p:txBody>
      </p:sp>
      <p:sp>
        <p:nvSpPr>
          <p:cNvPr id="5" name="Footer Placeholder 4">
            <a:extLst>
              <a:ext uri="{FF2B5EF4-FFF2-40B4-BE49-F238E27FC236}">
                <a16:creationId xmlns:a16="http://schemas.microsoft.com/office/drawing/2014/main" id="{0F94EAF7-4D16-009C-D805-978C266B3C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1E2C2F-E027-2D87-74C6-102CE5FB4238}"/>
              </a:ext>
            </a:extLst>
          </p:cNvPr>
          <p:cNvSpPr>
            <a:spLocks noGrp="1"/>
          </p:cNvSpPr>
          <p:nvPr>
            <p:ph type="sldNum" sz="quarter" idx="12"/>
          </p:nvPr>
        </p:nvSpPr>
        <p:spPr/>
        <p:txBody>
          <a:bodyPr/>
          <a:lstStyle/>
          <a:p>
            <a:fld id="{FEE70C3D-5A60-49C4-8B2E-58CE96B93EE0}" type="slidenum">
              <a:rPr lang="en-GB" smtClean="0"/>
              <a:t>‹#›</a:t>
            </a:fld>
            <a:endParaRPr lang="en-GB"/>
          </a:p>
        </p:txBody>
      </p:sp>
    </p:spTree>
    <p:extLst>
      <p:ext uri="{BB962C8B-B14F-4D97-AF65-F5344CB8AC3E}">
        <p14:creationId xmlns:p14="http://schemas.microsoft.com/office/powerpoint/2010/main" val="187002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595FD3-7912-AA00-6DFE-2B94DC6506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4B2D93-DFB1-F008-7494-9ACB0CAFD3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B7B04E-A3F8-038F-966B-1B21055757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E2B364-0F10-4926-93F3-CCF405929256}" type="datetimeFigureOut">
              <a:rPr lang="en-GB" smtClean="0"/>
              <a:t>11/04/2026</a:t>
            </a:fld>
            <a:endParaRPr lang="en-GB"/>
          </a:p>
        </p:txBody>
      </p:sp>
      <p:sp>
        <p:nvSpPr>
          <p:cNvPr id="5" name="Footer Placeholder 4">
            <a:extLst>
              <a:ext uri="{FF2B5EF4-FFF2-40B4-BE49-F238E27FC236}">
                <a16:creationId xmlns:a16="http://schemas.microsoft.com/office/drawing/2014/main" id="{29B44C50-70E3-BFF6-65B6-C97F8BF293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70C4A0-0C76-4815-8333-15A9230A4A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E70C3D-5A60-49C4-8B2E-58CE96B93EE0}" type="slidenum">
              <a:rPr lang="en-GB" smtClean="0"/>
              <a:t>‹#›</a:t>
            </a:fld>
            <a:endParaRPr lang="en-GB"/>
          </a:p>
        </p:txBody>
      </p:sp>
    </p:spTree>
    <p:extLst>
      <p:ext uri="{BB962C8B-B14F-4D97-AF65-F5344CB8AC3E}">
        <p14:creationId xmlns:p14="http://schemas.microsoft.com/office/powerpoint/2010/main" val="2237498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C4ACC0-1C6F-2061-C5B5-E027C2D0CA2D}"/>
              </a:ext>
            </a:extLst>
          </p:cNvPr>
          <p:cNvSpPr>
            <a:spLocks noGrp="1"/>
          </p:cNvSpPr>
          <p:nvPr>
            <p:ph idx="1"/>
          </p:nvPr>
        </p:nvSpPr>
        <p:spPr/>
        <p:txBody>
          <a:bodyPr>
            <a:normAutofit/>
          </a:bodyPr>
          <a:lstStyle/>
          <a:p>
            <a:pPr marL="457200" lvl="1" indent="0">
              <a:buNone/>
            </a:pPr>
            <a:r>
              <a:rPr lang="en-US" sz="5000" dirty="0"/>
              <a:t>Effective teamwork and communication </a:t>
            </a:r>
          </a:p>
          <a:p>
            <a:pPr lvl="1"/>
            <a:r>
              <a:rPr lang="en-US" b="1" u="sng" dirty="0"/>
              <a:t>Communication problems at flights foods LTD.</a:t>
            </a:r>
          </a:p>
          <a:p>
            <a:pPr lvl="1"/>
            <a:r>
              <a:rPr lang="en-US" b="1" u="sng" dirty="0"/>
              <a:t>GROUP:</a:t>
            </a:r>
          </a:p>
          <a:p>
            <a:pPr lvl="1"/>
            <a:r>
              <a:rPr lang="en-US" dirty="0"/>
              <a:t>OTTO MIHOK-2510617</a:t>
            </a:r>
          </a:p>
          <a:p>
            <a:pPr lvl="1"/>
            <a:r>
              <a:rPr lang="en-US" dirty="0"/>
              <a:t>JESSEN IGBINIDU-2517036</a:t>
            </a:r>
          </a:p>
          <a:p>
            <a:pPr lvl="1"/>
            <a:r>
              <a:rPr lang="en-US" dirty="0"/>
              <a:t>DAVID LINGURAR</a:t>
            </a:r>
          </a:p>
          <a:p>
            <a:pPr lvl="1"/>
            <a:r>
              <a:rPr lang="en-US" dirty="0"/>
              <a:t>OSAMA </a:t>
            </a:r>
          </a:p>
        </p:txBody>
      </p:sp>
    </p:spTree>
    <p:extLst>
      <p:ext uri="{BB962C8B-B14F-4D97-AF65-F5344CB8AC3E}">
        <p14:creationId xmlns:p14="http://schemas.microsoft.com/office/powerpoint/2010/main" val="2470018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F47FC-FF24-BFF4-E5CF-0913D4AB7E63}"/>
              </a:ext>
            </a:extLst>
          </p:cNvPr>
          <p:cNvSpPr>
            <a:spLocks noGrp="1"/>
          </p:cNvSpPr>
          <p:nvPr>
            <p:ph type="title"/>
          </p:nvPr>
        </p:nvSpPr>
        <p:spPr/>
        <p:txBody>
          <a:bodyPr/>
          <a:lstStyle/>
          <a:p>
            <a:r>
              <a:rPr lang="en-US" dirty="0"/>
              <a:t>Introduction-Flight food LTD</a:t>
            </a:r>
            <a:br>
              <a:rPr lang="en-US" dirty="0"/>
            </a:br>
            <a:endParaRPr lang="en-US" dirty="0"/>
          </a:p>
        </p:txBody>
      </p:sp>
      <p:sp>
        <p:nvSpPr>
          <p:cNvPr id="3" name="Content Placeholder 2">
            <a:extLst>
              <a:ext uri="{FF2B5EF4-FFF2-40B4-BE49-F238E27FC236}">
                <a16:creationId xmlns:a16="http://schemas.microsoft.com/office/drawing/2014/main" id="{669FBD6B-84F6-BD01-4CD1-F60C110A856D}"/>
              </a:ext>
            </a:extLst>
          </p:cNvPr>
          <p:cNvSpPr>
            <a:spLocks noGrp="1"/>
          </p:cNvSpPr>
          <p:nvPr>
            <p:ph idx="1"/>
          </p:nvPr>
        </p:nvSpPr>
        <p:spPr/>
        <p:txBody>
          <a:bodyPr>
            <a:normAutofit fontScale="92500" lnSpcReduction="20000"/>
          </a:bodyPr>
          <a:lstStyle/>
          <a:p>
            <a:r>
              <a:rPr lang="en-US" dirty="0"/>
              <a:t>Flight food ltd is decreasing sales massively due to customers complaining about poor quality food hygiene standards and leaving bad reviews on the net. </a:t>
            </a:r>
          </a:p>
          <a:p>
            <a:r>
              <a:rPr lang="en-US" dirty="0"/>
              <a:t>One of the biggest problems that the company are facing is the language barrier between the team and the miscommunication between them that leads to confusion and poor standards food hygiene making the sales drop dramatically. Gary manages 40 people with 5 different cultures that make it very hard for the team to communicate effectively with  one another leading to confusion and disasters when it comes to food hygiene. </a:t>
            </a:r>
          </a:p>
          <a:p>
            <a:r>
              <a:rPr lang="en-US" dirty="0"/>
              <a:t>This is why the company cannot grow as a business and something has to be done in accordance to food hygiene to boost sales up once again and make customers happy again.</a:t>
            </a:r>
          </a:p>
        </p:txBody>
      </p:sp>
      <p:sp>
        <p:nvSpPr>
          <p:cNvPr id="4" name="TextBox 3">
            <a:extLst>
              <a:ext uri="{FF2B5EF4-FFF2-40B4-BE49-F238E27FC236}">
                <a16:creationId xmlns:a16="http://schemas.microsoft.com/office/drawing/2014/main" id="{2F22A608-5385-F5F7-4350-1E77C3700739}"/>
              </a:ext>
            </a:extLst>
          </p:cNvPr>
          <p:cNvSpPr txBox="1"/>
          <p:nvPr/>
        </p:nvSpPr>
        <p:spPr>
          <a:xfrm>
            <a:off x="9291144" y="6176963"/>
            <a:ext cx="2196883" cy="369332"/>
          </a:xfrm>
          <a:prstGeom prst="rect">
            <a:avLst/>
          </a:prstGeom>
          <a:noFill/>
        </p:spPr>
        <p:txBody>
          <a:bodyPr wrap="none" rtlCol="0">
            <a:spAutoFit/>
          </a:bodyPr>
          <a:lstStyle/>
          <a:p>
            <a:r>
              <a:rPr lang="en-US" dirty="0"/>
              <a:t>Barrier 1-Otto </a:t>
            </a:r>
            <a:r>
              <a:rPr lang="en-US" dirty="0" err="1"/>
              <a:t>Mihok</a:t>
            </a:r>
            <a:endParaRPr lang="en-US" dirty="0"/>
          </a:p>
        </p:txBody>
      </p:sp>
    </p:spTree>
    <p:extLst>
      <p:ext uri="{BB962C8B-B14F-4D97-AF65-F5344CB8AC3E}">
        <p14:creationId xmlns:p14="http://schemas.microsoft.com/office/powerpoint/2010/main" val="445039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BB881-4A85-AA21-576A-3FACBF7C5C12}"/>
              </a:ext>
            </a:extLst>
          </p:cNvPr>
          <p:cNvSpPr>
            <a:spLocks noGrp="1"/>
          </p:cNvSpPr>
          <p:nvPr>
            <p:ph type="title"/>
          </p:nvPr>
        </p:nvSpPr>
        <p:spPr>
          <a:xfrm>
            <a:off x="2154620" y="430924"/>
            <a:ext cx="7669284" cy="1233644"/>
          </a:xfrm>
        </p:spPr>
        <p:txBody>
          <a:bodyPr>
            <a:normAutofit/>
          </a:bodyPr>
          <a:lstStyle/>
          <a:p>
            <a:pPr algn="ctr"/>
            <a:r>
              <a:rPr lang="en-US" sz="4000" dirty="0"/>
              <a:t> Barrier 1: Language/communication</a:t>
            </a:r>
            <a:br>
              <a:rPr lang="en-US" sz="4000" dirty="0"/>
            </a:br>
            <a:r>
              <a:rPr lang="en-US" sz="4000" dirty="0"/>
              <a:t>/Body language </a:t>
            </a:r>
          </a:p>
        </p:txBody>
      </p:sp>
      <p:sp>
        <p:nvSpPr>
          <p:cNvPr id="3" name="Content Placeholder 2">
            <a:extLst>
              <a:ext uri="{FF2B5EF4-FFF2-40B4-BE49-F238E27FC236}">
                <a16:creationId xmlns:a16="http://schemas.microsoft.com/office/drawing/2014/main" id="{102872EF-5197-0BBF-A9D5-33FD978445E0}"/>
              </a:ext>
            </a:extLst>
          </p:cNvPr>
          <p:cNvSpPr>
            <a:spLocks noGrp="1"/>
          </p:cNvSpPr>
          <p:nvPr>
            <p:ph idx="1"/>
          </p:nvPr>
        </p:nvSpPr>
        <p:spPr>
          <a:xfrm>
            <a:off x="838200" y="1664568"/>
            <a:ext cx="10515600" cy="4512395"/>
          </a:xfrm>
        </p:spPr>
        <p:txBody>
          <a:bodyPr>
            <a:noAutofit/>
          </a:bodyPr>
          <a:lstStyle/>
          <a:p>
            <a:r>
              <a:rPr lang="en-US" sz="1600" dirty="0"/>
              <a:t>The staff speaks all different languages and they do not understand what Gary is trying to say </a:t>
            </a:r>
          </a:p>
          <a:p>
            <a:r>
              <a:rPr lang="en-US" sz="1600" dirty="0"/>
              <a:t>This is the biggest reasons why they are failing in ensuring good food hygiene and drops are falling dramatically as many customers describing the food as poor quality.</a:t>
            </a:r>
          </a:p>
          <a:p>
            <a:r>
              <a:rPr lang="en-US" sz="1600" dirty="0"/>
              <a:t>The relevant communication theory in this case is Schramm’s (1954). The reason for this is because it targets the ideas of shared field of experience between the sender and receiver, however the team does not share the same experience that is why the problems occur.</a:t>
            </a:r>
          </a:p>
          <a:p>
            <a:r>
              <a:rPr lang="en-US" sz="1600" dirty="0"/>
              <a:t>Because workers nod and do not argue back, Gary believes he has been understood by the team.</a:t>
            </a:r>
          </a:p>
          <a:p>
            <a:r>
              <a:rPr lang="en-US" sz="1600" b="1" u="sng" dirty="0"/>
              <a:t>Solution to build customers trust again and build sales up:</a:t>
            </a:r>
          </a:p>
          <a:p>
            <a:r>
              <a:rPr lang="en-US" sz="1600" dirty="0"/>
              <a:t> The Business should provide basic language training for staff.</a:t>
            </a:r>
          </a:p>
          <a:p>
            <a:r>
              <a:rPr lang="en-US" sz="1600" dirty="0"/>
              <a:t>Use visual aids and demonstration(posters, diagrams ,videos for hygiene tasks instead of relying only on verbal instructions. </a:t>
            </a:r>
          </a:p>
          <a:p>
            <a:r>
              <a:rPr lang="en-US" sz="1600" dirty="0"/>
              <a:t>Can use translation apps or tools during shift from quick understanding.</a:t>
            </a:r>
          </a:p>
          <a:p>
            <a:r>
              <a:rPr lang="en-US" sz="1600" dirty="0"/>
              <a:t>A live demonstration bypasses language entirely, workers can watch.</a:t>
            </a:r>
          </a:p>
          <a:p>
            <a:pPr marL="0" indent="0">
              <a:buNone/>
            </a:pPr>
            <a:endParaRPr lang="en-US" sz="1600" b="1" u="sng" dirty="0"/>
          </a:p>
          <a:p>
            <a:pPr marL="0" indent="0">
              <a:buNone/>
            </a:pPr>
            <a:r>
              <a:rPr lang="en-US" sz="1600" dirty="0"/>
              <a:t>Barrier 1- Otto </a:t>
            </a:r>
            <a:r>
              <a:rPr lang="en-US" sz="1600" dirty="0" err="1"/>
              <a:t>Mihok</a:t>
            </a:r>
            <a:r>
              <a:rPr lang="en-US" sz="1600" dirty="0"/>
              <a:t> </a:t>
            </a:r>
          </a:p>
        </p:txBody>
      </p:sp>
    </p:spTree>
    <p:extLst>
      <p:ext uri="{BB962C8B-B14F-4D97-AF65-F5344CB8AC3E}">
        <p14:creationId xmlns:p14="http://schemas.microsoft.com/office/powerpoint/2010/main" val="1866727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7DA1B-1C05-D4F8-5491-95BA1E2B2F17}"/>
              </a:ext>
            </a:extLst>
          </p:cNvPr>
          <p:cNvSpPr>
            <a:spLocks noGrp="1"/>
          </p:cNvSpPr>
          <p:nvPr>
            <p:ph type="title"/>
          </p:nvPr>
        </p:nvSpPr>
        <p:spPr/>
        <p:txBody>
          <a:bodyPr/>
          <a:lstStyle/>
          <a:p>
            <a:r>
              <a:rPr lang="en-GB" dirty="0"/>
              <a:t>Barrier 2: Age/Generational barrier</a:t>
            </a:r>
          </a:p>
        </p:txBody>
      </p:sp>
      <p:sp>
        <p:nvSpPr>
          <p:cNvPr id="3" name="Content Placeholder 2">
            <a:extLst>
              <a:ext uri="{FF2B5EF4-FFF2-40B4-BE49-F238E27FC236}">
                <a16:creationId xmlns:a16="http://schemas.microsoft.com/office/drawing/2014/main" id="{F7EE7855-4B65-3DA9-4399-029D2C904BC6}"/>
              </a:ext>
            </a:extLst>
          </p:cNvPr>
          <p:cNvSpPr>
            <a:spLocks noGrp="1"/>
          </p:cNvSpPr>
          <p:nvPr>
            <p:ph idx="1"/>
          </p:nvPr>
        </p:nvSpPr>
        <p:spPr>
          <a:xfrm>
            <a:off x="838199" y="1825625"/>
            <a:ext cx="10930467" cy="4541308"/>
          </a:xfrm>
        </p:spPr>
        <p:txBody>
          <a:bodyPr>
            <a:normAutofit fontScale="62500" lnSpcReduction="20000"/>
          </a:bodyPr>
          <a:lstStyle/>
          <a:p>
            <a:pPr marL="0" indent="0">
              <a:buNone/>
            </a:pPr>
            <a:endParaRPr lang="en-GB" dirty="0"/>
          </a:p>
          <a:p>
            <a:pPr marL="342900" indent="-342900"/>
            <a:r>
              <a:rPr lang="en-GB" dirty="0"/>
              <a:t> has direct correlation to employee habits/practices</a:t>
            </a:r>
          </a:p>
          <a:p>
            <a:pPr marL="342900" indent="-342900"/>
            <a:r>
              <a:rPr lang="en-GB" dirty="0"/>
              <a:t>This correlation is backed up by Gary’s (employee) experience that even though  there was a language barrier older workers were still more receptive/understanding of objectives/instructions compared to the younger employees who were not receptive at all.</a:t>
            </a:r>
          </a:p>
          <a:p>
            <a:pPr marL="342900" indent="-342900"/>
            <a:r>
              <a:rPr lang="en-GB" dirty="0"/>
              <a:t>This is unacceptable because it means hygiene standards are not being met due to communication related barriers therefore harming the business and impeding potential growth.</a:t>
            </a:r>
          </a:p>
          <a:p>
            <a:pPr marL="342900" indent="-342900"/>
            <a:r>
              <a:rPr lang="en-GB" dirty="0"/>
              <a:t>The communication model that is most relevant to flight foods current issue is </a:t>
            </a:r>
            <a:r>
              <a:rPr lang="en-GB" dirty="0" err="1"/>
              <a:t>Schramms</a:t>
            </a:r>
            <a:r>
              <a:rPr lang="en-GB" dirty="0"/>
              <a:t> communication model (1954)</a:t>
            </a:r>
          </a:p>
          <a:p>
            <a:pPr marL="342900" indent="-342900"/>
            <a:r>
              <a:rPr lang="en-GB" dirty="0"/>
              <a:t>This is because </a:t>
            </a:r>
            <a:r>
              <a:rPr lang="en-GB" dirty="0" err="1"/>
              <a:t>Schramms</a:t>
            </a:r>
            <a:r>
              <a:rPr lang="en-GB" dirty="0"/>
              <a:t> model(1954) highlights that effective communication requires shared fields of experience, while at Flight Foods there is non due to Gary having to oversee up to 40 people from 5 distinct backgrounds with workers ranging from 16 to 60 years old</a:t>
            </a:r>
          </a:p>
          <a:p>
            <a:pPr marL="342900" indent="-342900"/>
            <a:r>
              <a:rPr lang="en-GB" dirty="0" err="1"/>
              <a:t>Schramms</a:t>
            </a:r>
            <a:r>
              <a:rPr lang="en-GB" dirty="0"/>
              <a:t> model encourages that both sender and receiver both participate in active dialogue in order to ensure message has been received/interpreted correctly. Younger workers interpret Garys message differently to older workers therefore obstructing cohesion within the team.</a:t>
            </a:r>
          </a:p>
          <a:p>
            <a:pPr marL="342900" indent="-342900"/>
            <a:endParaRPr lang="en-GB" dirty="0"/>
          </a:p>
          <a:p>
            <a:pPr marL="0" indent="0">
              <a:buNone/>
            </a:pPr>
            <a:r>
              <a:rPr lang="en-GB" dirty="0"/>
              <a:t>Jessen</a:t>
            </a:r>
          </a:p>
          <a:p>
            <a:pPr marL="342900" indent="-342900"/>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99506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DB53E-E3C3-13EC-506F-BC9EF0D30211}"/>
              </a:ext>
            </a:extLst>
          </p:cNvPr>
          <p:cNvSpPr>
            <a:spLocks noGrp="1"/>
          </p:cNvSpPr>
          <p:nvPr>
            <p:ph type="title"/>
          </p:nvPr>
        </p:nvSpPr>
        <p:spPr/>
        <p:txBody>
          <a:bodyPr/>
          <a:lstStyle/>
          <a:p>
            <a:r>
              <a:rPr lang="en-GB" dirty="0"/>
              <a:t>Solutions</a:t>
            </a:r>
          </a:p>
        </p:txBody>
      </p:sp>
      <p:sp>
        <p:nvSpPr>
          <p:cNvPr id="3" name="Content Placeholder 2">
            <a:extLst>
              <a:ext uri="{FF2B5EF4-FFF2-40B4-BE49-F238E27FC236}">
                <a16:creationId xmlns:a16="http://schemas.microsoft.com/office/drawing/2014/main" id="{BD6008CE-2519-1B64-5139-FABD464C7661}"/>
              </a:ext>
            </a:extLst>
          </p:cNvPr>
          <p:cNvSpPr>
            <a:spLocks noGrp="1"/>
          </p:cNvSpPr>
          <p:nvPr>
            <p:ph idx="1"/>
          </p:nvPr>
        </p:nvSpPr>
        <p:spPr/>
        <p:txBody>
          <a:bodyPr>
            <a:normAutofit fontScale="62500" lnSpcReduction="20000"/>
          </a:bodyPr>
          <a:lstStyle/>
          <a:p>
            <a:r>
              <a:rPr lang="en-GB" dirty="0"/>
              <a:t>Train up all personnel so that they are aware and informed on food hygiene principles </a:t>
            </a:r>
          </a:p>
          <a:p>
            <a:r>
              <a:rPr lang="en-GB" dirty="0"/>
              <a:t>Create training plans that are specific to employee/team roles </a:t>
            </a:r>
          </a:p>
          <a:p>
            <a:r>
              <a:rPr lang="en-GB" dirty="0"/>
              <a:t>Create mandatory 1 hour a week English classes relating to food hygiene and effective communication within said field</a:t>
            </a:r>
          </a:p>
          <a:p>
            <a:r>
              <a:rPr lang="en-GB" dirty="0"/>
              <a:t>Track employee progress and respond/adjust to the progress made</a:t>
            </a:r>
          </a:p>
          <a:p>
            <a:r>
              <a:rPr lang="en-GB" dirty="0"/>
              <a:t>Monthly workshops that include hands-on demonstrations for workers </a:t>
            </a:r>
          </a:p>
          <a:p>
            <a:r>
              <a:rPr lang="en-GB" dirty="0"/>
              <a:t>Evaluate all employees after a 6-8 week period and employees that have not made the necessary improvement decide whether they should continue at the company or not </a:t>
            </a:r>
          </a:p>
          <a:p>
            <a:pPr marL="0" indent="0">
              <a:buNone/>
            </a:pPr>
            <a:endParaRPr lang="en-GB" dirty="0"/>
          </a:p>
          <a:p>
            <a:endParaRPr lang="en-GB" dirty="0"/>
          </a:p>
          <a:p>
            <a:endParaRPr lang="en-GB" dirty="0"/>
          </a:p>
          <a:p>
            <a:endParaRPr lang="en-GB" dirty="0"/>
          </a:p>
          <a:p>
            <a:endParaRPr lang="en-GB" dirty="0"/>
          </a:p>
          <a:p>
            <a:pPr marL="0" indent="0">
              <a:buNone/>
            </a:pPr>
            <a:r>
              <a:rPr lang="en-GB" dirty="0"/>
              <a:t>Jessen</a:t>
            </a:r>
          </a:p>
          <a:p>
            <a:endParaRPr lang="en-GB" dirty="0"/>
          </a:p>
          <a:p>
            <a:endParaRPr lang="en-GB" dirty="0"/>
          </a:p>
          <a:p>
            <a:endParaRPr lang="en-GB" dirty="0"/>
          </a:p>
        </p:txBody>
      </p:sp>
    </p:spTree>
    <p:extLst>
      <p:ext uri="{BB962C8B-B14F-4D97-AF65-F5344CB8AC3E}">
        <p14:creationId xmlns:p14="http://schemas.microsoft.com/office/powerpoint/2010/main" val="71260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74F30-CD16-F29C-6257-F2645D125E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7FFD2E-AA83-EF2A-416F-CF5A635FABB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B70938-7D6E-923B-C103-8CC9C440B883}"/>
              </a:ext>
            </a:extLst>
          </p:cNvPr>
          <p:cNvSpPr>
            <a:spLocks noGrp="1"/>
          </p:cNvSpPr>
          <p:nvPr>
            <p:ph idx="1"/>
          </p:nvPr>
        </p:nvSpPr>
        <p:spPr/>
        <p:txBody>
          <a:bodyPr>
            <a:normAutofit lnSpcReduction="10000"/>
          </a:bodyPr>
          <a:lstStyle/>
          <a:p>
            <a:pPr marL="0" indent="0">
              <a:buNone/>
            </a:pPr>
            <a:r>
              <a:rPr lang="en-GB" dirty="0" err="1"/>
              <a:t>Schramm,W</a:t>
            </a:r>
            <a:r>
              <a:rPr lang="en-GB" dirty="0"/>
              <a:t>.(1954) The process an effects of mass communication. Urbana: University of Illinois Press.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Jessen</a:t>
            </a:r>
          </a:p>
        </p:txBody>
      </p:sp>
    </p:spTree>
    <p:extLst>
      <p:ext uri="{BB962C8B-B14F-4D97-AF65-F5344CB8AC3E}">
        <p14:creationId xmlns:p14="http://schemas.microsoft.com/office/powerpoint/2010/main" val="4264844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C21B3-6044-DC82-DAA1-7066BF7D4CDE}"/>
              </a:ext>
            </a:extLst>
          </p:cNvPr>
          <p:cNvSpPr>
            <a:spLocks noGrp="1"/>
          </p:cNvSpPr>
          <p:nvPr>
            <p:ph type="title"/>
          </p:nvPr>
        </p:nvSpPr>
        <p:spPr/>
        <p:txBody>
          <a:bodyPr/>
          <a:lstStyle/>
          <a:p>
            <a:r>
              <a:rPr lang="en-US" b="1" u="sng" dirty="0"/>
              <a:t>References</a:t>
            </a:r>
            <a:r>
              <a:rPr lang="en-US" dirty="0"/>
              <a:t> </a:t>
            </a:r>
          </a:p>
        </p:txBody>
      </p:sp>
      <p:sp>
        <p:nvSpPr>
          <p:cNvPr id="3" name="Content Placeholder 2">
            <a:extLst>
              <a:ext uri="{FF2B5EF4-FFF2-40B4-BE49-F238E27FC236}">
                <a16:creationId xmlns:a16="http://schemas.microsoft.com/office/drawing/2014/main" id="{26CCF075-5764-72F5-DB5F-CBEDA7BC94C9}"/>
              </a:ext>
            </a:extLst>
          </p:cNvPr>
          <p:cNvSpPr>
            <a:spLocks noGrp="1"/>
          </p:cNvSpPr>
          <p:nvPr>
            <p:ph idx="1"/>
          </p:nvPr>
        </p:nvSpPr>
        <p:spPr/>
        <p:txBody>
          <a:bodyPr/>
          <a:lstStyle/>
          <a:p>
            <a:r>
              <a:rPr lang="en-US" dirty="0" err="1"/>
              <a:t>Schramms,W</a:t>
            </a:r>
            <a:r>
              <a:rPr lang="en-US" dirty="0"/>
              <a:t>.(1954).How communication works. In </a:t>
            </a:r>
            <a:r>
              <a:rPr lang="en-US" dirty="0" err="1"/>
              <a:t>W.Schramms</a:t>
            </a:r>
            <a:r>
              <a:rPr lang="en-US" dirty="0"/>
              <a:t>(ed.),the process and effects of mass </a:t>
            </a:r>
            <a:r>
              <a:rPr lang="en-US" dirty="0" err="1"/>
              <a:t>communication.Urbana,IL:university</a:t>
            </a:r>
            <a:r>
              <a:rPr lang="en-US" dirty="0"/>
              <a:t> of Illinois press.</a:t>
            </a:r>
          </a:p>
        </p:txBody>
      </p:sp>
    </p:spTree>
    <p:extLst>
      <p:ext uri="{BB962C8B-B14F-4D97-AF65-F5344CB8AC3E}">
        <p14:creationId xmlns:p14="http://schemas.microsoft.com/office/powerpoint/2010/main" val="1495616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1CCA6CB-149D-F448-DCEA-516C11F320C5}"/>
              </a:ext>
            </a:extLst>
          </p:cNvPr>
          <p:cNvSpPr>
            <a:spLocks noGrp="1"/>
          </p:cNvSpPr>
          <p:nvPr>
            <p:ph type="subTitle" idx="1"/>
          </p:nvPr>
        </p:nvSpPr>
        <p:spPr>
          <a:xfrm>
            <a:off x="1642532" y="2709333"/>
            <a:ext cx="9025467" cy="3979334"/>
          </a:xfrm>
        </p:spPr>
        <p:txBody>
          <a:bodyPr>
            <a:normAutofit/>
          </a:bodyPr>
          <a:lstStyle/>
          <a:p>
            <a:pPr algn="l"/>
            <a:endParaRPr lang="en-GB" dirty="0"/>
          </a:p>
          <a:p>
            <a:pPr marL="342900" indent="-342900" algn="l">
              <a:buFont typeface="Arial" panose="020B0604020202020204" pitchFamily="34" charset="0"/>
              <a:buChar char="•"/>
            </a:pPr>
            <a:endParaRPr lang="en-GB" dirty="0"/>
          </a:p>
          <a:p>
            <a:pPr algn="l"/>
            <a:endParaRPr lang="en-GB" dirty="0"/>
          </a:p>
        </p:txBody>
      </p:sp>
      <p:sp>
        <p:nvSpPr>
          <p:cNvPr id="5" name="Title 4">
            <a:extLst>
              <a:ext uri="{FF2B5EF4-FFF2-40B4-BE49-F238E27FC236}">
                <a16:creationId xmlns:a16="http://schemas.microsoft.com/office/drawing/2014/main" id="{406E1BB1-D189-4601-9E49-A962BABE93C2}"/>
              </a:ext>
            </a:extLst>
          </p:cNvPr>
          <p:cNvSpPr>
            <a:spLocks noGrp="1"/>
          </p:cNvSpPr>
          <p:nvPr>
            <p:ph type="ctrTitle"/>
          </p:nvPr>
        </p:nvSpPr>
        <p:spPr>
          <a:xfrm>
            <a:off x="1625598" y="-469370"/>
            <a:ext cx="9144000" cy="2387600"/>
          </a:xfrm>
        </p:spPr>
        <p:txBody>
          <a:bodyPr>
            <a:normAutofit/>
          </a:bodyPr>
          <a:lstStyle/>
          <a:p>
            <a:pPr algn="l"/>
            <a:endParaRPr lang="en-GB" sz="3200" dirty="0"/>
          </a:p>
        </p:txBody>
      </p:sp>
    </p:spTree>
    <p:extLst>
      <p:ext uri="{BB962C8B-B14F-4D97-AF65-F5344CB8AC3E}">
        <p14:creationId xmlns:p14="http://schemas.microsoft.com/office/powerpoint/2010/main" val="2794616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56CB6-3556-4DA4-AC83-84F6951CD995}"/>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12B8C954-C22C-2474-EFCC-8FDF2C612D6B}"/>
              </a:ext>
            </a:extLst>
          </p:cNvPr>
          <p:cNvSpPr>
            <a:spLocks noGrp="1"/>
          </p:cNvSpPr>
          <p:nvPr>
            <p:ph idx="1"/>
          </p:nvPr>
        </p:nvSpPr>
        <p:spPr/>
        <p:txBody>
          <a:bodyPr/>
          <a:lstStyle/>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550521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9F205-94BE-7DEB-2951-310AFB4366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0229E0-C254-FB22-AD83-8A89AF7E088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71541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FDEE7-9C6A-9128-7DBC-0A72D4FB925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4CDB387-BC1A-2F56-3AFA-AAE09AAE9B9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4276177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E6CC7-DDE5-5853-30D4-17D4928DAEF9}"/>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9C4DB723-402C-61A5-BF28-0ABBFCB51ABF}"/>
              </a:ext>
            </a:extLst>
          </p:cNvPr>
          <p:cNvSpPr>
            <a:spLocks noGrp="1"/>
          </p:cNvSpPr>
          <p:nvPr>
            <p:ph idx="1"/>
          </p:nvPr>
        </p:nvSpPr>
        <p:spPr>
          <a:xfrm>
            <a:off x="838199" y="1998133"/>
            <a:ext cx="10727267" cy="4178830"/>
          </a:xfrm>
        </p:spPr>
        <p:txBody>
          <a:bodyPr/>
          <a:lstStyle/>
          <a:p>
            <a:pPr marL="0" indent="0">
              <a:buNone/>
            </a:pPr>
            <a:endParaRPr lang="en-GB" dirty="0"/>
          </a:p>
        </p:txBody>
      </p:sp>
    </p:spTree>
    <p:extLst>
      <p:ext uri="{BB962C8B-B14F-4D97-AF65-F5344CB8AC3E}">
        <p14:creationId xmlns:p14="http://schemas.microsoft.com/office/powerpoint/2010/main" val="3018952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DEB55-AECE-2134-B2DA-BD22E87114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FDDBC8-03CC-4BC7-FEDC-45E81EF51B9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78418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E3E9B-9D2A-F2BD-B474-6CFE8D5543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19691C-9511-B5EB-71A5-4A0145A9C23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48392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9A05E-21BC-6243-064A-4BA71FAA96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69D572-6FD8-7F53-B2AA-8EF0D6BD87E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788551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11684</TotalTime>
  <Words>700</Words>
  <Application>Microsoft Office PowerPoint</Application>
  <PresentationFormat>Widescreen</PresentationFormat>
  <Paragraphs>65</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PowerPoint Presentation</vt:lpstr>
      <vt:lpstr>Introduction-Flight food LTD </vt:lpstr>
      <vt:lpstr> Barrier 1: Language/communication /Body language </vt:lpstr>
      <vt:lpstr>Barrier 2: Age/Generational barrier</vt:lpstr>
      <vt:lpstr>Solutions</vt:lpstr>
      <vt:lpstr>References:</vt:lpstr>
      <vt:lpstr>References </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Jessen Igbinidu</dc:creator>
  <cp:lastModifiedBy>Jessen Igbinidu</cp:lastModifiedBy>
  <cp:revision>2</cp:revision>
  <dcterms:created xsi:type="dcterms:W3CDTF">2026-04-11T13:32:04Z</dcterms:created>
  <dcterms:modified xsi:type="dcterms:W3CDTF">2026-04-19T16:16:49Z</dcterms:modified>
</cp:coreProperties>
</file>