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80" r:id="rId4"/>
    <p:sldId id="276" r:id="rId5"/>
    <p:sldId id="282" r:id="rId6"/>
    <p:sldId id="261" r:id="rId7"/>
    <p:sldId id="257" r:id="rId8"/>
    <p:sldId id="271" r:id="rId9"/>
    <p:sldId id="272" r:id="rId10"/>
    <p:sldId id="258" r:id="rId11"/>
    <p:sldId id="259" r:id="rId12"/>
    <p:sldId id="260" r:id="rId13"/>
    <p:sldId id="262" r:id="rId14"/>
    <p:sldId id="278" r:id="rId15"/>
    <p:sldId id="263" r:id="rId16"/>
    <p:sldId id="279" r:id="rId17"/>
    <p:sldId id="264" r:id="rId18"/>
    <p:sldId id="265" r:id="rId19"/>
    <p:sldId id="266" r:id="rId20"/>
    <p:sldId id="267" r:id="rId21"/>
    <p:sldId id="268" r:id="rId22"/>
    <p:sldId id="270" r:id="rId23"/>
    <p:sldId id="285" r:id="rId24"/>
    <p:sldId id="283" r:id="rId25"/>
    <p:sldId id="273"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3" d="100"/>
          <a:sy n="53" d="100"/>
        </p:scale>
        <p:origin x="32" y="2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9FE5D446-FDDF-438F-BADF-4D11546E235D}" type="datetimeFigureOut">
              <a:rPr lang="en-GB" smtClean="0"/>
              <a:t>10/02/2020</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8CFE6EA2-12F4-477F-9CF3-DAD3ED2DF5AD}"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FE5D446-FDDF-438F-BADF-4D11546E235D}"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a:t>Click to edit Master title style</a:t>
            </a:r>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9FE5D446-FDDF-438F-BADF-4D11546E235D}" type="datetimeFigureOut">
              <a:rPr lang="en-GB" smtClean="0"/>
              <a:t>10/02/2020</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8CFE6EA2-12F4-477F-9CF3-DAD3ED2DF5AD}"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FE5D446-FDDF-438F-BADF-4D11546E235D}"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FE5D446-FDDF-438F-BADF-4D11546E235D}" type="datetimeFigureOut">
              <a:rPr lang="en-GB" smtClean="0"/>
              <a:t>10/02/2020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FE6EA2-12F4-477F-9CF3-DAD3ED2DF5AD}"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FE5D446-FDDF-438F-BADF-4D11546E235D}" type="datetimeFigureOut">
              <a:rPr lang="en-GB" smtClean="0"/>
              <a:t>10/02/2020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FE6EA2-12F4-477F-9CF3-DAD3ED2DF5AD}"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E5D446-FDDF-438F-BADF-4D11546E235D}" type="datetimeFigureOut">
              <a:rPr lang="en-GB" smtClean="0"/>
              <a:t>10/02/2020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FE6EA2-12F4-477F-9CF3-DAD3ED2DF5AD}"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a:t>Click to edit Master title style</a:t>
            </a:r>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FE5D446-FDDF-438F-BADF-4D11546E235D}"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a:t>Click to edit Master title style</a:t>
            </a:r>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FE5D446-FDDF-438F-BADF-4D11546E235D}" type="datetimeFigureOut">
              <a:rPr lang="en-GB" smtClean="0"/>
              <a:t>10/02/2020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FE6EA2-12F4-477F-9CF3-DAD3ED2DF5AD}"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E5D446-FDDF-438F-BADF-4D11546E235D}"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E5D446-FDDF-438F-BADF-4D11546E235D}" type="datetimeFigureOut">
              <a:rPr lang="en-GB" smtClean="0"/>
              <a:t>10/02/2020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FE6EA2-12F4-477F-9CF3-DAD3ED2DF5AD}"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a:t>Click to edit Master title style</a:t>
            </a:r>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9FE5D446-FDDF-438F-BADF-4D11546E235D}" type="datetimeFigureOut">
              <a:rPr lang="en-GB" smtClean="0"/>
              <a:t>10/02/2020</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8CFE6EA2-12F4-477F-9CF3-DAD3ED2DF5AD}"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SJYW6013</a:t>
            </a:r>
            <a:br>
              <a:rPr lang="en-GB" dirty="0">
                <a:solidFill>
                  <a:schemeClr val="bg1"/>
                </a:solidFill>
              </a:rPr>
            </a:br>
            <a:r>
              <a:rPr lang="en-GB" dirty="0">
                <a:solidFill>
                  <a:schemeClr val="bg1"/>
                </a:solidFill>
              </a:rPr>
              <a:t>Young People in Society</a:t>
            </a:r>
          </a:p>
        </p:txBody>
      </p:sp>
      <p:sp>
        <p:nvSpPr>
          <p:cNvPr id="3" name="Subtitle 2"/>
          <p:cNvSpPr>
            <a:spLocks noGrp="1"/>
          </p:cNvSpPr>
          <p:nvPr>
            <p:ph type="subTitle" idx="1"/>
          </p:nvPr>
        </p:nvSpPr>
        <p:spPr/>
        <p:txBody>
          <a:bodyPr/>
          <a:lstStyle/>
          <a:p>
            <a:r>
              <a:rPr lang="en-GB" dirty="0">
                <a:solidFill>
                  <a:schemeClr val="bg1"/>
                </a:solidFill>
              </a:rPr>
              <a:t>Resilience </a:t>
            </a:r>
          </a:p>
        </p:txBody>
      </p:sp>
    </p:spTree>
    <p:extLst>
      <p:ext uri="{BB962C8B-B14F-4D97-AF65-F5344CB8AC3E}">
        <p14:creationId xmlns:p14="http://schemas.microsoft.com/office/powerpoint/2010/main" val="3767239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96D1-E722-4DF3-90E0-722BE3092E8E}"/>
              </a:ext>
            </a:extLst>
          </p:cNvPr>
          <p:cNvSpPr>
            <a:spLocks noGrp="1"/>
          </p:cNvSpPr>
          <p:nvPr>
            <p:ph type="title"/>
          </p:nvPr>
        </p:nvSpPr>
        <p:spPr/>
        <p:txBody>
          <a:bodyPr/>
          <a:lstStyle/>
          <a:p>
            <a:r>
              <a:rPr lang="en-GB" dirty="0">
                <a:solidFill>
                  <a:schemeClr val="bg1"/>
                </a:solidFill>
              </a:rPr>
              <a:t>Last week…</a:t>
            </a:r>
          </a:p>
        </p:txBody>
      </p:sp>
      <p:sp>
        <p:nvSpPr>
          <p:cNvPr id="3" name="Content Placeholder 2">
            <a:extLst>
              <a:ext uri="{FF2B5EF4-FFF2-40B4-BE49-F238E27FC236}">
                <a16:creationId xmlns:a16="http://schemas.microsoft.com/office/drawing/2014/main" id="{87A909DA-07D7-4D93-96BB-D52DEFFC708C}"/>
              </a:ext>
            </a:extLst>
          </p:cNvPr>
          <p:cNvSpPr>
            <a:spLocks noGrp="1"/>
          </p:cNvSpPr>
          <p:nvPr>
            <p:ph sz="quarter" idx="1"/>
          </p:nvPr>
        </p:nvSpPr>
        <p:spPr/>
        <p:txBody>
          <a:bodyPr/>
          <a:lstStyle/>
          <a:p>
            <a:pPr lvl="1"/>
            <a:r>
              <a:rPr lang="en-GB" dirty="0">
                <a:solidFill>
                  <a:schemeClr val="bg1"/>
                </a:solidFill>
              </a:rPr>
              <a:t>We looked at the wellbeing of young people. I asked you to consider the following questions to discuss today.</a:t>
            </a:r>
          </a:p>
          <a:p>
            <a:pPr lvl="1"/>
            <a:endParaRPr lang="en-GB" dirty="0">
              <a:solidFill>
                <a:schemeClr val="bg1"/>
              </a:solidFill>
            </a:endParaRPr>
          </a:p>
          <a:p>
            <a:pPr lvl="1"/>
            <a:r>
              <a:rPr lang="en-GB" dirty="0">
                <a:solidFill>
                  <a:schemeClr val="bg1"/>
                </a:solidFill>
              </a:rPr>
              <a:t>Some say that mental ill-health amongst adolescents is on the increase. From your own observations do you think this is the case? </a:t>
            </a:r>
          </a:p>
          <a:p>
            <a:pPr lvl="1"/>
            <a:endParaRPr lang="en-GB" dirty="0">
              <a:solidFill>
                <a:schemeClr val="bg1"/>
              </a:solidFill>
            </a:endParaRPr>
          </a:p>
          <a:p>
            <a:pPr lvl="1"/>
            <a:r>
              <a:rPr lang="en-GB" dirty="0">
                <a:solidFill>
                  <a:schemeClr val="bg1"/>
                </a:solidFill>
              </a:rPr>
              <a:t>Which do you think is the most influential as far as the emotional health of adolescents is concerned: the family, the school or the peer group?</a:t>
            </a:r>
          </a:p>
          <a:p>
            <a:pPr lvl="1"/>
            <a:endParaRPr lang="en-GB" dirty="0">
              <a:solidFill>
                <a:schemeClr val="bg1"/>
              </a:solidFill>
            </a:endParaRPr>
          </a:p>
          <a:p>
            <a:pPr lvl="1"/>
            <a:r>
              <a:rPr lang="en-GB" dirty="0">
                <a:solidFill>
                  <a:schemeClr val="bg1"/>
                </a:solidFill>
              </a:rPr>
              <a:t>Can this be reduced by building the resilience of young people?</a:t>
            </a:r>
          </a:p>
          <a:p>
            <a:endParaRPr lang="en-GB" dirty="0"/>
          </a:p>
        </p:txBody>
      </p:sp>
    </p:spTree>
    <p:extLst>
      <p:ext uri="{BB962C8B-B14F-4D97-AF65-F5344CB8AC3E}">
        <p14:creationId xmlns:p14="http://schemas.microsoft.com/office/powerpoint/2010/main" val="769988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E4B97-0AC9-4B0D-998C-201FCB7EFD35}"/>
              </a:ext>
            </a:extLst>
          </p:cNvPr>
          <p:cNvSpPr>
            <a:spLocks noGrp="1"/>
          </p:cNvSpPr>
          <p:nvPr>
            <p:ph type="title"/>
          </p:nvPr>
        </p:nvSpPr>
        <p:spPr/>
        <p:txBody>
          <a:bodyPr/>
          <a:lstStyle/>
          <a:p>
            <a:r>
              <a:rPr lang="en-GB" dirty="0">
                <a:solidFill>
                  <a:schemeClr val="bg1"/>
                </a:solidFill>
              </a:rPr>
              <a:t>Karl Rogers Activity</a:t>
            </a:r>
          </a:p>
        </p:txBody>
      </p:sp>
      <p:sp>
        <p:nvSpPr>
          <p:cNvPr id="3" name="Content Placeholder 2">
            <a:extLst>
              <a:ext uri="{FF2B5EF4-FFF2-40B4-BE49-F238E27FC236}">
                <a16:creationId xmlns:a16="http://schemas.microsoft.com/office/drawing/2014/main" id="{B8E86CE5-21D4-4630-87B1-2F5D225367F2}"/>
              </a:ext>
            </a:extLst>
          </p:cNvPr>
          <p:cNvSpPr>
            <a:spLocks noGrp="1"/>
          </p:cNvSpPr>
          <p:nvPr>
            <p:ph sz="quarter" idx="1"/>
          </p:nvPr>
        </p:nvSpPr>
        <p:spPr/>
        <p:txBody>
          <a:bodyPr>
            <a:normAutofit fontScale="92500" lnSpcReduction="10000"/>
          </a:bodyPr>
          <a:lstStyle/>
          <a:p>
            <a:r>
              <a:rPr lang="en-GB" dirty="0">
                <a:solidFill>
                  <a:schemeClr val="bg1"/>
                </a:solidFill>
              </a:rPr>
              <a:t>Take a seat</a:t>
            </a:r>
          </a:p>
          <a:p>
            <a:r>
              <a:rPr lang="en-GB" dirty="0">
                <a:solidFill>
                  <a:schemeClr val="bg1"/>
                </a:solidFill>
              </a:rPr>
              <a:t>You will be given 2 minutes each to talk about each question in turn. </a:t>
            </a:r>
          </a:p>
          <a:p>
            <a:r>
              <a:rPr lang="en-GB" dirty="0">
                <a:solidFill>
                  <a:schemeClr val="bg1"/>
                </a:solidFill>
              </a:rPr>
              <a:t>You are only able to talk during your 2 minutes. </a:t>
            </a:r>
          </a:p>
          <a:p>
            <a:r>
              <a:rPr lang="en-GB" dirty="0">
                <a:solidFill>
                  <a:schemeClr val="bg1"/>
                </a:solidFill>
              </a:rPr>
              <a:t>There is no notetaking during this time</a:t>
            </a:r>
          </a:p>
          <a:p>
            <a:r>
              <a:rPr lang="en-GB" dirty="0">
                <a:solidFill>
                  <a:schemeClr val="bg1"/>
                </a:solidFill>
              </a:rPr>
              <a:t>I will time the 2 minutes and let you know when your time is up. It will then be the next persons chance to speak for 2 minutes.</a:t>
            </a:r>
          </a:p>
          <a:p>
            <a:r>
              <a:rPr lang="en-GB" dirty="0">
                <a:solidFill>
                  <a:schemeClr val="bg1"/>
                </a:solidFill>
              </a:rPr>
              <a:t>Use your 2 minutes how you feel – they’re your 2 minutes.</a:t>
            </a:r>
          </a:p>
          <a:p>
            <a:r>
              <a:rPr lang="en-GB" dirty="0">
                <a:solidFill>
                  <a:schemeClr val="bg1"/>
                </a:solidFill>
              </a:rPr>
              <a:t>Once everyone has spoken we will have a chance to discuss what has been said.</a:t>
            </a:r>
          </a:p>
          <a:p>
            <a:r>
              <a:rPr lang="en-GB" dirty="0">
                <a:solidFill>
                  <a:schemeClr val="bg1"/>
                </a:solidFill>
              </a:rPr>
              <a:t>We will then look at the next question in the same format.</a:t>
            </a:r>
          </a:p>
        </p:txBody>
      </p:sp>
    </p:spTree>
    <p:extLst>
      <p:ext uri="{BB962C8B-B14F-4D97-AF65-F5344CB8AC3E}">
        <p14:creationId xmlns:p14="http://schemas.microsoft.com/office/powerpoint/2010/main" val="1573785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6AF5C-CA5C-48CB-A720-0F7F54958E7F}"/>
              </a:ext>
            </a:extLst>
          </p:cNvPr>
          <p:cNvSpPr>
            <a:spLocks noGrp="1"/>
          </p:cNvSpPr>
          <p:nvPr>
            <p:ph type="title"/>
          </p:nvPr>
        </p:nvSpPr>
        <p:spPr/>
        <p:txBody>
          <a:bodyPr/>
          <a:lstStyle/>
          <a:p>
            <a:r>
              <a:rPr lang="en-GB" dirty="0">
                <a:solidFill>
                  <a:schemeClr val="bg1"/>
                </a:solidFill>
              </a:rPr>
              <a:t>Karl Rogers Activity</a:t>
            </a:r>
          </a:p>
        </p:txBody>
      </p:sp>
      <p:sp>
        <p:nvSpPr>
          <p:cNvPr id="3" name="Content Placeholder 2">
            <a:extLst>
              <a:ext uri="{FF2B5EF4-FFF2-40B4-BE49-F238E27FC236}">
                <a16:creationId xmlns:a16="http://schemas.microsoft.com/office/drawing/2014/main" id="{14105CD1-0059-4CEE-950C-8EA08657EAA4}"/>
              </a:ext>
            </a:extLst>
          </p:cNvPr>
          <p:cNvSpPr>
            <a:spLocks noGrp="1"/>
          </p:cNvSpPr>
          <p:nvPr>
            <p:ph sz="quarter" idx="1"/>
          </p:nvPr>
        </p:nvSpPr>
        <p:spPr/>
        <p:txBody>
          <a:bodyPr/>
          <a:lstStyle/>
          <a:p>
            <a:pPr marL="274320" lvl="1" indent="0">
              <a:buNone/>
            </a:pPr>
            <a:endParaRPr lang="en-GB" dirty="0"/>
          </a:p>
          <a:p>
            <a:pPr lvl="1"/>
            <a:r>
              <a:rPr lang="en-GB" dirty="0">
                <a:solidFill>
                  <a:schemeClr val="bg1"/>
                </a:solidFill>
              </a:rPr>
              <a:t>Some say that mental ill-health amongst adolescents is on the increase. From your own observations do you think this is the case? </a:t>
            </a:r>
          </a:p>
          <a:p>
            <a:pPr marL="274320" lvl="1" indent="0">
              <a:buNone/>
            </a:pPr>
            <a:endParaRPr lang="en-GB" dirty="0">
              <a:solidFill>
                <a:schemeClr val="bg1"/>
              </a:solidFill>
            </a:endParaRPr>
          </a:p>
          <a:p>
            <a:pPr lvl="1"/>
            <a:r>
              <a:rPr lang="en-GB" dirty="0">
                <a:solidFill>
                  <a:schemeClr val="bg1"/>
                </a:solidFill>
              </a:rPr>
              <a:t>Which do you think is the most influential as far as the emotional health of adolescents is concerned: the family, the school or the peer group?</a:t>
            </a:r>
          </a:p>
          <a:p>
            <a:pPr lvl="1"/>
            <a:endParaRPr lang="en-GB" dirty="0">
              <a:solidFill>
                <a:schemeClr val="bg1"/>
              </a:solidFill>
            </a:endParaRPr>
          </a:p>
          <a:p>
            <a:pPr lvl="1"/>
            <a:r>
              <a:rPr lang="en-GB" dirty="0">
                <a:solidFill>
                  <a:schemeClr val="bg1"/>
                </a:solidFill>
              </a:rPr>
              <a:t>Can this be reduced by building the resilience of young people?</a:t>
            </a:r>
          </a:p>
          <a:p>
            <a:endParaRPr lang="en-GB" dirty="0"/>
          </a:p>
        </p:txBody>
      </p:sp>
    </p:spTree>
    <p:extLst>
      <p:ext uri="{BB962C8B-B14F-4D97-AF65-F5344CB8AC3E}">
        <p14:creationId xmlns:p14="http://schemas.microsoft.com/office/powerpoint/2010/main" val="550040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7E92-A981-42EE-9DEC-842FA299CA57}"/>
              </a:ext>
            </a:extLst>
          </p:cNvPr>
          <p:cNvSpPr>
            <a:spLocks noGrp="1"/>
          </p:cNvSpPr>
          <p:nvPr>
            <p:ph type="title"/>
          </p:nvPr>
        </p:nvSpPr>
        <p:spPr/>
        <p:txBody>
          <a:bodyPr/>
          <a:lstStyle/>
          <a:p>
            <a:r>
              <a:rPr lang="en-GB" dirty="0">
                <a:solidFill>
                  <a:schemeClr val="bg1"/>
                </a:solidFill>
              </a:rPr>
              <a:t>Comfort break 10 mins</a:t>
            </a:r>
          </a:p>
        </p:txBody>
      </p:sp>
      <p:sp>
        <p:nvSpPr>
          <p:cNvPr id="3" name="Content Placeholder 2">
            <a:extLst>
              <a:ext uri="{FF2B5EF4-FFF2-40B4-BE49-F238E27FC236}">
                <a16:creationId xmlns:a16="http://schemas.microsoft.com/office/drawing/2014/main" id="{A9AAE159-0721-4A8F-8781-023F039C3657}"/>
              </a:ext>
            </a:extLst>
          </p:cNvPr>
          <p:cNvSpPr>
            <a:spLocks noGrp="1"/>
          </p:cNvSpPr>
          <p:nvPr>
            <p:ph sz="quarter" idx="1"/>
          </p:nvPr>
        </p:nvSpPr>
        <p:spPr/>
        <p:txBody>
          <a:bodyPr/>
          <a:lstStyle/>
          <a:p>
            <a:endParaRPr lang="en-GB"/>
          </a:p>
        </p:txBody>
      </p:sp>
    </p:spTree>
    <p:extLst>
      <p:ext uri="{BB962C8B-B14F-4D97-AF65-F5344CB8AC3E}">
        <p14:creationId xmlns:p14="http://schemas.microsoft.com/office/powerpoint/2010/main" val="47833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Group Task (5 minutes)</a:t>
            </a:r>
          </a:p>
        </p:txBody>
      </p:sp>
      <p:sp>
        <p:nvSpPr>
          <p:cNvPr id="3" name="Content Placeholder 2"/>
          <p:cNvSpPr>
            <a:spLocks noGrp="1"/>
          </p:cNvSpPr>
          <p:nvPr>
            <p:ph sz="quarter" idx="1"/>
          </p:nvPr>
        </p:nvSpPr>
        <p:spPr/>
        <p:txBody>
          <a:bodyPr/>
          <a:lstStyle/>
          <a:p>
            <a:r>
              <a:rPr lang="en-GB" dirty="0">
                <a:solidFill>
                  <a:schemeClr val="bg1"/>
                </a:solidFill>
              </a:rPr>
              <a:t>In small groups come up with a working definition of resilience. </a:t>
            </a:r>
          </a:p>
          <a:p>
            <a:endParaRPr lang="en-GB" dirty="0">
              <a:solidFill>
                <a:schemeClr val="bg1"/>
              </a:solidFill>
            </a:endParaRPr>
          </a:p>
          <a:p>
            <a:r>
              <a:rPr lang="en-GB" dirty="0">
                <a:solidFill>
                  <a:schemeClr val="bg1"/>
                </a:solidFill>
              </a:rPr>
              <a:t>Resilience is……</a:t>
            </a:r>
          </a:p>
          <a:p>
            <a:pPr marL="0" indent="0">
              <a:buNone/>
            </a:pPr>
            <a:endParaRPr lang="en-GB" dirty="0">
              <a:solidFill>
                <a:schemeClr val="bg1"/>
              </a:solidFill>
            </a:endParaRPr>
          </a:p>
          <a:p>
            <a:pPr lvl="1"/>
            <a:r>
              <a:rPr lang="en-GB" dirty="0">
                <a:solidFill>
                  <a:schemeClr val="bg1"/>
                </a:solidFill>
              </a:rPr>
              <a:t>Feedback</a:t>
            </a:r>
          </a:p>
        </p:txBody>
      </p:sp>
    </p:spTree>
    <p:extLst>
      <p:ext uri="{BB962C8B-B14F-4D97-AF65-F5344CB8AC3E}">
        <p14:creationId xmlns:p14="http://schemas.microsoft.com/office/powerpoint/2010/main" val="214900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Resilience</a:t>
            </a:r>
          </a:p>
        </p:txBody>
      </p:sp>
      <p:sp>
        <p:nvSpPr>
          <p:cNvPr id="3" name="Content Placeholder 2"/>
          <p:cNvSpPr>
            <a:spLocks noGrp="1"/>
          </p:cNvSpPr>
          <p:nvPr>
            <p:ph sz="quarter" idx="1"/>
          </p:nvPr>
        </p:nvSpPr>
        <p:spPr/>
        <p:txBody>
          <a:bodyPr/>
          <a:lstStyle/>
          <a:p>
            <a:r>
              <a:rPr lang="en-GB" dirty="0">
                <a:solidFill>
                  <a:schemeClr val="bg1"/>
                </a:solidFill>
              </a:rPr>
              <a:t>According to James and James (2012) resilience is an unevenly distributed variable of behaviour and emotional functioning that enables children and young people (and adults) differentially to cope with, and adapt positively to, adverse circumstances and experiences, thereby enhancing to various degrees their negative effects and enabling positive adjustments to be made, even in conditions of risk. </a:t>
            </a:r>
          </a:p>
          <a:p>
            <a:endParaRPr lang="en-GB" dirty="0">
              <a:solidFill>
                <a:schemeClr val="bg1"/>
              </a:solidFill>
            </a:endParaRPr>
          </a:p>
          <a:p>
            <a:r>
              <a:rPr lang="en-GB" dirty="0">
                <a:solidFill>
                  <a:schemeClr val="bg1"/>
                </a:solidFill>
              </a:rPr>
              <a:t>Resilience refers to a capacity to do well despite adverse experiences (Gilligan 200, p. 37)</a:t>
            </a:r>
          </a:p>
        </p:txBody>
      </p:sp>
    </p:spTree>
    <p:extLst>
      <p:ext uri="{BB962C8B-B14F-4D97-AF65-F5344CB8AC3E}">
        <p14:creationId xmlns:p14="http://schemas.microsoft.com/office/powerpoint/2010/main" val="2408487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Reflective Activity</a:t>
            </a:r>
            <a:br>
              <a:rPr lang="en-GB" dirty="0">
                <a:solidFill>
                  <a:schemeClr val="bg1"/>
                </a:solidFill>
              </a:rPr>
            </a:br>
            <a:r>
              <a:rPr lang="en-GB" dirty="0">
                <a:solidFill>
                  <a:schemeClr val="bg1"/>
                </a:solidFill>
              </a:rPr>
              <a:t>In Pairs</a:t>
            </a:r>
          </a:p>
        </p:txBody>
      </p:sp>
      <p:sp>
        <p:nvSpPr>
          <p:cNvPr id="3" name="Content Placeholder 2"/>
          <p:cNvSpPr>
            <a:spLocks noGrp="1"/>
          </p:cNvSpPr>
          <p:nvPr>
            <p:ph sz="quarter" idx="1"/>
          </p:nvPr>
        </p:nvSpPr>
        <p:spPr/>
        <p:txBody>
          <a:bodyPr>
            <a:normAutofit lnSpcReduction="10000"/>
          </a:bodyPr>
          <a:lstStyle/>
          <a:p>
            <a:endParaRPr lang="en-GB" dirty="0">
              <a:solidFill>
                <a:schemeClr val="bg1"/>
              </a:solidFill>
            </a:endParaRPr>
          </a:p>
          <a:p>
            <a:r>
              <a:rPr lang="en-GB" dirty="0">
                <a:solidFill>
                  <a:schemeClr val="bg1"/>
                </a:solidFill>
              </a:rPr>
              <a:t>Bring to mind a young person each for whom you have concerns. Divide a piece of paper into two columns.</a:t>
            </a:r>
          </a:p>
          <a:p>
            <a:endParaRPr lang="en-GB" dirty="0">
              <a:solidFill>
                <a:schemeClr val="bg1"/>
              </a:solidFill>
            </a:endParaRPr>
          </a:p>
          <a:p>
            <a:r>
              <a:rPr lang="en-GB" dirty="0">
                <a:solidFill>
                  <a:schemeClr val="bg1"/>
                </a:solidFill>
              </a:rPr>
              <a:t>On the left side list the problems and challenges facing this person.</a:t>
            </a:r>
          </a:p>
          <a:p>
            <a:endParaRPr lang="en-GB" dirty="0">
              <a:solidFill>
                <a:schemeClr val="bg1"/>
              </a:solidFill>
            </a:endParaRPr>
          </a:p>
          <a:p>
            <a:r>
              <a:rPr lang="en-GB" dirty="0">
                <a:solidFill>
                  <a:schemeClr val="bg1"/>
                </a:solidFill>
              </a:rPr>
              <a:t>On the right side, list the positive things or resources this young person has.</a:t>
            </a:r>
          </a:p>
          <a:p>
            <a:endParaRPr lang="en-GB" dirty="0">
              <a:solidFill>
                <a:schemeClr val="bg1"/>
              </a:solidFill>
            </a:endParaRPr>
          </a:p>
          <a:p>
            <a:r>
              <a:rPr lang="en-GB" dirty="0">
                <a:solidFill>
                  <a:schemeClr val="bg1"/>
                </a:solidFill>
              </a:rPr>
              <a:t>Feedback</a:t>
            </a:r>
          </a:p>
        </p:txBody>
      </p:sp>
    </p:spTree>
    <p:extLst>
      <p:ext uri="{BB962C8B-B14F-4D97-AF65-F5344CB8AC3E}">
        <p14:creationId xmlns:p14="http://schemas.microsoft.com/office/powerpoint/2010/main" val="1405845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dirty="0">
              <a:solidFill>
                <a:schemeClr val="bg1"/>
              </a:solidFill>
            </a:endParaRPr>
          </a:p>
          <a:p>
            <a:pPr marL="0" indent="0">
              <a:buNone/>
            </a:pPr>
            <a:endParaRPr lang="en-GB" dirty="0">
              <a:solidFill>
                <a:schemeClr val="bg1"/>
              </a:solidFill>
            </a:endParaRPr>
          </a:p>
          <a:p>
            <a:r>
              <a:rPr lang="en-GB" dirty="0">
                <a:solidFill>
                  <a:schemeClr val="bg1"/>
                </a:solidFill>
              </a:rPr>
              <a:t>My expectation is that the left hand side will be easier to complete than the list on the right hand side.</a:t>
            </a:r>
          </a:p>
          <a:p>
            <a:endParaRPr lang="en-GB" dirty="0">
              <a:solidFill>
                <a:schemeClr val="bg1"/>
              </a:solidFill>
            </a:endParaRPr>
          </a:p>
          <a:p>
            <a:r>
              <a:rPr lang="en-GB" dirty="0">
                <a:solidFill>
                  <a:schemeClr val="bg1"/>
                </a:solidFill>
              </a:rPr>
              <a:t>You might notice that these items are purely diagnostic, whereas the items on the right hand side are the potential building blocks for foundation stones.</a:t>
            </a:r>
          </a:p>
        </p:txBody>
      </p:sp>
    </p:spTree>
    <p:extLst>
      <p:ext uri="{BB962C8B-B14F-4D97-AF65-F5344CB8AC3E}">
        <p14:creationId xmlns:p14="http://schemas.microsoft.com/office/powerpoint/2010/main" val="1265929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Resilience</a:t>
            </a:r>
          </a:p>
        </p:txBody>
      </p:sp>
      <p:sp>
        <p:nvSpPr>
          <p:cNvPr id="3" name="Content Placeholder 2"/>
          <p:cNvSpPr>
            <a:spLocks noGrp="1"/>
          </p:cNvSpPr>
          <p:nvPr>
            <p:ph sz="quarter" idx="1"/>
          </p:nvPr>
        </p:nvSpPr>
        <p:spPr/>
        <p:txBody>
          <a:bodyPr/>
          <a:lstStyle/>
          <a:p>
            <a:r>
              <a:rPr lang="en-GB" dirty="0">
                <a:solidFill>
                  <a:schemeClr val="bg1"/>
                </a:solidFill>
              </a:rPr>
              <a:t>As a concept applied to children and young people, resilience has perhaps emerged from, and been most prominent in, discourses about child abuse and protection.</a:t>
            </a:r>
          </a:p>
          <a:p>
            <a:pPr marL="0" indent="0">
              <a:buNone/>
            </a:pPr>
            <a:endParaRPr lang="en-GB" dirty="0">
              <a:solidFill>
                <a:schemeClr val="bg1"/>
              </a:solidFill>
            </a:endParaRPr>
          </a:p>
          <a:p>
            <a:r>
              <a:rPr lang="en-GB" dirty="0">
                <a:solidFill>
                  <a:schemeClr val="bg1"/>
                </a:solidFill>
              </a:rPr>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p>
          <a:p>
            <a:endParaRPr lang="en-GB" dirty="0"/>
          </a:p>
        </p:txBody>
      </p:sp>
    </p:spTree>
    <p:extLst>
      <p:ext uri="{BB962C8B-B14F-4D97-AF65-F5344CB8AC3E}">
        <p14:creationId xmlns:p14="http://schemas.microsoft.com/office/powerpoint/2010/main" val="4114302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solidFill>
                <a:schemeClr val="bg1"/>
              </a:solidFill>
            </a:endParaRPr>
          </a:p>
        </p:txBody>
      </p:sp>
      <p:sp>
        <p:nvSpPr>
          <p:cNvPr id="3" name="Content Placeholder 2"/>
          <p:cNvSpPr>
            <a:spLocks noGrp="1"/>
          </p:cNvSpPr>
          <p:nvPr>
            <p:ph sz="quarter" idx="1"/>
          </p:nvPr>
        </p:nvSpPr>
        <p:spPr/>
        <p:txBody>
          <a:bodyPr/>
          <a:lstStyle/>
          <a:p>
            <a:r>
              <a:rPr lang="en-GB" dirty="0">
                <a:solidFill>
                  <a:schemeClr val="bg1"/>
                </a:solidFill>
              </a:rPr>
              <a:t>Affected by both personality and environmental factors, resilience should be considered as a process or a phenomenon rather that as a personality characteristic of an individual.</a:t>
            </a:r>
          </a:p>
          <a:p>
            <a:pPr marL="0" indent="0">
              <a:buNone/>
            </a:pPr>
            <a:endParaRPr lang="en-GB" dirty="0">
              <a:solidFill>
                <a:schemeClr val="bg1"/>
              </a:solidFill>
            </a:endParaRPr>
          </a:p>
          <a:p>
            <a:r>
              <a:rPr lang="en-GB" dirty="0">
                <a:solidFill>
                  <a:schemeClr val="bg1"/>
                </a:solidFill>
              </a:rPr>
              <a:t>Resilience is associated with having a good sense of self-efficacy, and self esteem and ego strength, giving the ability to make choices and exercise  degree of control.</a:t>
            </a:r>
          </a:p>
          <a:p>
            <a:endParaRPr lang="en-GB" dirty="0">
              <a:solidFill>
                <a:schemeClr val="bg1"/>
              </a:solidFill>
            </a:endParaRPr>
          </a:p>
          <a:p>
            <a:r>
              <a:rPr lang="en-GB" dirty="0">
                <a:solidFill>
                  <a:schemeClr val="bg1"/>
                </a:solidFill>
              </a:rPr>
              <a:t>The attributes of each child in terms of intelligence, temperament and coping skills are also important. </a:t>
            </a:r>
          </a:p>
        </p:txBody>
      </p:sp>
    </p:spTree>
    <p:extLst>
      <p:ext uri="{BB962C8B-B14F-4D97-AF65-F5344CB8AC3E}">
        <p14:creationId xmlns:p14="http://schemas.microsoft.com/office/powerpoint/2010/main" val="2307851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r>
              <a:rPr lang="en-GB" dirty="0">
                <a:solidFill>
                  <a:schemeClr val="bg1"/>
                </a:solidFill>
              </a:rPr>
              <a:t>However, such characteristics are a product not only of the wider environment in which the child/young person is raised and the experiences to which they are exposed, including the impact of factors such as poverty.</a:t>
            </a:r>
          </a:p>
          <a:p>
            <a:endParaRPr lang="en-GB" dirty="0">
              <a:solidFill>
                <a:schemeClr val="bg1"/>
              </a:solidFill>
            </a:endParaRPr>
          </a:p>
          <a:p>
            <a:r>
              <a:rPr lang="en-GB" dirty="0">
                <a:solidFill>
                  <a:schemeClr val="bg1"/>
                </a:solidFill>
              </a:rPr>
              <a:t>They are also associated with the formation of secure emotional attachments in early life (particularly with mothers), with positive family functioning, and with having and using social support when needed.</a:t>
            </a:r>
          </a:p>
          <a:p>
            <a:endParaRPr lang="en-GB" dirty="0">
              <a:solidFill>
                <a:schemeClr val="bg1"/>
              </a:solidFill>
            </a:endParaRPr>
          </a:p>
          <a:p>
            <a:r>
              <a:rPr lang="en-GB" dirty="0">
                <a:solidFill>
                  <a:schemeClr val="bg1"/>
                </a:solidFill>
              </a:rPr>
              <a:t>Thus, important risk modifiers are the attributes of an individual child, the influence of their family, and </a:t>
            </a:r>
            <a:r>
              <a:rPr lang="en-GB" b="1" i="1" dirty="0">
                <a:solidFill>
                  <a:schemeClr val="bg1"/>
                </a:solidFill>
              </a:rPr>
              <a:t>the social and community context in which they live. </a:t>
            </a:r>
          </a:p>
        </p:txBody>
      </p:sp>
    </p:spTree>
    <p:extLst>
      <p:ext uri="{BB962C8B-B14F-4D97-AF65-F5344CB8AC3E}">
        <p14:creationId xmlns:p14="http://schemas.microsoft.com/office/powerpoint/2010/main" val="65466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The Social and Community Context in which they live.</a:t>
            </a:r>
          </a:p>
        </p:txBody>
      </p:sp>
      <p:sp>
        <p:nvSpPr>
          <p:cNvPr id="3" name="Content Placeholder 2"/>
          <p:cNvSpPr>
            <a:spLocks noGrp="1"/>
          </p:cNvSpPr>
          <p:nvPr>
            <p:ph sz="quarter" idx="1"/>
          </p:nvPr>
        </p:nvSpPr>
        <p:spPr/>
        <p:txBody>
          <a:bodyPr/>
          <a:lstStyle/>
          <a:p>
            <a:r>
              <a:rPr lang="en-GB" dirty="0">
                <a:solidFill>
                  <a:schemeClr val="bg1"/>
                </a:solidFill>
              </a:rPr>
              <a:t>This is one area you have the opportunity to make a difference to young people’s resilience and resourcefulness.</a:t>
            </a:r>
          </a:p>
          <a:p>
            <a:pPr marL="0" indent="0">
              <a:buNone/>
            </a:pPr>
            <a:endParaRPr lang="en-GB" dirty="0">
              <a:solidFill>
                <a:schemeClr val="bg1"/>
              </a:solidFill>
            </a:endParaRPr>
          </a:p>
          <a:p>
            <a:pPr marL="0" indent="0">
              <a:buNone/>
            </a:pPr>
            <a:r>
              <a:rPr lang="en-GB" dirty="0">
                <a:solidFill>
                  <a:schemeClr val="bg1"/>
                </a:solidFill>
              </a:rPr>
              <a:t>Group Work 20 minutes (plus 10 comfort break)</a:t>
            </a:r>
          </a:p>
          <a:p>
            <a:pPr marL="0" indent="0">
              <a:buNone/>
            </a:pPr>
            <a:endParaRPr lang="en-GB" dirty="0">
              <a:solidFill>
                <a:schemeClr val="bg1"/>
              </a:solidFill>
            </a:endParaRPr>
          </a:p>
          <a:p>
            <a:pPr lvl="1"/>
            <a:r>
              <a:rPr lang="en-GB" dirty="0">
                <a:solidFill>
                  <a:schemeClr val="bg1"/>
                </a:solidFill>
              </a:rPr>
              <a:t>In small groups discuss some of the challenges faced by the young people you work with, and provide examples from your youth work practice that may help build “resilience and resourcefulness” amongst young people.</a:t>
            </a:r>
          </a:p>
          <a:p>
            <a:pPr lvl="1"/>
            <a:r>
              <a:rPr lang="en-GB" dirty="0">
                <a:solidFill>
                  <a:schemeClr val="bg1"/>
                </a:solidFill>
              </a:rPr>
              <a:t>Feedback on flip chart.</a:t>
            </a:r>
          </a:p>
          <a:p>
            <a:pPr lvl="1"/>
            <a:endParaRPr lang="en-GB" dirty="0"/>
          </a:p>
        </p:txBody>
      </p:sp>
    </p:spTree>
    <p:extLst>
      <p:ext uri="{BB962C8B-B14F-4D97-AF65-F5344CB8AC3E}">
        <p14:creationId xmlns:p14="http://schemas.microsoft.com/office/powerpoint/2010/main" val="1075758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solidFill>
                  <a:schemeClr val="bg1"/>
                </a:solidFill>
              </a:rPr>
              <a:t>Feedback</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107991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fontScale="92500"/>
          </a:bodyPr>
          <a:lstStyle/>
          <a:p>
            <a:r>
              <a:rPr lang="en-GB" dirty="0">
                <a:solidFill>
                  <a:schemeClr val="bg1"/>
                </a:solidFill>
              </a:rPr>
              <a:t>The production of resilience therefore reflects a complex individual and social process involving the integration of a wide range of variables.</a:t>
            </a:r>
          </a:p>
          <a:p>
            <a:endParaRPr lang="en-GB" dirty="0">
              <a:solidFill>
                <a:schemeClr val="bg1"/>
              </a:solidFill>
            </a:endParaRPr>
          </a:p>
          <a:p>
            <a:r>
              <a:rPr lang="en-GB" dirty="0">
                <a:solidFill>
                  <a:schemeClr val="bg1"/>
                </a:solidFill>
              </a:rPr>
              <a:t>Link to Assessment Component 1 – 50% Coursework: Essay (2500 words).</a:t>
            </a:r>
          </a:p>
          <a:p>
            <a:endParaRPr lang="en-GB" dirty="0">
              <a:solidFill>
                <a:schemeClr val="bg1"/>
              </a:solidFill>
            </a:endParaRPr>
          </a:p>
          <a:p>
            <a:pPr lvl="1"/>
            <a:r>
              <a:rPr lang="en-GB" dirty="0">
                <a:solidFill>
                  <a:schemeClr val="bg1"/>
                </a:solidFill>
              </a:rPr>
              <a:t>Critically discuss the challenges faced by young people in contemporary society, and identify protective factors that young people demonstrate in developing resilience and resourcefulness.</a:t>
            </a:r>
          </a:p>
          <a:p>
            <a:pPr lvl="1"/>
            <a:endParaRPr lang="en-GB" dirty="0">
              <a:solidFill>
                <a:schemeClr val="bg1"/>
              </a:solidFill>
            </a:endParaRPr>
          </a:p>
          <a:p>
            <a:r>
              <a:rPr lang="en-GB" dirty="0">
                <a:solidFill>
                  <a:schemeClr val="bg1"/>
                </a:solidFill>
              </a:rPr>
              <a:t>Submission Date – 24</a:t>
            </a:r>
            <a:r>
              <a:rPr lang="en-GB" baseline="30000" dirty="0">
                <a:solidFill>
                  <a:schemeClr val="bg1"/>
                </a:solidFill>
              </a:rPr>
              <a:t>th</a:t>
            </a:r>
            <a:r>
              <a:rPr lang="en-GB" dirty="0">
                <a:solidFill>
                  <a:schemeClr val="bg1"/>
                </a:solidFill>
              </a:rPr>
              <a:t> March</a:t>
            </a:r>
          </a:p>
          <a:p>
            <a:endParaRPr lang="en-GB" dirty="0"/>
          </a:p>
        </p:txBody>
      </p:sp>
    </p:spTree>
    <p:extLst>
      <p:ext uri="{BB962C8B-B14F-4D97-AF65-F5344CB8AC3E}">
        <p14:creationId xmlns:p14="http://schemas.microsoft.com/office/powerpoint/2010/main" val="1031974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AA46C-EB14-47CE-B77A-6A62A1AC4153}"/>
              </a:ext>
            </a:extLst>
          </p:cNvPr>
          <p:cNvSpPr>
            <a:spLocks noGrp="1"/>
          </p:cNvSpPr>
          <p:nvPr>
            <p:ph type="title"/>
          </p:nvPr>
        </p:nvSpPr>
        <p:spPr/>
        <p:txBody>
          <a:bodyPr/>
          <a:lstStyle/>
          <a:p>
            <a:r>
              <a:rPr lang="en-GB" dirty="0">
                <a:solidFill>
                  <a:schemeClr val="bg1"/>
                </a:solidFill>
              </a:rPr>
              <a:t>Protective Factors</a:t>
            </a:r>
          </a:p>
        </p:txBody>
      </p:sp>
      <p:sp>
        <p:nvSpPr>
          <p:cNvPr id="3" name="Content Placeholder 2">
            <a:extLst>
              <a:ext uri="{FF2B5EF4-FFF2-40B4-BE49-F238E27FC236}">
                <a16:creationId xmlns:a16="http://schemas.microsoft.com/office/drawing/2014/main" id="{9DC6F5E3-58DC-47CE-829D-478FB07E1936}"/>
              </a:ext>
            </a:extLst>
          </p:cNvPr>
          <p:cNvSpPr>
            <a:spLocks noGrp="1"/>
          </p:cNvSpPr>
          <p:nvPr>
            <p:ph sz="quarter" idx="1"/>
          </p:nvPr>
        </p:nvSpPr>
        <p:spPr/>
        <p:txBody>
          <a:bodyPr/>
          <a:lstStyle/>
          <a:p>
            <a:endParaRPr lang="en-GB" dirty="0">
              <a:solidFill>
                <a:schemeClr val="bg1"/>
              </a:solidFill>
            </a:endParaRPr>
          </a:p>
          <a:p>
            <a:r>
              <a:rPr lang="en-GB" dirty="0">
                <a:solidFill>
                  <a:schemeClr val="bg1"/>
                </a:solidFill>
              </a:rPr>
              <a:t>About a boy DVD</a:t>
            </a:r>
          </a:p>
          <a:p>
            <a:endParaRPr lang="en-GB" dirty="0">
              <a:solidFill>
                <a:schemeClr val="bg1"/>
              </a:solidFill>
            </a:endParaRPr>
          </a:p>
          <a:p>
            <a:r>
              <a:rPr lang="en-GB" dirty="0">
                <a:solidFill>
                  <a:schemeClr val="bg1"/>
                </a:solidFill>
              </a:rPr>
              <a:t>What protective factors does Marcus have?</a:t>
            </a:r>
          </a:p>
          <a:p>
            <a:endParaRPr lang="en-GB" dirty="0">
              <a:solidFill>
                <a:schemeClr val="bg1"/>
              </a:solidFill>
            </a:endParaRPr>
          </a:p>
          <a:p>
            <a:r>
              <a:rPr lang="en-GB" dirty="0">
                <a:solidFill>
                  <a:schemeClr val="bg1"/>
                </a:solidFill>
              </a:rPr>
              <a:t>What other protective factors do young people have? </a:t>
            </a:r>
          </a:p>
          <a:p>
            <a:endParaRPr lang="en-GB" dirty="0">
              <a:solidFill>
                <a:schemeClr val="bg1"/>
              </a:solidFill>
            </a:endParaRPr>
          </a:p>
        </p:txBody>
      </p:sp>
    </p:spTree>
    <p:extLst>
      <p:ext uri="{BB962C8B-B14F-4D97-AF65-F5344CB8AC3E}">
        <p14:creationId xmlns:p14="http://schemas.microsoft.com/office/powerpoint/2010/main" val="1006220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Examples of risk and protective factors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890127624"/>
              </p:ext>
            </p:extLst>
          </p:nvPr>
        </p:nvGraphicFramePr>
        <p:xfrm>
          <a:off x="457200" y="1219200"/>
          <a:ext cx="8229600" cy="473008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450484">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464072">
                <a:tc>
                  <a:txBody>
                    <a:bodyPr/>
                    <a:lstStyle/>
                    <a:p>
                      <a:r>
                        <a:rPr lang="en-GB" b="1" u="sng" dirty="0"/>
                        <a:t>Childhood</a:t>
                      </a:r>
                      <a:r>
                        <a:rPr lang="en-GB" b="1" u="sng" baseline="0" dirty="0"/>
                        <a:t> factors</a:t>
                      </a:r>
                    </a:p>
                    <a:p>
                      <a:pPr marL="285750" indent="-285750">
                        <a:buFont typeface="Arial" panose="020B0604020202020204" pitchFamily="34" charset="0"/>
                        <a:buChar char="•"/>
                      </a:pPr>
                      <a:r>
                        <a:rPr lang="en-GB" baseline="0" dirty="0"/>
                        <a:t>Birth injury/disability/low birth weight</a:t>
                      </a:r>
                    </a:p>
                    <a:p>
                      <a:pPr marL="285750" indent="-285750">
                        <a:buFont typeface="Arial" panose="020B0604020202020204" pitchFamily="34" charset="0"/>
                        <a:buChar char="•"/>
                      </a:pPr>
                      <a:r>
                        <a:rPr lang="en-GB" baseline="0" dirty="0"/>
                        <a:t>Insecure attachment</a:t>
                      </a:r>
                    </a:p>
                    <a:p>
                      <a:pPr marL="285750" indent="-285750">
                        <a:buFont typeface="Arial" panose="020B0604020202020204" pitchFamily="34" charset="0"/>
                        <a:buChar char="•"/>
                      </a:pPr>
                      <a:r>
                        <a:rPr lang="en-GB" baseline="0" dirty="0"/>
                        <a:t>Poor social skills</a:t>
                      </a:r>
                      <a:endParaRPr lang="en-GB" dirty="0"/>
                    </a:p>
                  </a:txBody>
                  <a:tcPr/>
                </a:tc>
                <a:tc>
                  <a:txBody>
                    <a:bodyPr/>
                    <a:lstStyle/>
                    <a:p>
                      <a:pPr marL="0" indent="0">
                        <a:buFont typeface="Arial" panose="020B0604020202020204" pitchFamily="34" charset="0"/>
                        <a:buNone/>
                      </a:pPr>
                      <a:r>
                        <a:rPr lang="en-GB" b="1" u="sng" dirty="0"/>
                        <a:t>Childhood factors</a:t>
                      </a:r>
                    </a:p>
                    <a:p>
                      <a:pPr marL="285750" indent="-285750">
                        <a:buFont typeface="Arial" panose="020B0604020202020204" pitchFamily="34" charset="0"/>
                        <a:buChar char="•"/>
                      </a:pPr>
                      <a:r>
                        <a:rPr lang="en-GB" b="0" u="none" dirty="0"/>
                        <a:t>Social skills</a:t>
                      </a:r>
                    </a:p>
                    <a:p>
                      <a:pPr marL="285750" indent="-285750">
                        <a:buFont typeface="Arial" panose="020B0604020202020204" pitchFamily="34" charset="0"/>
                        <a:buChar char="•"/>
                      </a:pPr>
                      <a:r>
                        <a:rPr lang="en-GB" b="0" u="none" dirty="0"/>
                        <a:t>Attachment</a:t>
                      </a:r>
                      <a:r>
                        <a:rPr lang="en-GB" b="0" u="none" baseline="0" dirty="0"/>
                        <a:t> to family</a:t>
                      </a:r>
                    </a:p>
                    <a:p>
                      <a:pPr marL="285750" indent="-285750">
                        <a:buFont typeface="Arial" panose="020B0604020202020204" pitchFamily="34" charset="0"/>
                        <a:buChar char="•"/>
                      </a:pPr>
                      <a:r>
                        <a:rPr lang="en-GB" b="0" u="none" baseline="0" dirty="0"/>
                        <a:t>School achievement</a:t>
                      </a:r>
                      <a:endParaRPr lang="en-GB" b="0" u="none" dirty="0"/>
                    </a:p>
                  </a:txBody>
                  <a:tcPr/>
                </a:tc>
                <a:extLst>
                  <a:ext uri="{0D108BD9-81ED-4DB2-BD59-A6C34878D82A}">
                    <a16:rowId xmlns:a16="http://schemas.microsoft.com/office/drawing/2014/main" val="10001"/>
                  </a:ext>
                </a:extLst>
              </a:tr>
              <a:tr h="2815524">
                <a:tc>
                  <a:txBody>
                    <a:bodyPr/>
                    <a:lstStyle/>
                    <a:p>
                      <a:r>
                        <a:rPr lang="en-GB" b="1" u="sng" dirty="0"/>
                        <a:t>Family Factors</a:t>
                      </a:r>
                    </a:p>
                    <a:p>
                      <a:pPr marL="285750" indent="-285750">
                        <a:buFont typeface="Arial" panose="020B0604020202020204" pitchFamily="34" charset="0"/>
                        <a:buChar char="•"/>
                      </a:pPr>
                      <a:r>
                        <a:rPr lang="en-GB" b="0" u="none" dirty="0"/>
                        <a:t>Poor parental supervision</a:t>
                      </a:r>
                      <a:r>
                        <a:rPr lang="en-GB" b="0" u="none" baseline="0" dirty="0"/>
                        <a:t> and discipline</a:t>
                      </a:r>
                    </a:p>
                    <a:p>
                      <a:pPr marL="285750" indent="-285750">
                        <a:buFont typeface="Arial" panose="020B0604020202020204" pitchFamily="34" charset="0"/>
                        <a:buChar char="•"/>
                      </a:pPr>
                      <a:r>
                        <a:rPr lang="en-GB" b="0" u="none" baseline="0" dirty="0"/>
                        <a:t>Parental substance abuse</a:t>
                      </a:r>
                    </a:p>
                    <a:p>
                      <a:pPr marL="285750" indent="-285750">
                        <a:buFont typeface="Arial" panose="020B0604020202020204" pitchFamily="34" charset="0"/>
                        <a:buChar char="•"/>
                      </a:pPr>
                      <a:r>
                        <a:rPr lang="en-GB" b="0" u="none" baseline="0" dirty="0"/>
                        <a:t>Family conflict and domestic violence</a:t>
                      </a:r>
                    </a:p>
                    <a:p>
                      <a:pPr marL="285750" indent="-285750">
                        <a:buFont typeface="Arial" panose="020B0604020202020204" pitchFamily="34" charset="0"/>
                        <a:buChar char="•"/>
                      </a:pPr>
                      <a:r>
                        <a:rPr lang="en-GB" b="0" u="none" baseline="0" dirty="0"/>
                        <a:t>Social isolation/lack of support networks</a:t>
                      </a:r>
                    </a:p>
                    <a:p>
                      <a:pPr marL="285750" indent="-285750">
                        <a:buFont typeface="Arial" panose="020B0604020202020204" pitchFamily="34" charset="0"/>
                        <a:buChar char="•"/>
                      </a:pP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Family Factors</a:t>
                      </a:r>
                    </a:p>
                    <a:p>
                      <a:pPr marL="285750" indent="-285750">
                        <a:buFont typeface="Arial" panose="020B0604020202020204" pitchFamily="34" charset="0"/>
                        <a:buChar char="•"/>
                      </a:pPr>
                      <a:r>
                        <a:rPr lang="en-GB" dirty="0"/>
                        <a:t>Supportive caring parents</a:t>
                      </a:r>
                    </a:p>
                    <a:p>
                      <a:pPr marL="285750" indent="-285750">
                        <a:buFont typeface="Arial" panose="020B0604020202020204" pitchFamily="34" charset="0"/>
                        <a:buChar char="•"/>
                      </a:pPr>
                      <a:r>
                        <a:rPr lang="en-GB" dirty="0"/>
                        <a:t>Parental employment</a:t>
                      </a:r>
                    </a:p>
                    <a:p>
                      <a:pPr marL="285750" indent="-285750">
                        <a:buFont typeface="Arial" panose="020B0604020202020204" pitchFamily="34" charset="0"/>
                        <a:buChar char="•"/>
                      </a:pPr>
                      <a:r>
                        <a:rPr lang="en-GB" dirty="0"/>
                        <a:t>Access to support networks</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4995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Examples of risk and protective factors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285777522"/>
              </p:ext>
            </p:extLst>
          </p:nvPr>
        </p:nvGraphicFramePr>
        <p:xfrm>
          <a:off x="457200" y="1486571"/>
          <a:ext cx="8229600" cy="4216383"/>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38122">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507268">
                <a:tc>
                  <a:txBody>
                    <a:bodyPr/>
                    <a:lstStyle/>
                    <a:p>
                      <a:r>
                        <a:rPr lang="en-GB" b="1" u="sng" dirty="0"/>
                        <a:t>School factors</a:t>
                      </a:r>
                    </a:p>
                    <a:p>
                      <a:pPr marL="285750" indent="-285750">
                        <a:buFont typeface="Arial" panose="020B0604020202020204" pitchFamily="34" charset="0"/>
                        <a:buChar char="•"/>
                      </a:pPr>
                      <a:r>
                        <a:rPr lang="en-GB" dirty="0"/>
                        <a:t>School failure</a:t>
                      </a:r>
                    </a:p>
                    <a:p>
                      <a:pPr marL="285750" indent="-285750">
                        <a:buFont typeface="Arial" panose="020B0604020202020204" pitchFamily="34" charset="0"/>
                        <a:buChar char="•"/>
                      </a:pPr>
                      <a:r>
                        <a:rPr lang="en-GB" dirty="0"/>
                        <a:t>Negative peer group influences </a:t>
                      </a:r>
                    </a:p>
                    <a:p>
                      <a:pPr marL="285750" indent="-285750">
                        <a:buFont typeface="Arial" panose="020B0604020202020204" pitchFamily="34" charset="0"/>
                        <a:buChar char="•"/>
                      </a:pPr>
                      <a:r>
                        <a:rPr lang="en-GB" dirty="0"/>
                        <a:t>Bullying</a:t>
                      </a:r>
                    </a:p>
                    <a:p>
                      <a:pPr marL="285750" indent="-285750">
                        <a:buFont typeface="Arial" panose="020B0604020202020204" pitchFamily="34" charset="0"/>
                        <a:buChar char="•"/>
                      </a:pPr>
                      <a:r>
                        <a:rPr lang="en-GB" dirty="0"/>
                        <a:t>Poor attachment to school and recognition of achievement</a:t>
                      </a:r>
                    </a:p>
                  </a:txBody>
                  <a:tcPr/>
                </a:tc>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t>School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effectLst/>
                        </a:rPr>
                        <a:t>Positive</a:t>
                      </a:r>
                      <a:r>
                        <a:rPr lang="en-GB" b="0" u="none" baseline="0" dirty="0">
                          <a:effectLst/>
                        </a:rPr>
                        <a:t> school climate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Sense of belonging/bonding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Opportunities fro some success at school</a:t>
                      </a:r>
                      <a:endParaRPr lang="en-GB" b="0" u="none" dirty="0">
                        <a:effectLst/>
                      </a:endParaRPr>
                    </a:p>
                    <a:p>
                      <a:pPr marL="0" indent="0">
                        <a:buFont typeface="Arial" panose="020B0604020202020204" pitchFamily="34" charset="0"/>
                        <a:buNone/>
                      </a:pPr>
                      <a:endParaRPr lang="en-GB" b="0" u="none" dirty="0"/>
                    </a:p>
                  </a:txBody>
                  <a:tcPr/>
                </a:tc>
                <a:extLst>
                  <a:ext uri="{0D108BD9-81ED-4DB2-BD59-A6C34878D82A}">
                    <a16:rowId xmlns:a16="http://schemas.microsoft.com/office/drawing/2014/main" val="10001"/>
                  </a:ext>
                </a:extLst>
              </a:tr>
              <a:tr h="2113263">
                <a:tc>
                  <a:txBody>
                    <a:bodyPr/>
                    <a:lstStyle/>
                    <a:p>
                      <a:pPr marL="0" indent="0">
                        <a:buFont typeface="Arial" panose="020B0604020202020204" pitchFamily="34" charset="0"/>
                        <a:buNone/>
                      </a:pPr>
                      <a:r>
                        <a:rPr lang="en-GB" b="1" u="sng" dirty="0"/>
                        <a:t>Community factors</a:t>
                      </a:r>
                      <a:endParaRPr lang="en-GB" b="0" i="0" u="none" dirty="0"/>
                    </a:p>
                    <a:p>
                      <a:pPr marL="285750" indent="-285750">
                        <a:buFont typeface="Arial" panose="020B0604020202020204" pitchFamily="34" charset="0"/>
                        <a:buChar char="•"/>
                      </a:pPr>
                      <a:r>
                        <a:rPr lang="en-GB" b="0" i="0" u="none" dirty="0"/>
                        <a:t>Neighbourhood violence and crime</a:t>
                      </a:r>
                    </a:p>
                    <a:p>
                      <a:pPr marL="285750" indent="-285750">
                        <a:buFont typeface="Arial" panose="020B0604020202020204" pitchFamily="34" charset="0"/>
                        <a:buChar char="•"/>
                      </a:pPr>
                      <a:r>
                        <a:rPr lang="en-GB" b="0" i="0" u="none" dirty="0"/>
                        <a:t>Lack of support services</a:t>
                      </a:r>
                    </a:p>
                    <a:p>
                      <a:pPr marL="285750" indent="-285750">
                        <a:buFont typeface="Arial" panose="020B0604020202020204" pitchFamily="34" charset="0"/>
                        <a:buChar char="•"/>
                      </a:pPr>
                      <a:r>
                        <a:rPr lang="en-GB" b="0" i="0" u="none" dirty="0"/>
                        <a:t>Social or cultural discrimination</a:t>
                      </a: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Community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dirty="0"/>
                        <a:t>Access to support</a:t>
                      </a:r>
                      <a:r>
                        <a:rPr lang="en-GB" b="0" i="0" u="none" baseline="0" dirty="0"/>
                        <a:t> services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Community networking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Participation in community groups</a:t>
                      </a:r>
                      <a:endParaRPr lang="en-GB" b="0" i="0" u="none"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397944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Risk and protective factors</a:t>
            </a:r>
          </a:p>
        </p:txBody>
      </p:sp>
      <p:sp>
        <p:nvSpPr>
          <p:cNvPr id="3" name="Content Placeholder 2"/>
          <p:cNvSpPr>
            <a:spLocks noGrp="1"/>
          </p:cNvSpPr>
          <p:nvPr>
            <p:ph sz="quarter" idx="1"/>
          </p:nvPr>
        </p:nvSpPr>
        <p:spPr/>
        <p:txBody>
          <a:bodyPr>
            <a:normAutofit lnSpcReduction="10000"/>
          </a:bodyPr>
          <a:lstStyle/>
          <a:p>
            <a:r>
              <a:rPr lang="en-GB" dirty="0">
                <a:solidFill>
                  <a:schemeClr val="bg1"/>
                </a:solidFill>
              </a:rPr>
              <a:t>The influence of any of these factors on outcomes is very complex. </a:t>
            </a:r>
          </a:p>
          <a:p>
            <a:r>
              <a:rPr lang="en-GB" dirty="0">
                <a:solidFill>
                  <a:schemeClr val="bg1"/>
                </a:solidFill>
              </a:rPr>
              <a:t>It may be that some risk factors are more important than others and the same reasoning for protective factors. </a:t>
            </a:r>
          </a:p>
          <a:p>
            <a:r>
              <a:rPr lang="en-GB" dirty="0">
                <a:solidFill>
                  <a:schemeClr val="bg1"/>
                </a:solidFill>
              </a:rPr>
              <a:t>The research on these issues is still struggling with refining the analysis to the extent that the key factors are isolated, but it is not there as yet.</a:t>
            </a:r>
          </a:p>
          <a:p>
            <a:r>
              <a:rPr lang="en-GB" dirty="0">
                <a:solidFill>
                  <a:schemeClr val="bg1"/>
                </a:solidFill>
              </a:rPr>
              <a:t>Another complication is that experiences will differ and the impact of risk or protective factors will be dependent on the individual and mediated by the impact of socio-economic background, their gender and /or ethnicity and their abilities or disabilities.</a:t>
            </a:r>
          </a:p>
        </p:txBody>
      </p:sp>
    </p:spTree>
    <p:extLst>
      <p:ext uri="{BB962C8B-B14F-4D97-AF65-F5344CB8AC3E}">
        <p14:creationId xmlns:p14="http://schemas.microsoft.com/office/powerpoint/2010/main" val="3308621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lnSpcReduction="10000"/>
          </a:bodyPr>
          <a:lstStyle/>
          <a:p>
            <a:r>
              <a:rPr lang="en-GB" dirty="0">
                <a:solidFill>
                  <a:schemeClr val="bg1"/>
                </a:solidFill>
              </a:rPr>
              <a:t>The important point for youth workers is how they can influence outcomes by extending or providing factors through their interactions with young people. </a:t>
            </a:r>
          </a:p>
          <a:p>
            <a:endParaRPr lang="en-GB" dirty="0">
              <a:solidFill>
                <a:schemeClr val="bg1"/>
              </a:solidFill>
            </a:endParaRPr>
          </a:p>
          <a:p>
            <a:r>
              <a:rPr lang="en-GB" dirty="0">
                <a:solidFill>
                  <a:schemeClr val="bg1"/>
                </a:solidFill>
              </a:rPr>
              <a:t>A key research finding from British studies (Rutter et al., 1998) is that young people from very disadvantaged backgrounds can develop resilience through forming a close relationship with a supportive adult, through a positive school experience or being given an opportunity to find a ‘turning-point’ or (importantly from the perspective of youth work) through an opportunity to have some autonomy and control when participating in activities. </a:t>
            </a:r>
          </a:p>
        </p:txBody>
      </p:sp>
    </p:spTree>
    <p:extLst>
      <p:ext uri="{BB962C8B-B14F-4D97-AF65-F5344CB8AC3E}">
        <p14:creationId xmlns:p14="http://schemas.microsoft.com/office/powerpoint/2010/main" val="1072465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Developing Resilience</a:t>
            </a:r>
          </a:p>
        </p:txBody>
      </p:sp>
      <p:sp>
        <p:nvSpPr>
          <p:cNvPr id="3" name="Content Placeholder 2"/>
          <p:cNvSpPr>
            <a:spLocks noGrp="1"/>
          </p:cNvSpPr>
          <p:nvPr>
            <p:ph sz="quarter" idx="1"/>
          </p:nvPr>
        </p:nvSpPr>
        <p:spPr>
          <a:xfrm>
            <a:off x="457200" y="1219200"/>
            <a:ext cx="8229600" cy="5090120"/>
          </a:xfrm>
        </p:spPr>
        <p:txBody>
          <a:bodyPr/>
          <a:lstStyle/>
          <a:p>
            <a:r>
              <a:rPr lang="en-GB" dirty="0">
                <a:solidFill>
                  <a:schemeClr val="bg1"/>
                </a:solidFill>
              </a:rPr>
              <a:t>The characteristics of resilience listed below can be used as a useful guide:</a:t>
            </a:r>
          </a:p>
          <a:p>
            <a:pPr marL="0" indent="0">
              <a:buNone/>
            </a:pPr>
            <a:endParaRPr lang="en-GB" dirty="0">
              <a:solidFill>
                <a:schemeClr val="bg1"/>
              </a:solidFill>
            </a:endParaRPr>
          </a:p>
          <a:p>
            <a:r>
              <a:rPr lang="en-GB" dirty="0">
                <a:solidFill>
                  <a:schemeClr val="bg1"/>
                </a:solidFill>
              </a:rPr>
              <a:t>Good health			Hope</a:t>
            </a:r>
          </a:p>
          <a:p>
            <a:r>
              <a:rPr lang="en-GB" dirty="0">
                <a:solidFill>
                  <a:schemeClr val="bg1"/>
                </a:solidFill>
              </a:rPr>
              <a:t>Easy-going temperament		Social support</a:t>
            </a:r>
          </a:p>
          <a:p>
            <a:r>
              <a:rPr lang="en-GB" dirty="0">
                <a:solidFill>
                  <a:schemeClr val="bg1"/>
                </a:solidFill>
              </a:rPr>
              <a:t>Sociability				Problem-solving ability</a:t>
            </a:r>
          </a:p>
          <a:p>
            <a:r>
              <a:rPr lang="en-GB" dirty="0">
                <a:solidFill>
                  <a:schemeClr val="bg1"/>
                </a:solidFill>
              </a:rPr>
              <a:t>Self-efficacy				Internal locus of control</a:t>
            </a:r>
          </a:p>
          <a:p>
            <a:r>
              <a:rPr lang="en-GB" dirty="0">
                <a:solidFill>
                  <a:schemeClr val="bg1"/>
                </a:solidFill>
              </a:rPr>
              <a:t>Confidence				Appraisal skill</a:t>
            </a:r>
          </a:p>
          <a:p>
            <a:r>
              <a:rPr lang="en-GB" dirty="0">
                <a:solidFill>
                  <a:schemeClr val="bg1"/>
                </a:solidFill>
              </a:rPr>
              <a:t>Flexibility in goal setting		Optimism</a:t>
            </a:r>
          </a:p>
          <a:p>
            <a:r>
              <a:rPr lang="en-GB" dirty="0">
                <a:solidFill>
                  <a:schemeClr val="bg1"/>
                </a:solidFill>
              </a:rPr>
              <a:t>Ability to mobilise resources.</a:t>
            </a:r>
          </a:p>
        </p:txBody>
      </p:sp>
    </p:spTree>
    <p:extLst>
      <p:ext uri="{BB962C8B-B14F-4D97-AF65-F5344CB8AC3E}">
        <p14:creationId xmlns:p14="http://schemas.microsoft.com/office/powerpoint/2010/main" val="23550757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352928" cy="60342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6702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26A9557-923B-43AA-ABCE-9BA66CA958BE}"/>
              </a:ext>
            </a:extLst>
          </p:cNvPr>
          <p:cNvSpPr>
            <a:spLocks noGrp="1"/>
          </p:cNvSpPr>
          <p:nvPr>
            <p:ph sz="quarter" idx="4"/>
          </p:nvPr>
        </p:nvSpPr>
        <p:spPr>
          <a:xfrm>
            <a:off x="4648200" y="476673"/>
            <a:ext cx="4038600" cy="5695528"/>
          </a:xfrm>
        </p:spPr>
        <p:txBody>
          <a:bodyPr>
            <a:normAutofit fontScale="55000" lnSpcReduction="20000"/>
          </a:bodyPr>
          <a:lstStyle/>
          <a:p>
            <a:endParaRPr lang="en-GB" b="1" u="sng" dirty="0">
              <a:solidFill>
                <a:schemeClr val="bg1"/>
              </a:solidFill>
            </a:endParaRPr>
          </a:p>
          <a:p>
            <a:r>
              <a:rPr lang="en-GB" b="1" u="sng" dirty="0">
                <a:solidFill>
                  <a:schemeClr val="bg1"/>
                </a:solidFill>
              </a:rPr>
              <a:t>Caring and support</a:t>
            </a:r>
            <a:r>
              <a:rPr lang="en-GB" b="1" dirty="0">
                <a:solidFill>
                  <a:schemeClr val="bg1"/>
                </a:solidFill>
              </a:rPr>
              <a:t>:</a:t>
            </a:r>
            <a:r>
              <a:rPr lang="en-GB" dirty="0">
                <a:solidFill>
                  <a:schemeClr val="bg1"/>
                </a:solidFill>
              </a:rPr>
              <a:t> Listen to students’ concerns and answer their questions in direct, factual, age-appropriate ways. (Be careful of giving TOO MUCH information, especially with younger children.)</a:t>
            </a:r>
            <a:br>
              <a:rPr lang="en-GB" dirty="0">
                <a:solidFill>
                  <a:schemeClr val="bg1"/>
                </a:solidFill>
              </a:rPr>
            </a:br>
            <a:endParaRPr lang="en-GB" dirty="0">
              <a:solidFill>
                <a:schemeClr val="bg1"/>
              </a:solidFill>
            </a:endParaRPr>
          </a:p>
          <a:p>
            <a:r>
              <a:rPr lang="en-GB" b="1" u="sng" dirty="0">
                <a:solidFill>
                  <a:schemeClr val="bg1"/>
                </a:solidFill>
              </a:rPr>
              <a:t>High expectations</a:t>
            </a:r>
            <a:r>
              <a:rPr lang="en-GB" b="1" dirty="0">
                <a:solidFill>
                  <a:schemeClr val="bg1"/>
                </a:solidFill>
              </a:rPr>
              <a:t>: </a:t>
            </a:r>
            <a:r>
              <a:rPr lang="en-GB" dirty="0">
                <a:solidFill>
                  <a:schemeClr val="bg1"/>
                </a:solidFill>
              </a:rPr>
              <a:t>Express your certainty that students can cope with the situation and faith in their strength and inner resources.</a:t>
            </a:r>
            <a:br>
              <a:rPr lang="en-GB" dirty="0">
                <a:solidFill>
                  <a:schemeClr val="bg1"/>
                </a:solidFill>
              </a:rPr>
            </a:br>
            <a:endParaRPr lang="en-GB" dirty="0">
              <a:solidFill>
                <a:schemeClr val="bg1"/>
              </a:solidFill>
            </a:endParaRPr>
          </a:p>
          <a:p>
            <a:r>
              <a:rPr lang="en-GB" b="1" u="sng" dirty="0">
                <a:solidFill>
                  <a:schemeClr val="bg1"/>
                </a:solidFill>
              </a:rPr>
              <a:t>Opportunities for participation</a:t>
            </a:r>
            <a:r>
              <a:rPr lang="en-GB" b="1" dirty="0">
                <a:solidFill>
                  <a:schemeClr val="bg1"/>
                </a:solidFill>
              </a:rPr>
              <a:t>:</a:t>
            </a:r>
            <a:r>
              <a:rPr lang="en-GB" dirty="0">
                <a:solidFill>
                  <a:schemeClr val="bg1"/>
                </a:solidFill>
              </a:rPr>
              <a:t> Help students come up with ways they can address the crisis themselves: i.e., raising money, sending cards and letters, forming a Peace Club.</a:t>
            </a:r>
            <a:br>
              <a:rPr lang="en-GB" dirty="0">
                <a:solidFill>
                  <a:schemeClr val="bg1"/>
                </a:solidFill>
              </a:rPr>
            </a:br>
            <a:endParaRPr lang="en-GB" dirty="0">
              <a:solidFill>
                <a:schemeClr val="bg1"/>
              </a:solidFill>
            </a:endParaRPr>
          </a:p>
          <a:p>
            <a:r>
              <a:rPr lang="en-GB" b="1" u="sng" dirty="0">
                <a:solidFill>
                  <a:schemeClr val="bg1"/>
                </a:solidFill>
              </a:rPr>
              <a:t>Prosocial bonding</a:t>
            </a:r>
            <a:r>
              <a:rPr lang="en-GB" b="1" dirty="0">
                <a:solidFill>
                  <a:schemeClr val="bg1"/>
                </a:solidFill>
              </a:rPr>
              <a:t>:</a:t>
            </a:r>
            <a:r>
              <a:rPr lang="en-GB" dirty="0">
                <a:solidFill>
                  <a:schemeClr val="bg1"/>
                </a:solidFill>
              </a:rPr>
              <a:t> Provide students with positive activities to do together that give them a sense of purpose and mastery in the situation.</a:t>
            </a:r>
            <a:br>
              <a:rPr lang="en-GB" dirty="0">
                <a:solidFill>
                  <a:schemeClr val="bg1"/>
                </a:solidFill>
              </a:rPr>
            </a:br>
            <a:endParaRPr lang="en-GB" dirty="0">
              <a:solidFill>
                <a:schemeClr val="bg1"/>
              </a:solidFill>
            </a:endParaRPr>
          </a:p>
          <a:p>
            <a:r>
              <a:rPr lang="en-GB" b="1" u="sng" dirty="0">
                <a:solidFill>
                  <a:schemeClr val="bg1"/>
                </a:solidFill>
              </a:rPr>
              <a:t>Clear, consistent boundaries</a:t>
            </a:r>
            <a:r>
              <a:rPr lang="en-GB" dirty="0">
                <a:solidFill>
                  <a:schemeClr val="bg1"/>
                </a:solidFill>
              </a:rPr>
              <a:t>: Strike a balance between addressing concerns and getting back to a normal schedule. Young people need the safety of familiar rules and routines.</a:t>
            </a:r>
            <a:br>
              <a:rPr lang="en-GB" dirty="0">
                <a:solidFill>
                  <a:schemeClr val="bg1"/>
                </a:solidFill>
              </a:rPr>
            </a:br>
            <a:endParaRPr lang="en-GB" dirty="0">
              <a:solidFill>
                <a:schemeClr val="bg1"/>
              </a:solidFill>
            </a:endParaRPr>
          </a:p>
          <a:p>
            <a:r>
              <a:rPr lang="en-GB" b="1" u="sng" dirty="0">
                <a:solidFill>
                  <a:schemeClr val="bg1"/>
                </a:solidFill>
              </a:rPr>
              <a:t>Life skills</a:t>
            </a:r>
            <a:r>
              <a:rPr lang="en-GB" b="1" dirty="0">
                <a:solidFill>
                  <a:schemeClr val="bg1"/>
                </a:solidFill>
              </a:rPr>
              <a:t>: </a:t>
            </a:r>
            <a:r>
              <a:rPr lang="en-GB" dirty="0">
                <a:solidFill>
                  <a:schemeClr val="bg1"/>
                </a:solidFill>
              </a:rPr>
              <a:t>Encourage students to communicate their thoughts and feelings. (But balance is again the key: Don’t let the talk escalate and overwhelm students)</a:t>
            </a:r>
          </a:p>
        </p:txBody>
      </p:sp>
      <p:pic>
        <p:nvPicPr>
          <p:cNvPr id="7" name="Content Placeholder 6">
            <a:extLst>
              <a:ext uri="{FF2B5EF4-FFF2-40B4-BE49-F238E27FC236}">
                <a16:creationId xmlns:a16="http://schemas.microsoft.com/office/drawing/2014/main" id="{8155ACAA-EA3A-4495-8064-0708632075BE}"/>
              </a:ext>
            </a:extLst>
          </p:cNvPr>
          <p:cNvPicPr>
            <a:picLocks noGrp="1" noChangeAspect="1"/>
          </p:cNvPicPr>
          <p:nvPr>
            <p:ph sz="quarter" idx="2"/>
          </p:nvPr>
        </p:nvPicPr>
        <p:blipFill>
          <a:blip r:embed="rId2">
            <a:extLst>
              <a:ext uri="{28A0092B-C50C-407E-A947-70E740481C1C}">
                <a14:useLocalDpi xmlns:a14="http://schemas.microsoft.com/office/drawing/2010/main" val="0"/>
              </a:ext>
            </a:extLst>
          </a:blip>
          <a:stretch>
            <a:fillRect/>
          </a:stretch>
        </p:blipFill>
        <p:spPr>
          <a:xfrm>
            <a:off x="457200" y="476674"/>
            <a:ext cx="4038600" cy="5127704"/>
          </a:xfrm>
          <a:prstGeom prst="rect">
            <a:avLst/>
          </a:prstGeom>
        </p:spPr>
      </p:pic>
    </p:spTree>
    <p:extLst>
      <p:ext uri="{BB962C8B-B14F-4D97-AF65-F5344CB8AC3E}">
        <p14:creationId xmlns:p14="http://schemas.microsoft.com/office/powerpoint/2010/main" val="645559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DAEC2D-DC9C-485D-BC7C-106267A209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4312" y="166687"/>
            <a:ext cx="8715375" cy="6524625"/>
          </a:xfrm>
          <a:prstGeom prst="rect">
            <a:avLst/>
          </a:prstGeom>
        </p:spPr>
      </p:pic>
    </p:spTree>
    <p:extLst>
      <p:ext uri="{BB962C8B-B14F-4D97-AF65-F5344CB8AC3E}">
        <p14:creationId xmlns:p14="http://schemas.microsoft.com/office/powerpoint/2010/main" val="20761947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Home Directed Study</a:t>
            </a:r>
          </a:p>
        </p:txBody>
      </p:sp>
      <p:sp>
        <p:nvSpPr>
          <p:cNvPr id="3" name="Content Placeholder 2"/>
          <p:cNvSpPr>
            <a:spLocks noGrp="1"/>
          </p:cNvSpPr>
          <p:nvPr>
            <p:ph sz="quarter" idx="1"/>
          </p:nvPr>
        </p:nvSpPr>
        <p:spPr/>
        <p:txBody>
          <a:bodyPr>
            <a:normAutofit lnSpcReduction="10000"/>
          </a:bodyPr>
          <a:lstStyle/>
          <a:p>
            <a:endParaRPr lang="en-GB" dirty="0">
              <a:solidFill>
                <a:schemeClr val="bg1"/>
              </a:solidFill>
            </a:endParaRPr>
          </a:p>
          <a:p>
            <a:r>
              <a:rPr lang="en-GB" dirty="0">
                <a:solidFill>
                  <a:schemeClr val="bg1"/>
                </a:solidFill>
              </a:rPr>
              <a:t>Individually, as there is no lecture next week, you are required to consider how your work with young people reflects the headings within the resiliency wheel.</a:t>
            </a:r>
          </a:p>
          <a:p>
            <a:endParaRPr lang="en-GB" dirty="0">
              <a:solidFill>
                <a:schemeClr val="bg1"/>
              </a:solidFill>
            </a:endParaRPr>
          </a:p>
          <a:p>
            <a:r>
              <a:rPr lang="en-GB" dirty="0">
                <a:solidFill>
                  <a:schemeClr val="bg1"/>
                </a:solidFill>
              </a:rPr>
              <a:t>Please can you write an individual account or case study which shows an example of your practice that reflect the themes presented within the resiliency wheel and present (25th Feb)</a:t>
            </a:r>
          </a:p>
          <a:p>
            <a:endParaRPr lang="en-GB" dirty="0">
              <a:solidFill>
                <a:schemeClr val="bg1"/>
              </a:solidFill>
            </a:endParaRPr>
          </a:p>
          <a:p>
            <a:r>
              <a:rPr lang="en-GB" dirty="0">
                <a:solidFill>
                  <a:schemeClr val="bg1"/>
                </a:solidFill>
              </a:rPr>
              <a:t>These tasks should support some of your thoughts and discussions in finalising your essay.</a:t>
            </a:r>
          </a:p>
          <a:p>
            <a:endParaRPr lang="en-GB" dirty="0"/>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29691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Reference List</a:t>
            </a:r>
          </a:p>
        </p:txBody>
      </p:sp>
      <p:sp>
        <p:nvSpPr>
          <p:cNvPr id="3" name="Content Placeholder 2"/>
          <p:cNvSpPr>
            <a:spLocks noGrp="1"/>
          </p:cNvSpPr>
          <p:nvPr>
            <p:ph sz="quarter" idx="1"/>
          </p:nvPr>
        </p:nvSpPr>
        <p:spPr/>
        <p:txBody>
          <a:bodyPr/>
          <a:lstStyle/>
          <a:p>
            <a:r>
              <a:rPr lang="en-GB" dirty="0">
                <a:solidFill>
                  <a:schemeClr val="bg1"/>
                </a:solidFill>
              </a:rPr>
              <a:t>James, A.L and James, A. (2008) Changing childhood in the UK: reconstructing discourses of risk and protection, in A James and A.L.  James (</a:t>
            </a:r>
            <a:r>
              <a:rPr lang="en-GB" dirty="0" err="1">
                <a:solidFill>
                  <a:schemeClr val="bg1"/>
                </a:solidFill>
              </a:rPr>
              <a:t>eds</a:t>
            </a:r>
            <a:r>
              <a:rPr lang="en-GB" dirty="0">
                <a:solidFill>
                  <a:schemeClr val="bg1"/>
                </a:solidFill>
              </a:rPr>
              <a:t>), European Childhoods: Cultures, Politics and Childhoods in Europe. Basingstoke: Palgrave Macmillan.</a:t>
            </a:r>
          </a:p>
          <a:p>
            <a:r>
              <a:rPr lang="en-GB" dirty="0" err="1">
                <a:solidFill>
                  <a:schemeClr val="bg1"/>
                </a:solidFill>
              </a:rPr>
              <a:t>Thompsen</a:t>
            </a:r>
            <a:r>
              <a:rPr lang="en-GB" dirty="0">
                <a:solidFill>
                  <a:schemeClr val="bg1"/>
                </a:solidFill>
              </a:rPr>
              <a:t>, K (2002) Building Resilient Students California: Corwin Press</a:t>
            </a:r>
          </a:p>
          <a:p>
            <a:endParaRPr lang="en-GB" dirty="0"/>
          </a:p>
        </p:txBody>
      </p:sp>
    </p:spTree>
    <p:extLst>
      <p:ext uri="{BB962C8B-B14F-4D97-AF65-F5344CB8AC3E}">
        <p14:creationId xmlns:p14="http://schemas.microsoft.com/office/powerpoint/2010/main" val="716729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205</TotalTime>
  <Words>1661</Words>
  <Application>Microsoft Office PowerPoint</Application>
  <PresentationFormat>On-screen Show (4:3)</PresentationFormat>
  <Paragraphs>165</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Bookman Old Style</vt:lpstr>
      <vt:lpstr>Gill Sans MT</vt:lpstr>
      <vt:lpstr>Wingdings</vt:lpstr>
      <vt:lpstr>Wingdings 3</vt:lpstr>
      <vt:lpstr>Origin</vt:lpstr>
      <vt:lpstr>SJYW6013 Young People in Society</vt:lpstr>
      <vt:lpstr>Last week…</vt:lpstr>
      <vt:lpstr>Karl Rogers Activity</vt:lpstr>
      <vt:lpstr>Karl Rogers Activity</vt:lpstr>
      <vt:lpstr>Comfort break 10 mins</vt:lpstr>
      <vt:lpstr>Group Task (5 minutes)</vt:lpstr>
      <vt:lpstr>Resilience</vt:lpstr>
      <vt:lpstr>Reflective Activity In Pairs</vt:lpstr>
      <vt:lpstr>PowerPoint Presentation</vt:lpstr>
      <vt:lpstr>Resilience</vt:lpstr>
      <vt:lpstr>PowerPoint Presentation</vt:lpstr>
      <vt:lpstr>PowerPoint Presentation</vt:lpstr>
      <vt:lpstr>The Social and Community Context in which they live.</vt:lpstr>
      <vt:lpstr>Feedback</vt:lpstr>
      <vt:lpstr>PowerPoint Presentation</vt:lpstr>
      <vt:lpstr>Protective Factors</vt:lpstr>
      <vt:lpstr>Examples of risk and protective factors</vt:lpstr>
      <vt:lpstr>Examples of risk and protective factors</vt:lpstr>
      <vt:lpstr>Risk and protective factors</vt:lpstr>
      <vt:lpstr>PowerPoint Presentation</vt:lpstr>
      <vt:lpstr>Developing Resilience</vt:lpstr>
      <vt:lpstr>PowerPoint Presentation</vt:lpstr>
      <vt:lpstr>PowerPoint Presentation</vt:lpstr>
      <vt:lpstr>PowerPoint Presentation</vt:lpstr>
      <vt:lpstr>Home Directed Study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SJYW6013 Young People in Society</dc:title>
  <dc:creator>Administrator</dc:creator>
  <cp:lastModifiedBy>katie gardner</cp:lastModifiedBy>
  <cp:revision>30</cp:revision>
  <dcterms:created xsi:type="dcterms:W3CDTF">2017-02-22T12:38:20Z</dcterms:created>
  <dcterms:modified xsi:type="dcterms:W3CDTF">2020-02-10T12:40:19Z</dcterms:modified>
</cp:coreProperties>
</file>