
<file path=[Content_Types].xml><?xml version="1.0" encoding="utf-8"?>
<Types xmlns="http://schemas.openxmlformats.org/package/2006/content-types">
  <Default Extension="gif" ContentType="image/gif"/>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6" r:id="rId2"/>
    <p:sldId id="257" r:id="rId3"/>
    <p:sldId id="258" r:id="rId4"/>
    <p:sldId id="272" r:id="rId5"/>
    <p:sldId id="259" r:id="rId6"/>
    <p:sldId id="261" r:id="rId7"/>
    <p:sldId id="262" r:id="rId8"/>
    <p:sldId id="263" r:id="rId9"/>
    <p:sldId id="264" r:id="rId10"/>
    <p:sldId id="265" r:id="rId11"/>
    <p:sldId id="271" r:id="rId12"/>
    <p:sldId id="266" r:id="rId13"/>
    <p:sldId id="267" r:id="rId14"/>
    <p:sldId id="268" r:id="rId15"/>
    <p:sldId id="269" r:id="rId16"/>
    <p:sldId id="260" r:id="rId17"/>
    <p:sldId id="273" r:id="rId18"/>
    <p:sldId id="274" r:id="rId19"/>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3" Type="http://schemas.openxmlformats.org/officeDocument/2006/relationships/slide" Target="slides/slide2.xml"/><Relationship Id="rId21" Type="http://schemas.openxmlformats.org/officeDocument/2006/relationships/viewProps" Target="view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tableStyles" Target="tableStyles.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theme" Target="theme/theme1.xml"/></Relationships>
</file>

<file path=ppt/diagrams/colors1.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0_3">
  <dgm:title val=""/>
  <dgm:desc val=""/>
  <dgm:catLst>
    <dgm:cat type="mainScheme" pri="10300"/>
  </dgm:catLst>
  <dgm:styleLbl name="node0">
    <dgm:fillClrLst meth="repeat">
      <a:schemeClr val="dk2"/>
    </dgm:fillClrLst>
    <dgm:linClrLst meth="repeat">
      <a:schemeClr val="lt2"/>
    </dgm:linClrLst>
    <dgm:effectClrLst/>
    <dgm:txLinClrLst/>
    <dgm:txFillClrLst/>
    <dgm:txEffectClrLst/>
  </dgm:styleLbl>
  <dgm:styleLbl name="alignNode1">
    <dgm:fillClrLst meth="repeat">
      <a:schemeClr val="dk2"/>
    </dgm:fillClrLst>
    <dgm:linClrLst meth="repeat">
      <a:schemeClr val="dk2"/>
    </dgm:linClrLst>
    <dgm:effectClrLst/>
    <dgm:txLinClrLst/>
    <dgm:txFillClrLst/>
    <dgm:txEffectClrLst/>
  </dgm:styleLbl>
  <dgm:styleLbl name="node1">
    <dgm:fillClrLst meth="repeat">
      <a:schemeClr val="dk2"/>
    </dgm:fillClrLst>
    <dgm:linClrLst meth="repeat">
      <a:schemeClr val="lt2"/>
    </dgm:linClrLst>
    <dgm:effectClrLst/>
    <dgm:txLinClrLst/>
    <dgm:txFillClrLst/>
    <dgm:txEffectClrLst/>
  </dgm:styleLbl>
  <dgm:styleLbl name="lnNode1">
    <dgm:fillClrLst meth="repeat">
      <a:schemeClr val="dk2"/>
    </dgm:fillClrLst>
    <dgm:linClrLst meth="repeat">
      <a:schemeClr val="lt2"/>
    </dgm:linClrLst>
    <dgm:effectClrLst/>
    <dgm:txLinClrLst/>
    <dgm:txFillClrLst/>
    <dgm:txEffectClrLst/>
  </dgm:styleLbl>
  <dgm:styleLbl name="vennNode1">
    <dgm:fillClrLst meth="repeat">
      <a:schemeClr val="dk2">
        <a:alpha val="50000"/>
      </a:schemeClr>
    </dgm:fillClrLst>
    <dgm:linClrLst meth="repeat">
      <a:schemeClr val="lt2"/>
    </dgm:linClrLst>
    <dgm:effectClrLst/>
    <dgm:txLinClrLst/>
    <dgm:txFillClrLst/>
    <dgm:txEffectClrLst/>
  </dgm:styleLbl>
  <dgm:styleLbl name="node2">
    <dgm:fillClrLst meth="repeat">
      <a:schemeClr val="dk2"/>
    </dgm:fillClrLst>
    <dgm:linClrLst meth="repeat">
      <a:schemeClr val="lt2"/>
    </dgm:linClrLst>
    <dgm:effectClrLst/>
    <dgm:txLinClrLst/>
    <dgm:txFillClrLst/>
    <dgm:txEffectClrLst/>
  </dgm:styleLbl>
  <dgm:styleLbl name="node3">
    <dgm:fillClrLst meth="repeat">
      <a:schemeClr val="dk2"/>
    </dgm:fillClrLst>
    <dgm:linClrLst meth="repeat">
      <a:schemeClr val="lt2"/>
    </dgm:linClrLst>
    <dgm:effectClrLst/>
    <dgm:txLinClrLst/>
    <dgm:txFillClrLst/>
    <dgm:txEffectClrLst/>
  </dgm:styleLbl>
  <dgm:styleLbl name="node4">
    <dgm:fillClrLst meth="repeat">
      <a:schemeClr val="dk2"/>
    </dgm:fillClrLst>
    <dgm:linClrLst meth="repeat">
      <a:schemeClr val="lt2"/>
    </dgm:linClrLst>
    <dgm:effectClrLst/>
    <dgm:txLinClrLst/>
    <dgm:txFillClrLst/>
    <dgm:txEffectClrLst/>
  </dgm:styleLbl>
  <dgm:styleLbl name="fgImgPlace1">
    <dgm:fillClrLst meth="repeat">
      <a:schemeClr val="dk2">
        <a:tint val="50000"/>
      </a:schemeClr>
    </dgm:fillClrLst>
    <dgm:linClrLst meth="repeat">
      <a:schemeClr val="lt2"/>
    </dgm:linClrLst>
    <dgm:effectClrLst/>
    <dgm:txLinClrLst/>
    <dgm:txFillClrLst meth="repeat">
      <a:schemeClr val="lt2"/>
    </dgm:txFillClrLst>
    <dgm:txEffectClrLst/>
  </dgm:styleLbl>
  <dgm:styleLbl name="align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bg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sibTrans2D1">
    <dgm:fillClrLst meth="repeat">
      <a:schemeClr val="dk2">
        <a:tint val="60000"/>
      </a:schemeClr>
    </dgm:fillClrLst>
    <dgm:linClrLst meth="repeat">
      <a:schemeClr val="dk2">
        <a:tint val="60000"/>
      </a:schemeClr>
    </dgm:linClrLst>
    <dgm:effectClrLst/>
    <dgm:txLinClrLst/>
    <dgm:txFillClrLst/>
    <dgm:txEffectClrLst/>
  </dgm:styleLbl>
  <dgm:styleLbl name="fgSibTrans2D1">
    <dgm:fillClrLst meth="repeat">
      <a:schemeClr val="dk2">
        <a:tint val="60000"/>
      </a:schemeClr>
    </dgm:fillClrLst>
    <dgm:linClrLst meth="repeat">
      <a:schemeClr val="dk2">
        <a:tint val="60000"/>
      </a:schemeClr>
    </dgm:linClrLst>
    <dgm:effectClrLst/>
    <dgm:txLinClrLst/>
    <dgm:txFillClrLst/>
    <dgm:txEffectClrLst/>
  </dgm:styleLbl>
  <dgm:styleLbl name="bgSibTrans2D1">
    <dgm:fillClrLst meth="repeat">
      <a:schemeClr val="dk2">
        <a:tint val="60000"/>
      </a:schemeClr>
    </dgm:fillClrLst>
    <dgm:linClrLst meth="repeat">
      <a:schemeClr val="dk2">
        <a:tint val="60000"/>
      </a:schemeClr>
    </dgm:linClrLst>
    <dgm:effectClrLst/>
    <dgm:txLinClrLst/>
    <dgm:txFillClrLst/>
    <dgm:txEffectClrLst/>
  </dgm:styleLbl>
  <dgm:styleLbl name="sibTrans1D1">
    <dgm:fillClrLst meth="repeat">
      <a:schemeClr val="dk2"/>
    </dgm:fillClrLst>
    <dgm:linClrLst meth="repeat">
      <a:schemeClr val="dk2"/>
    </dgm:linClrLst>
    <dgm:effectClrLst/>
    <dgm:txLinClrLst/>
    <dgm:txFillClrLst meth="repeat">
      <a:schemeClr val="lt2"/>
    </dgm:txFillClrLst>
    <dgm:txEffectClrLst/>
  </dgm:styleLbl>
  <dgm:styleLbl name="callout">
    <dgm:fillClrLst meth="repeat">
      <a:schemeClr val="dk2"/>
    </dgm:fillClrLst>
    <dgm:linClrLst meth="repeat">
      <a:schemeClr val="dk2">
        <a:tint val="50000"/>
      </a:schemeClr>
    </dgm:linClrLst>
    <dgm:effectClrLst/>
    <dgm:txLinClrLst/>
    <dgm:txFillClrLst meth="repeat">
      <a:schemeClr val="lt2"/>
    </dgm:txFillClrLst>
    <dgm:txEffectClrLst/>
  </dgm:styleLbl>
  <dgm:styleLbl name="asst0">
    <dgm:fillClrLst meth="repeat">
      <a:schemeClr val="dk2"/>
    </dgm:fillClrLst>
    <dgm:linClrLst meth="repeat">
      <a:schemeClr val="lt2"/>
    </dgm:linClrLst>
    <dgm:effectClrLst/>
    <dgm:txLinClrLst/>
    <dgm:txFillClrLst/>
    <dgm:txEffectClrLst/>
  </dgm:styleLbl>
  <dgm:styleLbl name="asst1">
    <dgm:fillClrLst meth="repeat">
      <a:schemeClr val="dk2"/>
    </dgm:fillClrLst>
    <dgm:linClrLst meth="repeat">
      <a:schemeClr val="lt2"/>
    </dgm:linClrLst>
    <dgm:effectClrLst/>
    <dgm:txLinClrLst/>
    <dgm:txFillClrLst/>
    <dgm:txEffectClrLst/>
  </dgm:styleLbl>
  <dgm:styleLbl name="asst2">
    <dgm:fillClrLst meth="repeat">
      <a:schemeClr val="dk2"/>
    </dgm:fillClrLst>
    <dgm:linClrLst meth="repeat">
      <a:schemeClr val="lt2"/>
    </dgm:linClrLst>
    <dgm:effectClrLst/>
    <dgm:txLinClrLst/>
    <dgm:txFillClrLst/>
    <dgm:txEffectClrLst/>
  </dgm:styleLbl>
  <dgm:styleLbl name="asst3">
    <dgm:fillClrLst meth="repeat">
      <a:schemeClr val="dk2"/>
    </dgm:fillClrLst>
    <dgm:linClrLst meth="repeat">
      <a:schemeClr val="lt2"/>
    </dgm:linClrLst>
    <dgm:effectClrLst/>
    <dgm:txLinClrLst/>
    <dgm:txFillClrLst/>
    <dgm:txEffectClrLst/>
  </dgm:styleLbl>
  <dgm:styleLbl name="asst4">
    <dgm:fillClrLst meth="repeat">
      <a:schemeClr val="dk2"/>
    </dgm:fillClrLst>
    <dgm:linClrLst meth="repeat">
      <a:schemeClr val="lt2"/>
    </dgm:linClrLst>
    <dgm:effectClrLst/>
    <dgm:txLinClrLst/>
    <dgm:txFillClrLst/>
    <dgm:txEffectClrLst/>
  </dgm:styleLbl>
  <dgm:styleLbl name="parChTrans2D1">
    <dgm:fillClrLst meth="repeat">
      <a:schemeClr val="dk2">
        <a:tint val="60000"/>
      </a:schemeClr>
    </dgm:fillClrLst>
    <dgm:linClrLst meth="repeat">
      <a:schemeClr val="dk2">
        <a:tint val="60000"/>
      </a:schemeClr>
    </dgm:linClrLst>
    <dgm:effectClrLst/>
    <dgm:txLinClrLst/>
    <dgm:txFillClrLst meth="repeat">
      <a:schemeClr val="lt2"/>
    </dgm:txFillClrLst>
    <dgm:txEffectClrLst/>
  </dgm:styleLbl>
  <dgm:styleLbl name="parChTrans2D2">
    <dgm:fillClrLst meth="repeat">
      <a:schemeClr val="dk2"/>
    </dgm:fillClrLst>
    <dgm:linClrLst meth="repeat">
      <a:schemeClr val="dk2"/>
    </dgm:linClrLst>
    <dgm:effectClrLst/>
    <dgm:txLinClrLst/>
    <dgm:txFillClrLst meth="repeat">
      <a:schemeClr val="lt2"/>
    </dgm:txFillClrLst>
    <dgm:txEffectClrLst/>
  </dgm:styleLbl>
  <dgm:styleLbl name="parChTrans2D3">
    <dgm:fillClrLst meth="repeat">
      <a:schemeClr val="dk2"/>
    </dgm:fillClrLst>
    <dgm:linClrLst meth="repeat">
      <a:schemeClr val="dk2"/>
    </dgm:linClrLst>
    <dgm:effectClrLst/>
    <dgm:txLinClrLst/>
    <dgm:txFillClrLst meth="repeat">
      <a:schemeClr val="lt2"/>
    </dgm:txFillClrLst>
    <dgm:txEffectClrLst/>
  </dgm:styleLbl>
  <dgm:styleLbl name="parChTrans2D4">
    <dgm:fillClrLst meth="repeat">
      <a:schemeClr val="dk2"/>
    </dgm:fillClrLst>
    <dgm:linClrLst meth="repeat">
      <a:schemeClr val="dk2"/>
    </dgm:linClrLst>
    <dgm:effectClrLst/>
    <dgm:txLinClrLst/>
    <dgm:txFillClrLst meth="repeat">
      <a:schemeClr val="lt2"/>
    </dgm:txFillClrLst>
    <dgm:txEffectClrLst/>
  </dgm:styleLbl>
  <dgm:styleLbl name="parChTrans1D1">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2">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3">
    <dgm:fillClrLst meth="repeat">
      <a:schemeClr val="dk2"/>
    </dgm:fillClrLst>
    <dgm:linClrLst meth="repeat">
      <a:schemeClr val="dk2">
        <a:shade val="80000"/>
      </a:schemeClr>
    </dgm:linClrLst>
    <dgm:effectClrLst/>
    <dgm:txLinClrLst/>
    <dgm:txFillClrLst meth="repeat">
      <a:schemeClr val="tx1"/>
    </dgm:txFillClrLst>
    <dgm:txEffectClrLst/>
  </dgm:styleLbl>
  <dgm:styleLbl name="parChTrans1D4">
    <dgm:fillClrLst meth="repeat">
      <a:schemeClr val="dk2"/>
    </dgm:fillClrLst>
    <dgm:linClrLst meth="repeat">
      <a:schemeClr val="dk2">
        <a:shade val="80000"/>
      </a:schemeClr>
    </dgm:linClrLst>
    <dgm:effectClrLst/>
    <dgm:txLinClrLst/>
    <dgm:txFillClrLst meth="repeat">
      <a:schemeClr val="tx1"/>
    </dgm:txFillClrLst>
    <dgm:txEffectClrLst/>
  </dgm:styleLbl>
  <dgm:styleLbl name="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con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align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trAlignAcc1">
    <dgm:fillClrLst meth="repeat">
      <a:schemeClr val="lt2">
        <a:alpha val="40000"/>
      </a:schemeClr>
    </dgm:fillClrLst>
    <dgm:linClrLst meth="repeat">
      <a:schemeClr val="dk2"/>
    </dgm:linClrLst>
    <dgm:effectClrLst/>
    <dgm:txLinClrLst/>
    <dgm:txFillClrLst meth="repeat">
      <a:schemeClr val="dk1"/>
    </dgm:txFillClrLst>
    <dgm:txEffectClrLst/>
  </dgm:styleLbl>
  <dgm:styleLbl name="b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solidFgAcc1">
    <dgm:fillClrLst meth="repeat">
      <a:schemeClr val="lt2"/>
    </dgm:fillClrLst>
    <dgm:linClrLst meth="repeat">
      <a:schemeClr val="dk2"/>
    </dgm:linClrLst>
    <dgm:effectClrLst/>
    <dgm:txLinClrLst/>
    <dgm:txFillClrLst meth="repeat">
      <a:schemeClr val="dk1"/>
    </dgm:txFillClrLst>
    <dgm:txEffectClrLst/>
  </dgm:styleLbl>
  <dgm:styleLbl name="solidAlignAcc1">
    <dgm:fillClrLst meth="repeat">
      <a:schemeClr val="lt2"/>
    </dgm:fillClrLst>
    <dgm:linClrLst meth="repeat">
      <a:schemeClr val="dk2"/>
    </dgm:linClrLst>
    <dgm:effectClrLst/>
    <dgm:txLinClrLst/>
    <dgm:txFillClrLst meth="repeat">
      <a:schemeClr val="dk1"/>
    </dgm:txFillClrLst>
    <dgm:txEffectClrLst/>
  </dgm:styleLbl>
  <dgm:styleLbl name="solidBgAcc1">
    <dgm:fillClrLst meth="repeat">
      <a:schemeClr val="lt2"/>
    </dgm:fillClrLst>
    <dgm:linClrLst meth="repeat">
      <a:schemeClr val="dk2"/>
    </dgm:linClrLst>
    <dgm:effectClrLst/>
    <dgm:txLinClrLst/>
    <dgm:txFillClrLst meth="repeat">
      <a:schemeClr val="dk1"/>
    </dgm:txFillClrLst>
    <dgm:txEffectClrLst/>
  </dgm:styleLbl>
  <dgm:styleLbl name="f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align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b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fgAcc0">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2">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3">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4">
    <dgm:fillClrLst meth="repeat">
      <a:schemeClr val="lt2">
        <a:alpha val="90000"/>
      </a:schemeClr>
    </dgm:fillClrLst>
    <dgm:linClrLst meth="repeat">
      <a:schemeClr val="dk2"/>
    </dgm:linClrLst>
    <dgm:effectClrLst/>
    <dgm:txLinClrLst/>
    <dgm:txFillClrLst meth="repeat">
      <a:schemeClr val="dk1"/>
    </dgm:txFillClrLst>
    <dgm:txEffectClrLst/>
  </dgm:styleLbl>
  <dgm:styleLbl name="bgShp">
    <dgm:fillClrLst meth="repeat">
      <a:schemeClr val="dk2">
        <a:tint val="40000"/>
      </a:schemeClr>
    </dgm:fillClrLst>
    <dgm:linClrLst meth="repeat">
      <a:schemeClr val="dk2"/>
    </dgm:linClrLst>
    <dgm:effectClrLst/>
    <dgm:txLinClrLst/>
    <dgm:txFillClrLst meth="repeat">
      <a:schemeClr val="dk1"/>
    </dgm:txFillClrLst>
    <dgm:txEffectClrLst/>
  </dgm:styleLbl>
  <dgm:styleLbl name="dkBgShp">
    <dgm:fillClrLst meth="repeat">
      <a:schemeClr val="dk2">
        <a:shade val="80000"/>
      </a:schemeClr>
    </dgm:fillClrLst>
    <dgm:linClrLst meth="repeat">
      <a:schemeClr val="dk2"/>
    </dgm:linClrLst>
    <dgm:effectClrLst/>
    <dgm:txLinClrLst/>
    <dgm:txFillClrLst meth="repeat">
      <a:schemeClr val="lt1"/>
    </dgm:txFillClrLst>
    <dgm:txEffectClrLst/>
  </dgm:styleLbl>
  <dgm:styleLbl name="trBgShp">
    <dgm:fillClrLst meth="repeat">
      <a:schemeClr val="dk2">
        <a:tint val="50000"/>
        <a:alpha val="40000"/>
      </a:schemeClr>
    </dgm:fillClrLst>
    <dgm:linClrLst meth="repeat">
      <a:schemeClr val="dk2"/>
    </dgm:linClrLst>
    <dgm:effectClrLst/>
    <dgm:txLinClrLst/>
    <dgm:txFillClrLst meth="repeat">
      <a:schemeClr val="lt1"/>
    </dgm:txFillClrLst>
    <dgm:txEffectClrLst/>
  </dgm:styleLbl>
  <dgm:styleLbl name="fgShp">
    <dgm:fillClrLst meth="repeat">
      <a:schemeClr val="dk2">
        <a:tint val="60000"/>
      </a:schemeClr>
    </dgm:fillClrLst>
    <dgm:linClrLst meth="repeat">
      <a:schemeClr val="lt2"/>
    </dgm:linClrLst>
    <dgm:effectClrLst/>
    <dgm:txLinClrLst/>
    <dgm:txFillClrLst meth="repeat">
      <a:schemeClr val="dk1"/>
    </dgm:txFillClrLst>
    <dgm:txEffectClrLst/>
  </dgm:styleLbl>
  <dgm:styleLbl name="revTx">
    <dgm:fillClrLst meth="repeat">
      <a:schemeClr val="lt2">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CB447128-1AA4-4107-8D92-D60018F904A1}" type="doc">
      <dgm:prSet loTypeId="urn:microsoft.com/office/officeart/2008/layout/LinedList" loCatId="list" qsTypeId="urn:microsoft.com/office/officeart/2005/8/quickstyle/simple1" qsCatId="simple" csTypeId="urn:microsoft.com/office/officeart/2005/8/colors/colorful1" csCatId="colorful" phldr="1"/>
      <dgm:spPr/>
      <dgm:t>
        <a:bodyPr/>
        <a:lstStyle/>
        <a:p>
          <a:endParaRPr lang="en-US"/>
        </a:p>
      </dgm:t>
    </dgm:pt>
    <dgm:pt modelId="{EF8A00B8-CE11-4722-80C3-2F19936A0321}">
      <dgm:prSet custT="1"/>
      <dgm:spPr/>
      <dgm:t>
        <a:bodyPr/>
        <a:lstStyle/>
        <a:p>
          <a:pPr rtl="0"/>
          <a:r>
            <a:rPr lang="en-US" sz="1800">
              <a:latin typeface="Times New Roman"/>
              <a:cs typeface="Times New Roman"/>
            </a:rPr>
            <a:t>Management plays a vital role in every business. It allows for proper direction, organises resources, motivates staff and makes sure that the goals of the </a:t>
          </a:r>
          <a:r>
            <a:rPr lang="en-US" sz="1800" err="1">
              <a:latin typeface="Times New Roman"/>
              <a:cs typeface="Times New Roman"/>
            </a:rPr>
            <a:t>organisation</a:t>
          </a:r>
          <a:r>
            <a:rPr lang="en-US" sz="1800">
              <a:latin typeface="Times New Roman"/>
              <a:cs typeface="Times New Roman"/>
            </a:rPr>
            <a:t> are met effectively and efficiently.</a:t>
          </a:r>
        </a:p>
      </dgm:t>
    </dgm:pt>
    <dgm:pt modelId="{113BCB1C-2135-47B0-92FE-A8A39D00AB48}" type="parTrans" cxnId="{909B8F89-258B-4F60-8539-060DAD1DE020}">
      <dgm:prSet/>
      <dgm:spPr/>
      <dgm:t>
        <a:bodyPr/>
        <a:lstStyle/>
        <a:p>
          <a:endParaRPr lang="en-US">
            <a:latin typeface="Times New Roman" panose="02020603050405020304" pitchFamily="18" charset="0"/>
            <a:cs typeface="Times New Roman" panose="02020603050405020304" pitchFamily="18" charset="0"/>
          </a:endParaRPr>
        </a:p>
      </dgm:t>
    </dgm:pt>
    <dgm:pt modelId="{72B39F73-EDEB-4C25-ADB8-1924C33D8102}" type="sibTrans" cxnId="{909B8F89-258B-4F60-8539-060DAD1DE020}">
      <dgm:prSet/>
      <dgm:spPr/>
      <dgm:t>
        <a:bodyPr/>
        <a:lstStyle/>
        <a:p>
          <a:endParaRPr lang="en-US">
            <a:latin typeface="Times New Roman" panose="02020603050405020304" pitchFamily="18" charset="0"/>
            <a:cs typeface="Times New Roman" panose="02020603050405020304" pitchFamily="18" charset="0"/>
          </a:endParaRPr>
        </a:p>
      </dgm:t>
    </dgm:pt>
    <dgm:pt modelId="{229A3DB3-7BD6-4A42-8DE1-8C05DDA02C29}">
      <dgm:prSet custT="1"/>
      <dgm:spPr/>
      <dgm:t>
        <a:bodyPr/>
        <a:lstStyle/>
        <a:p>
          <a:pPr rtl="0"/>
          <a:r>
            <a:rPr lang="en-US" sz="1800">
              <a:latin typeface="Times New Roman"/>
              <a:cs typeface="Times New Roman"/>
            </a:rPr>
            <a:t>In this presentation we will be looking at how Greggs, a UK Food Retail company's managers operate using Henrys Fayol's management style and see how managers can be effective with these functions and how these functions help Greggs achieve their goals. </a:t>
          </a:r>
        </a:p>
      </dgm:t>
    </dgm:pt>
    <dgm:pt modelId="{3B2FB415-2C3C-4D79-ACCE-D82F8AD3D5FC}" type="parTrans" cxnId="{68BC12DD-1FBF-462F-A30E-F1BECFE5AAFA}">
      <dgm:prSet/>
      <dgm:spPr/>
      <dgm:t>
        <a:bodyPr/>
        <a:lstStyle/>
        <a:p>
          <a:endParaRPr lang="en-US">
            <a:latin typeface="Times New Roman" panose="02020603050405020304" pitchFamily="18" charset="0"/>
            <a:cs typeface="Times New Roman" panose="02020603050405020304" pitchFamily="18" charset="0"/>
          </a:endParaRPr>
        </a:p>
      </dgm:t>
    </dgm:pt>
    <dgm:pt modelId="{2C2244C7-5F54-4D78-BE16-06B22212B502}" type="sibTrans" cxnId="{68BC12DD-1FBF-462F-A30E-F1BECFE5AAFA}">
      <dgm:prSet/>
      <dgm:spPr/>
      <dgm:t>
        <a:bodyPr/>
        <a:lstStyle/>
        <a:p>
          <a:endParaRPr lang="en-US">
            <a:latin typeface="Times New Roman" panose="02020603050405020304" pitchFamily="18" charset="0"/>
            <a:cs typeface="Times New Roman" panose="02020603050405020304" pitchFamily="18" charset="0"/>
          </a:endParaRPr>
        </a:p>
      </dgm:t>
    </dgm:pt>
    <dgm:pt modelId="{9DF3BE92-6656-4BC5-8589-39E20746B46E}">
      <dgm:prSet phldr="0" custT="1"/>
      <dgm:spPr/>
      <dgm:t>
        <a:bodyPr/>
        <a:lstStyle/>
        <a:p>
          <a:r>
            <a:rPr lang="en-US" sz="1800">
              <a:latin typeface="Times New Roman"/>
              <a:cs typeface="Times New Roman"/>
            </a:rPr>
            <a:t>Henry Fayol (1841-1925) was a French engineer known for laying the foundation of modern management by outlining managerial roles and principles. (witzel,2003).</a:t>
          </a:r>
          <a:endParaRPr lang="en-GB" sz="1800"/>
        </a:p>
      </dgm:t>
    </dgm:pt>
    <dgm:pt modelId="{7942417F-5D7A-42A8-8EB4-16BB11150EDB}" type="parTrans" cxnId="{D92BF3A1-A5C5-4B21-BBEA-DC8DBDC887F3}">
      <dgm:prSet/>
      <dgm:spPr/>
    </dgm:pt>
    <dgm:pt modelId="{07BEBEE7-604D-461E-8FBF-A28F51EA9F30}" type="sibTrans" cxnId="{D92BF3A1-A5C5-4B21-BBEA-DC8DBDC887F3}">
      <dgm:prSet/>
      <dgm:spPr/>
    </dgm:pt>
    <dgm:pt modelId="{44D3ED70-4DCB-4A40-AB80-3E82C059F45B}" type="pres">
      <dgm:prSet presAssocID="{CB447128-1AA4-4107-8D92-D60018F904A1}" presName="vert0" presStyleCnt="0">
        <dgm:presLayoutVars>
          <dgm:dir/>
          <dgm:animOne val="branch"/>
          <dgm:animLvl val="lvl"/>
        </dgm:presLayoutVars>
      </dgm:prSet>
      <dgm:spPr/>
    </dgm:pt>
    <dgm:pt modelId="{F32C760A-B055-F743-BDF4-7E89D3C5F258}" type="pres">
      <dgm:prSet presAssocID="{EF8A00B8-CE11-4722-80C3-2F19936A0321}" presName="thickLine" presStyleLbl="alignNode1" presStyleIdx="0" presStyleCnt="3"/>
      <dgm:spPr/>
    </dgm:pt>
    <dgm:pt modelId="{EA539FDD-41DB-984E-87D3-701F9A3CD906}" type="pres">
      <dgm:prSet presAssocID="{EF8A00B8-CE11-4722-80C3-2F19936A0321}" presName="horz1" presStyleCnt="0"/>
      <dgm:spPr/>
    </dgm:pt>
    <dgm:pt modelId="{2FBE5D81-1DBC-7147-9E4B-84793A52D2AC}" type="pres">
      <dgm:prSet presAssocID="{EF8A00B8-CE11-4722-80C3-2F19936A0321}" presName="tx1" presStyleLbl="revTx" presStyleIdx="0" presStyleCnt="3"/>
      <dgm:spPr/>
    </dgm:pt>
    <dgm:pt modelId="{3FEF16BF-531E-6049-B7C3-06B7E9668430}" type="pres">
      <dgm:prSet presAssocID="{EF8A00B8-CE11-4722-80C3-2F19936A0321}" presName="vert1" presStyleCnt="0"/>
      <dgm:spPr/>
    </dgm:pt>
    <dgm:pt modelId="{18CD8DE3-D3D7-4CC2-9135-17CE1944070D}" type="pres">
      <dgm:prSet presAssocID="{9DF3BE92-6656-4BC5-8589-39E20746B46E}" presName="thickLine" presStyleLbl="alignNode1" presStyleIdx="1" presStyleCnt="3"/>
      <dgm:spPr/>
    </dgm:pt>
    <dgm:pt modelId="{209150DC-F6AF-4295-A7F3-2C837DD1D722}" type="pres">
      <dgm:prSet presAssocID="{9DF3BE92-6656-4BC5-8589-39E20746B46E}" presName="horz1" presStyleCnt="0"/>
      <dgm:spPr/>
    </dgm:pt>
    <dgm:pt modelId="{923FE557-FF92-4AFF-860D-46AFCF7433BB}" type="pres">
      <dgm:prSet presAssocID="{9DF3BE92-6656-4BC5-8589-39E20746B46E}" presName="tx1" presStyleLbl="revTx" presStyleIdx="1" presStyleCnt="3"/>
      <dgm:spPr/>
    </dgm:pt>
    <dgm:pt modelId="{AE49EC1A-7C0A-47BF-BF4B-EAE77AF288DD}" type="pres">
      <dgm:prSet presAssocID="{9DF3BE92-6656-4BC5-8589-39E20746B46E}" presName="vert1" presStyleCnt="0"/>
      <dgm:spPr/>
    </dgm:pt>
    <dgm:pt modelId="{0BC45CB7-92FA-8C46-A557-29146207595F}" type="pres">
      <dgm:prSet presAssocID="{229A3DB3-7BD6-4A42-8DE1-8C05DDA02C29}" presName="thickLine" presStyleLbl="alignNode1" presStyleIdx="2" presStyleCnt="3"/>
      <dgm:spPr/>
    </dgm:pt>
    <dgm:pt modelId="{87E293C1-0125-6F48-BA8C-7DAD00D396BD}" type="pres">
      <dgm:prSet presAssocID="{229A3DB3-7BD6-4A42-8DE1-8C05DDA02C29}" presName="horz1" presStyleCnt="0"/>
      <dgm:spPr/>
    </dgm:pt>
    <dgm:pt modelId="{5BB1D1FC-FBFA-EE40-9FA2-DAFB914EE97E}" type="pres">
      <dgm:prSet presAssocID="{229A3DB3-7BD6-4A42-8DE1-8C05DDA02C29}" presName="tx1" presStyleLbl="revTx" presStyleIdx="2" presStyleCnt="3"/>
      <dgm:spPr/>
    </dgm:pt>
    <dgm:pt modelId="{494A4527-DF10-5C47-B142-6473F58F210A}" type="pres">
      <dgm:prSet presAssocID="{229A3DB3-7BD6-4A42-8DE1-8C05DDA02C29}" presName="vert1" presStyleCnt="0"/>
      <dgm:spPr/>
    </dgm:pt>
  </dgm:ptLst>
  <dgm:cxnLst>
    <dgm:cxn modelId="{EC180544-5AF3-584E-A1D3-4B903C5737F0}" type="presOf" srcId="{229A3DB3-7BD6-4A42-8DE1-8C05DDA02C29}" destId="{5BB1D1FC-FBFA-EE40-9FA2-DAFB914EE97E}" srcOrd="0" destOrd="0" presId="urn:microsoft.com/office/officeart/2008/layout/LinedList"/>
    <dgm:cxn modelId="{1C485F54-AFD1-4D70-B5C3-1C1FE64F9C8F}" type="presOf" srcId="{9DF3BE92-6656-4BC5-8589-39E20746B46E}" destId="{923FE557-FF92-4AFF-860D-46AFCF7433BB}" srcOrd="0" destOrd="0" presId="urn:microsoft.com/office/officeart/2008/layout/LinedList"/>
    <dgm:cxn modelId="{909B8F89-258B-4F60-8539-060DAD1DE020}" srcId="{CB447128-1AA4-4107-8D92-D60018F904A1}" destId="{EF8A00B8-CE11-4722-80C3-2F19936A0321}" srcOrd="0" destOrd="0" parTransId="{113BCB1C-2135-47B0-92FE-A8A39D00AB48}" sibTransId="{72B39F73-EDEB-4C25-ADB8-1924C33D8102}"/>
    <dgm:cxn modelId="{D92BF3A1-A5C5-4B21-BBEA-DC8DBDC887F3}" srcId="{CB447128-1AA4-4107-8D92-D60018F904A1}" destId="{9DF3BE92-6656-4BC5-8589-39E20746B46E}" srcOrd="1" destOrd="0" parTransId="{7942417F-5D7A-42A8-8EB4-16BB11150EDB}" sibTransId="{07BEBEE7-604D-461E-8FBF-A28F51EA9F30}"/>
    <dgm:cxn modelId="{D2B0C9BD-5953-074C-AAE5-44FA0BFD56CA}" type="presOf" srcId="{CB447128-1AA4-4107-8D92-D60018F904A1}" destId="{44D3ED70-4DCB-4A40-AB80-3E82C059F45B}" srcOrd="0" destOrd="0" presId="urn:microsoft.com/office/officeart/2008/layout/LinedList"/>
    <dgm:cxn modelId="{68BC12DD-1FBF-462F-A30E-F1BECFE5AAFA}" srcId="{CB447128-1AA4-4107-8D92-D60018F904A1}" destId="{229A3DB3-7BD6-4A42-8DE1-8C05DDA02C29}" srcOrd="2" destOrd="0" parTransId="{3B2FB415-2C3C-4D79-ACCE-D82F8AD3D5FC}" sibTransId="{2C2244C7-5F54-4D78-BE16-06B22212B502}"/>
    <dgm:cxn modelId="{13B09FE3-AF63-B945-9FCF-E9979E1370D1}" type="presOf" srcId="{EF8A00B8-CE11-4722-80C3-2F19936A0321}" destId="{2FBE5D81-1DBC-7147-9E4B-84793A52D2AC}" srcOrd="0" destOrd="0" presId="urn:microsoft.com/office/officeart/2008/layout/LinedList"/>
    <dgm:cxn modelId="{24B97557-8995-B842-9A97-0550D24243E6}" type="presParOf" srcId="{44D3ED70-4DCB-4A40-AB80-3E82C059F45B}" destId="{F32C760A-B055-F743-BDF4-7E89D3C5F258}" srcOrd="0" destOrd="0" presId="urn:microsoft.com/office/officeart/2008/layout/LinedList"/>
    <dgm:cxn modelId="{2A956FC6-98DF-E844-B09A-69C52477C7AC}" type="presParOf" srcId="{44D3ED70-4DCB-4A40-AB80-3E82C059F45B}" destId="{EA539FDD-41DB-984E-87D3-701F9A3CD906}" srcOrd="1" destOrd="0" presId="urn:microsoft.com/office/officeart/2008/layout/LinedList"/>
    <dgm:cxn modelId="{597E66A7-CEEB-0248-B5B5-C160B55B1EF9}" type="presParOf" srcId="{EA539FDD-41DB-984E-87D3-701F9A3CD906}" destId="{2FBE5D81-1DBC-7147-9E4B-84793A52D2AC}" srcOrd="0" destOrd="0" presId="urn:microsoft.com/office/officeart/2008/layout/LinedList"/>
    <dgm:cxn modelId="{E81D7C68-5115-8347-8791-640D44C76610}" type="presParOf" srcId="{EA539FDD-41DB-984E-87D3-701F9A3CD906}" destId="{3FEF16BF-531E-6049-B7C3-06B7E9668430}" srcOrd="1" destOrd="0" presId="urn:microsoft.com/office/officeart/2008/layout/LinedList"/>
    <dgm:cxn modelId="{3EB7985B-C86F-4DB1-B90C-A7E94E5EF8B0}" type="presParOf" srcId="{44D3ED70-4DCB-4A40-AB80-3E82C059F45B}" destId="{18CD8DE3-D3D7-4CC2-9135-17CE1944070D}" srcOrd="2" destOrd="0" presId="urn:microsoft.com/office/officeart/2008/layout/LinedList"/>
    <dgm:cxn modelId="{475E3F07-2705-4641-BA8F-DFA63AD9E1B1}" type="presParOf" srcId="{44D3ED70-4DCB-4A40-AB80-3E82C059F45B}" destId="{209150DC-F6AF-4295-A7F3-2C837DD1D722}" srcOrd="3" destOrd="0" presId="urn:microsoft.com/office/officeart/2008/layout/LinedList"/>
    <dgm:cxn modelId="{60DF6551-E373-4192-81E1-DCEE576A16DC}" type="presParOf" srcId="{209150DC-F6AF-4295-A7F3-2C837DD1D722}" destId="{923FE557-FF92-4AFF-860D-46AFCF7433BB}" srcOrd="0" destOrd="0" presId="urn:microsoft.com/office/officeart/2008/layout/LinedList"/>
    <dgm:cxn modelId="{02E37842-E525-4B30-8675-0AF6393501A6}" type="presParOf" srcId="{209150DC-F6AF-4295-A7F3-2C837DD1D722}" destId="{AE49EC1A-7C0A-47BF-BF4B-EAE77AF288DD}" srcOrd="1" destOrd="0" presId="urn:microsoft.com/office/officeart/2008/layout/LinedList"/>
    <dgm:cxn modelId="{4D70FFC1-FE47-B84A-B614-14D171D79125}" type="presParOf" srcId="{44D3ED70-4DCB-4A40-AB80-3E82C059F45B}" destId="{0BC45CB7-92FA-8C46-A557-29146207595F}" srcOrd="4" destOrd="0" presId="urn:microsoft.com/office/officeart/2008/layout/LinedList"/>
    <dgm:cxn modelId="{96B7F60B-5D7C-5F4C-8400-6EA8EF4974D4}" type="presParOf" srcId="{44D3ED70-4DCB-4A40-AB80-3E82C059F45B}" destId="{87E293C1-0125-6F48-BA8C-7DAD00D396BD}" srcOrd="5" destOrd="0" presId="urn:microsoft.com/office/officeart/2008/layout/LinedList"/>
    <dgm:cxn modelId="{D7AF83DB-E3B9-B441-8192-1A2059356A40}" type="presParOf" srcId="{87E293C1-0125-6F48-BA8C-7DAD00D396BD}" destId="{5BB1D1FC-FBFA-EE40-9FA2-DAFB914EE97E}" srcOrd="0" destOrd="0" presId="urn:microsoft.com/office/officeart/2008/layout/LinedList"/>
    <dgm:cxn modelId="{748D10C0-0BB8-4449-BCFC-E4D874F1FF68}" type="presParOf" srcId="{87E293C1-0125-6F48-BA8C-7DAD00D396BD}" destId="{494A4527-DF10-5C47-B142-6473F58F210A}" srcOrd="1" destOrd="0" presId="urn:microsoft.com/office/officeart/2008/layout/Lin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2790F4C7-478E-4BF5-8717-1157C62FFB2D}" type="doc">
      <dgm:prSet loTypeId="urn:microsoft.com/office/officeart/2005/8/layout/hierarchy1" loCatId="hierarchy" qsTypeId="urn:microsoft.com/office/officeart/2005/8/quickstyle/simple1" qsCatId="simple" csTypeId="urn:microsoft.com/office/officeart/2005/8/colors/accent0_3" csCatId="mainScheme"/>
      <dgm:spPr/>
      <dgm:t>
        <a:bodyPr/>
        <a:lstStyle/>
        <a:p>
          <a:endParaRPr lang="en-US"/>
        </a:p>
      </dgm:t>
    </dgm:pt>
    <dgm:pt modelId="{C057E32A-658C-42B6-8328-AFE34759BE5C}">
      <dgm:prSet/>
      <dgm:spPr/>
      <dgm:t>
        <a:bodyPr/>
        <a:lstStyle/>
        <a:p>
          <a:pPr rtl="0"/>
          <a:r>
            <a:rPr lang="en-US">
              <a:latin typeface="Times New Roman"/>
              <a:cs typeface="Times New Roman"/>
            </a:rPr>
            <a:t>Managers at Greggs use effective planning by using data techniques like statistics and predictive analytics to help determine future predictions, also aligning plans across different departments and changing strategies to adapt to market changes (Greggs,2023)</a:t>
          </a:r>
        </a:p>
      </dgm:t>
    </dgm:pt>
    <dgm:pt modelId="{9F0BCB7E-2C38-418A-A2B1-39462552EFBE}" type="parTrans" cxnId="{15ABF4C8-4A6C-426C-9114-B55B2CBC8A4A}">
      <dgm:prSet/>
      <dgm:spPr/>
      <dgm:t>
        <a:bodyPr/>
        <a:lstStyle/>
        <a:p>
          <a:endParaRPr lang="en-US">
            <a:latin typeface="Times New Roman" panose="02020603050405020304" pitchFamily="18" charset="0"/>
            <a:cs typeface="Times New Roman" panose="02020603050405020304" pitchFamily="18" charset="0"/>
          </a:endParaRPr>
        </a:p>
      </dgm:t>
    </dgm:pt>
    <dgm:pt modelId="{852F6B20-13D0-4966-9909-1F0918BC1AAC}" type="sibTrans" cxnId="{15ABF4C8-4A6C-426C-9114-B55B2CBC8A4A}">
      <dgm:prSet/>
      <dgm:spPr/>
      <dgm:t>
        <a:bodyPr/>
        <a:lstStyle/>
        <a:p>
          <a:endParaRPr lang="en-US">
            <a:latin typeface="Times New Roman" panose="02020603050405020304" pitchFamily="18" charset="0"/>
            <a:cs typeface="Times New Roman" panose="02020603050405020304" pitchFamily="18" charset="0"/>
          </a:endParaRPr>
        </a:p>
      </dgm:t>
    </dgm:pt>
    <dgm:pt modelId="{3C869A5D-552A-4854-8382-FBFB9459F9FD}">
      <dgm:prSet/>
      <dgm:spPr/>
      <dgm:t>
        <a:bodyPr/>
        <a:lstStyle/>
        <a:p>
          <a:pPr rtl="0"/>
          <a:r>
            <a:rPr lang="en-US">
              <a:latin typeface="Times New Roman"/>
              <a:cs typeface="Times New Roman"/>
            </a:rPr>
            <a:t>They use social responsibility into planning through the Gregg pledge which outlines the commitments to substainability and healthier food choices (Greggs,2023)</a:t>
          </a:r>
        </a:p>
      </dgm:t>
    </dgm:pt>
    <dgm:pt modelId="{33004275-A4AE-4A3C-B2D1-34B4BD213F2E}" type="parTrans" cxnId="{BAD33307-7647-4FEB-9326-D577FF036F32}">
      <dgm:prSet/>
      <dgm:spPr/>
      <dgm:t>
        <a:bodyPr/>
        <a:lstStyle/>
        <a:p>
          <a:endParaRPr lang="en-US">
            <a:latin typeface="Times New Roman" panose="02020603050405020304" pitchFamily="18" charset="0"/>
            <a:cs typeface="Times New Roman" panose="02020603050405020304" pitchFamily="18" charset="0"/>
          </a:endParaRPr>
        </a:p>
      </dgm:t>
    </dgm:pt>
    <dgm:pt modelId="{0797252B-D3CE-4351-847E-5274AD33ACE0}" type="sibTrans" cxnId="{BAD33307-7647-4FEB-9326-D577FF036F32}">
      <dgm:prSet/>
      <dgm:spPr/>
      <dgm:t>
        <a:bodyPr/>
        <a:lstStyle/>
        <a:p>
          <a:endParaRPr lang="en-US">
            <a:latin typeface="Times New Roman" panose="02020603050405020304" pitchFamily="18" charset="0"/>
            <a:cs typeface="Times New Roman" panose="02020603050405020304" pitchFamily="18" charset="0"/>
          </a:endParaRPr>
        </a:p>
      </dgm:t>
    </dgm:pt>
    <dgm:pt modelId="{413FFEF9-7481-9046-B217-BC45D0F6FC2A}" type="pres">
      <dgm:prSet presAssocID="{2790F4C7-478E-4BF5-8717-1157C62FFB2D}" presName="hierChild1" presStyleCnt="0">
        <dgm:presLayoutVars>
          <dgm:chPref val="1"/>
          <dgm:dir/>
          <dgm:animOne val="branch"/>
          <dgm:animLvl val="lvl"/>
          <dgm:resizeHandles/>
        </dgm:presLayoutVars>
      </dgm:prSet>
      <dgm:spPr/>
    </dgm:pt>
    <dgm:pt modelId="{B7B81D68-5AC7-A94D-B07F-E471B2AD2995}" type="pres">
      <dgm:prSet presAssocID="{C057E32A-658C-42B6-8328-AFE34759BE5C}" presName="hierRoot1" presStyleCnt="0"/>
      <dgm:spPr/>
    </dgm:pt>
    <dgm:pt modelId="{4A4DD3CB-F87D-3740-A037-D177D432381C}" type="pres">
      <dgm:prSet presAssocID="{C057E32A-658C-42B6-8328-AFE34759BE5C}" presName="composite" presStyleCnt="0"/>
      <dgm:spPr/>
    </dgm:pt>
    <dgm:pt modelId="{D907ACB6-857D-044C-A158-00C41D5A8239}" type="pres">
      <dgm:prSet presAssocID="{C057E32A-658C-42B6-8328-AFE34759BE5C}" presName="background" presStyleLbl="node0" presStyleIdx="0" presStyleCnt="2"/>
      <dgm:spPr/>
    </dgm:pt>
    <dgm:pt modelId="{4BF81C9D-2BDD-DA44-9893-FA83F94931D8}" type="pres">
      <dgm:prSet presAssocID="{C057E32A-658C-42B6-8328-AFE34759BE5C}" presName="text" presStyleLbl="fgAcc0" presStyleIdx="0" presStyleCnt="2">
        <dgm:presLayoutVars>
          <dgm:chPref val="3"/>
        </dgm:presLayoutVars>
      </dgm:prSet>
      <dgm:spPr/>
    </dgm:pt>
    <dgm:pt modelId="{0011EB0E-EFDB-D943-91FA-113516C89E66}" type="pres">
      <dgm:prSet presAssocID="{C057E32A-658C-42B6-8328-AFE34759BE5C}" presName="hierChild2" presStyleCnt="0"/>
      <dgm:spPr/>
    </dgm:pt>
    <dgm:pt modelId="{290C3374-D7C9-5945-80BB-932227B6FEB0}" type="pres">
      <dgm:prSet presAssocID="{3C869A5D-552A-4854-8382-FBFB9459F9FD}" presName="hierRoot1" presStyleCnt="0"/>
      <dgm:spPr/>
    </dgm:pt>
    <dgm:pt modelId="{C2B608B0-6CA2-1948-B00C-FD22CE9D145D}" type="pres">
      <dgm:prSet presAssocID="{3C869A5D-552A-4854-8382-FBFB9459F9FD}" presName="composite" presStyleCnt="0"/>
      <dgm:spPr/>
    </dgm:pt>
    <dgm:pt modelId="{1FFE9DAF-53D5-C941-B150-EC845537DFDE}" type="pres">
      <dgm:prSet presAssocID="{3C869A5D-552A-4854-8382-FBFB9459F9FD}" presName="background" presStyleLbl="node0" presStyleIdx="1" presStyleCnt="2"/>
      <dgm:spPr/>
    </dgm:pt>
    <dgm:pt modelId="{2D396398-E93D-0041-98D6-2FEC2E6047AB}" type="pres">
      <dgm:prSet presAssocID="{3C869A5D-552A-4854-8382-FBFB9459F9FD}" presName="text" presStyleLbl="fgAcc0" presStyleIdx="1" presStyleCnt="2">
        <dgm:presLayoutVars>
          <dgm:chPref val="3"/>
        </dgm:presLayoutVars>
      </dgm:prSet>
      <dgm:spPr/>
    </dgm:pt>
    <dgm:pt modelId="{A2B6E65A-72CA-D74E-85C5-516933F7BA97}" type="pres">
      <dgm:prSet presAssocID="{3C869A5D-552A-4854-8382-FBFB9459F9FD}" presName="hierChild2" presStyleCnt="0"/>
      <dgm:spPr/>
    </dgm:pt>
  </dgm:ptLst>
  <dgm:cxnLst>
    <dgm:cxn modelId="{BAD33307-7647-4FEB-9326-D577FF036F32}" srcId="{2790F4C7-478E-4BF5-8717-1157C62FFB2D}" destId="{3C869A5D-552A-4854-8382-FBFB9459F9FD}" srcOrd="1" destOrd="0" parTransId="{33004275-A4AE-4A3C-B2D1-34B4BD213F2E}" sibTransId="{0797252B-D3CE-4351-847E-5274AD33ACE0}"/>
    <dgm:cxn modelId="{27FFA317-B0C8-B540-A544-3D0BDEB1E6EC}" type="presOf" srcId="{2790F4C7-478E-4BF5-8717-1157C62FFB2D}" destId="{413FFEF9-7481-9046-B217-BC45D0F6FC2A}" srcOrd="0" destOrd="0" presId="urn:microsoft.com/office/officeart/2005/8/layout/hierarchy1"/>
    <dgm:cxn modelId="{C7CF9230-4DB8-9645-9D93-3555348F1CF4}" type="presOf" srcId="{3C869A5D-552A-4854-8382-FBFB9459F9FD}" destId="{2D396398-E93D-0041-98D6-2FEC2E6047AB}" srcOrd="0" destOrd="0" presId="urn:microsoft.com/office/officeart/2005/8/layout/hierarchy1"/>
    <dgm:cxn modelId="{193DC5AF-EE1A-884F-8866-2B440AC41C3E}" type="presOf" srcId="{C057E32A-658C-42B6-8328-AFE34759BE5C}" destId="{4BF81C9D-2BDD-DA44-9893-FA83F94931D8}" srcOrd="0" destOrd="0" presId="urn:microsoft.com/office/officeart/2005/8/layout/hierarchy1"/>
    <dgm:cxn modelId="{15ABF4C8-4A6C-426C-9114-B55B2CBC8A4A}" srcId="{2790F4C7-478E-4BF5-8717-1157C62FFB2D}" destId="{C057E32A-658C-42B6-8328-AFE34759BE5C}" srcOrd="0" destOrd="0" parTransId="{9F0BCB7E-2C38-418A-A2B1-39462552EFBE}" sibTransId="{852F6B20-13D0-4966-9909-1F0918BC1AAC}"/>
    <dgm:cxn modelId="{19FDE85E-2DD0-BE4E-8E42-1A64AB0111EF}" type="presParOf" srcId="{413FFEF9-7481-9046-B217-BC45D0F6FC2A}" destId="{B7B81D68-5AC7-A94D-B07F-E471B2AD2995}" srcOrd="0" destOrd="0" presId="urn:microsoft.com/office/officeart/2005/8/layout/hierarchy1"/>
    <dgm:cxn modelId="{04D4AF37-C5DE-5C49-85C4-BD4FC760AFEF}" type="presParOf" srcId="{B7B81D68-5AC7-A94D-B07F-E471B2AD2995}" destId="{4A4DD3CB-F87D-3740-A037-D177D432381C}" srcOrd="0" destOrd="0" presId="urn:microsoft.com/office/officeart/2005/8/layout/hierarchy1"/>
    <dgm:cxn modelId="{6E620FB8-9711-344F-BBBE-FBE948C89172}" type="presParOf" srcId="{4A4DD3CB-F87D-3740-A037-D177D432381C}" destId="{D907ACB6-857D-044C-A158-00C41D5A8239}" srcOrd="0" destOrd="0" presId="urn:microsoft.com/office/officeart/2005/8/layout/hierarchy1"/>
    <dgm:cxn modelId="{E54FBCDE-3EB2-B846-8585-70EE4870DDBC}" type="presParOf" srcId="{4A4DD3CB-F87D-3740-A037-D177D432381C}" destId="{4BF81C9D-2BDD-DA44-9893-FA83F94931D8}" srcOrd="1" destOrd="0" presId="urn:microsoft.com/office/officeart/2005/8/layout/hierarchy1"/>
    <dgm:cxn modelId="{618A75DB-B5B4-8F40-80BD-191522604720}" type="presParOf" srcId="{B7B81D68-5AC7-A94D-B07F-E471B2AD2995}" destId="{0011EB0E-EFDB-D943-91FA-113516C89E66}" srcOrd="1" destOrd="0" presId="urn:microsoft.com/office/officeart/2005/8/layout/hierarchy1"/>
    <dgm:cxn modelId="{54A6E686-AB2E-9B4E-9F3C-E180F6610FCE}" type="presParOf" srcId="{413FFEF9-7481-9046-B217-BC45D0F6FC2A}" destId="{290C3374-D7C9-5945-80BB-932227B6FEB0}" srcOrd="1" destOrd="0" presId="urn:microsoft.com/office/officeart/2005/8/layout/hierarchy1"/>
    <dgm:cxn modelId="{01F2DC1A-FBCE-F046-826E-59EBF293A76C}" type="presParOf" srcId="{290C3374-D7C9-5945-80BB-932227B6FEB0}" destId="{C2B608B0-6CA2-1948-B00C-FD22CE9D145D}" srcOrd="0" destOrd="0" presId="urn:microsoft.com/office/officeart/2005/8/layout/hierarchy1"/>
    <dgm:cxn modelId="{2AD8E9F3-FE46-5545-AFEB-6A6181A3A7D7}" type="presParOf" srcId="{C2B608B0-6CA2-1948-B00C-FD22CE9D145D}" destId="{1FFE9DAF-53D5-C941-B150-EC845537DFDE}" srcOrd="0" destOrd="0" presId="urn:microsoft.com/office/officeart/2005/8/layout/hierarchy1"/>
    <dgm:cxn modelId="{341604FA-3626-0D43-85E8-C8665BB04868}" type="presParOf" srcId="{C2B608B0-6CA2-1948-B00C-FD22CE9D145D}" destId="{2D396398-E93D-0041-98D6-2FEC2E6047AB}" srcOrd="1" destOrd="0" presId="urn:microsoft.com/office/officeart/2005/8/layout/hierarchy1"/>
    <dgm:cxn modelId="{CDACFC60-C07D-9045-BB49-E57D01B0EAB1}" type="presParOf" srcId="{290C3374-D7C9-5945-80BB-932227B6FEB0}" destId="{A2B6E65A-72CA-D74E-85C5-516933F7BA97}" srcOrd="1" destOrd="0" presId="urn:microsoft.com/office/officeart/2005/8/layout/hierarchy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32C760A-B055-F743-BDF4-7E89D3C5F258}">
      <dsp:nvSpPr>
        <dsp:cNvPr id="0" name=""/>
        <dsp:cNvSpPr/>
      </dsp:nvSpPr>
      <dsp:spPr>
        <a:xfrm>
          <a:off x="0" y="2703"/>
          <a:ext cx="6900512" cy="0"/>
        </a:xfrm>
        <a:prstGeom prst="line">
          <a:avLst/>
        </a:prstGeom>
        <a:solidFill>
          <a:schemeClr val="accent2">
            <a:hueOff val="0"/>
            <a:satOff val="0"/>
            <a:lumOff val="0"/>
            <a:alphaOff val="0"/>
          </a:schemeClr>
        </a:solidFill>
        <a:ln w="1905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2FBE5D81-1DBC-7147-9E4B-84793A52D2AC}">
      <dsp:nvSpPr>
        <dsp:cNvPr id="0" name=""/>
        <dsp:cNvSpPr/>
      </dsp:nvSpPr>
      <dsp:spPr>
        <a:xfrm>
          <a:off x="0" y="2703"/>
          <a:ext cx="6900512" cy="184357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8580" tIns="68580" rIns="68580" bIns="68580" numCol="1" spcCol="1270" anchor="t" anchorCtr="0">
          <a:noAutofit/>
        </a:bodyPr>
        <a:lstStyle/>
        <a:p>
          <a:pPr marL="0" lvl="0" indent="0" algn="l" defTabSz="800100" rtl="0">
            <a:lnSpc>
              <a:spcPct val="90000"/>
            </a:lnSpc>
            <a:spcBef>
              <a:spcPct val="0"/>
            </a:spcBef>
            <a:spcAft>
              <a:spcPct val="35000"/>
            </a:spcAft>
            <a:buNone/>
          </a:pPr>
          <a:r>
            <a:rPr lang="en-US" sz="1800" kern="1200">
              <a:latin typeface="Times New Roman"/>
              <a:cs typeface="Times New Roman"/>
            </a:rPr>
            <a:t>Management plays a vital role in every business. It allows for proper direction, organises resources, motivates staff and makes sure that the goals of the </a:t>
          </a:r>
          <a:r>
            <a:rPr lang="en-US" sz="1800" kern="1200" err="1">
              <a:latin typeface="Times New Roman"/>
              <a:cs typeface="Times New Roman"/>
            </a:rPr>
            <a:t>organisation</a:t>
          </a:r>
          <a:r>
            <a:rPr lang="en-US" sz="1800" kern="1200">
              <a:latin typeface="Times New Roman"/>
              <a:cs typeface="Times New Roman"/>
            </a:rPr>
            <a:t> are met effectively and efficiently.</a:t>
          </a:r>
        </a:p>
      </dsp:txBody>
      <dsp:txXfrm>
        <a:off x="0" y="2703"/>
        <a:ext cx="6900512" cy="1843578"/>
      </dsp:txXfrm>
    </dsp:sp>
    <dsp:sp modelId="{18CD8DE3-D3D7-4CC2-9135-17CE1944070D}">
      <dsp:nvSpPr>
        <dsp:cNvPr id="0" name=""/>
        <dsp:cNvSpPr/>
      </dsp:nvSpPr>
      <dsp:spPr>
        <a:xfrm>
          <a:off x="0" y="1846281"/>
          <a:ext cx="6900512" cy="0"/>
        </a:xfrm>
        <a:prstGeom prst="line">
          <a:avLst/>
        </a:prstGeom>
        <a:solidFill>
          <a:schemeClr val="accent3">
            <a:hueOff val="0"/>
            <a:satOff val="0"/>
            <a:lumOff val="0"/>
            <a:alphaOff val="0"/>
          </a:schemeClr>
        </a:solidFill>
        <a:ln w="19050" cap="flat" cmpd="sng" algn="ctr">
          <a:solidFill>
            <a:schemeClr val="accent3">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923FE557-FF92-4AFF-860D-46AFCF7433BB}">
      <dsp:nvSpPr>
        <dsp:cNvPr id="0" name=""/>
        <dsp:cNvSpPr/>
      </dsp:nvSpPr>
      <dsp:spPr>
        <a:xfrm>
          <a:off x="0" y="1846281"/>
          <a:ext cx="6900512" cy="184357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8580" tIns="68580" rIns="68580" bIns="68580" numCol="1" spcCol="1270" anchor="t" anchorCtr="0">
          <a:noAutofit/>
        </a:bodyPr>
        <a:lstStyle/>
        <a:p>
          <a:pPr marL="0" lvl="0" indent="0" algn="l" defTabSz="800100">
            <a:lnSpc>
              <a:spcPct val="90000"/>
            </a:lnSpc>
            <a:spcBef>
              <a:spcPct val="0"/>
            </a:spcBef>
            <a:spcAft>
              <a:spcPct val="35000"/>
            </a:spcAft>
            <a:buNone/>
          </a:pPr>
          <a:r>
            <a:rPr lang="en-US" sz="1800" kern="1200">
              <a:latin typeface="Times New Roman"/>
              <a:cs typeface="Times New Roman"/>
            </a:rPr>
            <a:t>Henry Fayol (1841-1925) was a French engineer known for laying the foundation of modern management by outlining managerial roles and principles. (witzel,2003).</a:t>
          </a:r>
          <a:endParaRPr lang="en-GB" sz="1800" kern="1200"/>
        </a:p>
      </dsp:txBody>
      <dsp:txXfrm>
        <a:off x="0" y="1846281"/>
        <a:ext cx="6900512" cy="1843578"/>
      </dsp:txXfrm>
    </dsp:sp>
    <dsp:sp modelId="{0BC45CB7-92FA-8C46-A557-29146207595F}">
      <dsp:nvSpPr>
        <dsp:cNvPr id="0" name=""/>
        <dsp:cNvSpPr/>
      </dsp:nvSpPr>
      <dsp:spPr>
        <a:xfrm>
          <a:off x="0" y="3689859"/>
          <a:ext cx="6900512" cy="0"/>
        </a:xfrm>
        <a:prstGeom prst="line">
          <a:avLst/>
        </a:prstGeom>
        <a:solidFill>
          <a:schemeClr val="accent4">
            <a:hueOff val="0"/>
            <a:satOff val="0"/>
            <a:lumOff val="0"/>
            <a:alphaOff val="0"/>
          </a:schemeClr>
        </a:solidFill>
        <a:ln w="19050" cap="flat" cmpd="sng" algn="ctr">
          <a:solidFill>
            <a:schemeClr val="accent4">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5BB1D1FC-FBFA-EE40-9FA2-DAFB914EE97E}">
      <dsp:nvSpPr>
        <dsp:cNvPr id="0" name=""/>
        <dsp:cNvSpPr/>
      </dsp:nvSpPr>
      <dsp:spPr>
        <a:xfrm>
          <a:off x="0" y="3689859"/>
          <a:ext cx="6900512" cy="184357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8580" tIns="68580" rIns="68580" bIns="68580" numCol="1" spcCol="1270" anchor="t" anchorCtr="0">
          <a:noAutofit/>
        </a:bodyPr>
        <a:lstStyle/>
        <a:p>
          <a:pPr marL="0" lvl="0" indent="0" algn="l" defTabSz="800100" rtl="0">
            <a:lnSpc>
              <a:spcPct val="90000"/>
            </a:lnSpc>
            <a:spcBef>
              <a:spcPct val="0"/>
            </a:spcBef>
            <a:spcAft>
              <a:spcPct val="35000"/>
            </a:spcAft>
            <a:buNone/>
          </a:pPr>
          <a:r>
            <a:rPr lang="en-US" sz="1800" kern="1200">
              <a:latin typeface="Times New Roman"/>
              <a:cs typeface="Times New Roman"/>
            </a:rPr>
            <a:t>In this presentation we will be looking at how Greggs, a UK Food Retail company's managers operate using Henrys Fayol's management style and see how managers can be effective with these functions and how these functions help Greggs achieve their goals. </a:t>
          </a:r>
        </a:p>
      </dsp:txBody>
      <dsp:txXfrm>
        <a:off x="0" y="3689859"/>
        <a:ext cx="6900512" cy="1843578"/>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907ACB6-857D-044C-A158-00C41D5A8239}">
      <dsp:nvSpPr>
        <dsp:cNvPr id="0" name=""/>
        <dsp:cNvSpPr/>
      </dsp:nvSpPr>
      <dsp:spPr>
        <a:xfrm>
          <a:off x="134291" y="612"/>
          <a:ext cx="4332795" cy="2751325"/>
        </a:xfrm>
        <a:prstGeom prst="roundRect">
          <a:avLst>
            <a:gd name="adj" fmla="val 10000"/>
          </a:avLst>
        </a:prstGeom>
        <a:solidFill>
          <a:schemeClr val="dk2">
            <a:hueOff val="0"/>
            <a:satOff val="0"/>
            <a:lumOff val="0"/>
            <a:alphaOff val="0"/>
          </a:schemeClr>
        </a:solidFill>
        <a:ln w="19050" cap="flat" cmpd="sng" algn="ctr">
          <a:solidFill>
            <a:schemeClr val="l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4BF81C9D-2BDD-DA44-9893-FA83F94931D8}">
      <dsp:nvSpPr>
        <dsp:cNvPr id="0" name=""/>
        <dsp:cNvSpPr/>
      </dsp:nvSpPr>
      <dsp:spPr>
        <a:xfrm>
          <a:off x="615713" y="457963"/>
          <a:ext cx="4332795" cy="2751325"/>
        </a:xfrm>
        <a:prstGeom prst="roundRect">
          <a:avLst>
            <a:gd name="adj" fmla="val 10000"/>
          </a:avLst>
        </a:prstGeom>
        <a:solidFill>
          <a:schemeClr val="lt2">
            <a:alpha val="90000"/>
            <a:hueOff val="0"/>
            <a:satOff val="0"/>
            <a:lumOff val="0"/>
            <a:alphaOff val="0"/>
          </a:schemeClr>
        </a:solidFill>
        <a:ln w="19050" cap="flat" cmpd="sng" algn="ctr">
          <a:solidFill>
            <a:schemeClr val="dk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87630" tIns="87630" rIns="87630" bIns="87630" numCol="1" spcCol="1270" anchor="ctr" anchorCtr="0">
          <a:noAutofit/>
        </a:bodyPr>
        <a:lstStyle/>
        <a:p>
          <a:pPr marL="0" lvl="0" indent="0" algn="ctr" defTabSz="1022350" rtl="0">
            <a:lnSpc>
              <a:spcPct val="90000"/>
            </a:lnSpc>
            <a:spcBef>
              <a:spcPct val="0"/>
            </a:spcBef>
            <a:spcAft>
              <a:spcPct val="35000"/>
            </a:spcAft>
            <a:buNone/>
          </a:pPr>
          <a:r>
            <a:rPr lang="en-US" sz="2300" kern="1200">
              <a:latin typeface="Times New Roman"/>
              <a:cs typeface="Times New Roman"/>
            </a:rPr>
            <a:t>Managers at Greggs use effective planning by using data techniques like statistics and predictive analytics to help determine future predictions, also aligning plans across different departments and changing strategies to adapt to market changes (Greggs,2023)</a:t>
          </a:r>
        </a:p>
      </dsp:txBody>
      <dsp:txXfrm>
        <a:off x="696297" y="538547"/>
        <a:ext cx="4171627" cy="2590157"/>
      </dsp:txXfrm>
    </dsp:sp>
    <dsp:sp modelId="{1FFE9DAF-53D5-C941-B150-EC845537DFDE}">
      <dsp:nvSpPr>
        <dsp:cNvPr id="0" name=""/>
        <dsp:cNvSpPr/>
      </dsp:nvSpPr>
      <dsp:spPr>
        <a:xfrm>
          <a:off x="5429930" y="612"/>
          <a:ext cx="4332795" cy="2751325"/>
        </a:xfrm>
        <a:prstGeom prst="roundRect">
          <a:avLst>
            <a:gd name="adj" fmla="val 10000"/>
          </a:avLst>
        </a:prstGeom>
        <a:solidFill>
          <a:schemeClr val="dk2">
            <a:hueOff val="0"/>
            <a:satOff val="0"/>
            <a:lumOff val="0"/>
            <a:alphaOff val="0"/>
          </a:schemeClr>
        </a:solidFill>
        <a:ln w="19050" cap="flat" cmpd="sng" algn="ctr">
          <a:solidFill>
            <a:schemeClr val="l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2D396398-E93D-0041-98D6-2FEC2E6047AB}">
      <dsp:nvSpPr>
        <dsp:cNvPr id="0" name=""/>
        <dsp:cNvSpPr/>
      </dsp:nvSpPr>
      <dsp:spPr>
        <a:xfrm>
          <a:off x="5911352" y="457963"/>
          <a:ext cx="4332795" cy="2751325"/>
        </a:xfrm>
        <a:prstGeom prst="roundRect">
          <a:avLst>
            <a:gd name="adj" fmla="val 10000"/>
          </a:avLst>
        </a:prstGeom>
        <a:solidFill>
          <a:schemeClr val="lt2">
            <a:alpha val="90000"/>
            <a:hueOff val="0"/>
            <a:satOff val="0"/>
            <a:lumOff val="0"/>
            <a:alphaOff val="0"/>
          </a:schemeClr>
        </a:solidFill>
        <a:ln w="19050" cap="flat" cmpd="sng" algn="ctr">
          <a:solidFill>
            <a:schemeClr val="dk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87630" tIns="87630" rIns="87630" bIns="87630" numCol="1" spcCol="1270" anchor="ctr" anchorCtr="0">
          <a:noAutofit/>
        </a:bodyPr>
        <a:lstStyle/>
        <a:p>
          <a:pPr marL="0" lvl="0" indent="0" algn="ctr" defTabSz="1022350" rtl="0">
            <a:lnSpc>
              <a:spcPct val="90000"/>
            </a:lnSpc>
            <a:spcBef>
              <a:spcPct val="0"/>
            </a:spcBef>
            <a:spcAft>
              <a:spcPct val="35000"/>
            </a:spcAft>
            <a:buNone/>
          </a:pPr>
          <a:r>
            <a:rPr lang="en-US" sz="2300" kern="1200">
              <a:latin typeface="Times New Roman"/>
              <a:cs typeface="Times New Roman"/>
            </a:rPr>
            <a:t>They use social responsibility into planning through the Gregg pledge which outlines the commitments to substainability and healthier food choices (Greggs,2023)</a:t>
          </a:r>
        </a:p>
      </dsp:txBody>
      <dsp:txXfrm>
        <a:off x="5991936" y="538547"/>
        <a:ext cx="4171627" cy="2590157"/>
      </dsp:txXfrm>
    </dsp:sp>
  </dsp:spTree>
</dsp:drawing>
</file>

<file path=ppt/diagrams/layout1.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2.xml><?xml version="1.0" encoding="utf-8"?>
<dgm:layoutDef xmlns:dgm="http://schemas.openxmlformats.org/drawingml/2006/diagram" xmlns:a="http://schemas.openxmlformats.org/drawingml/2006/main" uniqueId="urn:microsoft.com/office/officeart/2005/8/layout/hierarchy1">
  <dgm:title val=""/>
  <dgm:desc val=""/>
  <dgm:catLst>
    <dgm:cat type="hierarchy" pri="2000"/>
  </dgm:catLst>
  <dgm:sampData>
    <dgm:dataModel>
      <dgm:ptLst>
        <dgm:pt modelId="0" type="doc"/>
        <dgm:pt modelId="1">
          <dgm:prSet phldr="1"/>
        </dgm:pt>
        <dgm:pt modelId="2">
          <dgm:prSet phldr="1"/>
        </dgm:pt>
        <dgm:pt modelId="21">
          <dgm:prSet phldr="1"/>
        </dgm:pt>
        <dgm:pt modelId="22">
          <dgm:prSet phldr="1"/>
        </dgm:pt>
        <dgm:pt modelId="3">
          <dgm:prSet phldr="1"/>
        </dgm:pt>
        <dgm:pt modelId="31">
          <dgm:prSet phldr="1"/>
        </dgm:pt>
      </dgm:ptLst>
      <dgm:cxnLst>
        <dgm:cxn modelId="4" srcId="0" destId="1" srcOrd="0" destOrd="0"/>
        <dgm:cxn modelId="5" srcId="1" destId="2" srcOrd="0" destOrd="0"/>
        <dgm:cxn modelId="6" srcId="1" destId="3" srcOrd="1" destOrd="0"/>
        <dgm:cxn modelId="23" srcId="2" destId="21" srcOrd="0" destOrd="0"/>
        <dgm:cxn modelId="24" srcId="2" destId="22" srcOrd="1" destOrd="0"/>
        <dgm:cxn modelId="33" srcId="3" destId="31" srcOrd="0" destOrd="0"/>
      </dgm:cxnLst>
      <dgm:bg/>
      <dgm:whole/>
    </dgm:dataModel>
  </dgm:sampData>
  <dgm:styleData>
    <dgm:dataModel>
      <dgm:ptLst>
        <dgm:pt modelId="0" type="doc"/>
        <dgm:pt modelId="1"/>
        <dgm:pt modelId="11"/>
        <dgm:pt modelId="12"/>
      </dgm:ptLst>
      <dgm:cxnLst>
        <dgm:cxn modelId="2" srcId="0" destId="1" srcOrd="0" destOrd="0"/>
        <dgm:cxn modelId="13" srcId="1" destId="11" srcOrd="0" destOrd="0"/>
        <dgm:cxn modelId="14" srcId="1" destId="12" srcOrd="1" destOrd="0"/>
      </dgm:cxnLst>
      <dgm:bg/>
      <dgm:whole/>
    </dgm:dataModel>
  </dgm:styleData>
  <dgm:clrData>
    <dgm:dataModel>
      <dgm:ptLst>
        <dgm:pt modelId="0" type="doc"/>
        <dgm:pt modelId="1"/>
        <dgm:pt modelId="2"/>
        <dgm:pt modelId="21"/>
        <dgm:pt modelId="211"/>
        <dgm:pt modelId="3"/>
        <dgm:pt modelId="31"/>
        <dgm:pt modelId="311"/>
      </dgm:ptLst>
      <dgm:cxnLst>
        <dgm:cxn modelId="4" srcId="0" destId="1" srcOrd="0" destOrd="0"/>
        <dgm:cxn modelId="5" srcId="1" destId="2" srcOrd="0" destOrd="0"/>
        <dgm:cxn modelId="6" srcId="1" destId="3" srcOrd="1" destOrd="0"/>
        <dgm:cxn modelId="23" srcId="2" destId="21" srcOrd="0" destOrd="0"/>
        <dgm:cxn modelId="24" srcId="21" destId="211" srcOrd="0" destOrd="0"/>
        <dgm:cxn modelId="33" srcId="3" destId="31" srcOrd="0" destOrd="0"/>
        <dgm:cxn modelId="34" srcId="31" destId="311" srcOrd="0" destOrd="0"/>
      </dgm:cxnLst>
      <dgm:bg/>
      <dgm:whole/>
    </dgm:dataModel>
  </dgm:clrData>
  <dgm:layoutNode name="hierChild1">
    <dgm:varLst>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primFontSz" for="des" ptType="node" op="equ" val="65"/>
      <dgm:constr type="w" for="des" forName="composite" refType="w"/>
      <dgm:constr type="h" for="des" forName="composite" refType="w" refFor="des" refForName="composite" fact="0.667"/>
      <dgm:constr type="w" for="des" forName="composite2" refType="w" refFor="des" refForName="composite"/>
      <dgm:constr type="h" for="des" forName="composite2" refType="h" refFor="des" refForName="composite"/>
      <dgm:constr type="w" for="des" forName="composite3" refType="w" refFor="des" refForName="composite"/>
      <dgm:constr type="h" for="des" forName="composite3" refType="h" refFor="des" refForName="composite"/>
      <dgm:constr type="w" for="des" forName="composite4" refType="w" refFor="des" refForName="composite"/>
      <dgm:constr type="h" for="des" forName="composite4" refType="h" refFor="des" refForName="composite"/>
      <dgm:constr type="w" for="des" forName="composite5" refType="w" refFor="des" refForName="composite"/>
      <dgm:constr type="h" for="des" forName="composite5" refType="h" refFor="des" refForName="composite"/>
      <dgm:constr type="sibSp" refType="w" refFor="des" refForName="composite" fact="0.1"/>
      <dgm:constr type="sibSp" for="des" forName="hierChild2" refType="sibSp"/>
      <dgm:constr type="sibSp" for="des" forName="hierChild3" refType="sibSp"/>
      <dgm:constr type="sibSp" for="des" forName="hierChild4" refType="sibSp"/>
      <dgm:constr type="sibSp" for="des" forName="hierChild5" refType="sibSp"/>
      <dgm:constr type="sibSp" for="des" forName="hierChild6" refType="sibSp"/>
      <dgm:constr type="sp" for="des" forName="hierRoot1" refType="h" refFor="des" refForName="composite" fact="0.25"/>
      <dgm:constr type="sp" for="des" forName="hierRoot2" refType="sp" refFor="des" refForName="hierRoot1"/>
      <dgm:constr type="sp" for="des" forName="hierRoot3" refType="sp" refFor="des" refForName="hierRoot1"/>
      <dgm:constr type="sp" for="des" forName="hierRoot4" refType="sp" refFor="des" refForName="hierRoot1"/>
      <dgm:constr type="sp" for="des" forName="hierRoot5" refType="sp" refFor="des" refForName="hierRoot1"/>
    </dgm:constrLst>
    <dgm:ruleLst/>
    <dgm:forEach name="Name3" axis="ch">
      <dgm:forEach name="Name4" axis="self" ptType="node">
        <dgm:layoutNode name="hierRoot1">
          <dgm:alg type="hierRoot"/>
          <dgm:shape xmlns:r="http://schemas.openxmlformats.org/officeDocument/2006/relationships" r:blip="">
            <dgm:adjLst/>
          </dgm:shape>
          <dgm:presOf/>
          <dgm:constrLst>
            <dgm:constr type="bendDist" for="des" ptType="parTrans" refType="sp" fact="0.5"/>
          </dgm:constrLst>
          <dgm:ruleLst/>
          <dgm:layoutNode name="composite">
            <dgm:alg type="composite"/>
            <dgm:shape xmlns:r="http://schemas.openxmlformats.org/officeDocument/2006/relationships" r:blip="">
              <dgm:adjLst/>
            </dgm:shape>
            <dgm:presOf/>
            <dgm:constrLst>
              <dgm:constr type="w" for="ch" forName="background" refType="w" fact="0.9"/>
              <dgm:constr type="h" for="ch" forName="background" refType="w" refFor="ch" refForName="background" fact="0.635"/>
              <dgm:constr type="t" for="ch" forName="background"/>
              <dgm:constr type="l" for="ch" forName="background"/>
              <dgm:constr type="w" for="ch" forName="text" refType="w" fact="0.9"/>
              <dgm:constr type="h" for="ch" forName="text" refType="w" refFor="ch" refForName="text" fact="0.635"/>
              <dgm:constr type="t" for="ch" forName="text" refType="w" fact="0.095"/>
              <dgm:constr type="l" for="ch" forName="text" refType="w" fact="0.1"/>
            </dgm:constrLst>
            <dgm:ruleLst/>
            <dgm:layoutNode name="background" styleLbl="node0" moveWith="text">
              <dgm:alg type="sp"/>
              <dgm:shape xmlns:r="http://schemas.openxmlformats.org/officeDocument/2006/relationships" type="roundRect" r:blip="">
                <dgm:adjLst>
                  <dgm:adj idx="1" val="0.1"/>
                </dgm:adjLst>
              </dgm:shape>
              <dgm:presOf/>
              <dgm:constrLst/>
              <dgm:ruleLst/>
            </dgm:layoutNode>
            <dgm:layoutNode name="text" styleLbl="fgAcc0">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2">
            <dgm:choose name="Name5">
              <dgm:if name="Name6" func="var" arg="dir" op="equ" val="norm">
                <dgm:alg type="hierChild">
                  <dgm:param type="linDir" val="fromL"/>
                </dgm:alg>
              </dgm:if>
              <dgm:else name="Name7">
                <dgm:alg type="hierChild">
                  <dgm:param type="linDir" val="fromR"/>
                </dgm:alg>
              </dgm:else>
            </dgm:choose>
            <dgm:shape xmlns:r="http://schemas.openxmlformats.org/officeDocument/2006/relationships" r:blip="">
              <dgm:adjLst/>
            </dgm:shape>
            <dgm:presOf/>
            <dgm:constrLst/>
            <dgm:ruleLst/>
            <dgm:forEach name="Name8" axis="ch">
              <dgm:forEach name="Name9" axis="self" ptType="parTrans" cnt="1">
                <dgm:layoutNode name="Name10">
                  <dgm:alg type="conn">
                    <dgm:param type="dim" val="1D"/>
                    <dgm:param type="endSty" val="noArr"/>
                    <dgm:param type="connRout" val="bend"/>
                    <dgm:param type="bendPt" val="end"/>
                    <dgm:param type="begPts" val="bCtr"/>
                    <dgm:param type="endPts" val="tCtr"/>
                    <dgm:param type="srcNode" val="background"/>
                    <dgm:param type="dstNode" val="background2"/>
                  </dgm:alg>
                  <dgm:shape xmlns:r="http://schemas.openxmlformats.org/officeDocument/2006/relationships" type="conn" r:blip="" zOrderOff="-999">
                    <dgm:adjLst/>
                  </dgm:shape>
                  <dgm:presOf axis="self"/>
                  <dgm:constrLst>
                    <dgm:constr type="begPad"/>
                    <dgm:constr type="endPad"/>
                  </dgm:constrLst>
                  <dgm:ruleLst/>
                </dgm:layoutNode>
              </dgm:forEach>
              <dgm:forEach name="Name11" axis="self" ptType="node">
                <dgm:layoutNode name="hierRoot2">
                  <dgm:alg type="hierRoot"/>
                  <dgm:shape xmlns:r="http://schemas.openxmlformats.org/officeDocument/2006/relationships" r:blip="">
                    <dgm:adjLst/>
                  </dgm:shape>
                  <dgm:presOf/>
                  <dgm:constrLst>
                    <dgm:constr type="bendDist" for="des" ptType="parTrans" refType="sp" fact="0.5"/>
                  </dgm:constrLst>
                  <dgm:ruleLst/>
                  <dgm:layoutNode name="composite2">
                    <dgm:alg type="composite"/>
                    <dgm:shape xmlns:r="http://schemas.openxmlformats.org/officeDocument/2006/relationships" r:blip="">
                      <dgm:adjLst/>
                    </dgm:shape>
                    <dgm:presOf/>
                    <dgm:constrLst>
                      <dgm:constr type="w" for="ch" forName="background2" refType="w" fact="0.9"/>
                      <dgm:constr type="h" for="ch" forName="background2" refType="w" refFor="ch" refForName="background2" fact="0.635"/>
                      <dgm:constr type="t" for="ch" forName="background2"/>
                      <dgm:constr type="l" for="ch" forName="background2"/>
                      <dgm:constr type="w" for="ch" forName="text2" refType="w" fact="0.9"/>
                      <dgm:constr type="h" for="ch" forName="text2" refType="w" refFor="ch" refForName="text2" fact="0.635"/>
                      <dgm:constr type="t" for="ch" forName="text2" refType="w" fact="0.095"/>
                      <dgm:constr type="l" for="ch" forName="text2" refType="w" fact="0.1"/>
                    </dgm:constrLst>
                    <dgm:ruleLst/>
                    <dgm:layoutNode name="background2" moveWith="text2">
                      <dgm:alg type="sp"/>
                      <dgm:shape xmlns:r="http://schemas.openxmlformats.org/officeDocument/2006/relationships" type="roundRect" r:blip="">
                        <dgm:adjLst>
                          <dgm:adj idx="1" val="0.1"/>
                        </dgm:adjLst>
                      </dgm:shape>
                      <dgm:presOf/>
                      <dgm:constrLst/>
                      <dgm:ruleLst/>
                    </dgm:layoutNode>
                    <dgm:layoutNode name="text2" styleLbl="fgAcc2">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3">
                    <dgm:choose name="Name12">
                      <dgm:if name="Name13" func="var" arg="dir" op="equ" val="norm">
                        <dgm:alg type="hierChild">
                          <dgm:param type="linDir" val="fromL"/>
                        </dgm:alg>
                      </dgm:if>
                      <dgm:else name="Name14">
                        <dgm:alg type="hierChild">
                          <dgm:param type="linDir" val="fromR"/>
                        </dgm:alg>
                      </dgm:else>
                    </dgm:choose>
                    <dgm:shape xmlns:r="http://schemas.openxmlformats.org/officeDocument/2006/relationships" r:blip="">
                      <dgm:adjLst/>
                    </dgm:shape>
                    <dgm:presOf/>
                    <dgm:constrLst/>
                    <dgm:ruleLst/>
                    <dgm:forEach name="Name15" axis="ch">
                      <dgm:forEach name="Name16" axis="self" ptType="parTrans" cnt="1">
                        <dgm:layoutNode name="Name17">
                          <dgm:alg type="conn">
                            <dgm:param type="dim" val="1D"/>
                            <dgm:param type="endSty" val="noArr"/>
                            <dgm:param type="connRout" val="bend"/>
                            <dgm:param type="bendPt" val="end"/>
                            <dgm:param type="begPts" val="bCtr"/>
                            <dgm:param type="endPts" val="tCtr"/>
                            <dgm:param type="srcNode" val="background2"/>
                            <dgm:param type="dstNode" val="background3"/>
                          </dgm:alg>
                          <dgm:shape xmlns:r="http://schemas.openxmlformats.org/officeDocument/2006/relationships" type="conn" r:blip="" zOrderOff="-999">
                            <dgm:adjLst/>
                          </dgm:shape>
                          <dgm:presOf axis="self"/>
                          <dgm:constrLst>
                            <dgm:constr type="begPad"/>
                            <dgm:constr type="endPad"/>
                          </dgm:constrLst>
                          <dgm:ruleLst/>
                        </dgm:layoutNode>
                      </dgm:forEach>
                      <dgm:forEach name="Name18" axis="self" ptType="node">
                        <dgm:layoutNode name="hierRoot3">
                          <dgm:alg type="hierRoot"/>
                          <dgm:shape xmlns:r="http://schemas.openxmlformats.org/officeDocument/2006/relationships" r:blip="">
                            <dgm:adjLst/>
                          </dgm:shape>
                          <dgm:presOf/>
                          <dgm:constrLst>
                            <dgm:constr type="bendDist" for="des" ptType="parTrans" refType="sp" fact="0.5"/>
                          </dgm:constrLst>
                          <dgm:ruleLst/>
                          <dgm:layoutNode name="composite3">
                            <dgm:alg type="composite"/>
                            <dgm:shape xmlns:r="http://schemas.openxmlformats.org/officeDocument/2006/relationships" r:blip="">
                              <dgm:adjLst/>
                            </dgm:shape>
                            <dgm:presOf/>
                            <dgm:constrLst>
                              <dgm:constr type="w" for="ch" forName="background3" refType="w" fact="0.9"/>
                              <dgm:constr type="h" for="ch" forName="background3" refType="w" refFor="ch" refForName="background3" fact="0.635"/>
                              <dgm:constr type="t" for="ch" forName="background3"/>
                              <dgm:constr type="l" for="ch" forName="background3"/>
                              <dgm:constr type="w" for="ch" forName="text3" refType="w" fact="0.9"/>
                              <dgm:constr type="h" for="ch" forName="text3" refType="w" refFor="ch" refForName="text3" fact="0.635"/>
                              <dgm:constr type="t" for="ch" forName="text3" refType="w" fact="0.095"/>
                              <dgm:constr type="l" for="ch" forName="text3" refType="w" fact="0.1"/>
                            </dgm:constrLst>
                            <dgm:ruleLst/>
                            <dgm:layoutNode name="background3" moveWith="text3">
                              <dgm:alg type="sp"/>
                              <dgm:shape xmlns:r="http://schemas.openxmlformats.org/officeDocument/2006/relationships" type="roundRect" r:blip="">
                                <dgm:adjLst>
                                  <dgm:adj idx="1" val="0.1"/>
                                </dgm:adjLst>
                              </dgm:shape>
                              <dgm:presOf/>
                              <dgm:constrLst/>
                              <dgm:ruleLst/>
                            </dgm:layoutNode>
                            <dgm:layoutNode name="text3" styleLbl="fgAcc3">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4">
                            <dgm:choose name="Name19">
                              <dgm:if name="Name20" func="var" arg="dir" op="equ" val="norm">
                                <dgm:alg type="hierChild">
                                  <dgm:param type="linDir" val="fromL"/>
                                </dgm:alg>
                              </dgm:if>
                              <dgm:else name="Name21">
                                <dgm:alg type="hierChild">
                                  <dgm:param type="linDir" val="fromR"/>
                                </dgm:alg>
                              </dgm:else>
                            </dgm:choose>
                            <dgm:shape xmlns:r="http://schemas.openxmlformats.org/officeDocument/2006/relationships" r:blip="">
                              <dgm:adjLst/>
                            </dgm:shape>
                            <dgm:presOf/>
                            <dgm:constrLst/>
                            <dgm:ruleLst/>
                            <dgm:forEach name="repeat" axis="ch">
                              <dgm:forEach name="Name22" axis="self" ptType="parTrans" cnt="1">
                                <dgm:layoutNode name="Name23">
                                  <dgm:choose name="Name24">
                                    <dgm:if name="Name25" axis="self" func="depth" op="lte" val="4">
                                      <dgm:alg type="conn">
                                        <dgm:param type="dim" val="1D"/>
                                        <dgm:param type="endSty" val="noArr"/>
                                        <dgm:param type="connRout" val="bend"/>
                                        <dgm:param type="bendPt" val="end"/>
                                        <dgm:param type="begPts" val="bCtr"/>
                                        <dgm:param type="endPts" val="tCtr"/>
                                        <dgm:param type="srcNode" val="background3"/>
                                        <dgm:param type="dstNode" val="background4"/>
                                      </dgm:alg>
                                    </dgm:if>
                                    <dgm:else name="Name26">
                                      <dgm:alg type="conn">
                                        <dgm:param type="dim" val="1D"/>
                                        <dgm:param type="endSty" val="noArr"/>
                                        <dgm:param type="connRout" val="bend"/>
                                        <dgm:param type="bendPt" val="end"/>
                                        <dgm:param type="begPts" val="bCtr"/>
                                        <dgm:param type="endPts" val="tCtr"/>
                                        <dgm:param type="srcNode" val="background4"/>
                                        <dgm:param type="dstNode" val="background4"/>
                                      </dgm:alg>
                                    </dgm:else>
                                  </dgm:choose>
                                  <dgm:shape xmlns:r="http://schemas.openxmlformats.org/officeDocument/2006/relationships" type="conn" r:blip="" zOrderOff="-999">
                                    <dgm:adjLst/>
                                  </dgm:shape>
                                  <dgm:presOf axis="self"/>
                                  <dgm:constrLst>
                                    <dgm:constr type="begPad"/>
                                    <dgm:constr type="endPad"/>
                                  </dgm:constrLst>
                                  <dgm:ruleLst/>
                                </dgm:layoutNode>
                              </dgm:forEach>
                              <dgm:forEach name="Name27" axis="self" ptType="node">
                                <dgm:layoutNode name="hierRoot4">
                                  <dgm:alg type="hierRoot"/>
                                  <dgm:shape xmlns:r="http://schemas.openxmlformats.org/officeDocument/2006/relationships" r:blip="">
                                    <dgm:adjLst/>
                                  </dgm:shape>
                                  <dgm:presOf/>
                                  <dgm:constrLst>
                                    <dgm:constr type="bendDist" for="des" ptType="parTrans" refType="sp" fact="0.5"/>
                                  </dgm:constrLst>
                                  <dgm:ruleLst/>
                                  <dgm:layoutNode name="composite4">
                                    <dgm:alg type="composite"/>
                                    <dgm:shape xmlns:r="http://schemas.openxmlformats.org/officeDocument/2006/relationships" r:blip="">
                                      <dgm:adjLst/>
                                    </dgm:shape>
                                    <dgm:presOf/>
                                    <dgm:constrLst>
                                      <dgm:constr type="w" for="ch" forName="background4" refType="w" fact="0.9"/>
                                      <dgm:constr type="h" for="ch" forName="background4" refType="w" refFor="ch" refForName="background4" fact="0.635"/>
                                      <dgm:constr type="t" for="ch" forName="background4"/>
                                      <dgm:constr type="l" for="ch" forName="background4"/>
                                      <dgm:constr type="w" for="ch" forName="text4" refType="w" fact="0.9"/>
                                      <dgm:constr type="h" for="ch" forName="text4" refType="w" refFor="ch" refForName="text4" fact="0.635"/>
                                      <dgm:constr type="t" for="ch" forName="text4" refType="w" fact="0.095"/>
                                      <dgm:constr type="l" for="ch" forName="text4" refType="w" fact="0.1"/>
                                    </dgm:constrLst>
                                    <dgm:ruleLst/>
                                    <dgm:layoutNode name="background4" moveWith="text4">
                                      <dgm:alg type="sp"/>
                                      <dgm:shape xmlns:r="http://schemas.openxmlformats.org/officeDocument/2006/relationships" type="roundRect" r:blip="">
                                        <dgm:adjLst>
                                          <dgm:adj idx="1" val="0.1"/>
                                        </dgm:adjLst>
                                      </dgm:shape>
                                      <dgm:presOf/>
                                      <dgm:constrLst/>
                                      <dgm:ruleLst/>
                                    </dgm:layoutNode>
                                    <dgm:layoutNode name="text4" styleLbl="fgAcc4">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5">
                                    <dgm:choose name="Name28">
                                      <dgm:if name="Name29" func="var" arg="dir" op="equ" val="norm">
                                        <dgm:alg type="hierChild">
                                          <dgm:param type="linDir" val="fromL"/>
                                        </dgm:alg>
                                      </dgm:if>
                                      <dgm:else name="Name30">
                                        <dgm:alg type="hierChild">
                                          <dgm:param type="linDir" val="fromR"/>
                                        </dgm:alg>
                                      </dgm:else>
                                    </dgm:choose>
                                    <dgm:shape xmlns:r="http://schemas.openxmlformats.org/officeDocument/2006/relationships" r:blip="">
                                      <dgm:adjLst/>
                                    </dgm:shape>
                                    <dgm:presOf/>
                                    <dgm:constrLst/>
                                    <dgm:ruleLst/>
                                    <dgm:forEach name="Name31" ref="repeat"/>
                                  </dgm:layoutNode>
                                </dgm:layoutNode>
                              </dgm:forEach>
                            </dgm:forEach>
                          </dgm:layoutNode>
                        </dgm:layoutNode>
                      </dgm:forEach>
                    </dgm:forEach>
                  </dgm:layoutNode>
                </dgm:layoutNode>
              </dgm:forEach>
            </dgm:forEach>
          </dgm:layoutNode>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DB0BD4E-5FE8-35B2-EACE-217BE3EBBE03}"/>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p>
        </p:txBody>
      </p:sp>
      <p:sp>
        <p:nvSpPr>
          <p:cNvPr id="3" name="Subtitle 2">
            <a:extLst>
              <a:ext uri="{FF2B5EF4-FFF2-40B4-BE49-F238E27FC236}">
                <a16:creationId xmlns:a16="http://schemas.microsoft.com/office/drawing/2014/main" id="{9003F981-AD8C-2303-53E4-0E01E5A1E04F}"/>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a:extLst>
              <a:ext uri="{FF2B5EF4-FFF2-40B4-BE49-F238E27FC236}">
                <a16:creationId xmlns:a16="http://schemas.microsoft.com/office/drawing/2014/main" id="{0F9DD93C-AEB7-958C-A3E1-051EC83374B7}"/>
              </a:ext>
            </a:extLst>
          </p:cNvPr>
          <p:cNvSpPr>
            <a:spLocks noGrp="1"/>
          </p:cNvSpPr>
          <p:nvPr>
            <p:ph type="dt" sz="half" idx="10"/>
          </p:nvPr>
        </p:nvSpPr>
        <p:spPr/>
        <p:txBody>
          <a:bodyPr/>
          <a:lstStyle/>
          <a:p>
            <a:fld id="{E563CE6A-ACC0-0445-942F-62BB76617146}" type="datetimeFigureOut">
              <a:rPr lang="en-US" smtClean="0"/>
              <a:t>10/16/25</a:t>
            </a:fld>
            <a:endParaRPr lang="en-US"/>
          </a:p>
        </p:txBody>
      </p:sp>
      <p:sp>
        <p:nvSpPr>
          <p:cNvPr id="5" name="Footer Placeholder 4">
            <a:extLst>
              <a:ext uri="{FF2B5EF4-FFF2-40B4-BE49-F238E27FC236}">
                <a16:creationId xmlns:a16="http://schemas.microsoft.com/office/drawing/2014/main" id="{F8939280-BA35-138C-E85F-F8486768E9F5}"/>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CA7F8179-445C-AB57-1CA8-F551915EF000}"/>
              </a:ext>
            </a:extLst>
          </p:cNvPr>
          <p:cNvSpPr>
            <a:spLocks noGrp="1"/>
          </p:cNvSpPr>
          <p:nvPr>
            <p:ph type="sldNum" sz="quarter" idx="12"/>
          </p:nvPr>
        </p:nvSpPr>
        <p:spPr/>
        <p:txBody>
          <a:bodyPr/>
          <a:lstStyle/>
          <a:p>
            <a:fld id="{2ABE993E-9A35-A34A-8A63-208CFA2A5A8C}" type="slidenum">
              <a:rPr lang="en-US" smtClean="0"/>
              <a:t>‹#›</a:t>
            </a:fld>
            <a:endParaRPr lang="en-US"/>
          </a:p>
        </p:txBody>
      </p:sp>
    </p:spTree>
    <p:extLst>
      <p:ext uri="{BB962C8B-B14F-4D97-AF65-F5344CB8AC3E}">
        <p14:creationId xmlns:p14="http://schemas.microsoft.com/office/powerpoint/2010/main" val="97861132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423E6CB-950E-0AC8-F34C-3EC7DE054F76}"/>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894486D8-147F-CB7A-E91A-835097183164}"/>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6D3BD7D2-F471-1DC2-6EA5-B9A277479DAF}"/>
              </a:ext>
            </a:extLst>
          </p:cNvPr>
          <p:cNvSpPr>
            <a:spLocks noGrp="1"/>
          </p:cNvSpPr>
          <p:nvPr>
            <p:ph type="dt" sz="half" idx="10"/>
          </p:nvPr>
        </p:nvSpPr>
        <p:spPr/>
        <p:txBody>
          <a:bodyPr/>
          <a:lstStyle/>
          <a:p>
            <a:fld id="{E563CE6A-ACC0-0445-942F-62BB76617146}" type="datetimeFigureOut">
              <a:rPr lang="en-US" smtClean="0"/>
              <a:t>10/16/25</a:t>
            </a:fld>
            <a:endParaRPr lang="en-US"/>
          </a:p>
        </p:txBody>
      </p:sp>
      <p:sp>
        <p:nvSpPr>
          <p:cNvPr id="5" name="Footer Placeholder 4">
            <a:extLst>
              <a:ext uri="{FF2B5EF4-FFF2-40B4-BE49-F238E27FC236}">
                <a16:creationId xmlns:a16="http://schemas.microsoft.com/office/drawing/2014/main" id="{F521A614-EF1D-34A4-75DB-F3E5E31A2308}"/>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D6836D2F-FCF3-EC15-100B-DC4D4A3DC06C}"/>
              </a:ext>
            </a:extLst>
          </p:cNvPr>
          <p:cNvSpPr>
            <a:spLocks noGrp="1"/>
          </p:cNvSpPr>
          <p:nvPr>
            <p:ph type="sldNum" sz="quarter" idx="12"/>
          </p:nvPr>
        </p:nvSpPr>
        <p:spPr/>
        <p:txBody>
          <a:bodyPr/>
          <a:lstStyle/>
          <a:p>
            <a:fld id="{2ABE993E-9A35-A34A-8A63-208CFA2A5A8C}" type="slidenum">
              <a:rPr lang="en-US" smtClean="0"/>
              <a:t>‹#›</a:t>
            </a:fld>
            <a:endParaRPr lang="en-US"/>
          </a:p>
        </p:txBody>
      </p:sp>
    </p:spTree>
    <p:extLst>
      <p:ext uri="{BB962C8B-B14F-4D97-AF65-F5344CB8AC3E}">
        <p14:creationId xmlns:p14="http://schemas.microsoft.com/office/powerpoint/2010/main" val="237640871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FCA093A-E0C0-1A6B-DFD1-CE1F482F335C}"/>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p>
        </p:txBody>
      </p:sp>
      <p:sp>
        <p:nvSpPr>
          <p:cNvPr id="3" name="Text Placeholder 2">
            <a:extLst>
              <a:ext uri="{FF2B5EF4-FFF2-40B4-BE49-F238E27FC236}">
                <a16:creationId xmlns:a16="http://schemas.microsoft.com/office/drawing/2014/main" id="{6CA3E3DF-64EE-EF61-3A4B-F322430D3AC9}"/>
              </a:ext>
            </a:extLst>
          </p:cNvPr>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28869064-8856-4CF4-4133-E00E54291884}"/>
              </a:ext>
            </a:extLst>
          </p:cNvPr>
          <p:cNvSpPr>
            <a:spLocks noGrp="1"/>
          </p:cNvSpPr>
          <p:nvPr>
            <p:ph type="dt" sz="half" idx="10"/>
          </p:nvPr>
        </p:nvSpPr>
        <p:spPr/>
        <p:txBody>
          <a:bodyPr/>
          <a:lstStyle/>
          <a:p>
            <a:fld id="{E563CE6A-ACC0-0445-942F-62BB76617146}" type="datetimeFigureOut">
              <a:rPr lang="en-US" smtClean="0"/>
              <a:t>10/16/25</a:t>
            </a:fld>
            <a:endParaRPr lang="en-US"/>
          </a:p>
        </p:txBody>
      </p:sp>
      <p:sp>
        <p:nvSpPr>
          <p:cNvPr id="5" name="Footer Placeholder 4">
            <a:extLst>
              <a:ext uri="{FF2B5EF4-FFF2-40B4-BE49-F238E27FC236}">
                <a16:creationId xmlns:a16="http://schemas.microsoft.com/office/drawing/2014/main" id="{7E65FE48-4680-5EB4-EC57-40F90BADDD6B}"/>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2F26F18B-6B3D-614A-4545-FF4FF610ED3E}"/>
              </a:ext>
            </a:extLst>
          </p:cNvPr>
          <p:cNvSpPr>
            <a:spLocks noGrp="1"/>
          </p:cNvSpPr>
          <p:nvPr>
            <p:ph type="sldNum" sz="quarter" idx="12"/>
          </p:nvPr>
        </p:nvSpPr>
        <p:spPr/>
        <p:txBody>
          <a:bodyPr/>
          <a:lstStyle/>
          <a:p>
            <a:fld id="{2ABE993E-9A35-A34A-8A63-208CFA2A5A8C}" type="slidenum">
              <a:rPr lang="en-US" smtClean="0"/>
              <a:t>‹#›</a:t>
            </a:fld>
            <a:endParaRPr lang="en-US"/>
          </a:p>
        </p:txBody>
      </p:sp>
    </p:spTree>
    <p:extLst>
      <p:ext uri="{BB962C8B-B14F-4D97-AF65-F5344CB8AC3E}">
        <p14:creationId xmlns:p14="http://schemas.microsoft.com/office/powerpoint/2010/main" val="397880327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A56E377-7AEE-D34C-8E88-9997E79644F9}"/>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FC462C99-012B-20FF-4D68-0AD9996D8084}"/>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54EE91B2-00BC-188A-5406-EA8B143C0666}"/>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24FF0B3D-1660-C6FE-B67B-9FDA3792AE08}"/>
              </a:ext>
            </a:extLst>
          </p:cNvPr>
          <p:cNvSpPr>
            <a:spLocks noGrp="1"/>
          </p:cNvSpPr>
          <p:nvPr>
            <p:ph type="dt" sz="half" idx="10"/>
          </p:nvPr>
        </p:nvSpPr>
        <p:spPr/>
        <p:txBody>
          <a:bodyPr/>
          <a:lstStyle/>
          <a:p>
            <a:fld id="{E563CE6A-ACC0-0445-942F-62BB76617146}" type="datetimeFigureOut">
              <a:rPr lang="en-US" smtClean="0"/>
              <a:t>10/16/25</a:t>
            </a:fld>
            <a:endParaRPr lang="en-US"/>
          </a:p>
        </p:txBody>
      </p:sp>
      <p:sp>
        <p:nvSpPr>
          <p:cNvPr id="6" name="Footer Placeholder 5">
            <a:extLst>
              <a:ext uri="{FF2B5EF4-FFF2-40B4-BE49-F238E27FC236}">
                <a16:creationId xmlns:a16="http://schemas.microsoft.com/office/drawing/2014/main" id="{2435210D-90FA-DF59-C509-FB54B7890015}"/>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0D44E10A-AB50-8B7A-2E82-AA38EF86FFBA}"/>
              </a:ext>
            </a:extLst>
          </p:cNvPr>
          <p:cNvSpPr>
            <a:spLocks noGrp="1"/>
          </p:cNvSpPr>
          <p:nvPr>
            <p:ph type="sldNum" sz="quarter" idx="12"/>
          </p:nvPr>
        </p:nvSpPr>
        <p:spPr/>
        <p:txBody>
          <a:bodyPr/>
          <a:lstStyle/>
          <a:p>
            <a:fld id="{2ABE993E-9A35-A34A-8A63-208CFA2A5A8C}" type="slidenum">
              <a:rPr lang="en-US" smtClean="0"/>
              <a:t>‹#›</a:t>
            </a:fld>
            <a:endParaRPr lang="en-US"/>
          </a:p>
        </p:txBody>
      </p:sp>
    </p:spTree>
    <p:extLst>
      <p:ext uri="{BB962C8B-B14F-4D97-AF65-F5344CB8AC3E}">
        <p14:creationId xmlns:p14="http://schemas.microsoft.com/office/powerpoint/2010/main" val="376446009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A2E7277-2C99-89C1-D192-8361A01CC10E}"/>
              </a:ext>
            </a:extLst>
          </p:cNvPr>
          <p:cNvSpPr>
            <a:spLocks noGrp="1"/>
          </p:cNvSpPr>
          <p:nvPr>
            <p:ph type="title"/>
          </p:nvPr>
        </p:nvSpPr>
        <p:spPr>
          <a:xfrm>
            <a:off x="839788" y="365125"/>
            <a:ext cx="10515600" cy="1325563"/>
          </a:xfrm>
        </p:spPr>
        <p:txBody>
          <a:bodyPr/>
          <a:lstStyle/>
          <a:p>
            <a:r>
              <a:rPr lang="en-US"/>
              <a:t>Click to edit Master title style</a:t>
            </a:r>
          </a:p>
        </p:txBody>
      </p:sp>
      <p:sp>
        <p:nvSpPr>
          <p:cNvPr id="3" name="Text Placeholder 2">
            <a:extLst>
              <a:ext uri="{FF2B5EF4-FFF2-40B4-BE49-F238E27FC236}">
                <a16:creationId xmlns:a16="http://schemas.microsoft.com/office/drawing/2014/main" id="{03C15F6A-4F46-C755-2061-D64625A8303D}"/>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E674D616-19B8-6C09-5D82-C72288F90810}"/>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E69BD2E0-729C-E37C-97EC-31DBDCC826D7}"/>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803BEB38-40DB-7336-276C-CFF827067CB6}"/>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94751341-0876-A555-19A8-0CF4215982B2}"/>
              </a:ext>
            </a:extLst>
          </p:cNvPr>
          <p:cNvSpPr>
            <a:spLocks noGrp="1"/>
          </p:cNvSpPr>
          <p:nvPr>
            <p:ph type="dt" sz="half" idx="10"/>
          </p:nvPr>
        </p:nvSpPr>
        <p:spPr/>
        <p:txBody>
          <a:bodyPr/>
          <a:lstStyle/>
          <a:p>
            <a:fld id="{E563CE6A-ACC0-0445-942F-62BB76617146}" type="datetimeFigureOut">
              <a:rPr lang="en-US" smtClean="0"/>
              <a:t>10/16/25</a:t>
            </a:fld>
            <a:endParaRPr lang="en-US"/>
          </a:p>
        </p:txBody>
      </p:sp>
      <p:sp>
        <p:nvSpPr>
          <p:cNvPr id="8" name="Footer Placeholder 7">
            <a:extLst>
              <a:ext uri="{FF2B5EF4-FFF2-40B4-BE49-F238E27FC236}">
                <a16:creationId xmlns:a16="http://schemas.microsoft.com/office/drawing/2014/main" id="{E95B25F1-F596-3ACD-2D30-D1845B8553F2}"/>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6135254B-AFAB-9A39-EF51-A38A484AB581}"/>
              </a:ext>
            </a:extLst>
          </p:cNvPr>
          <p:cNvSpPr>
            <a:spLocks noGrp="1"/>
          </p:cNvSpPr>
          <p:nvPr>
            <p:ph type="sldNum" sz="quarter" idx="12"/>
          </p:nvPr>
        </p:nvSpPr>
        <p:spPr/>
        <p:txBody>
          <a:bodyPr/>
          <a:lstStyle/>
          <a:p>
            <a:fld id="{2ABE993E-9A35-A34A-8A63-208CFA2A5A8C}" type="slidenum">
              <a:rPr lang="en-US" smtClean="0"/>
              <a:t>‹#›</a:t>
            </a:fld>
            <a:endParaRPr lang="en-US"/>
          </a:p>
        </p:txBody>
      </p:sp>
    </p:spTree>
    <p:extLst>
      <p:ext uri="{BB962C8B-B14F-4D97-AF65-F5344CB8AC3E}">
        <p14:creationId xmlns:p14="http://schemas.microsoft.com/office/powerpoint/2010/main" val="66042385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943504D-CA2D-DFC6-8535-8E669EBF6CD2}"/>
              </a:ext>
            </a:extLst>
          </p:cNvPr>
          <p:cNvSpPr>
            <a:spLocks noGrp="1"/>
          </p:cNvSpPr>
          <p:nvPr>
            <p:ph type="title"/>
          </p:nvPr>
        </p:nvSpPr>
        <p:spPr/>
        <p:txBody>
          <a:bodyPr/>
          <a:lstStyle/>
          <a:p>
            <a:r>
              <a:rPr lang="en-US"/>
              <a:t>Click to edit Master title style</a:t>
            </a:r>
          </a:p>
        </p:txBody>
      </p:sp>
      <p:sp>
        <p:nvSpPr>
          <p:cNvPr id="3" name="Date Placeholder 2">
            <a:extLst>
              <a:ext uri="{FF2B5EF4-FFF2-40B4-BE49-F238E27FC236}">
                <a16:creationId xmlns:a16="http://schemas.microsoft.com/office/drawing/2014/main" id="{064C64C3-BE91-EB5A-557C-0B11656BC4B3}"/>
              </a:ext>
            </a:extLst>
          </p:cNvPr>
          <p:cNvSpPr>
            <a:spLocks noGrp="1"/>
          </p:cNvSpPr>
          <p:nvPr>
            <p:ph type="dt" sz="half" idx="10"/>
          </p:nvPr>
        </p:nvSpPr>
        <p:spPr/>
        <p:txBody>
          <a:bodyPr/>
          <a:lstStyle/>
          <a:p>
            <a:fld id="{E563CE6A-ACC0-0445-942F-62BB76617146}" type="datetimeFigureOut">
              <a:rPr lang="en-US" smtClean="0"/>
              <a:t>10/16/25</a:t>
            </a:fld>
            <a:endParaRPr lang="en-US"/>
          </a:p>
        </p:txBody>
      </p:sp>
      <p:sp>
        <p:nvSpPr>
          <p:cNvPr id="4" name="Footer Placeholder 3">
            <a:extLst>
              <a:ext uri="{FF2B5EF4-FFF2-40B4-BE49-F238E27FC236}">
                <a16:creationId xmlns:a16="http://schemas.microsoft.com/office/drawing/2014/main" id="{9EE1B77A-842B-DFDA-1773-DCA99FC2FE11}"/>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BC44C036-4055-9655-8D3E-B20F209C0096}"/>
              </a:ext>
            </a:extLst>
          </p:cNvPr>
          <p:cNvSpPr>
            <a:spLocks noGrp="1"/>
          </p:cNvSpPr>
          <p:nvPr>
            <p:ph type="sldNum" sz="quarter" idx="12"/>
          </p:nvPr>
        </p:nvSpPr>
        <p:spPr/>
        <p:txBody>
          <a:bodyPr/>
          <a:lstStyle/>
          <a:p>
            <a:fld id="{2ABE993E-9A35-A34A-8A63-208CFA2A5A8C}" type="slidenum">
              <a:rPr lang="en-US" smtClean="0"/>
              <a:t>‹#›</a:t>
            </a:fld>
            <a:endParaRPr lang="en-US"/>
          </a:p>
        </p:txBody>
      </p:sp>
    </p:spTree>
    <p:extLst>
      <p:ext uri="{BB962C8B-B14F-4D97-AF65-F5344CB8AC3E}">
        <p14:creationId xmlns:p14="http://schemas.microsoft.com/office/powerpoint/2010/main" val="1497876107"/>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F026DB08-7810-8F67-069B-0CA847C8812B}"/>
              </a:ext>
            </a:extLst>
          </p:cNvPr>
          <p:cNvSpPr>
            <a:spLocks noGrp="1"/>
          </p:cNvSpPr>
          <p:nvPr>
            <p:ph type="dt" sz="half" idx="10"/>
          </p:nvPr>
        </p:nvSpPr>
        <p:spPr/>
        <p:txBody>
          <a:bodyPr/>
          <a:lstStyle/>
          <a:p>
            <a:fld id="{E563CE6A-ACC0-0445-942F-62BB76617146}" type="datetimeFigureOut">
              <a:rPr lang="en-US" smtClean="0"/>
              <a:t>10/16/25</a:t>
            </a:fld>
            <a:endParaRPr lang="en-US"/>
          </a:p>
        </p:txBody>
      </p:sp>
      <p:sp>
        <p:nvSpPr>
          <p:cNvPr id="3" name="Footer Placeholder 2">
            <a:extLst>
              <a:ext uri="{FF2B5EF4-FFF2-40B4-BE49-F238E27FC236}">
                <a16:creationId xmlns:a16="http://schemas.microsoft.com/office/drawing/2014/main" id="{B032C953-AAA7-384D-6E98-2423BB61DBF7}"/>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EEB80F8F-438C-40C8-4A8D-9BFB27DF6333}"/>
              </a:ext>
            </a:extLst>
          </p:cNvPr>
          <p:cNvSpPr>
            <a:spLocks noGrp="1"/>
          </p:cNvSpPr>
          <p:nvPr>
            <p:ph type="sldNum" sz="quarter" idx="12"/>
          </p:nvPr>
        </p:nvSpPr>
        <p:spPr/>
        <p:txBody>
          <a:bodyPr/>
          <a:lstStyle/>
          <a:p>
            <a:fld id="{2ABE993E-9A35-A34A-8A63-208CFA2A5A8C}" type="slidenum">
              <a:rPr lang="en-US" smtClean="0"/>
              <a:t>‹#›</a:t>
            </a:fld>
            <a:endParaRPr lang="en-US"/>
          </a:p>
        </p:txBody>
      </p:sp>
    </p:spTree>
    <p:extLst>
      <p:ext uri="{BB962C8B-B14F-4D97-AF65-F5344CB8AC3E}">
        <p14:creationId xmlns:p14="http://schemas.microsoft.com/office/powerpoint/2010/main" val="345558271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E6C8D7D-A3B4-36A0-AD5C-B8A85ACECA9E}"/>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Content Placeholder 2">
            <a:extLst>
              <a:ext uri="{FF2B5EF4-FFF2-40B4-BE49-F238E27FC236}">
                <a16:creationId xmlns:a16="http://schemas.microsoft.com/office/drawing/2014/main" id="{498B379E-53B7-D1B5-7491-2F28AB469455}"/>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69AAF7BE-5AD3-6E05-6FC2-EF3F15124EE3}"/>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1DA4C4F4-4D14-149F-4EC5-2613710A8FDA}"/>
              </a:ext>
            </a:extLst>
          </p:cNvPr>
          <p:cNvSpPr>
            <a:spLocks noGrp="1"/>
          </p:cNvSpPr>
          <p:nvPr>
            <p:ph type="dt" sz="half" idx="10"/>
          </p:nvPr>
        </p:nvSpPr>
        <p:spPr/>
        <p:txBody>
          <a:bodyPr/>
          <a:lstStyle/>
          <a:p>
            <a:fld id="{E563CE6A-ACC0-0445-942F-62BB76617146}" type="datetimeFigureOut">
              <a:rPr lang="en-US" smtClean="0"/>
              <a:t>10/16/25</a:t>
            </a:fld>
            <a:endParaRPr lang="en-US"/>
          </a:p>
        </p:txBody>
      </p:sp>
      <p:sp>
        <p:nvSpPr>
          <p:cNvPr id="6" name="Footer Placeholder 5">
            <a:extLst>
              <a:ext uri="{FF2B5EF4-FFF2-40B4-BE49-F238E27FC236}">
                <a16:creationId xmlns:a16="http://schemas.microsoft.com/office/drawing/2014/main" id="{80BBCDA7-6BC7-2F58-6943-F5A56156F68F}"/>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30423342-05E8-4F64-EA9A-8D06E4D94008}"/>
              </a:ext>
            </a:extLst>
          </p:cNvPr>
          <p:cNvSpPr>
            <a:spLocks noGrp="1"/>
          </p:cNvSpPr>
          <p:nvPr>
            <p:ph type="sldNum" sz="quarter" idx="12"/>
          </p:nvPr>
        </p:nvSpPr>
        <p:spPr/>
        <p:txBody>
          <a:bodyPr/>
          <a:lstStyle/>
          <a:p>
            <a:fld id="{2ABE993E-9A35-A34A-8A63-208CFA2A5A8C}" type="slidenum">
              <a:rPr lang="en-US" smtClean="0"/>
              <a:t>‹#›</a:t>
            </a:fld>
            <a:endParaRPr lang="en-US"/>
          </a:p>
        </p:txBody>
      </p:sp>
    </p:spTree>
    <p:extLst>
      <p:ext uri="{BB962C8B-B14F-4D97-AF65-F5344CB8AC3E}">
        <p14:creationId xmlns:p14="http://schemas.microsoft.com/office/powerpoint/2010/main" val="24989979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46A8404-660A-E4B1-E793-78D3978FCEDE}"/>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Picture Placeholder 2">
            <a:extLst>
              <a:ext uri="{FF2B5EF4-FFF2-40B4-BE49-F238E27FC236}">
                <a16:creationId xmlns:a16="http://schemas.microsoft.com/office/drawing/2014/main" id="{F4F38D3B-2938-64DB-D929-371FF3E18FD6}"/>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09D89C81-3140-DF80-EACA-911BE6412783}"/>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8FB8058F-1BC7-3EA2-8D9F-FCD36825563C}"/>
              </a:ext>
            </a:extLst>
          </p:cNvPr>
          <p:cNvSpPr>
            <a:spLocks noGrp="1"/>
          </p:cNvSpPr>
          <p:nvPr>
            <p:ph type="dt" sz="half" idx="10"/>
          </p:nvPr>
        </p:nvSpPr>
        <p:spPr/>
        <p:txBody>
          <a:bodyPr/>
          <a:lstStyle/>
          <a:p>
            <a:fld id="{E563CE6A-ACC0-0445-942F-62BB76617146}" type="datetimeFigureOut">
              <a:rPr lang="en-US" smtClean="0"/>
              <a:t>10/16/25</a:t>
            </a:fld>
            <a:endParaRPr lang="en-US"/>
          </a:p>
        </p:txBody>
      </p:sp>
      <p:sp>
        <p:nvSpPr>
          <p:cNvPr id="6" name="Footer Placeholder 5">
            <a:extLst>
              <a:ext uri="{FF2B5EF4-FFF2-40B4-BE49-F238E27FC236}">
                <a16:creationId xmlns:a16="http://schemas.microsoft.com/office/drawing/2014/main" id="{D47F7BFD-7CDC-D1CD-D3CD-0CE8979AD70E}"/>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5B2B40CF-F539-F304-00AD-E412BF489483}"/>
              </a:ext>
            </a:extLst>
          </p:cNvPr>
          <p:cNvSpPr>
            <a:spLocks noGrp="1"/>
          </p:cNvSpPr>
          <p:nvPr>
            <p:ph type="sldNum" sz="quarter" idx="12"/>
          </p:nvPr>
        </p:nvSpPr>
        <p:spPr/>
        <p:txBody>
          <a:bodyPr/>
          <a:lstStyle/>
          <a:p>
            <a:fld id="{2ABE993E-9A35-A34A-8A63-208CFA2A5A8C}" type="slidenum">
              <a:rPr lang="en-US" smtClean="0"/>
              <a:t>‹#›</a:t>
            </a:fld>
            <a:endParaRPr lang="en-US"/>
          </a:p>
        </p:txBody>
      </p:sp>
    </p:spTree>
    <p:extLst>
      <p:ext uri="{BB962C8B-B14F-4D97-AF65-F5344CB8AC3E}">
        <p14:creationId xmlns:p14="http://schemas.microsoft.com/office/powerpoint/2010/main" val="85843254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B55FB74-209E-4FBC-D97C-69A4450A8F15}"/>
              </a:ext>
            </a:extLst>
          </p:cNvPr>
          <p:cNvSpPr>
            <a:spLocks noGrp="1"/>
          </p:cNvSpPr>
          <p:nvPr>
            <p:ph type="title"/>
          </p:nvPr>
        </p:nvSpPr>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47952256-2E61-A5EF-BCD2-D94CBD09A306}"/>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0E333B03-3B60-74B0-075C-79D343E00687}"/>
              </a:ext>
            </a:extLst>
          </p:cNvPr>
          <p:cNvSpPr>
            <a:spLocks noGrp="1"/>
          </p:cNvSpPr>
          <p:nvPr>
            <p:ph type="dt" sz="half" idx="10"/>
          </p:nvPr>
        </p:nvSpPr>
        <p:spPr/>
        <p:txBody>
          <a:bodyPr/>
          <a:lstStyle/>
          <a:p>
            <a:fld id="{E563CE6A-ACC0-0445-942F-62BB76617146}" type="datetimeFigureOut">
              <a:rPr lang="en-US" smtClean="0"/>
              <a:t>10/16/25</a:t>
            </a:fld>
            <a:endParaRPr lang="en-US"/>
          </a:p>
        </p:txBody>
      </p:sp>
      <p:sp>
        <p:nvSpPr>
          <p:cNvPr id="5" name="Footer Placeholder 4">
            <a:extLst>
              <a:ext uri="{FF2B5EF4-FFF2-40B4-BE49-F238E27FC236}">
                <a16:creationId xmlns:a16="http://schemas.microsoft.com/office/drawing/2014/main" id="{49408DF2-01AD-3FA1-A9B7-6B380F11BA8B}"/>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F993E949-A086-89FF-CFD2-C517A3612B80}"/>
              </a:ext>
            </a:extLst>
          </p:cNvPr>
          <p:cNvSpPr>
            <a:spLocks noGrp="1"/>
          </p:cNvSpPr>
          <p:nvPr>
            <p:ph type="sldNum" sz="quarter" idx="12"/>
          </p:nvPr>
        </p:nvSpPr>
        <p:spPr/>
        <p:txBody>
          <a:bodyPr/>
          <a:lstStyle/>
          <a:p>
            <a:fld id="{2ABE993E-9A35-A34A-8A63-208CFA2A5A8C}" type="slidenum">
              <a:rPr lang="en-US" smtClean="0"/>
              <a:t>‹#›</a:t>
            </a:fld>
            <a:endParaRPr lang="en-US"/>
          </a:p>
        </p:txBody>
      </p:sp>
    </p:spTree>
    <p:extLst>
      <p:ext uri="{BB962C8B-B14F-4D97-AF65-F5344CB8AC3E}">
        <p14:creationId xmlns:p14="http://schemas.microsoft.com/office/powerpoint/2010/main" val="365870898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F89DFC0F-0260-8C71-9395-B34E30BB0F9E}"/>
              </a:ext>
            </a:extLst>
          </p:cNvPr>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147CFE1E-767F-3F3F-9A46-D13622EFD6A0}"/>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DFF226B8-55A5-1CEF-360D-F43E38E10AF6}"/>
              </a:ext>
            </a:extLst>
          </p:cNvPr>
          <p:cNvSpPr>
            <a:spLocks noGrp="1"/>
          </p:cNvSpPr>
          <p:nvPr>
            <p:ph type="dt" sz="half" idx="10"/>
          </p:nvPr>
        </p:nvSpPr>
        <p:spPr/>
        <p:txBody>
          <a:bodyPr/>
          <a:lstStyle/>
          <a:p>
            <a:fld id="{E563CE6A-ACC0-0445-942F-62BB76617146}" type="datetimeFigureOut">
              <a:rPr lang="en-US" smtClean="0"/>
              <a:t>10/16/25</a:t>
            </a:fld>
            <a:endParaRPr lang="en-US"/>
          </a:p>
        </p:txBody>
      </p:sp>
      <p:sp>
        <p:nvSpPr>
          <p:cNvPr id="5" name="Footer Placeholder 4">
            <a:extLst>
              <a:ext uri="{FF2B5EF4-FFF2-40B4-BE49-F238E27FC236}">
                <a16:creationId xmlns:a16="http://schemas.microsoft.com/office/drawing/2014/main" id="{51D67FE1-6B60-7801-3294-1E2A780D8FE8}"/>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6AE25F40-6787-E2B6-2B0B-6FC84AFB2099}"/>
              </a:ext>
            </a:extLst>
          </p:cNvPr>
          <p:cNvSpPr>
            <a:spLocks noGrp="1"/>
          </p:cNvSpPr>
          <p:nvPr>
            <p:ph type="sldNum" sz="quarter" idx="12"/>
          </p:nvPr>
        </p:nvSpPr>
        <p:spPr/>
        <p:txBody>
          <a:bodyPr/>
          <a:lstStyle/>
          <a:p>
            <a:fld id="{2ABE993E-9A35-A34A-8A63-208CFA2A5A8C}" type="slidenum">
              <a:rPr lang="en-US" smtClean="0"/>
              <a:t>‹#›</a:t>
            </a:fld>
            <a:endParaRPr lang="en-US"/>
          </a:p>
        </p:txBody>
      </p:sp>
    </p:spTree>
    <p:extLst>
      <p:ext uri="{BB962C8B-B14F-4D97-AF65-F5344CB8AC3E}">
        <p14:creationId xmlns:p14="http://schemas.microsoft.com/office/powerpoint/2010/main" val="331196181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252CA656-78FD-93FC-961E-FDB724B966AB}"/>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a:extLst>
              <a:ext uri="{FF2B5EF4-FFF2-40B4-BE49-F238E27FC236}">
                <a16:creationId xmlns:a16="http://schemas.microsoft.com/office/drawing/2014/main" id="{D61471F2-3C80-30D7-6AA8-1C4CF81E4E04}"/>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5F24436E-28C9-9AB3-75B8-6E6954E6885D}"/>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E563CE6A-ACC0-0445-942F-62BB76617146}" type="datetimeFigureOut">
              <a:rPr lang="en-US" smtClean="0"/>
              <a:t>10/16/25</a:t>
            </a:fld>
            <a:endParaRPr lang="en-US"/>
          </a:p>
        </p:txBody>
      </p:sp>
      <p:sp>
        <p:nvSpPr>
          <p:cNvPr id="5" name="Footer Placeholder 4">
            <a:extLst>
              <a:ext uri="{FF2B5EF4-FFF2-40B4-BE49-F238E27FC236}">
                <a16:creationId xmlns:a16="http://schemas.microsoft.com/office/drawing/2014/main" id="{3A139C38-E3BA-A5F2-249F-0660DE43387B}"/>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US"/>
          </a:p>
        </p:txBody>
      </p:sp>
      <p:sp>
        <p:nvSpPr>
          <p:cNvPr id="6" name="Slide Number Placeholder 5">
            <a:extLst>
              <a:ext uri="{FF2B5EF4-FFF2-40B4-BE49-F238E27FC236}">
                <a16:creationId xmlns:a16="http://schemas.microsoft.com/office/drawing/2014/main" id="{9ACE9B8D-56F7-08A0-4691-CF3A11C4ACB2}"/>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2ABE993E-9A35-A34A-8A63-208CFA2A5A8C}" type="slidenum">
              <a:rPr lang="en-US" smtClean="0"/>
              <a:t>‹#›</a:t>
            </a:fld>
            <a:endParaRPr lang="en-US"/>
          </a:p>
        </p:txBody>
      </p:sp>
    </p:spTree>
    <p:extLst>
      <p:ext uri="{BB962C8B-B14F-4D97-AF65-F5344CB8AC3E}">
        <p14:creationId xmlns:p14="http://schemas.microsoft.com/office/powerpoint/2010/main" val="2841069931"/>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3.xml.rels><?xml version="1.0" encoding="UTF-8" standalone="yes"?>
<Relationships xmlns="http://schemas.openxmlformats.org/package/2006/relationships"><Relationship Id="rId3" Type="http://schemas.openxmlformats.org/officeDocument/2006/relationships/image" Target="../media/image3.gif"/><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5.svg"/><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2.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7.xml.rels><?xml version="1.0" encoding="UTF-8" standalone="yes"?>
<Relationships xmlns="http://schemas.openxmlformats.org/package/2006/relationships"><Relationship Id="rId3" Type="http://schemas.openxmlformats.org/officeDocument/2006/relationships/image" Target="../media/image7.svg"/><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9.svg"/><Relationship Id="rId2" Type="http://schemas.openxmlformats.org/officeDocument/2006/relationships/image" Target="../media/image8.pn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11.svg"/><Relationship Id="rId2" Type="http://schemas.openxmlformats.org/officeDocument/2006/relationships/image" Target="../media/image10.pn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12.jpe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9.svg"/><Relationship Id="rId2" Type="http://schemas.openxmlformats.org/officeDocument/2006/relationships/image" Target="../media/image8.pn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image" Target="../media/image13.jpe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image" Target="../media/image14.jpe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image" Target="../media/image15.jpeg"/><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image" Target="../media/image16.jpeg"/><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8" Type="http://schemas.openxmlformats.org/officeDocument/2006/relationships/hyperlink" Target="https://www.studocu.com/en-gb/document/budmouth-academy-weymouth/business-studies/lab-greggs/98781926?utm_source=chatgpt.com" TargetMode="External"/><Relationship Id="rId3" Type="http://schemas.openxmlformats.org/officeDocument/2006/relationships/hyperlink" Target="https://www.insidermedia.com/news/central-and-eastnorth-east/what-is-driving-greggs-success?utm_source=chatgpt.com" TargetMode="External"/><Relationship Id="rId7" Type="http://schemas.openxmlformats.org/officeDocument/2006/relationships/hyperlink" Target="https://www.referenceforbusiness.com/history2/93/Greggs-PLC.html?utm_source=chatgpt.com" TargetMode="External"/><Relationship Id="rId2" Type="http://schemas.openxmlformats.org/officeDocument/2006/relationships/hyperlink" Target="https://www.greggs.co.uk/news/ten-ways-we-re-baking-a-difference?utm_source=chatgpt.com" TargetMode="External"/><Relationship Id="rId1" Type="http://schemas.openxmlformats.org/officeDocument/2006/relationships/slideLayout" Target="../slideLayouts/slideLayout2.xml"/><Relationship Id="rId6" Type="http://schemas.openxmlformats.org/officeDocument/2006/relationships/hyperlink" Target="https://corporate.greggs.co.uk/investors/corporate-governance?utm_source=chatgpt.com" TargetMode="External"/><Relationship Id="rId5" Type="http://schemas.openxmlformats.org/officeDocument/2006/relationships/hyperlink" Target="https://desklib.com/study-documents/greggs-plc-hrm-analysis/?utm_source=chatgpt.com" TargetMode="External"/><Relationship Id="rId10" Type="http://schemas.openxmlformats.org/officeDocument/2006/relationships/hyperlink" Target="https://corporate.greggs.co.uk" TargetMode="External"/><Relationship Id="rId4" Type="http://schemas.openxmlformats.org/officeDocument/2006/relationships/hyperlink" Target="https://www.insighttrendsworld.com/post/insight-of-the-day-diversification-strategy-yielding-strong-returns-for-uk-s-greggs" TargetMode="External"/><Relationship Id="rId9" Type="http://schemas.openxmlformats.org/officeDocument/2006/relationships/hyperlink" Target="https://www.theofficialboard.com/org-chart/greggs?utm_source=chatgpt.com" TargetMode="External"/></Relationships>
</file>

<file path=ppt/slides/_rels/slide17.xml.rels><?xml version="1.0" encoding="UTF-8" standalone="yes"?>
<Relationships xmlns="http://schemas.openxmlformats.org/package/2006/relationships"><Relationship Id="rId2" Type="http://schemas.openxmlformats.org/officeDocument/2006/relationships/image" Target="../media/image17.png"/><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9B7AD9F6-8CE7-4299-8FC6-328F4DCD3FF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9632A15-E676-4495-D1CD-97C3E817B717}"/>
              </a:ext>
            </a:extLst>
          </p:cNvPr>
          <p:cNvSpPr>
            <a:spLocks noGrp="1"/>
          </p:cNvSpPr>
          <p:nvPr>
            <p:ph type="ctrTitle"/>
          </p:nvPr>
        </p:nvSpPr>
        <p:spPr>
          <a:xfrm>
            <a:off x="5297762" y="640080"/>
            <a:ext cx="6251110" cy="3566160"/>
          </a:xfrm>
        </p:spPr>
        <p:txBody>
          <a:bodyPr anchor="b">
            <a:normAutofit/>
          </a:bodyPr>
          <a:lstStyle/>
          <a:p>
            <a:pPr algn="l"/>
            <a:r>
              <a:rPr lang="en-US" sz="5400">
                <a:latin typeface="Times New Roman"/>
                <a:cs typeface="Times New Roman"/>
              </a:rPr>
              <a:t>Henry Fayols management functions within Greggs </a:t>
            </a:r>
          </a:p>
        </p:txBody>
      </p:sp>
      <p:sp>
        <p:nvSpPr>
          <p:cNvPr id="3" name="Subtitle 2">
            <a:extLst>
              <a:ext uri="{FF2B5EF4-FFF2-40B4-BE49-F238E27FC236}">
                <a16:creationId xmlns:a16="http://schemas.microsoft.com/office/drawing/2014/main" id="{DB0D920B-B1A3-A7FD-72D7-2C06DEEB2DCC}"/>
              </a:ext>
            </a:extLst>
          </p:cNvPr>
          <p:cNvSpPr>
            <a:spLocks noGrp="1"/>
          </p:cNvSpPr>
          <p:nvPr>
            <p:ph type="subTitle" idx="1"/>
          </p:nvPr>
        </p:nvSpPr>
        <p:spPr>
          <a:xfrm>
            <a:off x="4851929" y="4206240"/>
            <a:ext cx="6251111" cy="2344955"/>
          </a:xfrm>
        </p:spPr>
        <p:txBody>
          <a:bodyPr vert="horz" lIns="91440" tIns="45720" rIns="91440" bIns="45720" rtlCol="0" anchor="t">
            <a:normAutofit lnSpcReduction="10000"/>
          </a:bodyPr>
          <a:lstStyle/>
          <a:p>
            <a:pPr algn="l"/>
            <a:r>
              <a:rPr lang="en-US" sz="2000" dirty="0">
                <a:latin typeface="Times New Roman"/>
                <a:cs typeface="Times New Roman"/>
              </a:rPr>
              <a:t>Nusrat Begum – 2329927</a:t>
            </a:r>
            <a:endParaRPr lang="en-US" sz="2000" dirty="0">
              <a:latin typeface="Times New Roman" panose="02020603050405020304" pitchFamily="18" charset="0"/>
              <a:cs typeface="Times New Roman" panose="02020603050405020304" pitchFamily="18" charset="0"/>
            </a:endParaRPr>
          </a:p>
          <a:p>
            <a:pPr algn="l"/>
            <a:r>
              <a:rPr lang="en-US" sz="2000" dirty="0">
                <a:latin typeface="Times New Roman"/>
                <a:cs typeface="Times New Roman"/>
              </a:rPr>
              <a:t>Nadia Ahmed – 2437812 </a:t>
            </a:r>
          </a:p>
          <a:p>
            <a:pPr algn="l"/>
            <a:r>
              <a:rPr lang="en-US" sz="2000" dirty="0" err="1">
                <a:latin typeface="Times New Roman"/>
                <a:cs typeface="Times New Roman"/>
              </a:rPr>
              <a:t>Bhupinder</a:t>
            </a:r>
            <a:r>
              <a:rPr lang="en-US" sz="2000" dirty="0">
                <a:latin typeface="Times New Roman"/>
                <a:cs typeface="Times New Roman"/>
              </a:rPr>
              <a:t> </a:t>
            </a:r>
            <a:r>
              <a:rPr lang="en-US" sz="2000" dirty="0" err="1">
                <a:latin typeface="Times New Roman"/>
                <a:cs typeface="Times New Roman"/>
              </a:rPr>
              <a:t>Shergill</a:t>
            </a:r>
            <a:r>
              <a:rPr lang="en-US" sz="2000" dirty="0">
                <a:latin typeface="Times New Roman"/>
                <a:cs typeface="Times New Roman"/>
              </a:rPr>
              <a:t> – 2332366</a:t>
            </a:r>
          </a:p>
          <a:p>
            <a:pPr algn="l"/>
            <a:r>
              <a:rPr lang="en-US" sz="2000" dirty="0">
                <a:latin typeface="Times New Roman"/>
                <a:cs typeface="Times New Roman"/>
              </a:rPr>
              <a:t>Sukhwinder</a:t>
            </a:r>
            <a:r>
              <a:rPr lang="en-GB" sz="2000" dirty="0">
                <a:latin typeface="Times New Roman"/>
                <a:cs typeface="Times New Roman"/>
              </a:rPr>
              <a:t> Kaur</a:t>
            </a:r>
            <a:r>
              <a:rPr lang="en-US" sz="2000" dirty="0">
                <a:latin typeface="Times New Roman"/>
                <a:cs typeface="Times New Roman"/>
              </a:rPr>
              <a:t>– 2328205</a:t>
            </a:r>
          </a:p>
          <a:p>
            <a:pPr algn="l"/>
            <a:r>
              <a:rPr lang="en-US" sz="2000" dirty="0">
                <a:latin typeface="Times New Roman"/>
                <a:cs typeface="Times New Roman"/>
              </a:rPr>
              <a:t>Module: LCBB4015</a:t>
            </a:r>
          </a:p>
          <a:p>
            <a:pPr algn="l"/>
            <a:r>
              <a:rPr lang="en-US" sz="2000" dirty="0">
                <a:latin typeface="Times New Roman"/>
                <a:cs typeface="Times New Roman"/>
              </a:rPr>
              <a:t>Lecturer: </a:t>
            </a:r>
            <a:r>
              <a:rPr lang="en-US" sz="2000" dirty="0" err="1">
                <a:solidFill>
                  <a:srgbClr val="1D2125"/>
                </a:solidFill>
                <a:latin typeface="Times New Roman"/>
                <a:ea typeface="+mn-lt"/>
                <a:cs typeface="+mn-lt"/>
              </a:rPr>
              <a:t>Roopa</a:t>
            </a:r>
            <a:r>
              <a:rPr lang="en-US" sz="2000" dirty="0">
                <a:solidFill>
                  <a:srgbClr val="1D2125"/>
                </a:solidFill>
                <a:latin typeface="Times New Roman"/>
                <a:ea typeface="+mn-lt"/>
                <a:cs typeface="+mn-lt"/>
              </a:rPr>
              <a:t> </a:t>
            </a:r>
            <a:r>
              <a:rPr lang="en-US" sz="2000" dirty="0" err="1">
                <a:solidFill>
                  <a:srgbClr val="1D2125"/>
                </a:solidFill>
                <a:latin typeface="Times New Roman"/>
                <a:ea typeface="+mn-lt"/>
                <a:cs typeface="+mn-lt"/>
              </a:rPr>
              <a:t>Aruvanahalli</a:t>
            </a:r>
            <a:r>
              <a:rPr lang="en-US" sz="2000" dirty="0">
                <a:solidFill>
                  <a:srgbClr val="1D2125"/>
                </a:solidFill>
                <a:latin typeface="Times New Roman"/>
                <a:ea typeface="+mn-lt"/>
                <a:cs typeface="+mn-lt"/>
              </a:rPr>
              <a:t> </a:t>
            </a:r>
            <a:r>
              <a:rPr lang="en-US" sz="2000" dirty="0" err="1">
                <a:solidFill>
                  <a:srgbClr val="1D2125"/>
                </a:solidFill>
                <a:latin typeface="Times New Roman"/>
                <a:ea typeface="+mn-lt"/>
                <a:cs typeface="+mn-lt"/>
              </a:rPr>
              <a:t>Nagaraju</a:t>
            </a:r>
            <a:endParaRPr lang="en-US" sz="2000" dirty="0">
              <a:latin typeface="Times New Roman"/>
              <a:cs typeface="Times New Roman"/>
            </a:endParaRPr>
          </a:p>
        </p:txBody>
      </p:sp>
      <p:pic>
        <p:nvPicPr>
          <p:cNvPr id="5" name="Picture 4" descr="Complex math formulas on a blackboard">
            <a:extLst>
              <a:ext uri="{FF2B5EF4-FFF2-40B4-BE49-F238E27FC236}">
                <a16:creationId xmlns:a16="http://schemas.microsoft.com/office/drawing/2014/main" id="{BBA01B91-B803-B691-C094-ED81DE25A982}"/>
              </a:ext>
            </a:extLst>
          </p:cNvPr>
          <p:cNvPicPr>
            <a:picLocks noChangeAspect="1"/>
          </p:cNvPicPr>
          <p:nvPr/>
        </p:nvPicPr>
        <p:blipFill>
          <a:blip r:embed="rId2"/>
          <a:srcRect l="32174" r="18250" b="-1"/>
          <a:stretch>
            <a:fillRect/>
          </a:stretch>
        </p:blipFill>
        <p:spPr>
          <a:xfrm>
            <a:off x="1" y="10"/>
            <a:ext cx="4657344" cy="6857990"/>
          </a:xfrm>
          <a:custGeom>
            <a:avLst/>
            <a:gdLst/>
            <a:ahLst/>
            <a:cxnLst/>
            <a:rect l="l" t="t" r="r" b="b"/>
            <a:pathLst>
              <a:path w="4657344" h="6858000">
                <a:moveTo>
                  <a:pt x="0" y="0"/>
                </a:moveTo>
                <a:lnTo>
                  <a:pt x="3429755" y="0"/>
                </a:lnTo>
                <a:lnTo>
                  <a:pt x="3526016" y="148742"/>
                </a:lnTo>
                <a:cubicBezTo>
                  <a:pt x="3657740" y="365513"/>
                  <a:pt x="3777402" y="589569"/>
                  <a:pt x="3886489" y="819975"/>
                </a:cubicBezTo>
                <a:cubicBezTo>
                  <a:pt x="3891856" y="833492"/>
                  <a:pt x="3900663" y="845393"/>
                  <a:pt x="3912049" y="854514"/>
                </a:cubicBezTo>
                <a:cubicBezTo>
                  <a:pt x="3897352" y="819849"/>
                  <a:pt x="3883037" y="784928"/>
                  <a:pt x="3868083" y="750263"/>
                </a:cubicBezTo>
                <a:cubicBezTo>
                  <a:pt x="3806989" y="608712"/>
                  <a:pt x="3742478" y="469145"/>
                  <a:pt x="3674155" y="331786"/>
                </a:cubicBezTo>
                <a:lnTo>
                  <a:pt x="3496656" y="0"/>
                </a:lnTo>
                <a:lnTo>
                  <a:pt x="3554371" y="0"/>
                </a:lnTo>
                <a:lnTo>
                  <a:pt x="3661621" y="196614"/>
                </a:lnTo>
                <a:cubicBezTo>
                  <a:pt x="3856899" y="573253"/>
                  <a:pt x="4021071" y="966066"/>
                  <a:pt x="4161279" y="1371196"/>
                </a:cubicBezTo>
                <a:cubicBezTo>
                  <a:pt x="4379525" y="2007265"/>
                  <a:pt x="4530141" y="2664286"/>
                  <a:pt x="4610660" y="3331516"/>
                </a:cubicBezTo>
                <a:cubicBezTo>
                  <a:pt x="4652837" y="3672965"/>
                  <a:pt x="4671625" y="4013908"/>
                  <a:pt x="4645040" y="4357388"/>
                </a:cubicBezTo>
                <a:cubicBezTo>
                  <a:pt x="4613599" y="4758899"/>
                  <a:pt x="4566181" y="5157998"/>
                  <a:pt x="4485789" y="5552906"/>
                </a:cubicBezTo>
                <a:cubicBezTo>
                  <a:pt x="4397121" y="5988893"/>
                  <a:pt x="4276748" y="6414594"/>
                  <a:pt x="4117769" y="6828295"/>
                </a:cubicBezTo>
                <a:lnTo>
                  <a:pt x="4105288" y="6858000"/>
                </a:lnTo>
                <a:lnTo>
                  <a:pt x="4052520" y="6858000"/>
                </a:lnTo>
                <a:lnTo>
                  <a:pt x="4059369" y="6841549"/>
                </a:lnTo>
                <a:cubicBezTo>
                  <a:pt x="4147276" y="6614016"/>
                  <a:pt x="4224193" y="6380817"/>
                  <a:pt x="4291518" y="6142729"/>
                </a:cubicBezTo>
                <a:cubicBezTo>
                  <a:pt x="4350055" y="5935370"/>
                  <a:pt x="4393256" y="5723695"/>
                  <a:pt x="4443357" y="5513923"/>
                </a:cubicBezTo>
                <a:cubicBezTo>
                  <a:pt x="4444541" y="5502788"/>
                  <a:pt x="4445137" y="5491601"/>
                  <a:pt x="4445146" y="5480401"/>
                </a:cubicBezTo>
                <a:cubicBezTo>
                  <a:pt x="4408465" y="5607635"/>
                  <a:pt x="4379196" y="5719759"/>
                  <a:pt x="4344559" y="5830359"/>
                </a:cubicBezTo>
                <a:cubicBezTo>
                  <a:pt x="4254261" y="6118381"/>
                  <a:pt x="4150112" y="6398531"/>
                  <a:pt x="4031702" y="6670527"/>
                </a:cubicBezTo>
                <a:lnTo>
                  <a:pt x="3943824" y="6858000"/>
                </a:lnTo>
                <a:lnTo>
                  <a:pt x="0" y="6858000"/>
                </a:lnTo>
                <a:close/>
              </a:path>
            </a:pathLst>
          </a:custGeom>
        </p:spPr>
      </p:pic>
      <p:sp>
        <p:nvSpPr>
          <p:cNvPr id="11" name="sketchy line">
            <a:extLst>
              <a:ext uri="{FF2B5EF4-FFF2-40B4-BE49-F238E27FC236}">
                <a16:creationId xmlns:a16="http://schemas.microsoft.com/office/drawing/2014/main" id="{F49775AF-8896-43EE-92C6-83497D6DC56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412862" y="4409267"/>
            <a:ext cx="4243589" cy="18288"/>
          </a:xfrm>
          <a:custGeom>
            <a:avLst/>
            <a:gdLst>
              <a:gd name="connsiteX0" fmla="*/ 0 w 4243589"/>
              <a:gd name="connsiteY0" fmla="*/ 0 h 18288"/>
              <a:gd name="connsiteX1" fmla="*/ 563791 w 4243589"/>
              <a:gd name="connsiteY1" fmla="*/ 0 h 18288"/>
              <a:gd name="connsiteX2" fmla="*/ 1042710 w 4243589"/>
              <a:gd name="connsiteY2" fmla="*/ 0 h 18288"/>
              <a:gd name="connsiteX3" fmla="*/ 1564066 w 4243589"/>
              <a:gd name="connsiteY3" fmla="*/ 0 h 18288"/>
              <a:gd name="connsiteX4" fmla="*/ 2212729 w 4243589"/>
              <a:gd name="connsiteY4" fmla="*/ 0 h 18288"/>
              <a:gd name="connsiteX5" fmla="*/ 2776520 w 4243589"/>
              <a:gd name="connsiteY5" fmla="*/ 0 h 18288"/>
              <a:gd name="connsiteX6" fmla="*/ 3297875 w 4243589"/>
              <a:gd name="connsiteY6" fmla="*/ 0 h 18288"/>
              <a:gd name="connsiteX7" fmla="*/ 4243589 w 4243589"/>
              <a:gd name="connsiteY7" fmla="*/ 0 h 18288"/>
              <a:gd name="connsiteX8" fmla="*/ 4243589 w 4243589"/>
              <a:gd name="connsiteY8" fmla="*/ 18288 h 18288"/>
              <a:gd name="connsiteX9" fmla="*/ 3637362 w 4243589"/>
              <a:gd name="connsiteY9" fmla="*/ 18288 h 18288"/>
              <a:gd name="connsiteX10" fmla="*/ 3116007 w 4243589"/>
              <a:gd name="connsiteY10" fmla="*/ 18288 h 18288"/>
              <a:gd name="connsiteX11" fmla="*/ 2424908 w 4243589"/>
              <a:gd name="connsiteY11" fmla="*/ 18288 h 18288"/>
              <a:gd name="connsiteX12" fmla="*/ 1861117 w 4243589"/>
              <a:gd name="connsiteY12" fmla="*/ 18288 h 18288"/>
              <a:gd name="connsiteX13" fmla="*/ 1382198 w 4243589"/>
              <a:gd name="connsiteY13" fmla="*/ 18288 h 18288"/>
              <a:gd name="connsiteX14" fmla="*/ 733535 w 4243589"/>
              <a:gd name="connsiteY14" fmla="*/ 18288 h 18288"/>
              <a:gd name="connsiteX15" fmla="*/ 0 w 4243589"/>
              <a:gd name="connsiteY15" fmla="*/ 18288 h 18288"/>
              <a:gd name="connsiteX16" fmla="*/ 0 w 4243589"/>
              <a:gd name="connsiteY16"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243589" h="18288" fill="none" extrusionOk="0">
                <a:moveTo>
                  <a:pt x="0" y="0"/>
                </a:moveTo>
                <a:cubicBezTo>
                  <a:pt x="157351" y="-15653"/>
                  <a:pt x="378877" y="-5828"/>
                  <a:pt x="563791" y="0"/>
                </a:cubicBezTo>
                <a:cubicBezTo>
                  <a:pt x="748705" y="5828"/>
                  <a:pt x="905659" y="-5525"/>
                  <a:pt x="1042710" y="0"/>
                </a:cubicBezTo>
                <a:cubicBezTo>
                  <a:pt x="1179761" y="5525"/>
                  <a:pt x="1356845" y="-21288"/>
                  <a:pt x="1564066" y="0"/>
                </a:cubicBezTo>
                <a:cubicBezTo>
                  <a:pt x="1771287" y="21288"/>
                  <a:pt x="1912099" y="25135"/>
                  <a:pt x="2212729" y="0"/>
                </a:cubicBezTo>
                <a:cubicBezTo>
                  <a:pt x="2513359" y="-25135"/>
                  <a:pt x="2514918" y="-27119"/>
                  <a:pt x="2776520" y="0"/>
                </a:cubicBezTo>
                <a:cubicBezTo>
                  <a:pt x="3038122" y="27119"/>
                  <a:pt x="3178771" y="18116"/>
                  <a:pt x="3297875" y="0"/>
                </a:cubicBezTo>
                <a:cubicBezTo>
                  <a:pt x="3416980" y="-18116"/>
                  <a:pt x="4012240" y="-40869"/>
                  <a:pt x="4243589" y="0"/>
                </a:cubicBezTo>
                <a:cubicBezTo>
                  <a:pt x="4243987" y="7429"/>
                  <a:pt x="4243569" y="10822"/>
                  <a:pt x="4243589" y="18288"/>
                </a:cubicBezTo>
                <a:cubicBezTo>
                  <a:pt x="4112949" y="-2855"/>
                  <a:pt x="3928037" y="1831"/>
                  <a:pt x="3637362" y="18288"/>
                </a:cubicBezTo>
                <a:cubicBezTo>
                  <a:pt x="3346687" y="34745"/>
                  <a:pt x="3254446" y="26669"/>
                  <a:pt x="3116007" y="18288"/>
                </a:cubicBezTo>
                <a:cubicBezTo>
                  <a:pt x="2977569" y="9907"/>
                  <a:pt x="2620228" y="28873"/>
                  <a:pt x="2424908" y="18288"/>
                </a:cubicBezTo>
                <a:cubicBezTo>
                  <a:pt x="2229588" y="7703"/>
                  <a:pt x="2088287" y="-3854"/>
                  <a:pt x="1861117" y="18288"/>
                </a:cubicBezTo>
                <a:cubicBezTo>
                  <a:pt x="1633947" y="40430"/>
                  <a:pt x="1502447" y="-871"/>
                  <a:pt x="1382198" y="18288"/>
                </a:cubicBezTo>
                <a:cubicBezTo>
                  <a:pt x="1261949" y="37447"/>
                  <a:pt x="1045440" y="28353"/>
                  <a:pt x="733535" y="18288"/>
                </a:cubicBezTo>
                <a:cubicBezTo>
                  <a:pt x="421630" y="8223"/>
                  <a:pt x="341257" y="-18359"/>
                  <a:pt x="0" y="18288"/>
                </a:cubicBezTo>
                <a:cubicBezTo>
                  <a:pt x="-591" y="13205"/>
                  <a:pt x="-663" y="6329"/>
                  <a:pt x="0" y="0"/>
                </a:cubicBezTo>
                <a:close/>
              </a:path>
              <a:path w="4243589" h="18288" stroke="0" extrusionOk="0">
                <a:moveTo>
                  <a:pt x="0" y="0"/>
                </a:moveTo>
                <a:cubicBezTo>
                  <a:pt x="128164" y="17204"/>
                  <a:pt x="312653" y="1129"/>
                  <a:pt x="563791" y="0"/>
                </a:cubicBezTo>
                <a:cubicBezTo>
                  <a:pt x="814929" y="-1129"/>
                  <a:pt x="837271" y="8503"/>
                  <a:pt x="1042710" y="0"/>
                </a:cubicBezTo>
                <a:cubicBezTo>
                  <a:pt x="1248149" y="-8503"/>
                  <a:pt x="1588432" y="-28862"/>
                  <a:pt x="1733809" y="0"/>
                </a:cubicBezTo>
                <a:cubicBezTo>
                  <a:pt x="1879186" y="28862"/>
                  <a:pt x="2052815" y="5974"/>
                  <a:pt x="2297600" y="0"/>
                </a:cubicBezTo>
                <a:cubicBezTo>
                  <a:pt x="2542385" y="-5974"/>
                  <a:pt x="2699960" y="-23550"/>
                  <a:pt x="2861391" y="0"/>
                </a:cubicBezTo>
                <a:cubicBezTo>
                  <a:pt x="3022822" y="23550"/>
                  <a:pt x="3390411" y="25272"/>
                  <a:pt x="3552490" y="0"/>
                </a:cubicBezTo>
                <a:cubicBezTo>
                  <a:pt x="3714569" y="-25272"/>
                  <a:pt x="3950585" y="-31327"/>
                  <a:pt x="4243589" y="0"/>
                </a:cubicBezTo>
                <a:cubicBezTo>
                  <a:pt x="4242703" y="5429"/>
                  <a:pt x="4244410" y="14046"/>
                  <a:pt x="4243589" y="18288"/>
                </a:cubicBezTo>
                <a:cubicBezTo>
                  <a:pt x="4130424" y="-1240"/>
                  <a:pt x="3932803" y="42249"/>
                  <a:pt x="3722234" y="18288"/>
                </a:cubicBezTo>
                <a:cubicBezTo>
                  <a:pt x="3511665" y="-5673"/>
                  <a:pt x="3269903" y="45994"/>
                  <a:pt x="3116007" y="18288"/>
                </a:cubicBezTo>
                <a:cubicBezTo>
                  <a:pt x="2962111" y="-9418"/>
                  <a:pt x="2744280" y="23224"/>
                  <a:pt x="2509780" y="18288"/>
                </a:cubicBezTo>
                <a:cubicBezTo>
                  <a:pt x="2275280" y="13352"/>
                  <a:pt x="2066059" y="43664"/>
                  <a:pt x="1945989" y="18288"/>
                </a:cubicBezTo>
                <a:cubicBezTo>
                  <a:pt x="1825919" y="-7088"/>
                  <a:pt x="1407329" y="12616"/>
                  <a:pt x="1254890" y="18288"/>
                </a:cubicBezTo>
                <a:cubicBezTo>
                  <a:pt x="1102451" y="23960"/>
                  <a:pt x="837950" y="31673"/>
                  <a:pt x="563791" y="18288"/>
                </a:cubicBezTo>
                <a:cubicBezTo>
                  <a:pt x="289632" y="4903"/>
                  <a:pt x="132768" y="7105"/>
                  <a:pt x="0" y="18288"/>
                </a:cubicBezTo>
                <a:cubicBezTo>
                  <a:pt x="668" y="13665"/>
                  <a:pt x="578" y="5675"/>
                  <a:pt x="0" y="0"/>
                </a:cubicBezTo>
                <a:close/>
              </a:path>
            </a:pathLst>
          </a:custGeom>
          <a:solidFill>
            <a:schemeClr val="accent2"/>
          </a:solidFill>
          <a:ln w="44450"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1969907456"/>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2E442304-DDBD-4F7B-8017-36BCC863FB4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891E31F-FEC4-1327-FCF1-11AAE50BF996}"/>
              </a:ext>
            </a:extLst>
          </p:cNvPr>
          <p:cNvSpPr>
            <a:spLocks noGrp="1"/>
          </p:cNvSpPr>
          <p:nvPr>
            <p:ph type="title"/>
          </p:nvPr>
        </p:nvSpPr>
        <p:spPr>
          <a:xfrm>
            <a:off x="635000" y="670130"/>
            <a:ext cx="3418659" cy="2583995"/>
          </a:xfrm>
        </p:spPr>
        <p:txBody>
          <a:bodyPr anchor="ctr">
            <a:normAutofit/>
          </a:bodyPr>
          <a:lstStyle/>
          <a:p>
            <a:r>
              <a:rPr lang="en-US" sz="5000">
                <a:latin typeface="Times New Roman" panose="02020603050405020304" pitchFamily="18" charset="0"/>
                <a:cs typeface="Times New Roman" panose="02020603050405020304" pitchFamily="18" charset="0"/>
              </a:rPr>
              <a:t>Introduction</a:t>
            </a:r>
          </a:p>
        </p:txBody>
      </p:sp>
      <p:sp>
        <p:nvSpPr>
          <p:cNvPr id="11" name="sketch line">
            <a:extLst>
              <a:ext uri="{FF2B5EF4-FFF2-40B4-BE49-F238E27FC236}">
                <a16:creationId xmlns:a16="http://schemas.microsoft.com/office/drawing/2014/main" id="{5E107275-3853-46FD-A241-DE4355A4267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1627450" y="3462719"/>
            <a:ext cx="5410200" cy="18288"/>
          </a:xfrm>
          <a:custGeom>
            <a:avLst/>
            <a:gdLst>
              <a:gd name="connsiteX0" fmla="*/ 0 w 5410200"/>
              <a:gd name="connsiteY0" fmla="*/ 0 h 18288"/>
              <a:gd name="connsiteX1" fmla="*/ 568071 w 5410200"/>
              <a:gd name="connsiteY1" fmla="*/ 0 h 18288"/>
              <a:gd name="connsiteX2" fmla="*/ 1298448 w 5410200"/>
              <a:gd name="connsiteY2" fmla="*/ 0 h 18288"/>
              <a:gd name="connsiteX3" fmla="*/ 1920621 w 5410200"/>
              <a:gd name="connsiteY3" fmla="*/ 0 h 18288"/>
              <a:gd name="connsiteX4" fmla="*/ 2488692 w 5410200"/>
              <a:gd name="connsiteY4" fmla="*/ 0 h 18288"/>
              <a:gd name="connsiteX5" fmla="*/ 3219069 w 5410200"/>
              <a:gd name="connsiteY5" fmla="*/ 0 h 18288"/>
              <a:gd name="connsiteX6" fmla="*/ 3895344 w 5410200"/>
              <a:gd name="connsiteY6" fmla="*/ 0 h 18288"/>
              <a:gd name="connsiteX7" fmla="*/ 4571619 w 5410200"/>
              <a:gd name="connsiteY7" fmla="*/ 0 h 18288"/>
              <a:gd name="connsiteX8" fmla="*/ 5410200 w 5410200"/>
              <a:gd name="connsiteY8" fmla="*/ 0 h 18288"/>
              <a:gd name="connsiteX9" fmla="*/ 5410200 w 5410200"/>
              <a:gd name="connsiteY9" fmla="*/ 18288 h 18288"/>
              <a:gd name="connsiteX10" fmla="*/ 4842129 w 5410200"/>
              <a:gd name="connsiteY10" fmla="*/ 18288 h 18288"/>
              <a:gd name="connsiteX11" fmla="*/ 4328160 w 5410200"/>
              <a:gd name="connsiteY11" fmla="*/ 18288 h 18288"/>
              <a:gd name="connsiteX12" fmla="*/ 3597783 w 5410200"/>
              <a:gd name="connsiteY12" fmla="*/ 18288 h 18288"/>
              <a:gd name="connsiteX13" fmla="*/ 3029712 w 5410200"/>
              <a:gd name="connsiteY13" fmla="*/ 18288 h 18288"/>
              <a:gd name="connsiteX14" fmla="*/ 2299335 w 5410200"/>
              <a:gd name="connsiteY14" fmla="*/ 18288 h 18288"/>
              <a:gd name="connsiteX15" fmla="*/ 1514856 w 5410200"/>
              <a:gd name="connsiteY15" fmla="*/ 18288 h 18288"/>
              <a:gd name="connsiteX16" fmla="*/ 892683 w 5410200"/>
              <a:gd name="connsiteY16" fmla="*/ 18288 h 18288"/>
              <a:gd name="connsiteX17" fmla="*/ 0 w 5410200"/>
              <a:gd name="connsiteY17" fmla="*/ 18288 h 18288"/>
              <a:gd name="connsiteX18" fmla="*/ 0 w 5410200"/>
              <a:gd name="connsiteY18"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5410200" h="18288" fill="none" extrusionOk="0">
                <a:moveTo>
                  <a:pt x="0" y="0"/>
                </a:moveTo>
                <a:cubicBezTo>
                  <a:pt x="163050" y="-18707"/>
                  <a:pt x="319321" y="-16364"/>
                  <a:pt x="568071" y="0"/>
                </a:cubicBezTo>
                <a:cubicBezTo>
                  <a:pt x="816821" y="16364"/>
                  <a:pt x="1013224" y="-7268"/>
                  <a:pt x="1298448" y="0"/>
                </a:cubicBezTo>
                <a:cubicBezTo>
                  <a:pt x="1583672" y="7268"/>
                  <a:pt x="1631711" y="-3367"/>
                  <a:pt x="1920621" y="0"/>
                </a:cubicBezTo>
                <a:cubicBezTo>
                  <a:pt x="2209531" y="3367"/>
                  <a:pt x="2364420" y="-19184"/>
                  <a:pt x="2488692" y="0"/>
                </a:cubicBezTo>
                <a:cubicBezTo>
                  <a:pt x="2612964" y="19184"/>
                  <a:pt x="3023298" y="-34627"/>
                  <a:pt x="3219069" y="0"/>
                </a:cubicBezTo>
                <a:cubicBezTo>
                  <a:pt x="3414840" y="34627"/>
                  <a:pt x="3656810" y="24043"/>
                  <a:pt x="3895344" y="0"/>
                </a:cubicBezTo>
                <a:cubicBezTo>
                  <a:pt x="4133879" y="-24043"/>
                  <a:pt x="4393984" y="-19577"/>
                  <a:pt x="4571619" y="0"/>
                </a:cubicBezTo>
                <a:cubicBezTo>
                  <a:pt x="4749255" y="19577"/>
                  <a:pt x="5179928" y="-6281"/>
                  <a:pt x="5410200" y="0"/>
                </a:cubicBezTo>
                <a:cubicBezTo>
                  <a:pt x="5410730" y="6954"/>
                  <a:pt x="5410934" y="12839"/>
                  <a:pt x="5410200" y="18288"/>
                </a:cubicBezTo>
                <a:cubicBezTo>
                  <a:pt x="5139060" y="6751"/>
                  <a:pt x="5121593" y="31035"/>
                  <a:pt x="4842129" y="18288"/>
                </a:cubicBezTo>
                <a:cubicBezTo>
                  <a:pt x="4562665" y="5541"/>
                  <a:pt x="4448273" y="9487"/>
                  <a:pt x="4328160" y="18288"/>
                </a:cubicBezTo>
                <a:cubicBezTo>
                  <a:pt x="4208047" y="27089"/>
                  <a:pt x="3760936" y="22567"/>
                  <a:pt x="3597783" y="18288"/>
                </a:cubicBezTo>
                <a:cubicBezTo>
                  <a:pt x="3434630" y="14009"/>
                  <a:pt x="3299718" y="33213"/>
                  <a:pt x="3029712" y="18288"/>
                </a:cubicBezTo>
                <a:cubicBezTo>
                  <a:pt x="2759706" y="3363"/>
                  <a:pt x="2640159" y="27394"/>
                  <a:pt x="2299335" y="18288"/>
                </a:cubicBezTo>
                <a:cubicBezTo>
                  <a:pt x="1958511" y="9182"/>
                  <a:pt x="1801186" y="28985"/>
                  <a:pt x="1514856" y="18288"/>
                </a:cubicBezTo>
                <a:cubicBezTo>
                  <a:pt x="1228526" y="7591"/>
                  <a:pt x="1063509" y="-5305"/>
                  <a:pt x="892683" y="18288"/>
                </a:cubicBezTo>
                <a:cubicBezTo>
                  <a:pt x="721857" y="41881"/>
                  <a:pt x="186945" y="-20897"/>
                  <a:pt x="0" y="18288"/>
                </a:cubicBezTo>
                <a:cubicBezTo>
                  <a:pt x="-570" y="9279"/>
                  <a:pt x="132" y="5100"/>
                  <a:pt x="0" y="0"/>
                </a:cubicBezTo>
                <a:close/>
              </a:path>
              <a:path w="5410200" h="18288" stroke="0" extrusionOk="0">
                <a:moveTo>
                  <a:pt x="0" y="0"/>
                </a:moveTo>
                <a:cubicBezTo>
                  <a:pt x="285096" y="-4925"/>
                  <a:pt x="376456" y="22268"/>
                  <a:pt x="622173" y="0"/>
                </a:cubicBezTo>
                <a:cubicBezTo>
                  <a:pt x="867890" y="-22268"/>
                  <a:pt x="1031392" y="7228"/>
                  <a:pt x="1136142" y="0"/>
                </a:cubicBezTo>
                <a:cubicBezTo>
                  <a:pt x="1240892" y="-7228"/>
                  <a:pt x="1561853" y="9877"/>
                  <a:pt x="1920621" y="0"/>
                </a:cubicBezTo>
                <a:cubicBezTo>
                  <a:pt x="2279389" y="-9877"/>
                  <a:pt x="2367255" y="19546"/>
                  <a:pt x="2542794" y="0"/>
                </a:cubicBezTo>
                <a:cubicBezTo>
                  <a:pt x="2718333" y="-19546"/>
                  <a:pt x="2866732" y="-22226"/>
                  <a:pt x="3164967" y="0"/>
                </a:cubicBezTo>
                <a:cubicBezTo>
                  <a:pt x="3463202" y="22226"/>
                  <a:pt x="3568055" y="-2765"/>
                  <a:pt x="3949446" y="0"/>
                </a:cubicBezTo>
                <a:cubicBezTo>
                  <a:pt x="4330837" y="2765"/>
                  <a:pt x="4287895" y="10557"/>
                  <a:pt x="4517517" y="0"/>
                </a:cubicBezTo>
                <a:cubicBezTo>
                  <a:pt x="4747139" y="-10557"/>
                  <a:pt x="5149588" y="8716"/>
                  <a:pt x="5410200" y="0"/>
                </a:cubicBezTo>
                <a:cubicBezTo>
                  <a:pt x="5409517" y="5414"/>
                  <a:pt x="5409480" y="12510"/>
                  <a:pt x="5410200" y="18288"/>
                </a:cubicBezTo>
                <a:cubicBezTo>
                  <a:pt x="5163327" y="41494"/>
                  <a:pt x="5008749" y="10693"/>
                  <a:pt x="4842129" y="18288"/>
                </a:cubicBezTo>
                <a:cubicBezTo>
                  <a:pt x="4675509" y="25883"/>
                  <a:pt x="4433401" y="-615"/>
                  <a:pt x="4165854" y="18288"/>
                </a:cubicBezTo>
                <a:cubicBezTo>
                  <a:pt x="3898308" y="37191"/>
                  <a:pt x="3809032" y="-8710"/>
                  <a:pt x="3543681" y="18288"/>
                </a:cubicBezTo>
                <a:cubicBezTo>
                  <a:pt x="3278330" y="45286"/>
                  <a:pt x="3073876" y="-15917"/>
                  <a:pt x="2759202" y="18288"/>
                </a:cubicBezTo>
                <a:cubicBezTo>
                  <a:pt x="2444528" y="52493"/>
                  <a:pt x="2204144" y="3372"/>
                  <a:pt x="1974723" y="18288"/>
                </a:cubicBezTo>
                <a:cubicBezTo>
                  <a:pt x="1745302" y="33204"/>
                  <a:pt x="1602335" y="31490"/>
                  <a:pt x="1406652" y="18288"/>
                </a:cubicBezTo>
                <a:cubicBezTo>
                  <a:pt x="1210969" y="5086"/>
                  <a:pt x="923948" y="3161"/>
                  <a:pt x="730377" y="18288"/>
                </a:cubicBezTo>
                <a:cubicBezTo>
                  <a:pt x="536806" y="33415"/>
                  <a:pt x="336496" y="-141"/>
                  <a:pt x="0" y="18288"/>
                </a:cubicBezTo>
                <a:cubicBezTo>
                  <a:pt x="-306" y="11061"/>
                  <a:pt x="-655" y="7751"/>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5" name="Content Placeholder 2">
            <a:extLst>
              <a:ext uri="{FF2B5EF4-FFF2-40B4-BE49-F238E27FC236}">
                <a16:creationId xmlns:a16="http://schemas.microsoft.com/office/drawing/2014/main" id="{5FAE0EEF-4824-BE09-EDBA-43DF9309A8BE}"/>
              </a:ext>
            </a:extLst>
          </p:cNvPr>
          <p:cNvGraphicFramePr>
            <a:graphicFrameLocks noGrp="1"/>
          </p:cNvGraphicFramePr>
          <p:nvPr>
            <p:ph idx="1"/>
            <p:extLst>
              <p:ext uri="{D42A27DB-BD31-4B8C-83A1-F6EECF244321}">
                <p14:modId xmlns:p14="http://schemas.microsoft.com/office/powerpoint/2010/main" val="499546733"/>
              </p:ext>
            </p:extLst>
          </p:nvPr>
        </p:nvGraphicFramePr>
        <p:xfrm>
          <a:off x="4529265" y="654648"/>
          <a:ext cx="6900512" cy="5536141"/>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3" name="TextBox 2">
            <a:extLst>
              <a:ext uri="{FF2B5EF4-FFF2-40B4-BE49-F238E27FC236}">
                <a16:creationId xmlns:a16="http://schemas.microsoft.com/office/drawing/2014/main" id="{605E1B93-CBDC-9A41-39A1-C802CC510136}"/>
              </a:ext>
            </a:extLst>
          </p:cNvPr>
          <p:cNvSpPr txBox="1"/>
          <p:nvPr/>
        </p:nvSpPr>
        <p:spPr>
          <a:xfrm>
            <a:off x="15701" y="6356319"/>
            <a:ext cx="619299" cy="369332"/>
          </a:xfrm>
          <a:prstGeom prst="rect">
            <a:avLst/>
          </a:prstGeom>
          <a:noFill/>
        </p:spPr>
        <p:txBody>
          <a:bodyPr wrap="square" rtlCol="0">
            <a:spAutoFit/>
          </a:bodyPr>
          <a:lstStyle/>
          <a:p>
            <a:pPr algn="l"/>
            <a:r>
              <a:rPr lang="en-US"/>
              <a:t>N.B</a:t>
            </a:r>
          </a:p>
        </p:txBody>
      </p:sp>
    </p:spTree>
    <p:extLst>
      <p:ext uri="{BB962C8B-B14F-4D97-AF65-F5344CB8AC3E}">
        <p14:creationId xmlns:p14="http://schemas.microsoft.com/office/powerpoint/2010/main" val="3245870513"/>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D624D20-5192-1B98-F12C-55CAEF167311}"/>
              </a:ext>
            </a:extLst>
          </p:cNvPr>
          <p:cNvSpPr>
            <a:spLocks noGrp="1"/>
          </p:cNvSpPr>
          <p:nvPr>
            <p:ph type="title"/>
          </p:nvPr>
        </p:nvSpPr>
        <p:spPr/>
        <p:txBody>
          <a:bodyPr/>
          <a:lstStyle/>
          <a:p>
            <a:r>
              <a:rPr lang="en-US" sz="3600">
                <a:latin typeface="Times New Roman" panose="02020603050405020304" pitchFamily="18" charset="0"/>
                <a:cs typeface="Times New Roman" panose="02020603050405020304" pitchFamily="18" charset="0"/>
              </a:rPr>
              <a:t>Greggs</a:t>
            </a:r>
            <a:r>
              <a:rPr lang="en-US"/>
              <a:t> </a:t>
            </a:r>
          </a:p>
        </p:txBody>
      </p:sp>
      <p:sp>
        <p:nvSpPr>
          <p:cNvPr id="3" name="Content Placeholder 2">
            <a:extLst>
              <a:ext uri="{FF2B5EF4-FFF2-40B4-BE49-F238E27FC236}">
                <a16:creationId xmlns:a16="http://schemas.microsoft.com/office/drawing/2014/main" id="{CE334C58-B153-4BA6-110C-4D71F825C461}"/>
              </a:ext>
            </a:extLst>
          </p:cNvPr>
          <p:cNvSpPr>
            <a:spLocks noGrp="1"/>
          </p:cNvSpPr>
          <p:nvPr>
            <p:ph idx="1"/>
          </p:nvPr>
        </p:nvSpPr>
        <p:spPr>
          <a:xfrm>
            <a:off x="840824" y="1553919"/>
            <a:ext cx="10515600" cy="4663953"/>
          </a:xfrm>
        </p:spPr>
        <p:txBody>
          <a:bodyPr vert="horz" lIns="91440" tIns="45720" rIns="91440" bIns="45720" rtlCol="0" anchor="t">
            <a:normAutofit/>
          </a:bodyPr>
          <a:lstStyle/>
          <a:p>
            <a:r>
              <a:rPr lang="en-US" sz="1800">
                <a:latin typeface="Times New Roman"/>
                <a:cs typeface="Times New Roman"/>
              </a:rPr>
              <a:t>Greggs is a popular UK based food retailer it is popular for its Pastries, sandwiches and coffee. </a:t>
            </a:r>
          </a:p>
          <a:p>
            <a:r>
              <a:rPr lang="en-US" sz="1800">
                <a:latin typeface="Times New Roman"/>
                <a:cs typeface="Times New Roman"/>
              </a:rPr>
              <a:t>It was founded in (1939) by John Gregg who started as a door to door bakery service giving bread eggs and yeast to local mining communities. </a:t>
            </a:r>
          </a:p>
          <a:p>
            <a:r>
              <a:rPr lang="en-US" sz="1800">
                <a:latin typeface="Times New Roman"/>
                <a:cs typeface="Times New Roman"/>
              </a:rPr>
              <a:t>The first store was opened in  (1951) in Newcastle. </a:t>
            </a:r>
          </a:p>
          <a:p>
            <a:r>
              <a:rPr lang="en-US" sz="1800">
                <a:latin typeface="Times New Roman"/>
                <a:cs typeface="Times New Roman"/>
              </a:rPr>
              <a:t>It now operates over 2,600 stores across the country (Greggs,2024).</a:t>
            </a:r>
          </a:p>
        </p:txBody>
      </p:sp>
      <p:pic>
        <p:nvPicPr>
          <p:cNvPr id="5" name="Google Shape;69;p15" descr="File:Greggs, Merrion Centre (southern elevation), Leeds (1st ...">
            <a:extLst>
              <a:ext uri="{FF2B5EF4-FFF2-40B4-BE49-F238E27FC236}">
                <a16:creationId xmlns:a16="http://schemas.microsoft.com/office/drawing/2014/main" id="{C3130F26-8293-67D6-0AC1-A9AD40E47BF5}"/>
              </a:ext>
            </a:extLst>
          </p:cNvPr>
          <p:cNvPicPr preferRelativeResize="0"/>
          <p:nvPr/>
        </p:nvPicPr>
        <p:blipFill>
          <a:blip r:embed="rId2">
            <a:alphaModFix/>
          </a:blip>
          <a:stretch>
            <a:fillRect/>
          </a:stretch>
        </p:blipFill>
        <p:spPr>
          <a:xfrm>
            <a:off x="903960" y="4033924"/>
            <a:ext cx="4266556" cy="2458951"/>
          </a:xfrm>
          <a:prstGeom prst="rect">
            <a:avLst/>
          </a:prstGeom>
          <a:noFill/>
          <a:ln>
            <a:noFill/>
          </a:ln>
        </p:spPr>
      </p:pic>
      <p:pic>
        <p:nvPicPr>
          <p:cNvPr id="6" name="Google Shape;68;p15" descr="a robot holding a bag that says greggs on it (provided by Tenor)">
            <a:extLst>
              <a:ext uri="{FF2B5EF4-FFF2-40B4-BE49-F238E27FC236}">
                <a16:creationId xmlns:a16="http://schemas.microsoft.com/office/drawing/2014/main" id="{AD13F780-E9ED-5557-8BDC-928AC1635FEA}"/>
              </a:ext>
            </a:extLst>
          </p:cNvPr>
          <p:cNvPicPr preferRelativeResize="0"/>
          <p:nvPr/>
        </p:nvPicPr>
        <p:blipFill>
          <a:blip r:embed="rId3">
            <a:alphaModFix/>
          </a:blip>
          <a:stretch>
            <a:fillRect/>
          </a:stretch>
        </p:blipFill>
        <p:spPr>
          <a:xfrm>
            <a:off x="8728365" y="2818015"/>
            <a:ext cx="2908810" cy="3738697"/>
          </a:xfrm>
          <a:prstGeom prst="rect">
            <a:avLst/>
          </a:prstGeom>
          <a:noFill/>
          <a:ln>
            <a:noFill/>
          </a:ln>
        </p:spPr>
      </p:pic>
      <p:sp>
        <p:nvSpPr>
          <p:cNvPr id="7" name="TextBox 6">
            <a:extLst>
              <a:ext uri="{FF2B5EF4-FFF2-40B4-BE49-F238E27FC236}">
                <a16:creationId xmlns:a16="http://schemas.microsoft.com/office/drawing/2014/main" id="{32E1B73F-9D94-B924-4E67-98DC2C608D2F}"/>
              </a:ext>
            </a:extLst>
          </p:cNvPr>
          <p:cNvSpPr txBox="1"/>
          <p:nvPr/>
        </p:nvSpPr>
        <p:spPr>
          <a:xfrm>
            <a:off x="15701" y="6356319"/>
            <a:ext cx="619299" cy="369332"/>
          </a:xfrm>
          <a:prstGeom prst="rect">
            <a:avLst/>
          </a:prstGeom>
          <a:noFill/>
        </p:spPr>
        <p:txBody>
          <a:bodyPr wrap="square" rtlCol="0">
            <a:spAutoFit/>
          </a:bodyPr>
          <a:lstStyle/>
          <a:p>
            <a:pPr algn="l"/>
            <a:r>
              <a:rPr lang="en-US"/>
              <a:t>N.B</a:t>
            </a:r>
          </a:p>
        </p:txBody>
      </p:sp>
    </p:spTree>
    <p:extLst>
      <p:ext uri="{BB962C8B-B14F-4D97-AF65-F5344CB8AC3E}">
        <p14:creationId xmlns:p14="http://schemas.microsoft.com/office/powerpoint/2010/main" val="3031077938"/>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9341C7A-6246-6FA4-EEC3-5728EE2B1AA5}"/>
              </a:ext>
            </a:extLst>
          </p:cNvPr>
          <p:cNvSpPr>
            <a:spLocks noGrp="1"/>
          </p:cNvSpPr>
          <p:nvPr>
            <p:ph type="title"/>
          </p:nvPr>
        </p:nvSpPr>
        <p:spPr/>
        <p:txBody>
          <a:bodyPr/>
          <a:lstStyle/>
          <a:p>
            <a:r>
              <a:rPr lang="en-GB"/>
              <a:t>Hemry </a:t>
            </a:r>
            <a:r>
              <a:rPr lang="en-GB" err="1"/>
              <a:t>Foyals</a:t>
            </a:r>
            <a:r>
              <a:rPr lang="en-GB"/>
              <a:t> management functions </a:t>
            </a:r>
          </a:p>
        </p:txBody>
      </p:sp>
      <p:sp>
        <p:nvSpPr>
          <p:cNvPr id="3" name="Content Placeholder 2">
            <a:extLst>
              <a:ext uri="{FF2B5EF4-FFF2-40B4-BE49-F238E27FC236}">
                <a16:creationId xmlns:a16="http://schemas.microsoft.com/office/drawing/2014/main" id="{9ED86B52-8EE0-42BD-C070-222864F590E5}"/>
              </a:ext>
            </a:extLst>
          </p:cNvPr>
          <p:cNvSpPr>
            <a:spLocks noGrp="1"/>
          </p:cNvSpPr>
          <p:nvPr>
            <p:ph idx="1"/>
          </p:nvPr>
        </p:nvSpPr>
        <p:spPr/>
        <p:txBody>
          <a:bodyPr vert="horz" lIns="91440" tIns="45720" rIns="91440" bIns="45720" rtlCol="0" anchor="t">
            <a:normAutofit/>
          </a:bodyPr>
          <a:lstStyle/>
          <a:p>
            <a:r>
              <a:rPr lang="en-GB"/>
              <a:t>. Planning</a:t>
            </a:r>
            <a:endParaRPr lang="en-US"/>
          </a:p>
          <a:p>
            <a:r>
              <a:rPr lang="en-GB"/>
              <a:t>.</a:t>
            </a:r>
            <a:r>
              <a:rPr lang="en-GB" err="1"/>
              <a:t>organsing</a:t>
            </a:r>
          </a:p>
          <a:p>
            <a:r>
              <a:rPr lang="en-GB"/>
              <a:t>.leading</a:t>
            </a:r>
          </a:p>
          <a:p>
            <a:r>
              <a:rPr lang="en-GB"/>
              <a:t>.</a:t>
            </a:r>
            <a:r>
              <a:rPr lang="en-GB" err="1"/>
              <a:t>contolling</a:t>
            </a:r>
          </a:p>
        </p:txBody>
      </p:sp>
    </p:spTree>
    <p:extLst>
      <p:ext uri="{BB962C8B-B14F-4D97-AF65-F5344CB8AC3E}">
        <p14:creationId xmlns:p14="http://schemas.microsoft.com/office/powerpoint/2010/main" val="2765519830"/>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6" name="Rectangle 25">
            <a:extLst>
              <a:ext uri="{FF2B5EF4-FFF2-40B4-BE49-F238E27FC236}">
                <a16:creationId xmlns:a16="http://schemas.microsoft.com/office/drawing/2014/main" id="{EDDBB197-D710-4A4F-A9CA-FD2177498BE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7" name="Rectangle 26">
            <a:extLst>
              <a:ext uri="{FF2B5EF4-FFF2-40B4-BE49-F238E27FC236}">
                <a16:creationId xmlns:a16="http://schemas.microsoft.com/office/drawing/2014/main" id="{975D1CFA-2CDB-4B64-BD9F-85744E8DA12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 y="0"/>
            <a:ext cx="12191695"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BA8712B-D3D4-D0DC-FEC8-FC6980DE865F}"/>
              </a:ext>
            </a:extLst>
          </p:cNvPr>
          <p:cNvSpPr>
            <a:spLocks noGrp="1"/>
          </p:cNvSpPr>
          <p:nvPr>
            <p:ph type="title"/>
          </p:nvPr>
        </p:nvSpPr>
        <p:spPr>
          <a:xfrm>
            <a:off x="2069869" y="309203"/>
            <a:ext cx="2021655" cy="853184"/>
          </a:xfrm>
        </p:spPr>
        <p:txBody>
          <a:bodyPr vert="horz" lIns="91440" tIns="45720" rIns="91440" bIns="45720" rtlCol="0" anchor="ctr">
            <a:normAutofit/>
          </a:bodyPr>
          <a:lstStyle/>
          <a:p>
            <a:r>
              <a:rPr lang="en-US" sz="3600" kern="1200">
                <a:solidFill>
                  <a:schemeClr val="tx2"/>
                </a:solidFill>
                <a:latin typeface="Times New Roman" panose="02020603050405020304" pitchFamily="18" charset="0"/>
                <a:cs typeface="Times New Roman" panose="02020603050405020304" pitchFamily="18" charset="0"/>
              </a:rPr>
              <a:t>Planning</a:t>
            </a:r>
          </a:p>
        </p:txBody>
      </p:sp>
      <p:sp>
        <p:nvSpPr>
          <p:cNvPr id="5" name="Google Shape;75;p16">
            <a:extLst>
              <a:ext uri="{FF2B5EF4-FFF2-40B4-BE49-F238E27FC236}">
                <a16:creationId xmlns:a16="http://schemas.microsoft.com/office/drawing/2014/main" id="{B821B88E-6DD8-4A52-124F-CC967C69782C}"/>
              </a:ext>
            </a:extLst>
          </p:cNvPr>
          <p:cNvSpPr txBox="1">
            <a:spLocks/>
          </p:cNvSpPr>
          <p:nvPr/>
        </p:nvSpPr>
        <p:spPr>
          <a:xfrm>
            <a:off x="97543" y="1163125"/>
            <a:ext cx="5900255" cy="4917257"/>
          </a:xfrm>
          <a:prstGeom prst="rect">
            <a:avLst/>
          </a:prstGeom>
        </p:spPr>
        <p:txBody>
          <a:bodyPr spcFirstLastPara="1" vert="horz" lIns="91440" tIns="45720" rIns="91440" bIns="45720" rtlCol="0" anchor="ctr" anchorCtr="0">
            <a:no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457200">
              <a:spcBef>
                <a:spcPts val="0"/>
              </a:spcBef>
              <a:buSzPts val="1430"/>
            </a:pPr>
            <a:r>
              <a:rPr lang="en-US" sz="1800">
                <a:solidFill>
                  <a:schemeClr val="tx2"/>
                </a:solidFill>
                <a:latin typeface="Times New Roman"/>
                <a:cs typeface="Times New Roman"/>
              </a:rPr>
              <a:t>The definition of planning is to set goals and objectives while predicting future conditions and preparing and allocating resources. Planning is the start of Henry Fayol's management function, and it involves  “looking ahead” by setting objectives and outlining the actions needed to achieve them (Fayol, 1949).</a:t>
            </a:r>
          </a:p>
          <a:p>
            <a:pPr marL="457200">
              <a:spcBef>
                <a:spcPts val="1200"/>
              </a:spcBef>
              <a:buClrTx/>
              <a:buSzPts val="1430"/>
            </a:pPr>
            <a:r>
              <a:rPr lang="en-US" sz="1800">
                <a:solidFill>
                  <a:schemeClr val="tx2"/>
                </a:solidFill>
                <a:latin typeface="Times New Roman"/>
                <a:cs typeface="Times New Roman"/>
              </a:rPr>
              <a:t>Planning is importance for all businesses as it sets clear goals and direction, reduces uncertainty and helps businesses get to their goals efficiently</a:t>
            </a:r>
          </a:p>
          <a:p>
            <a:pPr marL="457200">
              <a:spcBef>
                <a:spcPts val="0"/>
              </a:spcBef>
              <a:buClrTx/>
              <a:buSzPts val="1430"/>
            </a:pPr>
            <a:endParaRPr lang="en-US" sz="1800">
              <a:solidFill>
                <a:schemeClr val="tx2"/>
              </a:solidFill>
              <a:latin typeface="Times New Roman" panose="02020603050405020304" pitchFamily="18" charset="0"/>
              <a:cs typeface="Times New Roman" panose="02020603050405020304" pitchFamily="18" charset="0"/>
            </a:endParaRPr>
          </a:p>
          <a:p>
            <a:pPr marL="457200">
              <a:spcBef>
                <a:spcPts val="0"/>
              </a:spcBef>
              <a:buClrTx/>
              <a:buSzPts val="1430"/>
            </a:pPr>
            <a:r>
              <a:rPr lang="en-US" sz="1800">
                <a:solidFill>
                  <a:schemeClr val="tx2"/>
                </a:solidFill>
                <a:latin typeface="Times New Roman"/>
                <a:cs typeface="Times New Roman"/>
              </a:rPr>
              <a:t>At Gregg’s planning plays a big part in setting long term goals like doubling in stores by 2026 and expanding to over 3,000 stores (Insider Media, 2023). </a:t>
            </a:r>
          </a:p>
          <a:p>
            <a:pPr marL="457200">
              <a:spcBef>
                <a:spcPts val="1200"/>
              </a:spcBef>
              <a:buClrTx/>
              <a:buSzPts val="1430"/>
            </a:pPr>
            <a:r>
              <a:rPr lang="en-US" sz="1800">
                <a:solidFill>
                  <a:schemeClr val="tx2"/>
                </a:solidFill>
                <a:latin typeface="Times New Roman"/>
                <a:cs typeface="Times New Roman"/>
              </a:rPr>
              <a:t>Also applying customer wants by increasing demand in delivery services and opening more shops in transport hubs and petrol stations (Insight Trends World, 2023).</a:t>
            </a:r>
          </a:p>
        </p:txBody>
      </p:sp>
      <p:grpSp>
        <p:nvGrpSpPr>
          <p:cNvPr id="28" name="Group 27">
            <a:extLst>
              <a:ext uri="{FF2B5EF4-FFF2-40B4-BE49-F238E27FC236}">
                <a16:creationId xmlns:a16="http://schemas.microsoft.com/office/drawing/2014/main" id="{25EE5136-01F1-466C-962D-BA9B4C6757AA}"/>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6369897" y="0"/>
            <a:ext cx="5822103" cy="6685267"/>
            <a:chOff x="6357228" y="0"/>
            <a:chExt cx="5822103" cy="6685267"/>
          </a:xfrm>
        </p:grpSpPr>
        <p:sp>
          <p:nvSpPr>
            <p:cNvPr id="17" name="Freeform: Shape 16">
              <a:extLst>
                <a:ext uri="{FF2B5EF4-FFF2-40B4-BE49-F238E27FC236}">
                  <a16:creationId xmlns:a16="http://schemas.microsoft.com/office/drawing/2014/main" id="{E11D3AD4-AF9B-4EB5-8C7B-C45D173B4B5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57228" y="0"/>
              <a:ext cx="5822102" cy="6685267"/>
            </a:xfrm>
            <a:custGeom>
              <a:avLst/>
              <a:gdLst>
                <a:gd name="connsiteX0" fmla="*/ 2605444 w 5822102"/>
                <a:gd name="connsiteY0" fmla="*/ 0 h 6685267"/>
                <a:gd name="connsiteX1" fmla="*/ 4757391 w 5822102"/>
                <a:gd name="connsiteY1" fmla="*/ 0 h 6685267"/>
                <a:gd name="connsiteX2" fmla="*/ 4913680 w 5822102"/>
                <a:gd name="connsiteY2" fmla="*/ 56274 h 6685267"/>
                <a:gd name="connsiteX3" fmla="*/ 5376238 w 5822102"/>
                <a:gd name="connsiteY3" fmla="*/ 282027 h 6685267"/>
                <a:gd name="connsiteX4" fmla="*/ 5658024 w 5822102"/>
                <a:gd name="connsiteY4" fmla="*/ 471014 h 6685267"/>
                <a:gd name="connsiteX5" fmla="*/ 5822102 w 5822102"/>
                <a:gd name="connsiteY5" fmla="*/ 609109 h 6685267"/>
                <a:gd name="connsiteX6" fmla="*/ 5822102 w 5822102"/>
                <a:gd name="connsiteY6" fmla="*/ 760697 h 6685267"/>
                <a:gd name="connsiteX7" fmla="*/ 5707785 w 5822102"/>
                <a:gd name="connsiteY7" fmla="*/ 666601 h 6685267"/>
                <a:gd name="connsiteX8" fmla="*/ 5577306 w 5822102"/>
                <a:gd name="connsiteY8" fmla="*/ 571666 h 6685267"/>
                <a:gd name="connsiteX9" fmla="*/ 5298630 w 5822102"/>
                <a:gd name="connsiteY9" fmla="*/ 407449 h 6685267"/>
                <a:gd name="connsiteX10" fmla="*/ 4690768 w 5822102"/>
                <a:gd name="connsiteY10" fmla="*/ 184979 h 6685267"/>
                <a:gd name="connsiteX11" fmla="*/ 4048577 w 5822102"/>
                <a:gd name="connsiteY11" fmla="*/ 99280 h 6685267"/>
                <a:gd name="connsiteX12" fmla="*/ 3405404 w 5822102"/>
                <a:gd name="connsiteY12" fmla="*/ 131937 h 6685267"/>
                <a:gd name="connsiteX13" fmla="*/ 3089702 w 5822102"/>
                <a:gd name="connsiteY13" fmla="*/ 190190 h 6685267"/>
                <a:gd name="connsiteX14" fmla="*/ 2780132 w 5822102"/>
                <a:gd name="connsiteY14" fmla="*/ 273457 h 6685267"/>
                <a:gd name="connsiteX15" fmla="*/ 2478040 w 5822102"/>
                <a:gd name="connsiteY15" fmla="*/ 379654 h 6685267"/>
                <a:gd name="connsiteX16" fmla="*/ 2184897 w 5822102"/>
                <a:gd name="connsiteY16" fmla="*/ 507972 h 6685267"/>
                <a:gd name="connsiteX17" fmla="*/ 1629141 w 5822102"/>
                <a:gd name="connsiteY17" fmla="*/ 823205 h 6685267"/>
                <a:gd name="connsiteX18" fmla="*/ 1497711 w 5822102"/>
                <a:gd name="connsiteY18" fmla="*/ 914000 h 6685267"/>
                <a:gd name="connsiteX19" fmla="*/ 1433099 w 5822102"/>
                <a:gd name="connsiteY19" fmla="*/ 960903 h 6685267"/>
                <a:gd name="connsiteX20" fmla="*/ 1369346 w 5822102"/>
                <a:gd name="connsiteY20" fmla="*/ 1008963 h 6685267"/>
                <a:gd name="connsiteX21" fmla="*/ 1123406 w 5822102"/>
                <a:gd name="connsiteY21" fmla="*/ 1212905 h 6685267"/>
                <a:gd name="connsiteX22" fmla="*/ 684367 w 5822102"/>
                <a:gd name="connsiteY22" fmla="*/ 1675564 h 6685267"/>
                <a:gd name="connsiteX23" fmla="*/ 497153 w 5822102"/>
                <a:gd name="connsiteY23" fmla="*/ 1933588 h 6685267"/>
                <a:gd name="connsiteX24" fmla="*/ 337770 w 5822102"/>
                <a:gd name="connsiteY24" fmla="*/ 2208983 h 6685267"/>
                <a:gd name="connsiteX25" fmla="*/ 302461 w 5822102"/>
                <a:gd name="connsiteY25" fmla="*/ 2280207 h 6685267"/>
                <a:gd name="connsiteX26" fmla="*/ 285296 w 5822102"/>
                <a:gd name="connsiteY26" fmla="*/ 2316107 h 6685267"/>
                <a:gd name="connsiteX27" fmla="*/ 268991 w 5822102"/>
                <a:gd name="connsiteY27" fmla="*/ 2352355 h 6685267"/>
                <a:gd name="connsiteX28" fmla="*/ 237849 w 5822102"/>
                <a:gd name="connsiteY28" fmla="*/ 2425432 h 6685267"/>
                <a:gd name="connsiteX29" fmla="*/ 208670 w 5822102"/>
                <a:gd name="connsiteY29" fmla="*/ 2499319 h 6685267"/>
                <a:gd name="connsiteX30" fmla="*/ 113775 w 5822102"/>
                <a:gd name="connsiteY30" fmla="*/ 2801929 h 6685267"/>
                <a:gd name="connsiteX31" fmla="*/ 36781 w 5822102"/>
                <a:gd name="connsiteY31" fmla="*/ 3428922 h 6685267"/>
                <a:gd name="connsiteX32" fmla="*/ 69148 w 5822102"/>
                <a:gd name="connsiteY32" fmla="*/ 3741955 h 6685267"/>
                <a:gd name="connsiteX33" fmla="*/ 167966 w 5822102"/>
                <a:gd name="connsiteY33" fmla="*/ 4041323 h 6685267"/>
                <a:gd name="connsiteX34" fmla="*/ 202049 w 5822102"/>
                <a:gd name="connsiteY34" fmla="*/ 4112894 h 6685267"/>
                <a:gd name="connsiteX35" fmla="*/ 239933 w 5822102"/>
                <a:gd name="connsiteY35" fmla="*/ 4182843 h 6685267"/>
                <a:gd name="connsiteX36" fmla="*/ 323916 w 5822102"/>
                <a:gd name="connsiteY36" fmla="*/ 4318456 h 6685267"/>
                <a:gd name="connsiteX37" fmla="*/ 416604 w 5822102"/>
                <a:gd name="connsiteY37" fmla="*/ 4449436 h 6685267"/>
                <a:gd name="connsiteX38" fmla="*/ 515911 w 5822102"/>
                <a:gd name="connsiteY38" fmla="*/ 4576711 h 6685267"/>
                <a:gd name="connsiteX39" fmla="*/ 722619 w 5822102"/>
                <a:gd name="connsiteY39" fmla="*/ 4828482 h 6685267"/>
                <a:gd name="connsiteX40" fmla="*/ 825972 w 5822102"/>
                <a:gd name="connsiteY40" fmla="*/ 4956104 h 6685267"/>
                <a:gd name="connsiteX41" fmla="*/ 926506 w 5822102"/>
                <a:gd name="connsiteY41" fmla="*/ 5085347 h 6685267"/>
                <a:gd name="connsiteX42" fmla="*/ 1027040 w 5822102"/>
                <a:gd name="connsiteY42" fmla="*/ 5210191 h 6685267"/>
                <a:gd name="connsiteX43" fmla="*/ 1132110 w 5822102"/>
                <a:gd name="connsiteY43" fmla="*/ 5330748 h 6685267"/>
                <a:gd name="connsiteX44" fmla="*/ 1354880 w 5822102"/>
                <a:gd name="connsiteY44" fmla="*/ 5558083 h 6685267"/>
                <a:gd name="connsiteX45" fmla="*/ 1855220 w 5822102"/>
                <a:gd name="connsiteY45" fmla="*/ 5937591 h 6685267"/>
                <a:gd name="connsiteX46" fmla="*/ 2131810 w 5822102"/>
                <a:gd name="connsiteY46" fmla="*/ 6080268 h 6685267"/>
                <a:gd name="connsiteX47" fmla="*/ 2423726 w 5822102"/>
                <a:gd name="connsiteY47" fmla="*/ 6188087 h 6685267"/>
                <a:gd name="connsiteX48" fmla="*/ 2727780 w 5822102"/>
                <a:gd name="connsiteY48" fmla="*/ 6262552 h 6685267"/>
                <a:gd name="connsiteX49" fmla="*/ 3041276 w 5822102"/>
                <a:gd name="connsiteY49" fmla="*/ 6304245 h 6685267"/>
                <a:gd name="connsiteX50" fmla="*/ 3360532 w 5822102"/>
                <a:gd name="connsiteY50" fmla="*/ 6317331 h 6685267"/>
                <a:gd name="connsiteX51" fmla="*/ 3439855 w 5822102"/>
                <a:gd name="connsiteY51" fmla="*/ 6316751 h 6685267"/>
                <a:gd name="connsiteX52" fmla="*/ 3478721 w 5822102"/>
                <a:gd name="connsiteY52" fmla="*/ 6315826 h 6685267"/>
                <a:gd name="connsiteX53" fmla="*/ 3517463 w 5822102"/>
                <a:gd name="connsiteY53" fmla="*/ 6313971 h 6685267"/>
                <a:gd name="connsiteX54" fmla="*/ 3671452 w 5822102"/>
                <a:gd name="connsiteY54" fmla="*/ 6301233 h 6685267"/>
                <a:gd name="connsiteX55" fmla="*/ 4265460 w 5822102"/>
                <a:gd name="connsiteY55" fmla="*/ 6149638 h 6685267"/>
                <a:gd name="connsiteX56" fmla="*/ 4546587 w 5822102"/>
                <a:gd name="connsiteY56" fmla="*/ 6018079 h 6685267"/>
                <a:gd name="connsiteX57" fmla="*/ 4818030 w 5822102"/>
                <a:gd name="connsiteY57" fmla="*/ 5858029 h 6685267"/>
                <a:gd name="connsiteX58" fmla="*/ 5081870 w 5822102"/>
                <a:gd name="connsiteY58" fmla="*/ 5676903 h 6685267"/>
                <a:gd name="connsiteX59" fmla="*/ 5212073 w 5822102"/>
                <a:gd name="connsiteY59" fmla="*/ 5581013 h 6685267"/>
                <a:gd name="connsiteX60" fmla="*/ 5343625 w 5822102"/>
                <a:gd name="connsiteY60" fmla="*/ 5481533 h 6685267"/>
                <a:gd name="connsiteX61" fmla="*/ 5610378 w 5822102"/>
                <a:gd name="connsiteY61" fmla="*/ 5284425 h 6685267"/>
                <a:gd name="connsiteX62" fmla="*/ 5822102 w 5822102"/>
                <a:gd name="connsiteY62" fmla="*/ 5126414 h 6685267"/>
                <a:gd name="connsiteX63" fmla="*/ 5822102 w 5822102"/>
                <a:gd name="connsiteY63" fmla="*/ 5556641 h 6685267"/>
                <a:gd name="connsiteX64" fmla="*/ 5576325 w 5822102"/>
                <a:gd name="connsiteY64" fmla="*/ 5749979 h 6685267"/>
                <a:gd name="connsiteX65" fmla="*/ 5447715 w 5822102"/>
                <a:gd name="connsiteY65" fmla="*/ 5852818 h 6685267"/>
                <a:gd name="connsiteX66" fmla="*/ 5315059 w 5822102"/>
                <a:gd name="connsiteY66" fmla="*/ 5956236 h 6685267"/>
                <a:gd name="connsiteX67" fmla="*/ 5038468 w 5822102"/>
                <a:gd name="connsiteY67" fmla="*/ 6155776 h 6685267"/>
                <a:gd name="connsiteX68" fmla="*/ 4741892 w 5822102"/>
                <a:gd name="connsiteY68" fmla="*/ 6338292 h 6685267"/>
                <a:gd name="connsiteX69" fmla="*/ 4420920 w 5822102"/>
                <a:gd name="connsiteY69" fmla="*/ 6492203 h 6685267"/>
                <a:gd name="connsiteX70" fmla="*/ 3717672 w 5822102"/>
                <a:gd name="connsiteY70" fmla="*/ 6670434 h 6685267"/>
                <a:gd name="connsiteX71" fmla="*/ 3535853 w 5822102"/>
                <a:gd name="connsiteY71" fmla="*/ 6683289 h 6685267"/>
                <a:gd name="connsiteX72" fmla="*/ 3490367 w 5822102"/>
                <a:gd name="connsiteY72" fmla="*/ 6684910 h 6685267"/>
                <a:gd name="connsiteX73" fmla="*/ 3445005 w 5822102"/>
                <a:gd name="connsiteY73" fmla="*/ 6685142 h 6685267"/>
                <a:gd name="connsiteX74" fmla="*/ 3355872 w 5822102"/>
                <a:gd name="connsiteY74" fmla="*/ 6684100 h 6685267"/>
                <a:gd name="connsiteX75" fmla="*/ 3179203 w 5822102"/>
                <a:gd name="connsiteY75" fmla="*/ 6677150 h 6685267"/>
                <a:gd name="connsiteX76" fmla="*/ 3002410 w 5822102"/>
                <a:gd name="connsiteY76" fmla="*/ 6661169 h 6685267"/>
                <a:gd name="connsiteX77" fmla="*/ 2650296 w 5822102"/>
                <a:gd name="connsiteY77" fmla="*/ 6604191 h 6685267"/>
                <a:gd name="connsiteX78" fmla="*/ 2306028 w 5822102"/>
                <a:gd name="connsiteY78" fmla="*/ 6505869 h 6685267"/>
                <a:gd name="connsiteX79" fmla="*/ 1978803 w 5822102"/>
                <a:gd name="connsiteY79" fmla="*/ 6363307 h 6685267"/>
                <a:gd name="connsiteX80" fmla="*/ 1678428 w 5822102"/>
                <a:gd name="connsiteY80" fmla="*/ 6177779 h 6685267"/>
                <a:gd name="connsiteX81" fmla="*/ 1175880 w 5822102"/>
                <a:gd name="connsiteY81" fmla="*/ 5710373 h 6685267"/>
                <a:gd name="connsiteX82" fmla="*/ 971502 w 5822102"/>
                <a:gd name="connsiteY82" fmla="*/ 5445399 h 6685267"/>
                <a:gd name="connsiteX83" fmla="*/ 790909 w 5822102"/>
                <a:gd name="connsiteY83" fmla="*/ 5169078 h 6685267"/>
                <a:gd name="connsiteX84" fmla="*/ 706680 w 5822102"/>
                <a:gd name="connsiteY84" fmla="*/ 5031959 h 6685267"/>
                <a:gd name="connsiteX85" fmla="*/ 619143 w 5822102"/>
                <a:gd name="connsiteY85" fmla="*/ 4897157 h 6685267"/>
                <a:gd name="connsiteX86" fmla="*/ 436465 w 5822102"/>
                <a:gd name="connsiteY86" fmla="*/ 4628710 h 6685267"/>
                <a:gd name="connsiteX87" fmla="*/ 347088 w 5822102"/>
                <a:gd name="connsiteY87" fmla="*/ 4492171 h 6685267"/>
                <a:gd name="connsiteX88" fmla="*/ 262001 w 5822102"/>
                <a:gd name="connsiteY88" fmla="*/ 4352619 h 6685267"/>
                <a:gd name="connsiteX89" fmla="*/ 118679 w 5822102"/>
                <a:gd name="connsiteY89" fmla="*/ 4059853 h 6685267"/>
                <a:gd name="connsiteX90" fmla="*/ 28322 w 5822102"/>
                <a:gd name="connsiteY90" fmla="*/ 3749136 h 6685267"/>
                <a:gd name="connsiteX91" fmla="*/ 0 w 5822102"/>
                <a:gd name="connsiteY91" fmla="*/ 3428922 h 6685267"/>
                <a:gd name="connsiteX92" fmla="*/ 253052 w 5822102"/>
                <a:gd name="connsiteY92" fmla="*/ 2174356 h 6685267"/>
                <a:gd name="connsiteX93" fmla="*/ 389141 w 5822102"/>
                <a:gd name="connsiteY93" fmla="*/ 1877652 h 6685267"/>
                <a:gd name="connsiteX94" fmla="*/ 552079 w 5822102"/>
                <a:gd name="connsiteY94" fmla="*/ 1591834 h 6685267"/>
                <a:gd name="connsiteX95" fmla="*/ 954950 w 5822102"/>
                <a:gd name="connsiteY95" fmla="*/ 1061773 h 6685267"/>
                <a:gd name="connsiteX96" fmla="*/ 1192922 w 5822102"/>
                <a:gd name="connsiteY96" fmla="*/ 822626 h 6685267"/>
                <a:gd name="connsiteX97" fmla="*/ 1255939 w 5822102"/>
                <a:gd name="connsiteY97" fmla="*/ 765880 h 6685267"/>
                <a:gd name="connsiteX98" fmla="*/ 1320183 w 5822102"/>
                <a:gd name="connsiteY98" fmla="*/ 710291 h 6685267"/>
                <a:gd name="connsiteX99" fmla="*/ 1452961 w 5822102"/>
                <a:gd name="connsiteY99" fmla="*/ 603514 h 6685267"/>
                <a:gd name="connsiteX100" fmla="*/ 2033360 w 5822102"/>
                <a:gd name="connsiteY100" fmla="*/ 235818 h 6685267"/>
                <a:gd name="connsiteX101" fmla="*/ 2512513 w 5822102"/>
                <a:gd name="connsiteY101" fmla="*/ 30012 h 66852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Lst>
              <a:rect l="l" t="t" r="r" b="b"/>
              <a:pathLst>
                <a:path w="5822102" h="6685267">
                  <a:moveTo>
                    <a:pt x="2605444" y="0"/>
                  </a:moveTo>
                  <a:lnTo>
                    <a:pt x="4757391" y="0"/>
                  </a:lnTo>
                  <a:lnTo>
                    <a:pt x="4913680" y="56274"/>
                  </a:lnTo>
                  <a:cubicBezTo>
                    <a:pt x="5074659" y="119278"/>
                    <a:pt x="5229483" y="195083"/>
                    <a:pt x="5376238" y="282027"/>
                  </a:cubicBezTo>
                  <a:cubicBezTo>
                    <a:pt x="5474014" y="340105"/>
                    <a:pt x="5568080" y="403280"/>
                    <a:pt x="5658024" y="471014"/>
                  </a:cubicBezTo>
                  <a:lnTo>
                    <a:pt x="5822102" y="609109"/>
                  </a:lnTo>
                  <a:lnTo>
                    <a:pt x="5822102" y="760697"/>
                  </a:lnTo>
                  <a:lnTo>
                    <a:pt x="5707785" y="666601"/>
                  </a:lnTo>
                  <a:cubicBezTo>
                    <a:pt x="5665273" y="633682"/>
                    <a:pt x="5621749" y="602008"/>
                    <a:pt x="5577306" y="571666"/>
                  </a:cubicBezTo>
                  <a:cubicBezTo>
                    <a:pt x="5487929" y="511562"/>
                    <a:pt x="5395118" y="456089"/>
                    <a:pt x="5298630" y="407449"/>
                  </a:cubicBezTo>
                  <a:cubicBezTo>
                    <a:pt x="5106266" y="309010"/>
                    <a:pt x="4901153" y="235355"/>
                    <a:pt x="4690768" y="184979"/>
                  </a:cubicBezTo>
                  <a:cubicBezTo>
                    <a:pt x="4480382" y="134486"/>
                    <a:pt x="4264724" y="106807"/>
                    <a:pt x="4048577" y="99280"/>
                  </a:cubicBezTo>
                  <a:cubicBezTo>
                    <a:pt x="3832182" y="90709"/>
                    <a:pt x="3617997" y="102290"/>
                    <a:pt x="3405404" y="131937"/>
                  </a:cubicBezTo>
                  <a:cubicBezTo>
                    <a:pt x="3299353" y="147340"/>
                    <a:pt x="3193915" y="166449"/>
                    <a:pt x="3089702" y="190190"/>
                  </a:cubicBezTo>
                  <a:cubicBezTo>
                    <a:pt x="2985491" y="214278"/>
                    <a:pt x="2882137" y="241725"/>
                    <a:pt x="2780132" y="273457"/>
                  </a:cubicBezTo>
                  <a:cubicBezTo>
                    <a:pt x="2678126" y="305073"/>
                    <a:pt x="2577348" y="340510"/>
                    <a:pt x="2478040" y="379654"/>
                  </a:cubicBezTo>
                  <a:cubicBezTo>
                    <a:pt x="2378854" y="418914"/>
                    <a:pt x="2281017" y="461763"/>
                    <a:pt x="2184897" y="507972"/>
                  </a:cubicBezTo>
                  <a:cubicBezTo>
                    <a:pt x="1992657" y="600271"/>
                    <a:pt x="1806791" y="705542"/>
                    <a:pt x="1629141" y="823205"/>
                  </a:cubicBezTo>
                  <a:cubicBezTo>
                    <a:pt x="1584882" y="852736"/>
                    <a:pt x="1540745" y="882731"/>
                    <a:pt x="1497711" y="914000"/>
                  </a:cubicBezTo>
                  <a:cubicBezTo>
                    <a:pt x="1475888" y="929286"/>
                    <a:pt x="1454555" y="945153"/>
                    <a:pt x="1433099" y="960903"/>
                  </a:cubicBezTo>
                  <a:cubicBezTo>
                    <a:pt x="1411521" y="976537"/>
                    <a:pt x="1390311" y="992634"/>
                    <a:pt x="1369346" y="1008963"/>
                  </a:cubicBezTo>
                  <a:cubicBezTo>
                    <a:pt x="1285119" y="1074165"/>
                    <a:pt x="1202730" y="1141797"/>
                    <a:pt x="1123406" y="1212905"/>
                  </a:cubicBezTo>
                  <a:cubicBezTo>
                    <a:pt x="964391" y="1354656"/>
                    <a:pt x="816900" y="1509261"/>
                    <a:pt x="684367" y="1675564"/>
                  </a:cubicBezTo>
                  <a:cubicBezTo>
                    <a:pt x="618161" y="1758716"/>
                    <a:pt x="555512" y="1844763"/>
                    <a:pt x="497153" y="1933588"/>
                  </a:cubicBezTo>
                  <a:cubicBezTo>
                    <a:pt x="439775" y="2022877"/>
                    <a:pt x="385584" y="2114367"/>
                    <a:pt x="337770" y="2208983"/>
                  </a:cubicBezTo>
                  <a:cubicBezTo>
                    <a:pt x="325388" y="2232493"/>
                    <a:pt x="313862" y="2256349"/>
                    <a:pt x="302461" y="2280207"/>
                  </a:cubicBezTo>
                  <a:lnTo>
                    <a:pt x="285296" y="2316107"/>
                  </a:lnTo>
                  <a:lnTo>
                    <a:pt x="268991" y="2352355"/>
                  </a:lnTo>
                  <a:cubicBezTo>
                    <a:pt x="258324" y="2376560"/>
                    <a:pt x="247535" y="2400764"/>
                    <a:pt x="237849" y="2425432"/>
                  </a:cubicBezTo>
                  <a:cubicBezTo>
                    <a:pt x="228163" y="2450099"/>
                    <a:pt x="217498" y="2474419"/>
                    <a:pt x="208670" y="2499319"/>
                  </a:cubicBezTo>
                  <a:cubicBezTo>
                    <a:pt x="170909" y="2598219"/>
                    <a:pt x="138908" y="2699206"/>
                    <a:pt x="113775" y="2801929"/>
                  </a:cubicBezTo>
                  <a:cubicBezTo>
                    <a:pt x="62773" y="3006911"/>
                    <a:pt x="36659" y="3217917"/>
                    <a:pt x="36781" y="3428922"/>
                  </a:cubicBezTo>
                  <a:cubicBezTo>
                    <a:pt x="37394" y="3534078"/>
                    <a:pt x="47816" y="3639001"/>
                    <a:pt x="69148" y="3741955"/>
                  </a:cubicBezTo>
                  <a:cubicBezTo>
                    <a:pt x="91585" y="3844679"/>
                    <a:pt x="124074" y="3945202"/>
                    <a:pt x="167966" y="4041323"/>
                  </a:cubicBezTo>
                  <a:cubicBezTo>
                    <a:pt x="178387" y="4065528"/>
                    <a:pt x="190525" y="4089153"/>
                    <a:pt x="202049" y="4112894"/>
                  </a:cubicBezTo>
                  <a:cubicBezTo>
                    <a:pt x="214555" y="4136288"/>
                    <a:pt x="226447" y="4159912"/>
                    <a:pt x="239933" y="4182843"/>
                  </a:cubicBezTo>
                  <a:cubicBezTo>
                    <a:pt x="265680" y="4229167"/>
                    <a:pt x="294368" y="4274101"/>
                    <a:pt x="323916" y="4318456"/>
                  </a:cubicBezTo>
                  <a:cubicBezTo>
                    <a:pt x="353341" y="4362927"/>
                    <a:pt x="384849" y="4406240"/>
                    <a:pt x="416604" y="4449436"/>
                  </a:cubicBezTo>
                  <a:cubicBezTo>
                    <a:pt x="448847" y="4492286"/>
                    <a:pt x="482319" y="4534557"/>
                    <a:pt x="515911" y="4576711"/>
                  </a:cubicBezTo>
                  <a:cubicBezTo>
                    <a:pt x="583219" y="4661137"/>
                    <a:pt x="653594" y="4743825"/>
                    <a:pt x="722619" y="4828482"/>
                  </a:cubicBezTo>
                  <a:cubicBezTo>
                    <a:pt x="757315" y="4870637"/>
                    <a:pt x="791889" y="4913138"/>
                    <a:pt x="825972" y="4956104"/>
                  </a:cubicBezTo>
                  <a:cubicBezTo>
                    <a:pt x="859934" y="4998722"/>
                    <a:pt x="893649" y="5044004"/>
                    <a:pt x="926506" y="5085347"/>
                  </a:cubicBezTo>
                  <a:cubicBezTo>
                    <a:pt x="959119" y="5127734"/>
                    <a:pt x="993324" y="5168847"/>
                    <a:pt x="1027040" y="5210191"/>
                  </a:cubicBezTo>
                  <a:cubicBezTo>
                    <a:pt x="1061737" y="5250840"/>
                    <a:pt x="1096188" y="5291488"/>
                    <a:pt x="1132110" y="5330748"/>
                  </a:cubicBezTo>
                  <a:cubicBezTo>
                    <a:pt x="1203465" y="5409731"/>
                    <a:pt x="1277639" y="5485818"/>
                    <a:pt x="1354880" y="5558083"/>
                  </a:cubicBezTo>
                  <a:cubicBezTo>
                    <a:pt x="1509603" y="5702266"/>
                    <a:pt x="1676588" y="5830930"/>
                    <a:pt x="1855220" y="5937591"/>
                  </a:cubicBezTo>
                  <a:cubicBezTo>
                    <a:pt x="1944720" y="5990632"/>
                    <a:pt x="2036549" y="6039272"/>
                    <a:pt x="2131810" y="6080268"/>
                  </a:cubicBezTo>
                  <a:cubicBezTo>
                    <a:pt x="2226460" y="6122423"/>
                    <a:pt x="2324173" y="6157977"/>
                    <a:pt x="2423726" y="6188087"/>
                  </a:cubicBezTo>
                  <a:cubicBezTo>
                    <a:pt x="2523280" y="6218313"/>
                    <a:pt x="2624794" y="6242749"/>
                    <a:pt x="2727780" y="6262552"/>
                  </a:cubicBezTo>
                  <a:cubicBezTo>
                    <a:pt x="2830890" y="6282008"/>
                    <a:pt x="2935714" y="6295326"/>
                    <a:pt x="3041276" y="6304245"/>
                  </a:cubicBezTo>
                  <a:cubicBezTo>
                    <a:pt x="3146836" y="6313277"/>
                    <a:pt x="3253499" y="6317215"/>
                    <a:pt x="3360532" y="6317331"/>
                  </a:cubicBezTo>
                  <a:cubicBezTo>
                    <a:pt x="3387259" y="6317331"/>
                    <a:pt x="3414354" y="6317794"/>
                    <a:pt x="3439855" y="6316751"/>
                  </a:cubicBezTo>
                  <a:lnTo>
                    <a:pt x="3478721" y="6315826"/>
                  </a:lnTo>
                  <a:lnTo>
                    <a:pt x="3517463" y="6313971"/>
                  </a:lnTo>
                  <a:cubicBezTo>
                    <a:pt x="3569078" y="6311772"/>
                    <a:pt x="3620449" y="6306907"/>
                    <a:pt x="3671452" y="6301233"/>
                  </a:cubicBezTo>
                  <a:cubicBezTo>
                    <a:pt x="3875707" y="6277608"/>
                    <a:pt x="4074445" y="6225841"/>
                    <a:pt x="4265460" y="6149638"/>
                  </a:cubicBezTo>
                  <a:cubicBezTo>
                    <a:pt x="4361212" y="6111884"/>
                    <a:pt x="4454636" y="6067065"/>
                    <a:pt x="4546587" y="6018079"/>
                  </a:cubicBezTo>
                  <a:cubicBezTo>
                    <a:pt x="4638662" y="5969322"/>
                    <a:pt x="4729020" y="5915240"/>
                    <a:pt x="4818030" y="5858029"/>
                  </a:cubicBezTo>
                  <a:cubicBezTo>
                    <a:pt x="4907038" y="5800703"/>
                    <a:pt x="4994577" y="5739672"/>
                    <a:pt x="5081870" y="5676903"/>
                  </a:cubicBezTo>
                  <a:cubicBezTo>
                    <a:pt x="5125392" y="5645519"/>
                    <a:pt x="5168794" y="5613324"/>
                    <a:pt x="5212073" y="5581013"/>
                  </a:cubicBezTo>
                  <a:lnTo>
                    <a:pt x="5343625" y="5481533"/>
                  </a:lnTo>
                  <a:cubicBezTo>
                    <a:pt x="5432696" y="5414768"/>
                    <a:pt x="5521951" y="5349452"/>
                    <a:pt x="5610378" y="5284425"/>
                  </a:cubicBezTo>
                  <a:lnTo>
                    <a:pt x="5822102" y="5126414"/>
                  </a:lnTo>
                  <a:lnTo>
                    <a:pt x="5822102" y="5556641"/>
                  </a:lnTo>
                  <a:lnTo>
                    <a:pt x="5576325" y="5749979"/>
                  </a:lnTo>
                  <a:lnTo>
                    <a:pt x="5447715" y="5852818"/>
                  </a:lnTo>
                  <a:cubicBezTo>
                    <a:pt x="5403945" y="5887445"/>
                    <a:pt x="5359932" y="5922073"/>
                    <a:pt x="5315059" y="5956236"/>
                  </a:cubicBezTo>
                  <a:cubicBezTo>
                    <a:pt x="5225682" y="6024680"/>
                    <a:pt x="5133976" y="6091734"/>
                    <a:pt x="5038468" y="6155776"/>
                  </a:cubicBezTo>
                  <a:cubicBezTo>
                    <a:pt x="4943084" y="6219703"/>
                    <a:pt x="4845002" y="6281777"/>
                    <a:pt x="4741892" y="6338292"/>
                  </a:cubicBezTo>
                  <a:cubicBezTo>
                    <a:pt x="4638784" y="6394692"/>
                    <a:pt x="4532120" y="6447038"/>
                    <a:pt x="4420920" y="6492203"/>
                  </a:cubicBezTo>
                  <a:cubicBezTo>
                    <a:pt x="4199255" y="6583693"/>
                    <a:pt x="3959813" y="6644840"/>
                    <a:pt x="3717672" y="6670434"/>
                  </a:cubicBezTo>
                  <a:cubicBezTo>
                    <a:pt x="3657106" y="6676456"/>
                    <a:pt x="3596419" y="6681321"/>
                    <a:pt x="3535853" y="6683289"/>
                  </a:cubicBezTo>
                  <a:lnTo>
                    <a:pt x="3490367" y="6684910"/>
                  </a:lnTo>
                  <a:lnTo>
                    <a:pt x="3445005" y="6685142"/>
                  </a:lnTo>
                  <a:cubicBezTo>
                    <a:pt x="3414354" y="6685605"/>
                    <a:pt x="3385297" y="6684679"/>
                    <a:pt x="3355872" y="6684100"/>
                  </a:cubicBezTo>
                  <a:cubicBezTo>
                    <a:pt x="3297146" y="6683405"/>
                    <a:pt x="3238052" y="6680047"/>
                    <a:pt x="3179203" y="6677150"/>
                  </a:cubicBezTo>
                  <a:cubicBezTo>
                    <a:pt x="3120232" y="6672519"/>
                    <a:pt x="3061259" y="6668233"/>
                    <a:pt x="3002410" y="6661169"/>
                  </a:cubicBezTo>
                  <a:cubicBezTo>
                    <a:pt x="2884589" y="6647851"/>
                    <a:pt x="2766891" y="6629669"/>
                    <a:pt x="2650296" y="6604191"/>
                  </a:cubicBezTo>
                  <a:cubicBezTo>
                    <a:pt x="2533702" y="6578713"/>
                    <a:pt x="2418456" y="6545938"/>
                    <a:pt x="2306028" y="6505869"/>
                  </a:cubicBezTo>
                  <a:cubicBezTo>
                    <a:pt x="2193602" y="6465683"/>
                    <a:pt x="2084118" y="6417738"/>
                    <a:pt x="1978803" y="6363307"/>
                  </a:cubicBezTo>
                  <a:cubicBezTo>
                    <a:pt x="1873855" y="6308066"/>
                    <a:pt x="1773077" y="6246340"/>
                    <a:pt x="1678428" y="6177779"/>
                  </a:cubicBezTo>
                  <a:cubicBezTo>
                    <a:pt x="1488393" y="6041356"/>
                    <a:pt x="1321900" y="5881423"/>
                    <a:pt x="1175880" y="5710373"/>
                  </a:cubicBezTo>
                  <a:cubicBezTo>
                    <a:pt x="1103177" y="5624441"/>
                    <a:pt x="1035501" y="5535732"/>
                    <a:pt x="971502" y="5445399"/>
                  </a:cubicBezTo>
                  <a:cubicBezTo>
                    <a:pt x="907380" y="5355069"/>
                    <a:pt x="847550" y="5262768"/>
                    <a:pt x="790909" y="5169078"/>
                  </a:cubicBezTo>
                  <a:cubicBezTo>
                    <a:pt x="761974" y="5121712"/>
                    <a:pt x="735492" y="5077357"/>
                    <a:pt x="706680" y="5031959"/>
                  </a:cubicBezTo>
                  <a:cubicBezTo>
                    <a:pt x="678114" y="4986910"/>
                    <a:pt x="649058" y="4941860"/>
                    <a:pt x="619143" y="4897157"/>
                  </a:cubicBezTo>
                  <a:lnTo>
                    <a:pt x="436465" y="4628710"/>
                  </a:lnTo>
                  <a:cubicBezTo>
                    <a:pt x="406182" y="4583544"/>
                    <a:pt x="376267" y="4538147"/>
                    <a:pt x="347088" y="4492171"/>
                  </a:cubicBezTo>
                  <a:cubicBezTo>
                    <a:pt x="317908" y="4446194"/>
                    <a:pt x="288974" y="4400102"/>
                    <a:pt x="262001" y="4352619"/>
                  </a:cubicBezTo>
                  <a:cubicBezTo>
                    <a:pt x="207934" y="4258119"/>
                    <a:pt x="158280" y="4160840"/>
                    <a:pt x="118679" y="4059853"/>
                  </a:cubicBezTo>
                  <a:cubicBezTo>
                    <a:pt x="78343" y="3959214"/>
                    <a:pt x="48429" y="3854870"/>
                    <a:pt x="28322" y="3749136"/>
                  </a:cubicBezTo>
                  <a:cubicBezTo>
                    <a:pt x="9073" y="3643402"/>
                    <a:pt x="0" y="3536046"/>
                    <a:pt x="0" y="3428922"/>
                  </a:cubicBezTo>
                  <a:cubicBezTo>
                    <a:pt x="1594" y="3001816"/>
                    <a:pt x="89010" y="2575868"/>
                    <a:pt x="253052" y="2174356"/>
                  </a:cubicBezTo>
                  <a:cubicBezTo>
                    <a:pt x="294246" y="2074066"/>
                    <a:pt x="338873" y="1974700"/>
                    <a:pt x="389141" y="1877652"/>
                  </a:cubicBezTo>
                  <a:cubicBezTo>
                    <a:pt x="438672" y="1780256"/>
                    <a:pt x="493230" y="1684945"/>
                    <a:pt x="552079" y="1591834"/>
                  </a:cubicBezTo>
                  <a:cubicBezTo>
                    <a:pt x="669900" y="1405728"/>
                    <a:pt x="804394" y="1227729"/>
                    <a:pt x="954950" y="1061773"/>
                  </a:cubicBezTo>
                  <a:cubicBezTo>
                    <a:pt x="1030597" y="979085"/>
                    <a:pt x="1109552" y="898829"/>
                    <a:pt x="1192922" y="822626"/>
                  </a:cubicBezTo>
                  <a:cubicBezTo>
                    <a:pt x="1213642" y="803402"/>
                    <a:pt x="1234483" y="784409"/>
                    <a:pt x="1255939" y="765880"/>
                  </a:cubicBezTo>
                  <a:cubicBezTo>
                    <a:pt x="1277273" y="747234"/>
                    <a:pt x="1298237" y="728241"/>
                    <a:pt x="1320183" y="710291"/>
                  </a:cubicBezTo>
                  <a:cubicBezTo>
                    <a:pt x="1363585" y="673811"/>
                    <a:pt x="1408088" y="638489"/>
                    <a:pt x="1452961" y="603514"/>
                  </a:cubicBezTo>
                  <a:cubicBezTo>
                    <a:pt x="1633310" y="464543"/>
                    <a:pt x="1828125" y="341437"/>
                    <a:pt x="2033360" y="235818"/>
                  </a:cubicBezTo>
                  <a:cubicBezTo>
                    <a:pt x="2187242" y="156561"/>
                    <a:pt x="2347554" y="87597"/>
                    <a:pt x="2512513" y="30012"/>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Freeform: Shape 17">
              <a:extLst>
                <a:ext uri="{FF2B5EF4-FFF2-40B4-BE49-F238E27FC236}">
                  <a16:creationId xmlns:a16="http://schemas.microsoft.com/office/drawing/2014/main" id="{15102EBE-A80F-4CFF-B1DD-941EF9728B5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04998" y="98659"/>
              <a:ext cx="5774333" cy="6315453"/>
            </a:xfrm>
            <a:custGeom>
              <a:avLst/>
              <a:gdLst>
                <a:gd name="connsiteX0" fmla="*/ 3707237 w 5774333"/>
                <a:gd name="connsiteY0" fmla="*/ 1489 h 6315453"/>
                <a:gd name="connsiteX1" fmla="*/ 4037665 w 5774333"/>
                <a:gd name="connsiteY1" fmla="*/ 6121 h 6315453"/>
                <a:gd name="connsiteX2" fmla="*/ 4692239 w 5774333"/>
                <a:gd name="connsiteY2" fmla="*/ 102128 h 6315453"/>
                <a:gd name="connsiteX3" fmla="*/ 5315059 w 5774333"/>
                <a:gd name="connsiteY3" fmla="*/ 324945 h 6315453"/>
                <a:gd name="connsiteX4" fmla="*/ 5738325 w 5774333"/>
                <a:gd name="connsiteY4" fmla="*/ 578286 h 6315453"/>
                <a:gd name="connsiteX5" fmla="*/ 5774333 w 5774333"/>
                <a:gd name="connsiteY5" fmla="*/ 606551 h 6315453"/>
                <a:gd name="connsiteX6" fmla="*/ 5774333 w 5774333"/>
                <a:gd name="connsiteY6" fmla="*/ 975490 h 6315453"/>
                <a:gd name="connsiteX7" fmla="*/ 5676001 w 5774333"/>
                <a:gd name="connsiteY7" fmla="*/ 889749 h 6315453"/>
                <a:gd name="connsiteX8" fmla="*/ 5177132 w 5774333"/>
                <a:gd name="connsiteY8" fmla="*/ 581926 h 6315453"/>
                <a:gd name="connsiteX9" fmla="*/ 4615735 w 5774333"/>
                <a:gd name="connsiteY9" fmla="*/ 388640 h 6315453"/>
                <a:gd name="connsiteX10" fmla="*/ 4020010 w 5774333"/>
                <a:gd name="connsiteY10" fmla="*/ 308500 h 6315453"/>
                <a:gd name="connsiteX11" fmla="*/ 3416315 w 5774333"/>
                <a:gd name="connsiteY11" fmla="*/ 328882 h 6315453"/>
                <a:gd name="connsiteX12" fmla="*/ 2823779 w 5774333"/>
                <a:gd name="connsiteY12" fmla="*/ 446545 h 6315453"/>
                <a:gd name="connsiteX13" fmla="*/ 2256987 w 5774333"/>
                <a:gd name="connsiteY13" fmla="*/ 651296 h 6315453"/>
                <a:gd name="connsiteX14" fmla="*/ 1244169 w 5774333"/>
                <a:gd name="connsiteY14" fmla="*/ 1280374 h 6315453"/>
                <a:gd name="connsiteX15" fmla="*/ 830141 w 5774333"/>
                <a:gd name="connsiteY15" fmla="*/ 1700184 h 6315453"/>
                <a:gd name="connsiteX16" fmla="*/ 502792 w 5774333"/>
                <a:gd name="connsiteY16" fmla="*/ 2182300 h 6315453"/>
                <a:gd name="connsiteX17" fmla="*/ 280637 w 5774333"/>
                <a:gd name="connsiteY17" fmla="*/ 2715256 h 6315453"/>
                <a:gd name="connsiteX18" fmla="*/ 199843 w 5774333"/>
                <a:gd name="connsiteY18" fmla="*/ 3283418 h 6315453"/>
                <a:gd name="connsiteX19" fmla="*/ 233926 w 5774333"/>
                <a:gd name="connsiteY19" fmla="*/ 3561593 h 6315453"/>
                <a:gd name="connsiteX20" fmla="*/ 334582 w 5774333"/>
                <a:gd name="connsiteY20" fmla="*/ 3821816 h 6315453"/>
                <a:gd name="connsiteX21" fmla="*/ 404834 w 5774333"/>
                <a:gd name="connsiteY21" fmla="*/ 3944343 h 6315453"/>
                <a:gd name="connsiteX22" fmla="*/ 485506 w 5774333"/>
                <a:gd name="connsiteY22" fmla="*/ 4062932 h 6315453"/>
                <a:gd name="connsiteX23" fmla="*/ 671861 w 5774333"/>
                <a:gd name="connsiteY23" fmla="*/ 4292120 h 6315453"/>
                <a:gd name="connsiteX24" fmla="*/ 873542 w 5774333"/>
                <a:gd name="connsiteY24" fmla="*/ 4523044 h 6315453"/>
                <a:gd name="connsiteX25" fmla="*/ 973831 w 5774333"/>
                <a:gd name="connsiteY25" fmla="*/ 4643601 h 6315453"/>
                <a:gd name="connsiteX26" fmla="*/ 1022014 w 5774333"/>
                <a:gd name="connsiteY26" fmla="*/ 4702780 h 6315453"/>
                <a:gd name="connsiteX27" fmla="*/ 1069215 w 5774333"/>
                <a:gd name="connsiteY27" fmla="*/ 4759411 h 6315453"/>
                <a:gd name="connsiteX28" fmla="*/ 1474784 w 5774333"/>
                <a:gd name="connsiteY28" fmla="*/ 5177948 h 6315453"/>
                <a:gd name="connsiteX29" fmla="*/ 1690442 w 5774333"/>
                <a:gd name="connsiteY29" fmla="*/ 5366255 h 6315453"/>
                <a:gd name="connsiteX30" fmla="*/ 1916276 w 5774333"/>
                <a:gd name="connsiteY30" fmla="*/ 5539852 h 6315453"/>
                <a:gd name="connsiteX31" fmla="*/ 2420784 w 5774333"/>
                <a:gd name="connsiteY31" fmla="*/ 5814437 h 6315453"/>
                <a:gd name="connsiteX32" fmla="*/ 2703015 w 5774333"/>
                <a:gd name="connsiteY32" fmla="*/ 5892029 h 6315453"/>
                <a:gd name="connsiteX33" fmla="*/ 2775350 w 5774333"/>
                <a:gd name="connsiteY33" fmla="*/ 5905695 h 6315453"/>
                <a:gd name="connsiteX34" fmla="*/ 2848299 w 5774333"/>
                <a:gd name="connsiteY34" fmla="*/ 5917161 h 6315453"/>
                <a:gd name="connsiteX35" fmla="*/ 2995544 w 5774333"/>
                <a:gd name="connsiteY35" fmla="*/ 5933605 h 6315453"/>
                <a:gd name="connsiteX36" fmla="*/ 3069596 w 5774333"/>
                <a:gd name="connsiteY36" fmla="*/ 5938933 h 6315453"/>
                <a:gd name="connsiteX37" fmla="*/ 3143894 w 5774333"/>
                <a:gd name="connsiteY37" fmla="*/ 5942639 h 6315453"/>
                <a:gd name="connsiteX38" fmla="*/ 3218436 w 5774333"/>
                <a:gd name="connsiteY38" fmla="*/ 5944260 h 6315453"/>
                <a:gd name="connsiteX39" fmla="*/ 3293101 w 5774333"/>
                <a:gd name="connsiteY39" fmla="*/ 5943913 h 6315453"/>
                <a:gd name="connsiteX40" fmla="*/ 3330494 w 5774333"/>
                <a:gd name="connsiteY40" fmla="*/ 5943565 h 6315453"/>
                <a:gd name="connsiteX41" fmla="*/ 3366540 w 5774333"/>
                <a:gd name="connsiteY41" fmla="*/ 5942059 h 6315453"/>
                <a:gd name="connsiteX42" fmla="*/ 3402462 w 5774333"/>
                <a:gd name="connsiteY42" fmla="*/ 5940323 h 6315453"/>
                <a:gd name="connsiteX43" fmla="*/ 3438262 w 5774333"/>
                <a:gd name="connsiteY43" fmla="*/ 5937543 h 6315453"/>
                <a:gd name="connsiteX44" fmla="*/ 3580236 w 5774333"/>
                <a:gd name="connsiteY44" fmla="*/ 5920982 h 6315453"/>
                <a:gd name="connsiteX45" fmla="*/ 4121034 w 5774333"/>
                <a:gd name="connsiteY45" fmla="*/ 5753290 h 6315453"/>
                <a:gd name="connsiteX46" fmla="*/ 4620639 w 5774333"/>
                <a:gd name="connsiteY46" fmla="*/ 5459364 h 6315453"/>
                <a:gd name="connsiteX47" fmla="*/ 4741771 w 5774333"/>
                <a:gd name="connsiteY47" fmla="*/ 5372971 h 6315453"/>
                <a:gd name="connsiteX48" fmla="*/ 4862901 w 5774333"/>
                <a:gd name="connsiteY48" fmla="*/ 5283682 h 6315453"/>
                <a:gd name="connsiteX49" fmla="*/ 5108229 w 5774333"/>
                <a:gd name="connsiteY49" fmla="*/ 5098386 h 6315453"/>
                <a:gd name="connsiteX50" fmla="*/ 5612493 w 5774333"/>
                <a:gd name="connsiteY50" fmla="*/ 4739724 h 6315453"/>
                <a:gd name="connsiteX51" fmla="*/ 5774333 w 5774333"/>
                <a:gd name="connsiteY51" fmla="*/ 4623488 h 6315453"/>
                <a:gd name="connsiteX52" fmla="*/ 5774333 w 5774333"/>
                <a:gd name="connsiteY52" fmla="*/ 5232926 h 6315453"/>
                <a:gd name="connsiteX53" fmla="*/ 5676492 w 5774333"/>
                <a:gd name="connsiteY53" fmla="*/ 5306859 h 6315453"/>
                <a:gd name="connsiteX54" fmla="*/ 5426260 w 5774333"/>
                <a:gd name="connsiteY54" fmla="*/ 5486233 h 6315453"/>
                <a:gd name="connsiteX55" fmla="*/ 5300225 w 5774333"/>
                <a:gd name="connsiteY55" fmla="*/ 5576217 h 6315453"/>
                <a:gd name="connsiteX56" fmla="*/ 5170757 w 5774333"/>
                <a:gd name="connsiteY56" fmla="*/ 5666780 h 6315453"/>
                <a:gd name="connsiteX57" fmla="*/ 5038100 w 5774333"/>
                <a:gd name="connsiteY57" fmla="*/ 5756185 h 6315453"/>
                <a:gd name="connsiteX58" fmla="*/ 4901276 w 5774333"/>
                <a:gd name="connsiteY58" fmla="*/ 5843043 h 6315453"/>
                <a:gd name="connsiteX59" fmla="*/ 4614019 w 5774333"/>
                <a:gd name="connsiteY59" fmla="*/ 6006103 h 6315453"/>
                <a:gd name="connsiteX60" fmla="*/ 4305061 w 5774333"/>
                <a:gd name="connsiteY60" fmla="*/ 6144726 h 6315453"/>
                <a:gd name="connsiteX61" fmla="*/ 3632710 w 5774333"/>
                <a:gd name="connsiteY61" fmla="*/ 6304196 h 6315453"/>
                <a:gd name="connsiteX62" fmla="*/ 3459594 w 5774333"/>
                <a:gd name="connsiteY62" fmla="*/ 6314504 h 6315453"/>
                <a:gd name="connsiteX63" fmla="*/ 3416315 w 5774333"/>
                <a:gd name="connsiteY63" fmla="*/ 6315429 h 6315453"/>
                <a:gd name="connsiteX64" fmla="*/ 3373159 w 5774333"/>
                <a:gd name="connsiteY64" fmla="*/ 6315198 h 6315453"/>
                <a:gd name="connsiteX65" fmla="*/ 3330127 w 5774333"/>
                <a:gd name="connsiteY65" fmla="*/ 6314735 h 6315453"/>
                <a:gd name="connsiteX66" fmla="*/ 3288320 w 5774333"/>
                <a:gd name="connsiteY66" fmla="*/ 6313230 h 6315453"/>
                <a:gd name="connsiteX67" fmla="*/ 2954350 w 5774333"/>
                <a:gd name="connsiteY67" fmla="*/ 6288098 h 6315453"/>
                <a:gd name="connsiteX68" fmla="*/ 2622466 w 5774333"/>
                <a:gd name="connsiteY68" fmla="*/ 6232742 h 6315453"/>
                <a:gd name="connsiteX69" fmla="*/ 2296466 w 5774333"/>
                <a:gd name="connsiteY69" fmla="*/ 6146001 h 6315453"/>
                <a:gd name="connsiteX70" fmla="*/ 1672419 w 5774333"/>
                <a:gd name="connsiteY70" fmla="*/ 5885197 h 6315453"/>
                <a:gd name="connsiteX71" fmla="*/ 1146578 w 5774333"/>
                <a:gd name="connsiteY71" fmla="*/ 5479168 h 6315453"/>
                <a:gd name="connsiteX72" fmla="*/ 933372 w 5774333"/>
                <a:gd name="connsiteY72" fmla="*/ 5234810 h 6315453"/>
                <a:gd name="connsiteX73" fmla="*/ 747140 w 5774333"/>
                <a:gd name="connsiteY73" fmla="*/ 4976091 h 6315453"/>
                <a:gd name="connsiteX74" fmla="*/ 703616 w 5774333"/>
                <a:gd name="connsiteY74" fmla="*/ 4910196 h 6315453"/>
                <a:gd name="connsiteX75" fmla="*/ 662053 w 5774333"/>
                <a:gd name="connsiteY75" fmla="*/ 4846269 h 6315453"/>
                <a:gd name="connsiteX76" fmla="*/ 580033 w 5774333"/>
                <a:gd name="connsiteY76" fmla="*/ 4722352 h 6315453"/>
                <a:gd name="connsiteX77" fmla="*/ 410105 w 5774333"/>
                <a:gd name="connsiteY77" fmla="*/ 4469193 h 6315453"/>
                <a:gd name="connsiteX78" fmla="*/ 244224 w 5774333"/>
                <a:gd name="connsiteY78" fmla="*/ 4201556 h 6315453"/>
                <a:gd name="connsiteX79" fmla="*/ 169437 w 5774333"/>
                <a:gd name="connsiteY79" fmla="*/ 4059690 h 6315453"/>
                <a:gd name="connsiteX80" fmla="*/ 105929 w 5774333"/>
                <a:gd name="connsiteY80" fmla="*/ 3911221 h 6315453"/>
                <a:gd name="connsiteX81" fmla="*/ 57256 w 5774333"/>
                <a:gd name="connsiteY81" fmla="*/ 3757195 h 6315453"/>
                <a:gd name="connsiteX82" fmla="*/ 39111 w 5774333"/>
                <a:gd name="connsiteY82" fmla="*/ 3678677 h 6315453"/>
                <a:gd name="connsiteX83" fmla="*/ 31142 w 5774333"/>
                <a:gd name="connsiteY83" fmla="*/ 3639300 h 6315453"/>
                <a:gd name="connsiteX84" fmla="*/ 24521 w 5774333"/>
                <a:gd name="connsiteY84" fmla="*/ 3599809 h 6315453"/>
                <a:gd name="connsiteX85" fmla="*/ 0 w 5774333"/>
                <a:gd name="connsiteY85" fmla="*/ 3283418 h 6315453"/>
                <a:gd name="connsiteX86" fmla="*/ 68045 w 5774333"/>
                <a:gd name="connsiteY86" fmla="*/ 2666963 h 6315453"/>
                <a:gd name="connsiteX87" fmla="*/ 272546 w 5774333"/>
                <a:gd name="connsiteY87" fmla="*/ 2076334 h 6315453"/>
                <a:gd name="connsiteX88" fmla="*/ 1039300 w 5774333"/>
                <a:gd name="connsiteY88" fmla="*/ 1073307 h 6315453"/>
                <a:gd name="connsiteX89" fmla="*/ 1547733 w 5774333"/>
                <a:gd name="connsiteY89" fmla="*/ 680365 h 6315453"/>
                <a:gd name="connsiteX90" fmla="*/ 2115995 w 5774333"/>
                <a:gd name="connsiteY90" fmla="*/ 368373 h 6315453"/>
                <a:gd name="connsiteX91" fmla="*/ 3377451 w 5774333"/>
                <a:gd name="connsiteY91" fmla="*/ 24304 h 6315453"/>
                <a:gd name="connsiteX92" fmla="*/ 3707237 w 5774333"/>
                <a:gd name="connsiteY92" fmla="*/ 1489 h 631545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Lst>
              <a:rect l="l" t="t" r="r" b="b"/>
              <a:pathLst>
                <a:path w="5774333" h="6315453">
                  <a:moveTo>
                    <a:pt x="3707237" y="1489"/>
                  </a:moveTo>
                  <a:cubicBezTo>
                    <a:pt x="3817502" y="-1522"/>
                    <a:pt x="3927875" y="41"/>
                    <a:pt x="4037665" y="6121"/>
                  </a:cubicBezTo>
                  <a:cubicBezTo>
                    <a:pt x="4257614" y="18745"/>
                    <a:pt x="4477439" y="49665"/>
                    <a:pt x="4692239" y="102128"/>
                  </a:cubicBezTo>
                  <a:cubicBezTo>
                    <a:pt x="4907039" y="154474"/>
                    <a:pt x="5116811" y="228592"/>
                    <a:pt x="5315059" y="324945"/>
                  </a:cubicBezTo>
                  <a:cubicBezTo>
                    <a:pt x="5463562" y="397211"/>
                    <a:pt x="5606133" y="481527"/>
                    <a:pt x="5738325" y="578286"/>
                  </a:cubicBezTo>
                  <a:lnTo>
                    <a:pt x="5774333" y="606551"/>
                  </a:lnTo>
                  <a:lnTo>
                    <a:pt x="5774333" y="975490"/>
                  </a:lnTo>
                  <a:lnTo>
                    <a:pt x="5676001" y="889749"/>
                  </a:lnTo>
                  <a:cubicBezTo>
                    <a:pt x="5522381" y="769886"/>
                    <a:pt x="5355519" y="665657"/>
                    <a:pt x="5177132" y="581926"/>
                  </a:cubicBezTo>
                  <a:cubicBezTo>
                    <a:pt x="4998867" y="497965"/>
                    <a:pt x="4810183" y="433574"/>
                    <a:pt x="4615735" y="388640"/>
                  </a:cubicBezTo>
                  <a:cubicBezTo>
                    <a:pt x="4421289" y="343591"/>
                    <a:pt x="4221446" y="317649"/>
                    <a:pt x="4020010" y="308500"/>
                  </a:cubicBezTo>
                  <a:cubicBezTo>
                    <a:pt x="3818207" y="298887"/>
                    <a:pt x="3616649" y="305257"/>
                    <a:pt x="3416315" y="328882"/>
                  </a:cubicBezTo>
                  <a:cubicBezTo>
                    <a:pt x="3216106" y="352623"/>
                    <a:pt x="3017736" y="392346"/>
                    <a:pt x="2823779" y="446545"/>
                  </a:cubicBezTo>
                  <a:cubicBezTo>
                    <a:pt x="2629699" y="500513"/>
                    <a:pt x="2440401" y="570345"/>
                    <a:pt x="2256987" y="651296"/>
                  </a:cubicBezTo>
                  <a:cubicBezTo>
                    <a:pt x="1889058" y="811461"/>
                    <a:pt x="1545527" y="1023856"/>
                    <a:pt x="1244169" y="1280374"/>
                  </a:cubicBezTo>
                  <a:cubicBezTo>
                    <a:pt x="1093982" y="1409039"/>
                    <a:pt x="954828" y="1549400"/>
                    <a:pt x="830141" y="1700184"/>
                  </a:cubicBezTo>
                  <a:cubicBezTo>
                    <a:pt x="705209" y="1850736"/>
                    <a:pt x="594989" y="2012176"/>
                    <a:pt x="502792" y="2182300"/>
                  </a:cubicBezTo>
                  <a:cubicBezTo>
                    <a:pt x="410595" y="2352308"/>
                    <a:pt x="333847" y="2530307"/>
                    <a:pt x="280637" y="2715256"/>
                  </a:cubicBezTo>
                  <a:cubicBezTo>
                    <a:pt x="227306" y="2899741"/>
                    <a:pt x="199719" y="3091521"/>
                    <a:pt x="199843" y="3283418"/>
                  </a:cubicBezTo>
                  <a:cubicBezTo>
                    <a:pt x="200946" y="3377687"/>
                    <a:pt x="210754" y="3471261"/>
                    <a:pt x="233926" y="3561593"/>
                  </a:cubicBezTo>
                  <a:cubicBezTo>
                    <a:pt x="256730" y="3652040"/>
                    <a:pt x="292162" y="3738550"/>
                    <a:pt x="334582" y="3821816"/>
                  </a:cubicBezTo>
                  <a:cubicBezTo>
                    <a:pt x="356038" y="3863392"/>
                    <a:pt x="379823" y="3904157"/>
                    <a:pt x="404834" y="3944343"/>
                  </a:cubicBezTo>
                  <a:cubicBezTo>
                    <a:pt x="430212" y="3984413"/>
                    <a:pt x="457308" y="4023905"/>
                    <a:pt x="485506" y="4062932"/>
                  </a:cubicBezTo>
                  <a:cubicBezTo>
                    <a:pt x="542639" y="4140757"/>
                    <a:pt x="606146" y="4216265"/>
                    <a:pt x="671861" y="4292120"/>
                  </a:cubicBezTo>
                  <a:cubicBezTo>
                    <a:pt x="737576" y="4368091"/>
                    <a:pt x="806234" y="4444062"/>
                    <a:pt x="873542" y="4523044"/>
                  </a:cubicBezTo>
                  <a:cubicBezTo>
                    <a:pt x="907258" y="4562419"/>
                    <a:pt x="940606" y="4602721"/>
                    <a:pt x="973831" y="4643601"/>
                  </a:cubicBezTo>
                  <a:lnTo>
                    <a:pt x="1022014" y="4702780"/>
                  </a:lnTo>
                  <a:cubicBezTo>
                    <a:pt x="1037829" y="4721658"/>
                    <a:pt x="1052910" y="4740998"/>
                    <a:pt x="1069215" y="4759411"/>
                  </a:cubicBezTo>
                  <a:cubicBezTo>
                    <a:pt x="1196477" y="4909269"/>
                    <a:pt x="1334527" y="5047199"/>
                    <a:pt x="1474784" y="5177948"/>
                  </a:cubicBezTo>
                  <a:cubicBezTo>
                    <a:pt x="1545281" y="5243033"/>
                    <a:pt x="1617003" y="5305917"/>
                    <a:pt x="1690442" y="5366255"/>
                  </a:cubicBezTo>
                  <a:cubicBezTo>
                    <a:pt x="1763881" y="5426591"/>
                    <a:pt x="1838668" y="5484959"/>
                    <a:pt x="1916276" y="5539852"/>
                  </a:cubicBezTo>
                  <a:cubicBezTo>
                    <a:pt x="2070877" y="5649872"/>
                    <a:pt x="2237617" y="5748194"/>
                    <a:pt x="2420784" y="5814437"/>
                  </a:cubicBezTo>
                  <a:cubicBezTo>
                    <a:pt x="2512124" y="5847559"/>
                    <a:pt x="2606773" y="5872921"/>
                    <a:pt x="2703015" y="5892029"/>
                  </a:cubicBezTo>
                  <a:cubicBezTo>
                    <a:pt x="2727168" y="5896546"/>
                    <a:pt x="2751075" y="5901758"/>
                    <a:pt x="2775350" y="5905695"/>
                  </a:cubicBezTo>
                  <a:lnTo>
                    <a:pt x="2848299" y="5917161"/>
                  </a:lnTo>
                  <a:cubicBezTo>
                    <a:pt x="2897218" y="5923298"/>
                    <a:pt x="2946136" y="5929784"/>
                    <a:pt x="2995544" y="5933605"/>
                  </a:cubicBezTo>
                  <a:cubicBezTo>
                    <a:pt x="3020188" y="5935806"/>
                    <a:pt x="3044831" y="5937891"/>
                    <a:pt x="3069596" y="5938933"/>
                  </a:cubicBezTo>
                  <a:cubicBezTo>
                    <a:pt x="3094362" y="5940090"/>
                    <a:pt x="3119005" y="5941943"/>
                    <a:pt x="3143894" y="5942639"/>
                  </a:cubicBezTo>
                  <a:lnTo>
                    <a:pt x="3218436" y="5944260"/>
                  </a:lnTo>
                  <a:cubicBezTo>
                    <a:pt x="3243201" y="5944838"/>
                    <a:pt x="3268212" y="5944029"/>
                    <a:pt x="3293101" y="5943913"/>
                  </a:cubicBezTo>
                  <a:lnTo>
                    <a:pt x="3330494" y="5943565"/>
                  </a:lnTo>
                  <a:cubicBezTo>
                    <a:pt x="3342632" y="5943218"/>
                    <a:pt x="3354524" y="5942523"/>
                    <a:pt x="3366540" y="5942059"/>
                  </a:cubicBezTo>
                  <a:cubicBezTo>
                    <a:pt x="3378554" y="5941480"/>
                    <a:pt x="3390570" y="5941134"/>
                    <a:pt x="3402462" y="5940323"/>
                  </a:cubicBezTo>
                  <a:lnTo>
                    <a:pt x="3438262" y="5937543"/>
                  </a:lnTo>
                  <a:cubicBezTo>
                    <a:pt x="3485954" y="5933953"/>
                    <a:pt x="3533279" y="5927931"/>
                    <a:pt x="3580236" y="5920982"/>
                  </a:cubicBezTo>
                  <a:cubicBezTo>
                    <a:pt x="3768185" y="5891567"/>
                    <a:pt x="3948901" y="5834010"/>
                    <a:pt x="4121034" y="5753290"/>
                  </a:cubicBezTo>
                  <a:cubicBezTo>
                    <a:pt x="4293782" y="5673497"/>
                    <a:pt x="4458191" y="5571353"/>
                    <a:pt x="4620639" y="5459364"/>
                  </a:cubicBezTo>
                  <a:cubicBezTo>
                    <a:pt x="4661221" y="5431455"/>
                    <a:pt x="4701557" y="5402271"/>
                    <a:pt x="4741771" y="5372971"/>
                  </a:cubicBezTo>
                  <a:cubicBezTo>
                    <a:pt x="4782230" y="5343672"/>
                    <a:pt x="4822566" y="5313908"/>
                    <a:pt x="4862901" y="5283682"/>
                  </a:cubicBezTo>
                  <a:lnTo>
                    <a:pt x="5108229" y="5098386"/>
                  </a:lnTo>
                  <a:cubicBezTo>
                    <a:pt x="5276563" y="4972270"/>
                    <a:pt x="5446489" y="4854838"/>
                    <a:pt x="5612493" y="4739724"/>
                  </a:cubicBezTo>
                  <a:lnTo>
                    <a:pt x="5774333" y="4623488"/>
                  </a:lnTo>
                  <a:lnTo>
                    <a:pt x="5774333" y="5232926"/>
                  </a:lnTo>
                  <a:lnTo>
                    <a:pt x="5676492" y="5306859"/>
                  </a:lnTo>
                  <a:cubicBezTo>
                    <a:pt x="5592693" y="5367905"/>
                    <a:pt x="5508955" y="5427286"/>
                    <a:pt x="5426260" y="5486233"/>
                  </a:cubicBezTo>
                  <a:lnTo>
                    <a:pt x="5300225" y="5576217"/>
                  </a:lnTo>
                  <a:cubicBezTo>
                    <a:pt x="5257559" y="5606443"/>
                    <a:pt x="5214525" y="5636901"/>
                    <a:pt x="5170757" y="5666780"/>
                  </a:cubicBezTo>
                  <a:cubicBezTo>
                    <a:pt x="5127110" y="5696775"/>
                    <a:pt x="5082973" y="5726654"/>
                    <a:pt x="5038100" y="5756185"/>
                  </a:cubicBezTo>
                  <a:cubicBezTo>
                    <a:pt x="4993106" y="5785486"/>
                    <a:pt x="4947743" y="5814553"/>
                    <a:pt x="4901276" y="5843043"/>
                  </a:cubicBezTo>
                  <a:cubicBezTo>
                    <a:pt x="4808835" y="5900136"/>
                    <a:pt x="4713449" y="5955494"/>
                    <a:pt x="4614019" y="6006103"/>
                  </a:cubicBezTo>
                  <a:cubicBezTo>
                    <a:pt x="4514711" y="6056943"/>
                    <a:pt x="4411971" y="6104192"/>
                    <a:pt x="4305061" y="6144726"/>
                  </a:cubicBezTo>
                  <a:cubicBezTo>
                    <a:pt x="4092223" y="6226952"/>
                    <a:pt x="3863569" y="6282424"/>
                    <a:pt x="3632710" y="6304196"/>
                  </a:cubicBezTo>
                  <a:cubicBezTo>
                    <a:pt x="3574964" y="6309408"/>
                    <a:pt x="3517218" y="6313345"/>
                    <a:pt x="3459594" y="6314504"/>
                  </a:cubicBezTo>
                  <a:lnTo>
                    <a:pt x="3416315" y="6315429"/>
                  </a:lnTo>
                  <a:cubicBezTo>
                    <a:pt x="3401971" y="6315546"/>
                    <a:pt x="3387505" y="6315198"/>
                    <a:pt x="3373159" y="6315198"/>
                  </a:cubicBezTo>
                  <a:lnTo>
                    <a:pt x="3330127" y="6314735"/>
                  </a:lnTo>
                  <a:lnTo>
                    <a:pt x="3288320" y="6313230"/>
                  </a:lnTo>
                  <a:cubicBezTo>
                    <a:pt x="3176996" y="6309870"/>
                    <a:pt x="3065428" y="6301533"/>
                    <a:pt x="2954350" y="6288098"/>
                  </a:cubicBezTo>
                  <a:cubicBezTo>
                    <a:pt x="2843150" y="6275360"/>
                    <a:pt x="2732194" y="6257061"/>
                    <a:pt x="2622466" y="6232742"/>
                  </a:cubicBezTo>
                  <a:cubicBezTo>
                    <a:pt x="2512859" y="6208190"/>
                    <a:pt x="2404110" y="6179122"/>
                    <a:pt x="2296466" y="6146001"/>
                  </a:cubicBezTo>
                  <a:cubicBezTo>
                    <a:pt x="2081544" y="6079179"/>
                    <a:pt x="1869073" y="5996027"/>
                    <a:pt x="1672419" y="5885197"/>
                  </a:cubicBezTo>
                  <a:cubicBezTo>
                    <a:pt x="1475643" y="5774599"/>
                    <a:pt x="1299954" y="5634353"/>
                    <a:pt x="1146578" y="5479168"/>
                  </a:cubicBezTo>
                  <a:cubicBezTo>
                    <a:pt x="1069461" y="5401692"/>
                    <a:pt x="999333" y="5319235"/>
                    <a:pt x="933372" y="5234810"/>
                  </a:cubicBezTo>
                  <a:cubicBezTo>
                    <a:pt x="867781" y="5150038"/>
                    <a:pt x="805375" y="5063991"/>
                    <a:pt x="747140" y="4976091"/>
                  </a:cubicBezTo>
                  <a:cubicBezTo>
                    <a:pt x="732182" y="4954319"/>
                    <a:pt x="718082" y="4932199"/>
                    <a:pt x="703616" y="4910196"/>
                  </a:cubicBezTo>
                  <a:lnTo>
                    <a:pt x="662053" y="4846269"/>
                  </a:lnTo>
                  <a:cubicBezTo>
                    <a:pt x="635449" y="4804925"/>
                    <a:pt x="607864" y="4763928"/>
                    <a:pt x="580033" y="4722352"/>
                  </a:cubicBezTo>
                  <a:lnTo>
                    <a:pt x="410105" y="4469193"/>
                  </a:lnTo>
                  <a:cubicBezTo>
                    <a:pt x="353095" y="4382915"/>
                    <a:pt x="296820" y="4294089"/>
                    <a:pt x="244224" y="4201556"/>
                  </a:cubicBezTo>
                  <a:cubicBezTo>
                    <a:pt x="217987" y="4155232"/>
                    <a:pt x="192609" y="4108098"/>
                    <a:pt x="169437" y="4059690"/>
                  </a:cubicBezTo>
                  <a:cubicBezTo>
                    <a:pt x="146388" y="4011165"/>
                    <a:pt x="124932" y="3961715"/>
                    <a:pt x="105929" y="3911221"/>
                  </a:cubicBezTo>
                  <a:cubicBezTo>
                    <a:pt x="87293" y="3860613"/>
                    <a:pt x="70742" y="3809309"/>
                    <a:pt x="57256" y="3757195"/>
                  </a:cubicBezTo>
                  <a:cubicBezTo>
                    <a:pt x="50881" y="3731138"/>
                    <a:pt x="44383" y="3704965"/>
                    <a:pt x="39111" y="3678677"/>
                  </a:cubicBezTo>
                  <a:lnTo>
                    <a:pt x="31142" y="3639300"/>
                  </a:lnTo>
                  <a:lnTo>
                    <a:pt x="24521" y="3599809"/>
                  </a:lnTo>
                  <a:cubicBezTo>
                    <a:pt x="7234" y="3494423"/>
                    <a:pt x="0" y="3388457"/>
                    <a:pt x="0" y="3283418"/>
                  </a:cubicBezTo>
                  <a:cubicBezTo>
                    <a:pt x="491" y="3076698"/>
                    <a:pt x="23418" y="2869978"/>
                    <a:pt x="68045" y="2666963"/>
                  </a:cubicBezTo>
                  <a:cubicBezTo>
                    <a:pt x="112550" y="2464064"/>
                    <a:pt x="180717" y="2265104"/>
                    <a:pt x="272546" y="2076334"/>
                  </a:cubicBezTo>
                  <a:cubicBezTo>
                    <a:pt x="457062" y="1698794"/>
                    <a:pt x="724457" y="1360978"/>
                    <a:pt x="1039300" y="1073307"/>
                  </a:cubicBezTo>
                  <a:cubicBezTo>
                    <a:pt x="1197090" y="929472"/>
                    <a:pt x="1367630" y="798259"/>
                    <a:pt x="1547733" y="680365"/>
                  </a:cubicBezTo>
                  <a:cubicBezTo>
                    <a:pt x="1728081" y="562587"/>
                    <a:pt x="1917870" y="457663"/>
                    <a:pt x="2115995" y="368373"/>
                  </a:cubicBezTo>
                  <a:cubicBezTo>
                    <a:pt x="2512737" y="191070"/>
                    <a:pt x="2939883" y="73870"/>
                    <a:pt x="3377451" y="24304"/>
                  </a:cubicBezTo>
                  <a:cubicBezTo>
                    <a:pt x="3486812" y="12086"/>
                    <a:pt x="3596971" y="4500"/>
                    <a:pt x="3707237" y="1489"/>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Freeform: Shape 18">
              <a:extLst>
                <a:ext uri="{FF2B5EF4-FFF2-40B4-BE49-F238E27FC236}">
                  <a16:creationId xmlns:a16="http://schemas.microsoft.com/office/drawing/2014/main" id="{EC18CE1F-9DF1-47AF-9E66-6CE348AC233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10220" y="131729"/>
              <a:ext cx="5769111" cy="6229400"/>
            </a:xfrm>
            <a:custGeom>
              <a:avLst/>
              <a:gdLst>
                <a:gd name="connsiteX0" fmla="*/ 3882695 w 5769111"/>
                <a:gd name="connsiteY0" fmla="*/ 0 h 6229400"/>
                <a:gd name="connsiteX1" fmla="*/ 5691883 w 5769111"/>
                <a:gd name="connsiteY1" fmla="*/ 557381 h 6229400"/>
                <a:gd name="connsiteX2" fmla="*/ 5769111 w 5769111"/>
                <a:gd name="connsiteY2" fmla="*/ 620523 h 6229400"/>
                <a:gd name="connsiteX3" fmla="*/ 5769111 w 5769111"/>
                <a:gd name="connsiteY3" fmla="*/ 1464911 h 6229400"/>
                <a:gd name="connsiteX4" fmla="*/ 5660063 w 5769111"/>
                <a:gd name="connsiteY4" fmla="*/ 1328105 h 6229400"/>
                <a:gd name="connsiteX5" fmla="*/ 4910471 w 5769111"/>
                <a:gd name="connsiteY5" fmla="*/ 781599 h 6229400"/>
                <a:gd name="connsiteX6" fmla="*/ 3882695 w 5769111"/>
                <a:gd name="connsiteY6" fmla="*/ 579048 h 6229400"/>
                <a:gd name="connsiteX7" fmla="*/ 2683153 w 5769111"/>
                <a:gd name="connsiteY7" fmla="*/ 797003 h 6229400"/>
                <a:gd name="connsiteX8" fmla="*/ 1617493 w 5769111"/>
                <a:gd name="connsiteY8" fmla="*/ 1395738 h 6229400"/>
                <a:gd name="connsiteX9" fmla="*/ 880408 w 5769111"/>
                <a:gd name="connsiteY9" fmla="*/ 2259099 h 6229400"/>
                <a:gd name="connsiteX10" fmla="*/ 613135 w 5769111"/>
                <a:gd name="connsiteY10" fmla="*/ 3263863 h 6229400"/>
                <a:gd name="connsiteX11" fmla="*/ 1055484 w 5769111"/>
                <a:gd name="connsiteY11" fmla="*/ 4196825 h 6229400"/>
                <a:gd name="connsiteX12" fmla="*/ 1278376 w 5769111"/>
                <a:gd name="connsiteY12" fmla="*/ 4492950 h 6229400"/>
                <a:gd name="connsiteX13" fmla="*/ 3369851 w 5769111"/>
                <a:gd name="connsiteY13" fmla="*/ 5650468 h 6229400"/>
                <a:gd name="connsiteX14" fmla="*/ 4957551 w 5769111"/>
                <a:gd name="connsiteY14" fmla="*/ 4938355 h 6229400"/>
                <a:gd name="connsiteX15" fmla="*/ 5150773 w 5769111"/>
                <a:gd name="connsiteY15" fmla="*/ 4796950 h 6229400"/>
                <a:gd name="connsiteX16" fmla="*/ 5747247 w 5769111"/>
                <a:gd name="connsiteY16" fmla="*/ 4338176 h 6229400"/>
                <a:gd name="connsiteX17" fmla="*/ 5769111 w 5769111"/>
                <a:gd name="connsiteY17" fmla="*/ 4318497 h 6229400"/>
                <a:gd name="connsiteX18" fmla="*/ 5769111 w 5769111"/>
                <a:gd name="connsiteY18" fmla="*/ 5074612 h 6229400"/>
                <a:gd name="connsiteX19" fmla="*/ 5636252 w 5769111"/>
                <a:gd name="connsiteY19" fmla="*/ 5174208 h 6229400"/>
                <a:gd name="connsiteX20" fmla="*/ 5334922 w 5769111"/>
                <a:gd name="connsiteY20" fmla="*/ 5394528 h 6229400"/>
                <a:gd name="connsiteX21" fmla="*/ 3369727 w 5769111"/>
                <a:gd name="connsiteY21" fmla="*/ 6229400 h 6229400"/>
                <a:gd name="connsiteX22" fmla="*/ 771046 w 5769111"/>
                <a:gd name="connsiteY22" fmla="*/ 4817913 h 6229400"/>
                <a:gd name="connsiteX23" fmla="*/ 0 w 5769111"/>
                <a:gd name="connsiteY23" fmla="*/ 3263748 h 6229400"/>
                <a:gd name="connsiteX24" fmla="*/ 3882695 w 5769111"/>
                <a:gd name="connsiteY24" fmla="*/ 0 h 62294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Lst>
              <a:rect l="l" t="t" r="r" b="b"/>
              <a:pathLst>
                <a:path w="5769111" h="6229400">
                  <a:moveTo>
                    <a:pt x="3882695" y="0"/>
                  </a:moveTo>
                  <a:cubicBezTo>
                    <a:pt x="4601253" y="0"/>
                    <a:pt x="5210727" y="205477"/>
                    <a:pt x="5691883" y="557381"/>
                  </a:cubicBezTo>
                  <a:lnTo>
                    <a:pt x="5769111" y="620523"/>
                  </a:lnTo>
                  <a:lnTo>
                    <a:pt x="5769111" y="1464911"/>
                  </a:lnTo>
                  <a:lnTo>
                    <a:pt x="5660063" y="1328105"/>
                  </a:lnTo>
                  <a:cubicBezTo>
                    <a:pt x="5449800" y="1091506"/>
                    <a:pt x="5197607" y="907600"/>
                    <a:pt x="4910471" y="781599"/>
                  </a:cubicBezTo>
                  <a:cubicBezTo>
                    <a:pt x="4604088" y="647260"/>
                    <a:pt x="4258349" y="579048"/>
                    <a:pt x="3882695" y="579048"/>
                  </a:cubicBezTo>
                  <a:cubicBezTo>
                    <a:pt x="3484238" y="579048"/>
                    <a:pt x="3080631" y="652240"/>
                    <a:pt x="2683153" y="797003"/>
                  </a:cubicBezTo>
                  <a:cubicBezTo>
                    <a:pt x="2296098" y="937595"/>
                    <a:pt x="1927678" y="1144662"/>
                    <a:pt x="1617493" y="1395738"/>
                  </a:cubicBezTo>
                  <a:cubicBezTo>
                    <a:pt x="1301915" y="1651098"/>
                    <a:pt x="1053890" y="1941665"/>
                    <a:pt x="880408" y="2259099"/>
                  </a:cubicBezTo>
                  <a:cubicBezTo>
                    <a:pt x="703125" y="2583597"/>
                    <a:pt x="613135" y="2921645"/>
                    <a:pt x="613135" y="3263863"/>
                  </a:cubicBezTo>
                  <a:cubicBezTo>
                    <a:pt x="613135" y="3608512"/>
                    <a:pt x="756702" y="3809789"/>
                    <a:pt x="1055484" y="4196825"/>
                  </a:cubicBezTo>
                  <a:cubicBezTo>
                    <a:pt x="1127574" y="4290167"/>
                    <a:pt x="1202116" y="4386753"/>
                    <a:pt x="1278376" y="4492950"/>
                  </a:cubicBezTo>
                  <a:cubicBezTo>
                    <a:pt x="1861105" y="5304313"/>
                    <a:pt x="2486623" y="5650468"/>
                    <a:pt x="3369851" y="5650468"/>
                  </a:cubicBezTo>
                  <a:cubicBezTo>
                    <a:pt x="3949515" y="5650468"/>
                    <a:pt x="4374822" y="5368471"/>
                    <a:pt x="4957551" y="4938355"/>
                  </a:cubicBezTo>
                  <a:cubicBezTo>
                    <a:pt x="5022653" y="4890293"/>
                    <a:pt x="5087755" y="4842811"/>
                    <a:pt x="5150773" y="4796950"/>
                  </a:cubicBezTo>
                  <a:cubicBezTo>
                    <a:pt x="5364254" y="4641404"/>
                    <a:pt x="5570313" y="4491241"/>
                    <a:pt x="5747247" y="4338176"/>
                  </a:cubicBezTo>
                  <a:lnTo>
                    <a:pt x="5769111" y="4318497"/>
                  </a:lnTo>
                  <a:lnTo>
                    <a:pt x="5769111" y="5074612"/>
                  </a:lnTo>
                  <a:lnTo>
                    <a:pt x="5636252" y="5174208"/>
                  </a:lnTo>
                  <a:cubicBezTo>
                    <a:pt x="5537051" y="5246835"/>
                    <a:pt x="5436100" y="5319845"/>
                    <a:pt x="5334922" y="5394528"/>
                  </a:cubicBezTo>
                  <a:cubicBezTo>
                    <a:pt x="4745327" y="5829741"/>
                    <a:pt x="4177309" y="6229400"/>
                    <a:pt x="3369727" y="6229400"/>
                  </a:cubicBezTo>
                  <a:cubicBezTo>
                    <a:pt x="2172147" y="6229400"/>
                    <a:pt x="1394603" y="5686137"/>
                    <a:pt x="771046" y="4817913"/>
                  </a:cubicBezTo>
                  <a:cubicBezTo>
                    <a:pt x="396864" y="4297000"/>
                    <a:pt x="0" y="3939728"/>
                    <a:pt x="0" y="3263748"/>
                  </a:cubicBezTo>
                  <a:cubicBezTo>
                    <a:pt x="0" y="1461170"/>
                    <a:pt x="1955141" y="0"/>
                    <a:pt x="3882695" y="0"/>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Freeform: Shape 19">
              <a:extLst>
                <a:ext uri="{FF2B5EF4-FFF2-40B4-BE49-F238E27FC236}">
                  <a16:creationId xmlns:a16="http://schemas.microsoft.com/office/drawing/2014/main" id="{5BD26A8C-8D1D-41E6-A71E-FE9AC75F3F8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10220" y="131729"/>
              <a:ext cx="5769111" cy="6229400"/>
            </a:xfrm>
            <a:custGeom>
              <a:avLst/>
              <a:gdLst>
                <a:gd name="connsiteX0" fmla="*/ 3882695 w 5769111"/>
                <a:gd name="connsiteY0" fmla="*/ 0 h 6229400"/>
                <a:gd name="connsiteX1" fmla="*/ 5691883 w 5769111"/>
                <a:gd name="connsiteY1" fmla="*/ 557381 h 6229400"/>
                <a:gd name="connsiteX2" fmla="*/ 5769111 w 5769111"/>
                <a:gd name="connsiteY2" fmla="*/ 620523 h 6229400"/>
                <a:gd name="connsiteX3" fmla="*/ 5769111 w 5769111"/>
                <a:gd name="connsiteY3" fmla="*/ 1675390 h 6229400"/>
                <a:gd name="connsiteX4" fmla="*/ 5711488 w 5769111"/>
                <a:gd name="connsiteY4" fmla="*/ 1585205 h 6229400"/>
                <a:gd name="connsiteX5" fmla="*/ 5566027 w 5769111"/>
                <a:gd name="connsiteY5" fmla="*/ 1402571 h 6229400"/>
                <a:gd name="connsiteX6" fmla="*/ 4858734 w 5769111"/>
                <a:gd name="connsiteY6" fmla="*/ 886639 h 6229400"/>
                <a:gd name="connsiteX7" fmla="*/ 3882695 w 5769111"/>
                <a:gd name="connsiteY7" fmla="*/ 694858 h 6229400"/>
                <a:gd name="connsiteX8" fmla="*/ 2727046 w 5769111"/>
                <a:gd name="connsiteY8" fmla="*/ 905053 h 6229400"/>
                <a:gd name="connsiteX9" fmla="*/ 1697186 w 5769111"/>
                <a:gd name="connsiteY9" fmla="*/ 1483638 h 6229400"/>
                <a:gd name="connsiteX10" fmla="*/ 989279 w 5769111"/>
                <a:gd name="connsiteY10" fmla="*/ 2312139 h 6229400"/>
                <a:gd name="connsiteX11" fmla="*/ 735615 w 5769111"/>
                <a:gd name="connsiteY11" fmla="*/ 3263863 h 6229400"/>
                <a:gd name="connsiteX12" fmla="*/ 1154424 w 5769111"/>
                <a:gd name="connsiteY12" fmla="*/ 4128614 h 6229400"/>
                <a:gd name="connsiteX13" fmla="*/ 1379768 w 5769111"/>
                <a:gd name="connsiteY13" fmla="*/ 4427981 h 6229400"/>
                <a:gd name="connsiteX14" fmla="*/ 2239456 w 5769111"/>
                <a:gd name="connsiteY14" fmla="*/ 5256947 h 6229400"/>
                <a:gd name="connsiteX15" fmla="*/ 3369727 w 5769111"/>
                <a:gd name="connsiteY15" fmla="*/ 5534658 h 6229400"/>
                <a:gd name="connsiteX16" fmla="*/ 4096760 w 5769111"/>
                <a:gd name="connsiteY16" fmla="*/ 5357817 h 6229400"/>
                <a:gd name="connsiteX17" fmla="*/ 4881905 w 5769111"/>
                <a:gd name="connsiteY17" fmla="*/ 4847212 h 6229400"/>
                <a:gd name="connsiteX18" fmla="*/ 5075739 w 5769111"/>
                <a:gd name="connsiteY18" fmla="*/ 4705346 h 6229400"/>
                <a:gd name="connsiteX19" fmla="*/ 5759930 w 5769111"/>
                <a:gd name="connsiteY19" fmla="*/ 4166809 h 6229400"/>
                <a:gd name="connsiteX20" fmla="*/ 5769111 w 5769111"/>
                <a:gd name="connsiteY20" fmla="*/ 4157764 h 6229400"/>
                <a:gd name="connsiteX21" fmla="*/ 5769111 w 5769111"/>
                <a:gd name="connsiteY21" fmla="*/ 5074612 h 6229400"/>
                <a:gd name="connsiteX22" fmla="*/ 5636252 w 5769111"/>
                <a:gd name="connsiteY22" fmla="*/ 5174208 h 6229400"/>
                <a:gd name="connsiteX23" fmla="*/ 5334922 w 5769111"/>
                <a:gd name="connsiteY23" fmla="*/ 5394528 h 6229400"/>
                <a:gd name="connsiteX24" fmla="*/ 3369727 w 5769111"/>
                <a:gd name="connsiteY24" fmla="*/ 6229400 h 6229400"/>
                <a:gd name="connsiteX25" fmla="*/ 771046 w 5769111"/>
                <a:gd name="connsiteY25" fmla="*/ 4817913 h 6229400"/>
                <a:gd name="connsiteX26" fmla="*/ 0 w 5769111"/>
                <a:gd name="connsiteY26" fmla="*/ 3263748 h 6229400"/>
                <a:gd name="connsiteX27" fmla="*/ 3882695 w 5769111"/>
                <a:gd name="connsiteY27" fmla="*/ 0 h 62294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Lst>
              <a:rect l="l" t="t" r="r" b="b"/>
              <a:pathLst>
                <a:path w="5769111" h="6229400">
                  <a:moveTo>
                    <a:pt x="3882695" y="0"/>
                  </a:moveTo>
                  <a:cubicBezTo>
                    <a:pt x="4601253" y="0"/>
                    <a:pt x="5210727" y="205477"/>
                    <a:pt x="5691883" y="557381"/>
                  </a:cubicBezTo>
                  <a:lnTo>
                    <a:pt x="5769111" y="620523"/>
                  </a:lnTo>
                  <a:lnTo>
                    <a:pt x="5769111" y="1675390"/>
                  </a:lnTo>
                  <a:lnTo>
                    <a:pt x="5711488" y="1585205"/>
                  </a:lnTo>
                  <a:cubicBezTo>
                    <a:pt x="5665942" y="1521390"/>
                    <a:pt x="5617428" y="1460432"/>
                    <a:pt x="5566027" y="1402571"/>
                  </a:cubicBezTo>
                  <a:cubicBezTo>
                    <a:pt x="5367411" y="1179058"/>
                    <a:pt x="5129563" y="1005460"/>
                    <a:pt x="4858734" y="886639"/>
                  </a:cubicBezTo>
                  <a:cubicBezTo>
                    <a:pt x="4568779" y="759363"/>
                    <a:pt x="4240327" y="694858"/>
                    <a:pt x="3882695" y="694858"/>
                  </a:cubicBezTo>
                  <a:cubicBezTo>
                    <a:pt x="3504835" y="694858"/>
                    <a:pt x="3105151" y="767471"/>
                    <a:pt x="2727046" y="905053"/>
                  </a:cubicBezTo>
                  <a:cubicBezTo>
                    <a:pt x="2352985" y="1041013"/>
                    <a:pt x="1996826" y="1241132"/>
                    <a:pt x="1697186" y="1483638"/>
                  </a:cubicBezTo>
                  <a:cubicBezTo>
                    <a:pt x="1397913" y="1725796"/>
                    <a:pt x="1153199" y="2012308"/>
                    <a:pt x="989279" y="2312139"/>
                  </a:cubicBezTo>
                  <a:cubicBezTo>
                    <a:pt x="820946" y="2620077"/>
                    <a:pt x="735615" y="2940290"/>
                    <a:pt x="735615" y="3263863"/>
                  </a:cubicBezTo>
                  <a:cubicBezTo>
                    <a:pt x="735615" y="3573074"/>
                    <a:pt x="863980" y="3752464"/>
                    <a:pt x="1154424" y="4128614"/>
                  </a:cubicBezTo>
                  <a:cubicBezTo>
                    <a:pt x="1227127" y="4222767"/>
                    <a:pt x="1302282" y="4320162"/>
                    <a:pt x="1379768" y="4427981"/>
                  </a:cubicBezTo>
                  <a:cubicBezTo>
                    <a:pt x="1653784" y="4809458"/>
                    <a:pt x="1934912" y="5080685"/>
                    <a:pt x="2239456" y="5256947"/>
                  </a:cubicBezTo>
                  <a:cubicBezTo>
                    <a:pt x="2562268" y="5443863"/>
                    <a:pt x="2932037" y="5534658"/>
                    <a:pt x="3369727" y="5534658"/>
                  </a:cubicBezTo>
                  <a:cubicBezTo>
                    <a:pt x="3618120" y="5534658"/>
                    <a:pt x="3849103" y="5478491"/>
                    <a:pt x="4096760" y="5357817"/>
                  </a:cubicBezTo>
                  <a:cubicBezTo>
                    <a:pt x="4351037" y="5233901"/>
                    <a:pt x="4602740" y="5053238"/>
                    <a:pt x="4881905" y="4847212"/>
                  </a:cubicBezTo>
                  <a:cubicBezTo>
                    <a:pt x="4947375" y="4798920"/>
                    <a:pt x="5012599" y="4751322"/>
                    <a:pt x="5075739" y="4705346"/>
                  </a:cubicBezTo>
                  <a:cubicBezTo>
                    <a:pt x="5327320" y="4521990"/>
                    <a:pt x="5568418" y="4346256"/>
                    <a:pt x="5759930" y="4166809"/>
                  </a:cubicBezTo>
                  <a:lnTo>
                    <a:pt x="5769111" y="4157764"/>
                  </a:lnTo>
                  <a:lnTo>
                    <a:pt x="5769111" y="5074612"/>
                  </a:lnTo>
                  <a:lnTo>
                    <a:pt x="5636252" y="5174208"/>
                  </a:lnTo>
                  <a:cubicBezTo>
                    <a:pt x="5537051" y="5246835"/>
                    <a:pt x="5436100" y="5319845"/>
                    <a:pt x="5334922" y="5394528"/>
                  </a:cubicBezTo>
                  <a:cubicBezTo>
                    <a:pt x="4745327" y="5829741"/>
                    <a:pt x="4177309" y="6229400"/>
                    <a:pt x="3369727" y="6229400"/>
                  </a:cubicBezTo>
                  <a:cubicBezTo>
                    <a:pt x="2172147" y="6229400"/>
                    <a:pt x="1394603" y="5686137"/>
                    <a:pt x="771046" y="4817913"/>
                  </a:cubicBezTo>
                  <a:cubicBezTo>
                    <a:pt x="396864" y="4297000"/>
                    <a:pt x="0" y="3939728"/>
                    <a:pt x="0" y="3263748"/>
                  </a:cubicBezTo>
                  <a:cubicBezTo>
                    <a:pt x="0" y="1461170"/>
                    <a:pt x="1955141" y="0"/>
                    <a:pt x="3882695" y="0"/>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pic>
        <p:nvPicPr>
          <p:cNvPr id="29" name="Graphic 28" descr="Bullseye">
            <a:extLst>
              <a:ext uri="{FF2B5EF4-FFF2-40B4-BE49-F238E27FC236}">
                <a16:creationId xmlns:a16="http://schemas.microsoft.com/office/drawing/2014/main" id="{2A87C8A7-60AF-E635-9738-1903EDEE7458}"/>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8121726" y="1629089"/>
            <a:ext cx="3620021" cy="3620021"/>
          </a:xfrm>
          <a:prstGeom prst="rect">
            <a:avLst/>
          </a:prstGeom>
        </p:spPr>
      </p:pic>
      <p:sp>
        <p:nvSpPr>
          <p:cNvPr id="4" name="TextBox 3">
            <a:extLst>
              <a:ext uri="{FF2B5EF4-FFF2-40B4-BE49-F238E27FC236}">
                <a16:creationId xmlns:a16="http://schemas.microsoft.com/office/drawing/2014/main" id="{06EF4777-FEB3-6194-7EB9-3498D36A8F26}"/>
              </a:ext>
            </a:extLst>
          </p:cNvPr>
          <p:cNvSpPr txBox="1"/>
          <p:nvPr/>
        </p:nvSpPr>
        <p:spPr>
          <a:xfrm>
            <a:off x="15701" y="6356319"/>
            <a:ext cx="619299" cy="369332"/>
          </a:xfrm>
          <a:prstGeom prst="rect">
            <a:avLst/>
          </a:prstGeom>
          <a:noFill/>
        </p:spPr>
        <p:txBody>
          <a:bodyPr wrap="square" rtlCol="0">
            <a:spAutoFit/>
          </a:bodyPr>
          <a:lstStyle/>
          <a:p>
            <a:pPr algn="l"/>
            <a:r>
              <a:rPr lang="en-US"/>
              <a:t>N.B</a:t>
            </a:r>
          </a:p>
        </p:txBody>
      </p:sp>
    </p:spTree>
    <p:extLst>
      <p:ext uri="{BB962C8B-B14F-4D97-AF65-F5344CB8AC3E}">
        <p14:creationId xmlns:p14="http://schemas.microsoft.com/office/powerpoint/2010/main" val="639175317"/>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56E9B3E6-E277-4D68-BA48-9CB43FFBD6E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1" name="Group 10">
            <a:extLst>
              <a:ext uri="{FF2B5EF4-FFF2-40B4-BE49-F238E27FC236}">
                <a16:creationId xmlns:a16="http://schemas.microsoft.com/office/drawing/2014/main" id="{AE1C45F0-260A-458C-96ED-C1F6D215121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 y="1216597"/>
            <a:ext cx="731521" cy="673460"/>
            <a:chOff x="3940602" y="308034"/>
            <a:chExt cx="2116791" cy="3428999"/>
          </a:xfrm>
          <a:solidFill>
            <a:schemeClr val="accent4"/>
          </a:solidFill>
        </p:grpSpPr>
        <p:sp>
          <p:nvSpPr>
            <p:cNvPr id="12" name="Rectangle 11">
              <a:extLst>
                <a:ext uri="{FF2B5EF4-FFF2-40B4-BE49-F238E27FC236}">
                  <a16:creationId xmlns:a16="http://schemas.microsoft.com/office/drawing/2014/main" id="{A6604B49-AD5C-4590-B051-06C8222ECD9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940602"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743ECCAF-29C5-4537-947C-7EA1292463D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715626"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ED49787B-8DE6-4467-AD0A-8DECC6E0C2D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490650"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6" name="Rectangle 15">
            <a:extLst>
              <a:ext uri="{FF2B5EF4-FFF2-40B4-BE49-F238E27FC236}">
                <a16:creationId xmlns:a16="http://schemas.microsoft.com/office/drawing/2014/main" id="{D5B0017B-2ECA-49AF-B397-DC140825DF8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0079" y="613954"/>
            <a:ext cx="10907487" cy="1894116"/>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CAEE73F-B494-448E-6E8E-AD328B43F10B}"/>
              </a:ext>
            </a:extLst>
          </p:cNvPr>
          <p:cNvSpPr>
            <a:spLocks noGrp="1"/>
          </p:cNvSpPr>
          <p:nvPr>
            <p:ph type="title"/>
          </p:nvPr>
        </p:nvSpPr>
        <p:spPr>
          <a:xfrm>
            <a:off x="1043631" y="809898"/>
            <a:ext cx="10173010" cy="1554480"/>
          </a:xfrm>
        </p:spPr>
        <p:txBody>
          <a:bodyPr anchor="ctr">
            <a:normAutofit/>
          </a:bodyPr>
          <a:lstStyle/>
          <a:p>
            <a:r>
              <a:rPr lang="en-US" sz="4800">
                <a:latin typeface="Times New Roman" panose="02020603050405020304" pitchFamily="18" charset="0"/>
                <a:cs typeface="Times New Roman" panose="02020603050405020304" pitchFamily="18" charset="0"/>
              </a:rPr>
              <a:t>Planning</a:t>
            </a:r>
          </a:p>
        </p:txBody>
      </p:sp>
      <p:cxnSp>
        <p:nvCxnSpPr>
          <p:cNvPr id="18" name="Straight Connector 17">
            <a:extLst>
              <a:ext uri="{FF2B5EF4-FFF2-40B4-BE49-F238E27FC236}">
                <a16:creationId xmlns:a16="http://schemas.microsoft.com/office/drawing/2014/main" id="{6CF1BAF6-AD41-4082-B212-8A1F9A2E8779}"/>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838200" y="6485313"/>
            <a:ext cx="10515600" cy="0"/>
          </a:xfrm>
          <a:prstGeom prst="line">
            <a:avLst/>
          </a:prstGeom>
          <a:ln w="57150">
            <a:solidFill>
              <a:schemeClr val="accent4"/>
            </a:solidFill>
          </a:ln>
        </p:spPr>
        <p:style>
          <a:lnRef idx="1">
            <a:schemeClr val="accent1"/>
          </a:lnRef>
          <a:fillRef idx="0">
            <a:schemeClr val="accent1"/>
          </a:fillRef>
          <a:effectRef idx="0">
            <a:schemeClr val="accent1"/>
          </a:effectRef>
          <a:fontRef idx="minor">
            <a:schemeClr val="tx1"/>
          </a:fontRef>
        </p:style>
      </p:cxnSp>
      <p:graphicFrame>
        <p:nvGraphicFramePr>
          <p:cNvPr id="5" name="Content Placeholder 2">
            <a:extLst>
              <a:ext uri="{FF2B5EF4-FFF2-40B4-BE49-F238E27FC236}">
                <a16:creationId xmlns:a16="http://schemas.microsoft.com/office/drawing/2014/main" id="{C378DA75-3531-895A-BB63-A144311E8C9D}"/>
              </a:ext>
            </a:extLst>
          </p:cNvPr>
          <p:cNvGraphicFramePr>
            <a:graphicFrameLocks noGrp="1"/>
          </p:cNvGraphicFramePr>
          <p:nvPr>
            <p:ph idx="1"/>
            <p:extLst>
              <p:ext uri="{D42A27DB-BD31-4B8C-83A1-F6EECF244321}">
                <p14:modId xmlns:p14="http://schemas.microsoft.com/office/powerpoint/2010/main" val="1960470962"/>
              </p:ext>
            </p:extLst>
          </p:nvPr>
        </p:nvGraphicFramePr>
        <p:xfrm>
          <a:off x="627511" y="2842009"/>
          <a:ext cx="10378440" cy="3209902"/>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6" name="TextBox 5">
            <a:extLst>
              <a:ext uri="{FF2B5EF4-FFF2-40B4-BE49-F238E27FC236}">
                <a16:creationId xmlns:a16="http://schemas.microsoft.com/office/drawing/2014/main" id="{8FF636FB-0AE8-B7A6-102F-441CDAD276F9}"/>
              </a:ext>
            </a:extLst>
          </p:cNvPr>
          <p:cNvSpPr txBox="1"/>
          <p:nvPr/>
        </p:nvSpPr>
        <p:spPr>
          <a:xfrm>
            <a:off x="15701" y="6356319"/>
            <a:ext cx="619299" cy="369332"/>
          </a:xfrm>
          <a:prstGeom prst="rect">
            <a:avLst/>
          </a:prstGeom>
          <a:noFill/>
        </p:spPr>
        <p:txBody>
          <a:bodyPr wrap="square" rtlCol="0">
            <a:spAutoFit/>
          </a:bodyPr>
          <a:lstStyle/>
          <a:p>
            <a:pPr algn="l"/>
            <a:r>
              <a:rPr lang="en-US"/>
              <a:t>N.B</a:t>
            </a:r>
          </a:p>
        </p:txBody>
      </p:sp>
    </p:spTree>
    <p:extLst>
      <p:ext uri="{BB962C8B-B14F-4D97-AF65-F5344CB8AC3E}">
        <p14:creationId xmlns:p14="http://schemas.microsoft.com/office/powerpoint/2010/main" val="1029317107"/>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0" name="Rectangle 29">
            <a:extLst>
              <a:ext uri="{FF2B5EF4-FFF2-40B4-BE49-F238E27FC236}">
                <a16:creationId xmlns:a16="http://schemas.microsoft.com/office/drawing/2014/main" id="{1CD81A2A-6ED4-4EF4-A14C-912D31E1480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p:nvSpPr>
          <p:cNvPr id="2" name="Title 1">
            <a:extLst>
              <a:ext uri="{FF2B5EF4-FFF2-40B4-BE49-F238E27FC236}">
                <a16:creationId xmlns:a16="http://schemas.microsoft.com/office/drawing/2014/main" id="{EB65EDC5-E8A9-58DE-F972-22020A16FBEE}"/>
              </a:ext>
            </a:extLst>
          </p:cNvPr>
          <p:cNvSpPr>
            <a:spLocks noGrp="1"/>
          </p:cNvSpPr>
          <p:nvPr>
            <p:ph type="title"/>
          </p:nvPr>
        </p:nvSpPr>
        <p:spPr>
          <a:xfrm>
            <a:off x="838200" y="365125"/>
            <a:ext cx="5393361" cy="1325563"/>
          </a:xfrm>
        </p:spPr>
        <p:txBody>
          <a:bodyPr vert="horz" lIns="91440" tIns="45720" rIns="91440" bIns="45720" rtlCol="0" anchor="ctr">
            <a:normAutofit/>
          </a:bodyPr>
          <a:lstStyle/>
          <a:p>
            <a:r>
              <a:rPr lang="en-US" err="1">
                <a:latin typeface="Times New Roman"/>
                <a:cs typeface="Times New Roman"/>
              </a:rPr>
              <a:t>Organising</a:t>
            </a:r>
            <a:r>
              <a:rPr lang="en-US" kern="1200">
                <a:latin typeface="Times New Roman"/>
                <a:cs typeface="Times New Roman"/>
              </a:rPr>
              <a:t> at Greggs</a:t>
            </a:r>
          </a:p>
        </p:txBody>
      </p:sp>
      <p:sp>
        <p:nvSpPr>
          <p:cNvPr id="32" name="Freeform: Shape 31">
            <a:extLst>
              <a:ext uri="{FF2B5EF4-FFF2-40B4-BE49-F238E27FC236}">
                <a16:creationId xmlns:a16="http://schemas.microsoft.com/office/drawing/2014/main" id="{1661932C-CA15-4E17-B115-FAE7CBEE478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198657" y="1"/>
            <a:ext cx="1155142" cy="625027"/>
          </a:xfrm>
          <a:custGeom>
            <a:avLst/>
            <a:gdLst>
              <a:gd name="connsiteX0" fmla="*/ 4784 w 1155142"/>
              <a:gd name="connsiteY0" fmla="*/ 0 h 625027"/>
              <a:gd name="connsiteX1" fmla="*/ 1150358 w 1155142"/>
              <a:gd name="connsiteY1" fmla="*/ 0 h 625027"/>
              <a:gd name="connsiteX2" fmla="*/ 1155142 w 1155142"/>
              <a:gd name="connsiteY2" fmla="*/ 47456 h 625027"/>
              <a:gd name="connsiteX3" fmla="*/ 577571 w 1155142"/>
              <a:gd name="connsiteY3" fmla="*/ 625027 h 625027"/>
              <a:gd name="connsiteX4" fmla="*/ 0 w 1155142"/>
              <a:gd name="connsiteY4" fmla="*/ 47456 h 62502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55142" h="625027">
                <a:moveTo>
                  <a:pt x="4784" y="0"/>
                </a:moveTo>
                <a:lnTo>
                  <a:pt x="1150358" y="0"/>
                </a:lnTo>
                <a:lnTo>
                  <a:pt x="1155142" y="47456"/>
                </a:lnTo>
                <a:cubicBezTo>
                  <a:pt x="1155142" y="366440"/>
                  <a:pt x="896555" y="625027"/>
                  <a:pt x="577571" y="625027"/>
                </a:cubicBezTo>
                <a:cubicBezTo>
                  <a:pt x="258587" y="625027"/>
                  <a:pt x="0" y="366440"/>
                  <a:pt x="0" y="47456"/>
                </a:cubicBezTo>
                <a:close/>
              </a:path>
            </a:pathLst>
          </a:custGeom>
          <a:solidFill>
            <a:schemeClr val="accent5">
              <a:alpha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5" name="TextBox 4">
            <a:extLst>
              <a:ext uri="{FF2B5EF4-FFF2-40B4-BE49-F238E27FC236}">
                <a16:creationId xmlns:a16="http://schemas.microsoft.com/office/drawing/2014/main" id="{0F4FA178-E90B-F20A-79ED-13CA7A4B4DA0}"/>
              </a:ext>
            </a:extLst>
          </p:cNvPr>
          <p:cNvSpPr txBox="1"/>
          <p:nvPr/>
        </p:nvSpPr>
        <p:spPr>
          <a:xfrm>
            <a:off x="838200" y="1825625"/>
            <a:ext cx="5393361" cy="4351338"/>
          </a:xfrm>
          <a:prstGeom prst="rect">
            <a:avLst/>
          </a:prstGeom>
        </p:spPr>
        <p:txBody>
          <a:bodyPr vert="horz" lIns="91440" tIns="45720" rIns="91440" bIns="45720" rtlCol="0" anchor="t">
            <a:normAutofit fontScale="92500" lnSpcReduction="10000"/>
          </a:bodyPr>
          <a:lstStyle/>
          <a:p>
            <a:pPr fontAlgn="base">
              <a:lnSpc>
                <a:spcPct val="90000"/>
              </a:lnSpc>
            </a:pPr>
            <a:r>
              <a:rPr lang="en-US" err="1">
                <a:latin typeface="Times New Roman"/>
                <a:cs typeface="Times New Roman"/>
              </a:rPr>
              <a:t>Organising</a:t>
            </a:r>
            <a:r>
              <a:rPr lang="en-US" b="0" i="0" u="none" strike="noStrike">
                <a:effectLst/>
                <a:latin typeface="Times New Roman"/>
                <a:cs typeface="Times New Roman"/>
              </a:rPr>
              <a:t> involves structuring and allocating resources (human, financial, material) to achieve goals.</a:t>
            </a:r>
            <a:r>
              <a:rPr lang="en-US">
                <a:latin typeface="Times New Roman"/>
                <a:cs typeface="Times New Roman"/>
              </a:rPr>
              <a:t> (Fayol, 1949)</a:t>
            </a:r>
            <a:endParaRPr lang="en-US" i="0" u="none" strike="noStrike">
              <a:effectLst/>
              <a:latin typeface="Times New Roman" panose="02020603050405020304" pitchFamily="18" charset="0"/>
              <a:cs typeface="Times New Roman" panose="02020603050405020304" pitchFamily="18" charset="0"/>
            </a:endParaRPr>
          </a:p>
          <a:p>
            <a:pPr>
              <a:lnSpc>
                <a:spcPct val="90000"/>
              </a:lnSpc>
            </a:pPr>
            <a:endParaRPr lang="en-US">
              <a:latin typeface="Times New Roman"/>
              <a:cs typeface="Times New Roman"/>
            </a:endParaRPr>
          </a:p>
          <a:p>
            <a:pPr>
              <a:lnSpc>
                <a:spcPct val="90000"/>
              </a:lnSpc>
            </a:pPr>
            <a:r>
              <a:rPr lang="en-US">
                <a:latin typeface="Times New Roman"/>
                <a:cs typeface="Times New Roman"/>
              </a:rPr>
              <a:t>Managers allocate and coordinate resources — production, logistics, staff scheduling — to align with corporate strategy </a:t>
            </a:r>
            <a:r>
              <a:rPr lang="en-US" i="1">
                <a:latin typeface="Times New Roman"/>
                <a:cs typeface="Times New Roman"/>
              </a:rPr>
              <a:t>(Fayol, 1949).</a:t>
            </a:r>
            <a:endParaRPr lang="en-US"/>
          </a:p>
          <a:p>
            <a:pPr indent="-228600" fontAlgn="base">
              <a:lnSpc>
                <a:spcPct val="90000"/>
              </a:lnSpc>
              <a:spcBef>
                <a:spcPts val="1000"/>
              </a:spcBef>
              <a:buFont typeface="Arial" panose="020B0604020202020204" pitchFamily="34" charset="0"/>
              <a:buChar char="•"/>
            </a:pPr>
            <a:r>
              <a:rPr lang="en-US" b="0" i="0" u="none" strike="noStrike">
                <a:effectLst/>
                <a:latin typeface="Times New Roman"/>
                <a:cs typeface="Times New Roman"/>
              </a:rPr>
              <a:t>At</a:t>
            </a:r>
            <a:r>
              <a:rPr lang="en-US" i="0" u="none" strike="noStrike">
                <a:effectLst/>
                <a:latin typeface="Times New Roman"/>
                <a:cs typeface="Times New Roman"/>
              </a:rPr>
              <a:t> Greggs</a:t>
            </a:r>
            <a:r>
              <a:rPr lang="en-US" b="0" i="0" u="none" strike="noStrike">
                <a:effectLst/>
                <a:latin typeface="Times New Roman"/>
                <a:cs typeface="Times New Roman"/>
              </a:rPr>
              <a:t>, managers use a </a:t>
            </a:r>
            <a:r>
              <a:rPr lang="en-US" i="0" u="none" strike="noStrike">
                <a:effectLst/>
                <a:latin typeface="Times New Roman"/>
                <a:cs typeface="Times New Roman"/>
              </a:rPr>
              <a:t>divisional/regional structure</a:t>
            </a:r>
            <a:r>
              <a:rPr lang="en-US" b="0" i="0" u="none" strike="noStrike">
                <a:effectLst/>
                <a:latin typeface="Times New Roman"/>
                <a:cs typeface="Times New Roman"/>
              </a:rPr>
              <a:t> where bakeries supply clusters of shops </a:t>
            </a:r>
            <a:r>
              <a:rPr lang="en-US" b="0" i="1" u="none" strike="noStrike">
                <a:effectLst/>
                <a:latin typeface="Times New Roman"/>
                <a:cs typeface="Times New Roman"/>
              </a:rPr>
              <a:t>(Reference for Business, 2024).</a:t>
            </a:r>
            <a:endParaRPr lang="en-US" b="0" i="0" u="none" strike="noStrike">
              <a:effectLst/>
              <a:latin typeface="Times New Roman"/>
              <a:cs typeface="Times New Roman"/>
            </a:endParaRPr>
          </a:p>
          <a:p>
            <a:pPr indent="-228600" fontAlgn="base">
              <a:lnSpc>
                <a:spcPct val="90000"/>
              </a:lnSpc>
              <a:spcBef>
                <a:spcPts val="1000"/>
              </a:spcBef>
              <a:buFont typeface="Arial" panose="020B0604020202020204" pitchFamily="34" charset="0"/>
              <a:buChar char="•"/>
            </a:pPr>
            <a:r>
              <a:rPr lang="en-US" b="0" i="0" u="none" strike="noStrike">
                <a:effectLst/>
                <a:latin typeface="Times New Roman"/>
                <a:cs typeface="Times New Roman"/>
              </a:rPr>
              <a:t>Clear hierarchy: </a:t>
            </a:r>
            <a:r>
              <a:rPr lang="en-US" b="1" i="0" u="none" strike="noStrike">
                <a:effectLst/>
                <a:latin typeface="Times New Roman"/>
                <a:cs typeface="Times New Roman"/>
              </a:rPr>
              <a:t>board → regional managers → store managers → staff</a:t>
            </a:r>
            <a:r>
              <a:rPr lang="en-US" b="0" i="0" u="none" strike="noStrike">
                <a:effectLst/>
                <a:latin typeface="Times New Roman"/>
                <a:cs typeface="Times New Roman"/>
              </a:rPr>
              <a:t> </a:t>
            </a:r>
            <a:r>
              <a:rPr lang="en-US" b="0" i="1" u="none" strike="noStrike">
                <a:effectLst/>
                <a:latin typeface="Times New Roman"/>
                <a:cs typeface="Times New Roman"/>
              </a:rPr>
              <a:t>(The Official Board, 2024).</a:t>
            </a:r>
            <a:endParaRPr lang="en-US" b="0" i="0" u="none" strike="noStrike">
              <a:effectLst/>
              <a:latin typeface="Times New Roman"/>
              <a:cs typeface="Times New Roman"/>
            </a:endParaRPr>
          </a:p>
          <a:p>
            <a:pPr indent="-228600" fontAlgn="base">
              <a:lnSpc>
                <a:spcPct val="90000"/>
              </a:lnSpc>
              <a:spcBef>
                <a:spcPts val="1000"/>
              </a:spcBef>
              <a:buFont typeface="Arial" panose="020B0604020202020204" pitchFamily="34" charset="0"/>
              <a:buChar char="•"/>
            </a:pPr>
            <a:r>
              <a:rPr lang="en-US" b="1" i="0" u="none" strike="noStrike">
                <a:effectLst/>
                <a:latin typeface="Times New Roman"/>
                <a:cs typeface="Times New Roman"/>
              </a:rPr>
              <a:t>Corporate governance:</a:t>
            </a:r>
            <a:r>
              <a:rPr lang="en-US" b="0" i="0" u="none" strike="noStrike">
                <a:effectLst/>
                <a:latin typeface="Times New Roman"/>
                <a:cs typeface="Times New Roman"/>
              </a:rPr>
              <a:t> Committees (audit, remuneration, nominations) delegate and oversee management functions </a:t>
            </a:r>
            <a:r>
              <a:rPr lang="en-US" b="0" i="1" u="none" strike="noStrike">
                <a:effectLst/>
                <a:latin typeface="Times New Roman"/>
                <a:cs typeface="Times New Roman"/>
              </a:rPr>
              <a:t>(Greggs plc, 2024a).</a:t>
            </a:r>
            <a:endParaRPr lang="en-US" b="1" i="0" u="none" strike="noStrike">
              <a:effectLst/>
              <a:latin typeface="Times New Roman"/>
              <a:cs typeface="Times New Roman"/>
            </a:endParaRPr>
          </a:p>
          <a:p>
            <a:pPr indent="-228600" fontAlgn="base">
              <a:lnSpc>
                <a:spcPct val="90000"/>
              </a:lnSpc>
              <a:spcBef>
                <a:spcPts val="1000"/>
              </a:spcBef>
              <a:buFont typeface="Arial" panose="020B0604020202020204" pitchFamily="34" charset="0"/>
              <a:buChar char="•"/>
            </a:pPr>
            <a:r>
              <a:rPr lang="en-US" b="1" i="0" u="none" strike="noStrike">
                <a:effectLst/>
                <a:latin typeface="Times New Roman"/>
                <a:cs typeface="Times New Roman"/>
              </a:rPr>
              <a:t>Delegation:</a:t>
            </a:r>
            <a:r>
              <a:rPr lang="en-US" b="0" i="0" u="none" strike="noStrike">
                <a:effectLst/>
                <a:latin typeface="Times New Roman"/>
                <a:cs typeface="Times New Roman"/>
              </a:rPr>
              <a:t> Regional and store managers make operational decisions while adhering to company-wide standards </a:t>
            </a:r>
            <a:r>
              <a:rPr lang="en-US" b="0" i="1" u="none" strike="noStrike">
                <a:effectLst/>
                <a:latin typeface="Times New Roman"/>
                <a:cs typeface="Times New Roman"/>
              </a:rPr>
              <a:t>(Greggs plc, 2024b).</a:t>
            </a:r>
            <a:br>
              <a:rPr lang="en-US" sz="1500" b="0">
                <a:effectLst/>
                <a:latin typeface="Times New Roman" panose="02020603050405020304" pitchFamily="18" charset="0"/>
                <a:cs typeface="Times New Roman" panose="02020603050405020304" pitchFamily="18" charset="0"/>
              </a:rPr>
            </a:br>
            <a:endParaRPr lang="en-US" sz="1500">
              <a:latin typeface="Times New Roman" panose="02020603050405020304" pitchFamily="18" charset="0"/>
              <a:cs typeface="Times New Roman" panose="02020603050405020304" pitchFamily="18" charset="0"/>
            </a:endParaRPr>
          </a:p>
        </p:txBody>
      </p:sp>
      <p:sp>
        <p:nvSpPr>
          <p:cNvPr id="23" name="Oval 22">
            <a:extLst>
              <a:ext uri="{FF2B5EF4-FFF2-40B4-BE49-F238E27FC236}">
                <a16:creationId xmlns:a16="http://schemas.microsoft.com/office/drawing/2014/main" id="{8590ADD5-9383-4D3D-9047-3DA2593CCB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808185" y="3423959"/>
            <a:ext cx="540822" cy="540822"/>
          </a:xfrm>
          <a:prstGeom prst="ellipse">
            <a:avLst/>
          </a:prstGeom>
          <a:noFill/>
          <a:ln w="127000">
            <a:solidFill>
              <a:schemeClr val="accent5"/>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9" name="Graphic 8" descr="Network Diagram">
            <a:extLst>
              <a:ext uri="{FF2B5EF4-FFF2-40B4-BE49-F238E27FC236}">
                <a16:creationId xmlns:a16="http://schemas.microsoft.com/office/drawing/2014/main" id="{F0C75F48-B4BC-1B79-532C-87F547D3C542}"/>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7887184" y="1216485"/>
            <a:ext cx="3781051" cy="3781051"/>
          </a:xfrm>
          <a:custGeom>
            <a:avLst/>
            <a:gdLst/>
            <a:ahLst/>
            <a:cxnLst/>
            <a:rect l="l" t="t" r="r" b="b"/>
            <a:pathLst>
              <a:path w="4114800" h="5712488">
                <a:moveTo>
                  <a:pt x="133155" y="0"/>
                </a:moveTo>
                <a:lnTo>
                  <a:pt x="3981645" y="0"/>
                </a:lnTo>
                <a:cubicBezTo>
                  <a:pt x="4055184" y="0"/>
                  <a:pt x="4114800" y="59616"/>
                  <a:pt x="4114800" y="133155"/>
                </a:cubicBezTo>
                <a:lnTo>
                  <a:pt x="4114800" y="5579333"/>
                </a:lnTo>
                <a:cubicBezTo>
                  <a:pt x="4114800" y="5652872"/>
                  <a:pt x="4055184" y="5712488"/>
                  <a:pt x="3981645" y="5712488"/>
                </a:cubicBezTo>
                <a:lnTo>
                  <a:pt x="133155" y="5712488"/>
                </a:lnTo>
                <a:cubicBezTo>
                  <a:pt x="59616" y="5712488"/>
                  <a:pt x="0" y="5652872"/>
                  <a:pt x="0" y="5579333"/>
                </a:cubicBezTo>
                <a:lnTo>
                  <a:pt x="0" y="133155"/>
                </a:lnTo>
                <a:cubicBezTo>
                  <a:pt x="0" y="59616"/>
                  <a:pt x="59616" y="0"/>
                  <a:pt x="133155" y="0"/>
                </a:cubicBezTo>
                <a:close/>
              </a:path>
            </a:pathLst>
          </a:custGeom>
        </p:spPr>
      </p:pic>
      <p:sp>
        <p:nvSpPr>
          <p:cNvPr id="34" name="Freeform: Shape 33">
            <a:extLst>
              <a:ext uri="{FF2B5EF4-FFF2-40B4-BE49-F238E27FC236}">
                <a16:creationId xmlns:a16="http://schemas.microsoft.com/office/drawing/2014/main" id="{DABE3E45-88CF-45D8-8D40-C773324D93F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749602" y="1"/>
            <a:ext cx="2066948" cy="1621879"/>
          </a:xfrm>
          <a:custGeom>
            <a:avLst/>
            <a:gdLst>
              <a:gd name="connsiteX0" fmla="*/ 0 w 2066948"/>
              <a:gd name="connsiteY0" fmla="*/ 0 h 1621879"/>
              <a:gd name="connsiteX1" fmla="*/ 123825 w 2066948"/>
              <a:gd name="connsiteY1" fmla="*/ 0 h 1621879"/>
              <a:gd name="connsiteX2" fmla="*/ 123825 w 2066948"/>
              <a:gd name="connsiteY2" fmla="*/ 1452620 h 1621879"/>
              <a:gd name="connsiteX3" fmla="*/ 1881378 w 2066948"/>
              <a:gd name="connsiteY3" fmla="*/ 436017 h 1621879"/>
              <a:gd name="connsiteX4" fmla="*/ 1127572 w 2066948"/>
              <a:gd name="connsiteY4" fmla="*/ 0 h 1621879"/>
              <a:gd name="connsiteX5" fmla="*/ 1374887 w 2066948"/>
              <a:gd name="connsiteY5" fmla="*/ 0 h 1621879"/>
              <a:gd name="connsiteX6" fmla="*/ 2035969 w 2066948"/>
              <a:gd name="connsiteY6" fmla="*/ 382391 h 1621879"/>
              <a:gd name="connsiteX7" fmla="*/ 2058648 w 2066948"/>
              <a:gd name="connsiteY7" fmla="*/ 466963 h 1621879"/>
              <a:gd name="connsiteX8" fmla="*/ 2035969 w 2066948"/>
              <a:gd name="connsiteY8" fmla="*/ 489642 h 1621879"/>
              <a:gd name="connsiteX9" fmla="*/ 92869 w 2066948"/>
              <a:gd name="connsiteY9" fmla="*/ 1613592 h 1621879"/>
              <a:gd name="connsiteX10" fmla="*/ 61913 w 2066948"/>
              <a:gd name="connsiteY10" fmla="*/ 1621879 h 1621879"/>
              <a:gd name="connsiteX11" fmla="*/ 0 w 2066948"/>
              <a:gd name="connsiteY11" fmla="*/ 1559967 h 16218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066948" h="1621879">
                <a:moveTo>
                  <a:pt x="0" y="0"/>
                </a:moveTo>
                <a:lnTo>
                  <a:pt x="123825" y="0"/>
                </a:lnTo>
                <a:lnTo>
                  <a:pt x="123825" y="1452620"/>
                </a:lnTo>
                <a:lnTo>
                  <a:pt x="1881378" y="436017"/>
                </a:lnTo>
                <a:lnTo>
                  <a:pt x="1127572" y="0"/>
                </a:lnTo>
                <a:lnTo>
                  <a:pt x="1374887" y="0"/>
                </a:lnTo>
                <a:lnTo>
                  <a:pt x="2035969" y="382391"/>
                </a:lnTo>
                <a:cubicBezTo>
                  <a:pt x="2065582" y="399479"/>
                  <a:pt x="2075745" y="437340"/>
                  <a:pt x="2058648" y="466963"/>
                </a:cubicBezTo>
                <a:cubicBezTo>
                  <a:pt x="2053219" y="476384"/>
                  <a:pt x="2045389" y="484204"/>
                  <a:pt x="2035969" y="489642"/>
                </a:cubicBezTo>
                <a:lnTo>
                  <a:pt x="92869" y="1613592"/>
                </a:lnTo>
                <a:cubicBezTo>
                  <a:pt x="83458" y="1619031"/>
                  <a:pt x="72780" y="1621889"/>
                  <a:pt x="61913" y="1621879"/>
                </a:cubicBezTo>
                <a:cubicBezTo>
                  <a:pt x="27719" y="1621879"/>
                  <a:pt x="0" y="1594161"/>
                  <a:pt x="0" y="1559967"/>
                </a:cubicBezTo>
                <a:close/>
              </a:path>
            </a:pathLst>
          </a:custGeom>
          <a:solidFill>
            <a:schemeClr val="accent6"/>
          </a:solidFill>
          <a:ln w="9525" cap="flat">
            <a:noFill/>
            <a:prstDash val="solid"/>
            <a:miter/>
          </a:ln>
        </p:spPr>
        <p:txBody>
          <a:bodyPr rtlCol="0" anchor="ctr"/>
          <a:lstStyle/>
          <a:p>
            <a:endParaRPr lang="en-US"/>
          </a:p>
        </p:txBody>
      </p:sp>
      <p:cxnSp>
        <p:nvCxnSpPr>
          <p:cNvPr id="35" name="Straight Connector 34">
            <a:extLst>
              <a:ext uri="{FF2B5EF4-FFF2-40B4-BE49-F238E27FC236}">
                <a16:creationId xmlns:a16="http://schemas.microsoft.com/office/drawing/2014/main" id="{49CD1692-827B-4C8D-B4A1-134FD04CF45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2138745" y="1027906"/>
            <a:ext cx="0" cy="1597708"/>
          </a:xfrm>
          <a:prstGeom prst="line">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cxnSp>
      <p:sp>
        <p:nvSpPr>
          <p:cNvPr id="29" name="Freeform: Shape 28">
            <a:extLst>
              <a:ext uri="{FF2B5EF4-FFF2-40B4-BE49-F238E27FC236}">
                <a16:creationId xmlns:a16="http://schemas.microsoft.com/office/drawing/2014/main" id="{B91ECDA9-56DC-4270-8F33-01C5637B8CE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463438">
            <a:off x="7456580" y="5166682"/>
            <a:ext cx="1835725" cy="2024785"/>
          </a:xfrm>
          <a:custGeom>
            <a:avLst/>
            <a:gdLst>
              <a:gd name="connsiteX0" fmla="*/ 1801138 w 1835725"/>
              <a:gd name="connsiteY0" fmla="*/ 1622662 h 2024785"/>
              <a:gd name="connsiteX1" fmla="*/ 1835717 w 1835725"/>
              <a:gd name="connsiteY1" fmla="*/ 1680254 h 2024785"/>
              <a:gd name="connsiteX2" fmla="*/ 1812568 w 1835725"/>
              <a:gd name="connsiteY2" fmla="*/ 1877193 h 2024785"/>
              <a:gd name="connsiteX3" fmla="*/ 1776210 w 1835725"/>
              <a:gd name="connsiteY3" fmla="*/ 2024785 h 2024785"/>
              <a:gd name="connsiteX4" fmla="*/ 1655772 w 1835725"/>
              <a:gd name="connsiteY4" fmla="*/ 1983449 h 2024785"/>
              <a:gd name="connsiteX5" fmla="*/ 1687591 w 1835725"/>
              <a:gd name="connsiteY5" fmla="*/ 1854495 h 2024785"/>
              <a:gd name="connsiteX6" fmla="*/ 1708939 w 1835725"/>
              <a:gd name="connsiteY6" fmla="*/ 1673301 h 2024785"/>
              <a:gd name="connsiteX7" fmla="*/ 1778129 w 1835725"/>
              <a:gd name="connsiteY7" fmla="*/ 1615979 h 2024785"/>
              <a:gd name="connsiteX8" fmla="*/ 1801138 w 1835725"/>
              <a:gd name="connsiteY8" fmla="*/ 1622662 h 2024785"/>
              <a:gd name="connsiteX9" fmla="*/ 1585229 w 1835725"/>
              <a:gd name="connsiteY9" fmla="*/ 764759 h 2024785"/>
              <a:gd name="connsiteX10" fmla="*/ 1623024 w 1835725"/>
              <a:gd name="connsiteY10" fmla="*/ 792810 h 2024785"/>
              <a:gd name="connsiteX11" fmla="*/ 1777614 w 1835725"/>
              <a:gd name="connsiteY11" fmla="*/ 1157141 h 2024785"/>
              <a:gd name="connsiteX12" fmla="*/ 1733799 w 1835725"/>
              <a:gd name="connsiteY12" fmla="*/ 1235532 h 2024785"/>
              <a:gd name="connsiteX13" fmla="*/ 1716464 w 1835725"/>
              <a:gd name="connsiteY13" fmla="*/ 1237722 h 2024785"/>
              <a:gd name="connsiteX14" fmla="*/ 1716464 w 1835725"/>
              <a:gd name="connsiteY14" fmla="*/ 1237913 h 2024785"/>
              <a:gd name="connsiteX15" fmla="*/ 1655409 w 1835725"/>
              <a:gd name="connsiteY15" fmla="*/ 1191717 h 2024785"/>
              <a:gd name="connsiteX16" fmla="*/ 1513200 w 1835725"/>
              <a:gd name="connsiteY16" fmla="*/ 856627 h 2024785"/>
              <a:gd name="connsiteX17" fmla="*/ 1538499 w 1835725"/>
              <a:gd name="connsiteY17" fmla="*/ 770415 h 2024785"/>
              <a:gd name="connsiteX18" fmla="*/ 1585229 w 1835725"/>
              <a:gd name="connsiteY18" fmla="*/ 764759 h 2024785"/>
              <a:gd name="connsiteX19" fmla="*/ 477919 w 1835725"/>
              <a:gd name="connsiteY19" fmla="*/ 21437 h 2024785"/>
              <a:gd name="connsiteX20" fmla="*/ 509236 w 1835725"/>
              <a:gd name="connsiteY20" fmla="*/ 84182 h 2024785"/>
              <a:gd name="connsiteX21" fmla="*/ 445829 w 1835725"/>
              <a:gd name="connsiteY21" fmla="*/ 139871 h 2024785"/>
              <a:gd name="connsiteX22" fmla="*/ 437447 w 1835725"/>
              <a:gd name="connsiteY22" fmla="*/ 139395 h 2024785"/>
              <a:gd name="connsiteX23" fmla="*/ 73211 w 1835725"/>
              <a:gd name="connsiteY23" fmla="*/ 137204 h 2024785"/>
              <a:gd name="connsiteX24" fmla="*/ 749 w 1835725"/>
              <a:gd name="connsiteY24" fmla="*/ 84082 h 2024785"/>
              <a:gd name="connsiteX25" fmla="*/ 53871 w 1835725"/>
              <a:gd name="connsiteY25" fmla="*/ 11621 h 2024785"/>
              <a:gd name="connsiteX26" fmla="*/ 58352 w 1835725"/>
              <a:gd name="connsiteY26" fmla="*/ 11093 h 2024785"/>
              <a:gd name="connsiteX27" fmla="*/ 454020 w 1835725"/>
              <a:gd name="connsiteY27" fmla="*/ 13474 h 2024785"/>
              <a:gd name="connsiteX28" fmla="*/ 477919 w 1835725"/>
              <a:gd name="connsiteY28" fmla="*/ 21437 h 2024785"/>
              <a:gd name="connsiteX29" fmla="*/ 957797 w 1835725"/>
              <a:gd name="connsiteY29" fmla="*/ 167970 h 2024785"/>
              <a:gd name="connsiteX30" fmla="*/ 1286982 w 1835725"/>
              <a:gd name="connsiteY30" fmla="*/ 387616 h 2024785"/>
              <a:gd name="connsiteX31" fmla="*/ 1293725 w 1835725"/>
              <a:gd name="connsiteY31" fmla="*/ 477075 h 2024785"/>
              <a:gd name="connsiteX32" fmla="*/ 1245453 w 1835725"/>
              <a:gd name="connsiteY32" fmla="*/ 499154 h 2024785"/>
              <a:gd name="connsiteX33" fmla="*/ 1245167 w 1835725"/>
              <a:gd name="connsiteY33" fmla="*/ 499154 h 2024785"/>
              <a:gd name="connsiteX34" fmla="*/ 1203638 w 1835725"/>
              <a:gd name="connsiteY34" fmla="*/ 484104 h 2024785"/>
              <a:gd name="connsiteX35" fmla="*/ 900647 w 1835725"/>
              <a:gd name="connsiteY35" fmla="*/ 281508 h 2024785"/>
              <a:gd name="connsiteX36" fmla="*/ 872454 w 1835725"/>
              <a:gd name="connsiteY36" fmla="*/ 196164 h 2024785"/>
              <a:gd name="connsiteX37" fmla="*/ 957797 w 1835725"/>
              <a:gd name="connsiteY37" fmla="*/ 167970 h 202478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Lst>
            <a:rect l="l" t="t" r="r" b="b"/>
            <a:pathLst>
              <a:path w="1835725" h="2024785">
                <a:moveTo>
                  <a:pt x="1801138" y="1622662"/>
                </a:moveTo>
                <a:cubicBezTo>
                  <a:pt x="1822105" y="1633400"/>
                  <a:pt x="1836117" y="1655372"/>
                  <a:pt x="1835717" y="1680254"/>
                </a:cubicBezTo>
                <a:cubicBezTo>
                  <a:pt x="1832093" y="1746382"/>
                  <a:pt x="1824354" y="1812154"/>
                  <a:pt x="1812568" y="1877193"/>
                </a:cubicBezTo>
                <a:lnTo>
                  <a:pt x="1776210" y="2024785"/>
                </a:lnTo>
                <a:lnTo>
                  <a:pt x="1655772" y="1983449"/>
                </a:lnTo>
                <a:lnTo>
                  <a:pt x="1687591" y="1854495"/>
                </a:lnTo>
                <a:cubicBezTo>
                  <a:pt x="1698455" y="1794657"/>
                  <a:pt x="1705590" y="1734142"/>
                  <a:pt x="1708939" y="1673301"/>
                </a:cubicBezTo>
                <a:cubicBezTo>
                  <a:pt x="1712216" y="1638363"/>
                  <a:pt x="1743190" y="1612703"/>
                  <a:pt x="1778129" y="1615979"/>
                </a:cubicBezTo>
                <a:cubicBezTo>
                  <a:pt x="1786387" y="1616753"/>
                  <a:pt x="1794149" y="1619084"/>
                  <a:pt x="1801138" y="1622662"/>
                </a:cubicBezTo>
                <a:close/>
                <a:moveTo>
                  <a:pt x="1585229" y="764759"/>
                </a:moveTo>
                <a:cubicBezTo>
                  <a:pt x="1600438" y="768789"/>
                  <a:pt x="1614156" y="778436"/>
                  <a:pt x="1623024" y="792810"/>
                </a:cubicBezTo>
                <a:cubicBezTo>
                  <a:pt x="1689575" y="907319"/>
                  <a:pt x="1741505" y="1029715"/>
                  <a:pt x="1777614" y="1157141"/>
                </a:cubicBezTo>
                <a:cubicBezTo>
                  <a:pt x="1787149" y="1190888"/>
                  <a:pt x="1767537" y="1225969"/>
                  <a:pt x="1733799" y="1235532"/>
                </a:cubicBezTo>
                <a:cubicBezTo>
                  <a:pt x="1728151" y="1237046"/>
                  <a:pt x="1722312" y="1237780"/>
                  <a:pt x="1716464" y="1237722"/>
                </a:cubicBezTo>
                <a:lnTo>
                  <a:pt x="1716464" y="1237913"/>
                </a:lnTo>
                <a:cubicBezTo>
                  <a:pt x="1688070" y="1237913"/>
                  <a:pt x="1663124" y="1219044"/>
                  <a:pt x="1655409" y="1191717"/>
                </a:cubicBezTo>
                <a:cubicBezTo>
                  <a:pt x="1622214" y="1074512"/>
                  <a:pt x="1574437" y="961936"/>
                  <a:pt x="1513200" y="856627"/>
                </a:cubicBezTo>
                <a:cubicBezTo>
                  <a:pt x="1496379" y="825834"/>
                  <a:pt x="1507704" y="787236"/>
                  <a:pt x="1538499" y="770415"/>
                </a:cubicBezTo>
                <a:cubicBezTo>
                  <a:pt x="1553325" y="762319"/>
                  <a:pt x="1570022" y="760730"/>
                  <a:pt x="1585229" y="764759"/>
                </a:cubicBezTo>
                <a:close/>
                <a:moveTo>
                  <a:pt x="477919" y="21437"/>
                </a:moveTo>
                <a:cubicBezTo>
                  <a:pt x="499341" y="33775"/>
                  <a:pt x="512445" y="58102"/>
                  <a:pt x="509236" y="84182"/>
                </a:cubicBezTo>
                <a:cubicBezTo>
                  <a:pt x="505303" y="116151"/>
                  <a:pt x="478038" y="140098"/>
                  <a:pt x="445829" y="139871"/>
                </a:cubicBezTo>
                <a:cubicBezTo>
                  <a:pt x="443027" y="139899"/>
                  <a:pt x="440227" y="139740"/>
                  <a:pt x="437447" y="139395"/>
                </a:cubicBezTo>
                <a:cubicBezTo>
                  <a:pt x="316592" y="123615"/>
                  <a:pt x="194247" y="122878"/>
                  <a:pt x="73211" y="137204"/>
                </a:cubicBezTo>
                <a:cubicBezTo>
                  <a:pt x="38532" y="142545"/>
                  <a:pt x="6090" y="118762"/>
                  <a:pt x="749" y="84082"/>
                </a:cubicBezTo>
                <a:cubicBezTo>
                  <a:pt x="-4591" y="49403"/>
                  <a:pt x="19192" y="16961"/>
                  <a:pt x="53871" y="11621"/>
                </a:cubicBezTo>
                <a:cubicBezTo>
                  <a:pt x="55358" y="11392"/>
                  <a:pt x="56852" y="11216"/>
                  <a:pt x="58352" y="11093"/>
                </a:cubicBezTo>
                <a:cubicBezTo>
                  <a:pt x="189834" y="-4456"/>
                  <a:pt x="322735" y="-3656"/>
                  <a:pt x="454020" y="13474"/>
                </a:cubicBezTo>
                <a:cubicBezTo>
                  <a:pt x="462713" y="14543"/>
                  <a:pt x="470778" y="17324"/>
                  <a:pt x="477919" y="21437"/>
                </a:cubicBezTo>
                <a:close/>
                <a:moveTo>
                  <a:pt x="957797" y="167970"/>
                </a:moveTo>
                <a:cubicBezTo>
                  <a:pt x="1076184" y="227289"/>
                  <a:pt x="1186759" y="301068"/>
                  <a:pt x="1286982" y="387616"/>
                </a:cubicBezTo>
                <a:cubicBezTo>
                  <a:pt x="1313547" y="410457"/>
                  <a:pt x="1316566" y="450510"/>
                  <a:pt x="1293725" y="477075"/>
                </a:cubicBezTo>
                <a:cubicBezTo>
                  <a:pt x="1281638" y="491137"/>
                  <a:pt x="1263998" y="499204"/>
                  <a:pt x="1245453" y="499154"/>
                </a:cubicBezTo>
                <a:lnTo>
                  <a:pt x="1245167" y="499154"/>
                </a:lnTo>
                <a:cubicBezTo>
                  <a:pt x="1229965" y="499301"/>
                  <a:pt x="1215220" y="493956"/>
                  <a:pt x="1203638" y="484104"/>
                </a:cubicBezTo>
                <a:cubicBezTo>
                  <a:pt x="1111407" y="404300"/>
                  <a:pt x="1009633" y="336248"/>
                  <a:pt x="900647" y="281508"/>
                </a:cubicBezTo>
                <a:cubicBezTo>
                  <a:pt x="869295" y="265726"/>
                  <a:pt x="856672" y="227516"/>
                  <a:pt x="872454" y="196164"/>
                </a:cubicBezTo>
                <a:cubicBezTo>
                  <a:pt x="888235" y="164811"/>
                  <a:pt x="926445" y="152188"/>
                  <a:pt x="957797" y="167970"/>
                </a:cubicBezTo>
                <a:close/>
              </a:path>
            </a:pathLst>
          </a:custGeom>
          <a:solidFill>
            <a:schemeClr val="accent4"/>
          </a:solidFill>
          <a:ln w="9525" cap="flat">
            <a:noFill/>
            <a:prstDash val="solid"/>
            <a:miter/>
          </a:ln>
        </p:spPr>
        <p:txBody>
          <a:bodyPr rtlCol="0" anchor="ctr"/>
          <a:lstStyle/>
          <a:p>
            <a:endParaRPr lang="en-US"/>
          </a:p>
        </p:txBody>
      </p:sp>
      <p:sp>
        <p:nvSpPr>
          <p:cNvPr id="31" name="Freeform: Shape 30">
            <a:extLst>
              <a:ext uri="{FF2B5EF4-FFF2-40B4-BE49-F238E27FC236}">
                <a16:creationId xmlns:a16="http://schemas.microsoft.com/office/drawing/2014/main" id="{75F47824-961D-465D-84F9-EAE11BC617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809527" y="6033795"/>
            <a:ext cx="1991064" cy="824205"/>
          </a:xfrm>
          <a:custGeom>
            <a:avLst/>
            <a:gdLst>
              <a:gd name="connsiteX0" fmla="*/ 995532 w 1991064"/>
              <a:gd name="connsiteY0" fmla="*/ 0 h 824205"/>
              <a:gd name="connsiteX1" fmla="*/ 1984823 w 1991064"/>
              <a:gd name="connsiteY1" fmla="*/ 784423 h 824205"/>
              <a:gd name="connsiteX2" fmla="*/ 1991064 w 1991064"/>
              <a:gd name="connsiteY2" fmla="*/ 824205 h 824205"/>
              <a:gd name="connsiteX3" fmla="*/ 0 w 1991064"/>
              <a:gd name="connsiteY3" fmla="*/ 824205 h 824205"/>
              <a:gd name="connsiteX4" fmla="*/ 6241 w 1991064"/>
              <a:gd name="connsiteY4" fmla="*/ 784423 h 824205"/>
              <a:gd name="connsiteX5" fmla="*/ 995532 w 1991064"/>
              <a:gd name="connsiteY5" fmla="*/ 0 h 82420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991064" h="824205">
                <a:moveTo>
                  <a:pt x="995532" y="0"/>
                </a:moveTo>
                <a:cubicBezTo>
                  <a:pt x="1483521" y="0"/>
                  <a:pt x="1890663" y="336754"/>
                  <a:pt x="1984823" y="784423"/>
                </a:cubicBezTo>
                <a:lnTo>
                  <a:pt x="1991064" y="824205"/>
                </a:lnTo>
                <a:lnTo>
                  <a:pt x="0" y="824205"/>
                </a:lnTo>
                <a:lnTo>
                  <a:pt x="6241" y="784423"/>
                </a:lnTo>
                <a:cubicBezTo>
                  <a:pt x="100402" y="336754"/>
                  <a:pt x="507544" y="0"/>
                  <a:pt x="995532" y="0"/>
                </a:cubicBez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3" name="Freeform: Shape 32">
            <a:extLst>
              <a:ext uri="{FF2B5EF4-FFF2-40B4-BE49-F238E27FC236}">
                <a16:creationId xmlns:a16="http://schemas.microsoft.com/office/drawing/2014/main" id="{FEC9DA3E-C1D7-472D-B7C0-F71AE41FBA2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851696" y="5519196"/>
            <a:ext cx="1340305" cy="1338805"/>
          </a:xfrm>
          <a:custGeom>
            <a:avLst/>
            <a:gdLst>
              <a:gd name="connsiteX0" fmla="*/ 61913 w 1340305"/>
              <a:gd name="connsiteY0" fmla="*/ 0 h 1338805"/>
              <a:gd name="connsiteX1" fmla="*/ 1340305 w 1340305"/>
              <a:gd name="connsiteY1" fmla="*/ 0 h 1338805"/>
              <a:gd name="connsiteX2" fmla="*/ 1340305 w 1340305"/>
              <a:gd name="connsiteY2" fmla="*/ 123825 h 1338805"/>
              <a:gd name="connsiteX3" fmla="*/ 123825 w 1340305"/>
              <a:gd name="connsiteY3" fmla="*/ 123825 h 1338805"/>
              <a:gd name="connsiteX4" fmla="*/ 123825 w 1340305"/>
              <a:gd name="connsiteY4" fmla="*/ 1338805 h 1338805"/>
              <a:gd name="connsiteX5" fmla="*/ 0 w 1340305"/>
              <a:gd name="connsiteY5" fmla="*/ 1338805 h 1338805"/>
              <a:gd name="connsiteX6" fmla="*/ 0 w 1340305"/>
              <a:gd name="connsiteY6" fmla="*/ 61913 h 1338805"/>
              <a:gd name="connsiteX7" fmla="*/ 61913 w 1340305"/>
              <a:gd name="connsiteY7" fmla="*/ 0 h 133880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340305" h="1338805">
                <a:moveTo>
                  <a:pt x="61913" y="0"/>
                </a:moveTo>
                <a:lnTo>
                  <a:pt x="1340305" y="0"/>
                </a:lnTo>
                <a:lnTo>
                  <a:pt x="1340305" y="123825"/>
                </a:lnTo>
                <a:lnTo>
                  <a:pt x="123825" y="123825"/>
                </a:lnTo>
                <a:lnTo>
                  <a:pt x="123825" y="1338805"/>
                </a:lnTo>
                <a:lnTo>
                  <a:pt x="0" y="1338805"/>
                </a:lnTo>
                <a:lnTo>
                  <a:pt x="0" y="61913"/>
                </a:lnTo>
                <a:cubicBezTo>
                  <a:pt x="0" y="27719"/>
                  <a:pt x="27719" y="0"/>
                  <a:pt x="61913" y="0"/>
                </a:cubicBezTo>
                <a:close/>
              </a:path>
            </a:pathLst>
          </a:custGeom>
          <a:solidFill>
            <a:schemeClr val="accent6"/>
          </a:solidFill>
          <a:ln w="9525" cap="flat">
            <a:noFill/>
            <a:prstDash val="solid"/>
            <a:miter/>
          </a:ln>
        </p:spPr>
        <p:txBody>
          <a:bodyPr rtlCol="0" anchor="ctr"/>
          <a:lstStyle/>
          <a:p>
            <a:endParaRPr lang="en-US"/>
          </a:p>
        </p:txBody>
      </p:sp>
      <p:sp>
        <p:nvSpPr>
          <p:cNvPr id="6" name="TextBox 5">
            <a:extLst>
              <a:ext uri="{FF2B5EF4-FFF2-40B4-BE49-F238E27FC236}">
                <a16:creationId xmlns:a16="http://schemas.microsoft.com/office/drawing/2014/main" id="{0222DC64-B279-29CE-D222-3691D1FD323A}"/>
              </a:ext>
            </a:extLst>
          </p:cNvPr>
          <p:cNvSpPr txBox="1"/>
          <p:nvPr/>
        </p:nvSpPr>
        <p:spPr>
          <a:xfrm>
            <a:off x="91439" y="6371471"/>
            <a:ext cx="1022465" cy="369332"/>
          </a:xfrm>
          <a:prstGeom prst="rect">
            <a:avLst/>
          </a:prstGeom>
          <a:noFill/>
        </p:spPr>
        <p:txBody>
          <a:bodyPr wrap="square" rtlCol="0">
            <a:spAutoFit/>
          </a:bodyPr>
          <a:lstStyle/>
          <a:p>
            <a:pPr algn="l"/>
            <a:r>
              <a:rPr lang="en-US"/>
              <a:t>N.A</a:t>
            </a:r>
          </a:p>
        </p:txBody>
      </p:sp>
    </p:spTree>
    <p:extLst>
      <p:ext uri="{BB962C8B-B14F-4D97-AF65-F5344CB8AC3E}">
        <p14:creationId xmlns:p14="http://schemas.microsoft.com/office/powerpoint/2010/main" val="2072503152"/>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8" name="Rectangle 17">
            <a:extLst>
              <a:ext uri="{FF2B5EF4-FFF2-40B4-BE49-F238E27FC236}">
                <a16:creationId xmlns:a16="http://schemas.microsoft.com/office/drawing/2014/main" id="{245A9F99-D9B1-4094-A2E2-B90AC1DB7B9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B7FAF607-473A-4A43-A23D-BBFF5C4117B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 y="0"/>
            <a:ext cx="12191695"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10EA9C2-060B-7A79-E1B4-A9309B6811E1}"/>
              </a:ext>
            </a:extLst>
          </p:cNvPr>
          <p:cNvSpPr>
            <a:spLocks noGrp="1"/>
          </p:cNvSpPr>
          <p:nvPr>
            <p:ph type="title"/>
          </p:nvPr>
        </p:nvSpPr>
        <p:spPr>
          <a:xfrm>
            <a:off x="6094105" y="802955"/>
            <a:ext cx="4977976" cy="1454051"/>
          </a:xfrm>
        </p:spPr>
        <p:txBody>
          <a:bodyPr>
            <a:normAutofit/>
          </a:bodyPr>
          <a:lstStyle/>
          <a:p>
            <a:r>
              <a:rPr lang="en-US" sz="3600" err="1">
                <a:solidFill>
                  <a:schemeClr val="tx2"/>
                </a:solidFill>
                <a:latin typeface="Times New Roman"/>
                <a:cs typeface="Times New Roman"/>
              </a:rPr>
              <a:t>Organising</a:t>
            </a:r>
            <a:r>
              <a:rPr lang="en-US" sz="3600">
                <a:solidFill>
                  <a:schemeClr val="tx2"/>
                </a:solidFill>
                <a:latin typeface="Times New Roman"/>
                <a:cs typeface="Times New Roman"/>
              </a:rPr>
              <a:t> at Greggs </a:t>
            </a:r>
            <a:r>
              <a:rPr lang="en-US" sz="3600" err="1">
                <a:solidFill>
                  <a:schemeClr val="tx2"/>
                </a:solidFill>
                <a:latin typeface="Times New Roman"/>
                <a:cs typeface="Times New Roman"/>
              </a:rPr>
              <a:t>cont</a:t>
            </a:r>
            <a:r>
              <a:rPr lang="en-US" sz="3600">
                <a:solidFill>
                  <a:schemeClr val="tx2"/>
                </a:solidFill>
                <a:latin typeface="Times New Roman"/>
                <a:cs typeface="Times New Roman"/>
              </a:rPr>
              <a:t>….</a:t>
            </a:r>
          </a:p>
        </p:txBody>
      </p:sp>
      <p:pic>
        <p:nvPicPr>
          <p:cNvPr id="19" name="Graphic 18" descr="Laptop Secure">
            <a:extLst>
              <a:ext uri="{FF2B5EF4-FFF2-40B4-BE49-F238E27FC236}">
                <a16:creationId xmlns:a16="http://schemas.microsoft.com/office/drawing/2014/main" id="{094DC04E-B974-15FC-EB7C-15D3199C2F7D}"/>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686951" y="1793846"/>
            <a:ext cx="3248791" cy="3248791"/>
          </a:xfrm>
          <a:prstGeom prst="rect">
            <a:avLst/>
          </a:prstGeom>
        </p:spPr>
      </p:pic>
      <p:sp>
        <p:nvSpPr>
          <p:cNvPr id="3" name="Content Placeholder 2">
            <a:extLst>
              <a:ext uri="{FF2B5EF4-FFF2-40B4-BE49-F238E27FC236}">
                <a16:creationId xmlns:a16="http://schemas.microsoft.com/office/drawing/2014/main" id="{139DE1E5-EC8F-CBDD-3D70-D39D99068EAB}"/>
              </a:ext>
            </a:extLst>
          </p:cNvPr>
          <p:cNvSpPr>
            <a:spLocks noGrp="1"/>
          </p:cNvSpPr>
          <p:nvPr>
            <p:ph idx="1"/>
          </p:nvPr>
        </p:nvSpPr>
        <p:spPr>
          <a:xfrm>
            <a:off x="6090574" y="2095111"/>
            <a:ext cx="4977578" cy="4589314"/>
          </a:xfrm>
        </p:spPr>
        <p:txBody>
          <a:bodyPr anchor="ctr">
            <a:normAutofit fontScale="85000" lnSpcReduction="10000"/>
          </a:bodyPr>
          <a:lstStyle/>
          <a:p>
            <a:pPr fontAlgn="base">
              <a:lnSpc>
                <a:spcPct val="100000"/>
              </a:lnSpc>
              <a:spcBef>
                <a:spcPts val="0"/>
              </a:spcBef>
              <a:spcAft>
                <a:spcPts val="1000"/>
              </a:spcAft>
            </a:pPr>
            <a:r>
              <a:rPr lang="en-GB" sz="1800" b="1">
                <a:latin typeface="Calibri"/>
                <a:ea typeface="Calibri"/>
                <a:cs typeface="Calibri"/>
              </a:rPr>
              <a:t>Communication:</a:t>
            </a:r>
            <a:r>
              <a:rPr lang="en-GB" sz="1800">
                <a:latin typeface="Calibri"/>
                <a:ea typeface="Calibri"/>
                <a:cs typeface="Calibri"/>
              </a:rPr>
              <a:t> Structured reporting systems ensure smooth information flow between HQ, regions, and stores </a:t>
            </a:r>
            <a:r>
              <a:rPr lang="en-GB" sz="1800" i="1">
                <a:latin typeface="Calibri"/>
                <a:ea typeface="Calibri"/>
                <a:cs typeface="Calibri"/>
              </a:rPr>
              <a:t>(Greggs plc, 2024a).</a:t>
            </a:r>
            <a:endParaRPr lang="en-GB" sz="1800">
              <a:latin typeface="Calibri"/>
              <a:ea typeface="Calibri"/>
              <a:cs typeface="Calibri"/>
            </a:endParaRPr>
          </a:p>
          <a:p>
            <a:pPr>
              <a:lnSpc>
                <a:spcPct val="100000"/>
              </a:lnSpc>
              <a:spcBef>
                <a:spcPts val="0"/>
              </a:spcBef>
              <a:spcAft>
                <a:spcPts val="1000"/>
              </a:spcAft>
            </a:pPr>
            <a:r>
              <a:rPr lang="en-GB" sz="1800" b="1">
                <a:latin typeface="Calibri"/>
                <a:ea typeface="Calibri"/>
                <a:cs typeface="Calibri"/>
              </a:rPr>
              <a:t>HR organisation:</a:t>
            </a:r>
            <a:r>
              <a:rPr lang="en-GB" sz="1800">
                <a:latin typeface="Calibri"/>
                <a:ea typeface="Calibri"/>
                <a:cs typeface="Calibri"/>
              </a:rPr>
              <a:t> Recruitment, training, and performance systems ensure right people in right roles </a:t>
            </a:r>
            <a:r>
              <a:rPr lang="en-GB" sz="1800" i="1">
                <a:latin typeface="Calibri"/>
                <a:ea typeface="Calibri"/>
                <a:cs typeface="Calibri"/>
              </a:rPr>
              <a:t>(</a:t>
            </a:r>
            <a:r>
              <a:rPr lang="en-GB" sz="1800" i="1" err="1">
                <a:latin typeface="Calibri"/>
                <a:ea typeface="Calibri"/>
                <a:cs typeface="Calibri"/>
              </a:rPr>
              <a:t>Desklib</a:t>
            </a:r>
            <a:r>
              <a:rPr lang="en-GB" sz="1800" i="1">
                <a:latin typeface="Calibri"/>
                <a:ea typeface="Calibri"/>
                <a:cs typeface="Calibri"/>
              </a:rPr>
              <a:t>, 2023).</a:t>
            </a:r>
            <a:endParaRPr lang="en-GB" sz="1800">
              <a:latin typeface="Calibri"/>
              <a:ea typeface="Calibri"/>
              <a:cs typeface="Calibri"/>
            </a:endParaRPr>
          </a:p>
          <a:p>
            <a:pPr>
              <a:lnSpc>
                <a:spcPct val="100000"/>
              </a:lnSpc>
              <a:spcBef>
                <a:spcPts val="0"/>
              </a:spcBef>
              <a:spcAft>
                <a:spcPts val="1000"/>
              </a:spcAft>
            </a:pPr>
            <a:r>
              <a:rPr lang="en-GB" sz="1800">
                <a:latin typeface="Calibri"/>
                <a:ea typeface="Calibri"/>
                <a:cs typeface="Calibri"/>
              </a:rPr>
              <a:t>Internal promotion and staff development reflect Fayol’s idea of aligning skills with roles </a:t>
            </a:r>
            <a:r>
              <a:rPr lang="en-GB" sz="1800" i="1">
                <a:latin typeface="Calibri"/>
                <a:ea typeface="Calibri"/>
                <a:cs typeface="Calibri"/>
              </a:rPr>
              <a:t>(Fayol, 1949).</a:t>
            </a:r>
            <a:endParaRPr lang="en-GB" sz="1800">
              <a:latin typeface="Calibri"/>
              <a:ea typeface="Calibri"/>
              <a:cs typeface="Calibri"/>
            </a:endParaRPr>
          </a:p>
          <a:p>
            <a:pPr>
              <a:lnSpc>
                <a:spcPct val="100000"/>
              </a:lnSpc>
              <a:spcBef>
                <a:spcPts val="0"/>
              </a:spcBef>
              <a:spcAft>
                <a:spcPts val="1000"/>
              </a:spcAft>
            </a:pPr>
            <a:r>
              <a:rPr lang="en-GB" sz="1800" b="1">
                <a:latin typeface="Calibri"/>
                <a:ea typeface="Calibri"/>
                <a:cs typeface="Calibri"/>
              </a:rPr>
              <a:t>Coordination:</a:t>
            </a:r>
            <a:r>
              <a:rPr lang="en-GB" sz="1800">
                <a:latin typeface="Calibri"/>
                <a:ea typeface="Calibri"/>
                <a:cs typeface="Calibri"/>
              </a:rPr>
              <a:t> Managers link production, logistics, marketing, and HR to ensure unity of direction </a:t>
            </a:r>
            <a:r>
              <a:rPr lang="en-GB" sz="1800" i="1">
                <a:latin typeface="Calibri"/>
                <a:ea typeface="Calibri"/>
                <a:cs typeface="Calibri"/>
              </a:rPr>
              <a:t>(Reference for Business, 2024).</a:t>
            </a:r>
            <a:endParaRPr lang="en-GB" sz="1800">
              <a:latin typeface="Calibri"/>
              <a:ea typeface="Calibri"/>
              <a:cs typeface="Calibri"/>
            </a:endParaRPr>
          </a:p>
          <a:p>
            <a:pPr>
              <a:lnSpc>
                <a:spcPct val="100000"/>
              </a:lnSpc>
              <a:spcBef>
                <a:spcPts val="0"/>
              </a:spcBef>
              <a:spcAft>
                <a:spcPts val="1000"/>
              </a:spcAft>
            </a:pPr>
            <a:r>
              <a:rPr lang="en-GB" sz="1800">
                <a:latin typeface="Calibri"/>
                <a:ea typeface="Calibri"/>
                <a:cs typeface="Calibri"/>
              </a:rPr>
              <a:t>Greggs’ </a:t>
            </a:r>
            <a:r>
              <a:rPr lang="en-GB" sz="1800" b="1">
                <a:latin typeface="Calibri"/>
                <a:ea typeface="Calibri"/>
                <a:cs typeface="Calibri"/>
              </a:rPr>
              <a:t>tall structure</a:t>
            </a:r>
            <a:r>
              <a:rPr lang="en-GB" sz="1800">
                <a:latin typeface="Calibri"/>
                <a:ea typeface="Calibri"/>
                <a:cs typeface="Calibri"/>
              </a:rPr>
              <a:t> ensures control and accountability but may slow communication </a:t>
            </a:r>
            <a:r>
              <a:rPr lang="en-GB" sz="1800" i="1">
                <a:latin typeface="Calibri"/>
                <a:ea typeface="Calibri"/>
                <a:cs typeface="Calibri"/>
              </a:rPr>
              <a:t>(</a:t>
            </a:r>
            <a:r>
              <a:rPr lang="en-GB" sz="1800" i="1" err="1">
                <a:latin typeface="Calibri"/>
                <a:ea typeface="Calibri"/>
                <a:cs typeface="Calibri"/>
              </a:rPr>
              <a:t>Studocu</a:t>
            </a:r>
            <a:r>
              <a:rPr lang="en-GB" sz="1800" i="1">
                <a:latin typeface="Calibri"/>
                <a:ea typeface="Calibri"/>
                <a:cs typeface="Calibri"/>
              </a:rPr>
              <a:t>, 2023).</a:t>
            </a:r>
            <a:endParaRPr lang="en-GB" sz="1800">
              <a:latin typeface="Calibri"/>
              <a:ea typeface="Calibri"/>
              <a:cs typeface="Calibri"/>
            </a:endParaRPr>
          </a:p>
          <a:p>
            <a:pPr>
              <a:lnSpc>
                <a:spcPct val="100000"/>
              </a:lnSpc>
              <a:spcBef>
                <a:spcPts val="0"/>
              </a:spcBef>
              <a:spcAft>
                <a:spcPts val="1000"/>
              </a:spcAft>
            </a:pPr>
            <a:r>
              <a:rPr lang="en-GB" sz="1800" b="1">
                <a:latin typeface="Calibri"/>
                <a:ea typeface="Calibri"/>
                <a:cs typeface="Calibri"/>
              </a:rPr>
              <a:t>Overall:</a:t>
            </a:r>
            <a:r>
              <a:rPr lang="en-GB" sz="1800">
                <a:latin typeface="Calibri"/>
                <a:ea typeface="Calibri"/>
                <a:cs typeface="Calibri"/>
              </a:rPr>
              <a:t> Managers organise by designing structure, delegating authority, and coordinating resources to meet Greggs’ goals.</a:t>
            </a:r>
            <a:br>
              <a:rPr lang="en-US" sz="1300" b="0">
                <a:effectLst/>
                <a:latin typeface="Times New Roman" panose="02020603050405020304" pitchFamily="18" charset="0"/>
                <a:cs typeface="Times New Roman" panose="02020603050405020304" pitchFamily="18" charset="0"/>
              </a:rPr>
            </a:br>
            <a:endParaRPr lang="en-US" sz="1300">
              <a:solidFill>
                <a:schemeClr val="tx2"/>
              </a:solidFill>
              <a:latin typeface="Times New Roman" panose="02020603050405020304" pitchFamily="18" charset="0"/>
              <a:cs typeface="Times New Roman" panose="02020603050405020304" pitchFamily="18" charset="0"/>
            </a:endParaRPr>
          </a:p>
        </p:txBody>
      </p:sp>
      <p:grpSp>
        <p:nvGrpSpPr>
          <p:cNvPr id="20" name="Group 19">
            <a:extLst>
              <a:ext uri="{FF2B5EF4-FFF2-40B4-BE49-F238E27FC236}">
                <a16:creationId xmlns:a16="http://schemas.microsoft.com/office/drawing/2014/main" id="{C5F6476F-D303-44D3-B30F-1BA348F0F64A}"/>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flipH="1">
            <a:off x="2635" y="52996"/>
            <a:ext cx="5928607" cy="6805005"/>
            <a:chOff x="6095999" y="52996"/>
            <a:chExt cx="6093363" cy="6805005"/>
          </a:xfrm>
          <a:solidFill>
            <a:schemeClr val="accent5">
              <a:alpha val="10000"/>
            </a:schemeClr>
          </a:solidFill>
        </p:grpSpPr>
        <p:sp>
          <p:nvSpPr>
            <p:cNvPr id="15" name="Freeform: Shape 14">
              <a:extLst>
                <a:ext uri="{FF2B5EF4-FFF2-40B4-BE49-F238E27FC236}">
                  <a16:creationId xmlns:a16="http://schemas.microsoft.com/office/drawing/2014/main" id="{C972EB4B-0539-4430-9340-8117B9D7C32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96001" y="52996"/>
              <a:ext cx="6093361" cy="6805003"/>
            </a:xfrm>
            <a:custGeom>
              <a:avLst/>
              <a:gdLst>
                <a:gd name="connsiteX0" fmla="*/ 3391253 w 5890489"/>
                <a:gd name="connsiteY0" fmla="*/ 0 h 6578438"/>
                <a:gd name="connsiteX1" fmla="*/ 3434974 w 5890489"/>
                <a:gd name="connsiteY1" fmla="*/ 646 h 6578438"/>
                <a:gd name="connsiteX2" fmla="*/ 3522419 w 5890489"/>
                <a:gd name="connsiteY2" fmla="*/ 2712 h 6578438"/>
                <a:gd name="connsiteX3" fmla="*/ 3610261 w 5890489"/>
                <a:gd name="connsiteY3" fmla="*/ 6458 h 6578438"/>
                <a:gd name="connsiteX4" fmla="*/ 3786872 w 5890489"/>
                <a:gd name="connsiteY4" fmla="*/ 20667 h 6578438"/>
                <a:gd name="connsiteX5" fmla="*/ 3962291 w 5890489"/>
                <a:gd name="connsiteY5" fmla="*/ 43530 h 6578438"/>
                <a:gd name="connsiteX6" fmla="*/ 4135855 w 5890489"/>
                <a:gd name="connsiteY6" fmla="*/ 75176 h 6578438"/>
                <a:gd name="connsiteX7" fmla="*/ 4307299 w 5890489"/>
                <a:gd name="connsiteY7" fmla="*/ 114315 h 6578438"/>
                <a:gd name="connsiteX8" fmla="*/ 4476358 w 5890489"/>
                <a:gd name="connsiteY8" fmla="*/ 160816 h 6578438"/>
                <a:gd name="connsiteX9" fmla="*/ 4559829 w 5890489"/>
                <a:gd name="connsiteY9" fmla="*/ 186779 h 6578438"/>
                <a:gd name="connsiteX10" fmla="*/ 4642901 w 5890489"/>
                <a:gd name="connsiteY10" fmla="*/ 213648 h 6578438"/>
                <a:gd name="connsiteX11" fmla="*/ 5280847 w 5890489"/>
                <a:gd name="connsiteY11" fmla="*/ 485936 h 6578438"/>
                <a:gd name="connsiteX12" fmla="*/ 5865400 w 5890489"/>
                <a:gd name="connsiteY12" fmla="*/ 851099 h 6578438"/>
                <a:gd name="connsiteX13" fmla="*/ 5890489 w 5890489"/>
                <a:gd name="connsiteY13" fmla="*/ 870950 h 6578438"/>
                <a:gd name="connsiteX14" fmla="*/ 5890489 w 5890489"/>
                <a:gd name="connsiteY14" fmla="*/ 1321814 h 6578438"/>
                <a:gd name="connsiteX15" fmla="*/ 5887395 w 5890489"/>
                <a:gd name="connsiteY15" fmla="*/ 1318952 h 6578438"/>
                <a:gd name="connsiteX16" fmla="*/ 5830291 w 5890489"/>
                <a:gd name="connsiteY16" fmla="*/ 1265992 h 6578438"/>
                <a:gd name="connsiteX17" fmla="*/ 5815981 w 5890489"/>
                <a:gd name="connsiteY17" fmla="*/ 1252687 h 6578438"/>
                <a:gd name="connsiteX18" fmla="*/ 5801142 w 5890489"/>
                <a:gd name="connsiteY18" fmla="*/ 1240158 h 6578438"/>
                <a:gd name="connsiteX19" fmla="*/ 5771464 w 5890489"/>
                <a:gd name="connsiteY19" fmla="*/ 1214969 h 6578438"/>
                <a:gd name="connsiteX20" fmla="*/ 5651030 w 5890489"/>
                <a:gd name="connsiteY20" fmla="*/ 1115767 h 6578438"/>
                <a:gd name="connsiteX21" fmla="*/ 5123183 w 5890489"/>
                <a:gd name="connsiteY21" fmla="*/ 780443 h 6578438"/>
                <a:gd name="connsiteX22" fmla="*/ 4533860 w 5890489"/>
                <a:gd name="connsiteY22" fmla="*/ 567701 h 6578438"/>
                <a:gd name="connsiteX23" fmla="*/ 4457281 w 5890489"/>
                <a:gd name="connsiteY23" fmla="*/ 550780 h 6578438"/>
                <a:gd name="connsiteX24" fmla="*/ 4380568 w 5890489"/>
                <a:gd name="connsiteY24" fmla="*/ 535279 h 6578438"/>
                <a:gd name="connsiteX25" fmla="*/ 4303325 w 5890489"/>
                <a:gd name="connsiteY25" fmla="*/ 522879 h 6578438"/>
                <a:gd name="connsiteX26" fmla="*/ 4264769 w 5890489"/>
                <a:gd name="connsiteY26" fmla="*/ 516679 h 6578438"/>
                <a:gd name="connsiteX27" fmla="*/ 4226082 w 5890489"/>
                <a:gd name="connsiteY27" fmla="*/ 511253 h 6578438"/>
                <a:gd name="connsiteX28" fmla="*/ 4070934 w 5890489"/>
                <a:gd name="connsiteY28" fmla="*/ 494848 h 6578438"/>
                <a:gd name="connsiteX29" fmla="*/ 3915521 w 5890489"/>
                <a:gd name="connsiteY29" fmla="*/ 486065 h 6578438"/>
                <a:gd name="connsiteX30" fmla="*/ 3760241 w 5890489"/>
                <a:gd name="connsiteY30" fmla="*/ 484257 h 6578438"/>
                <a:gd name="connsiteX31" fmla="*/ 3682734 w 5890489"/>
                <a:gd name="connsiteY31" fmla="*/ 486581 h 6578438"/>
                <a:gd name="connsiteX32" fmla="*/ 3605491 w 5890489"/>
                <a:gd name="connsiteY32" fmla="*/ 488907 h 6578438"/>
                <a:gd name="connsiteX33" fmla="*/ 3527454 w 5890489"/>
                <a:gd name="connsiteY33" fmla="*/ 493169 h 6578438"/>
                <a:gd name="connsiteX34" fmla="*/ 3449151 w 5890489"/>
                <a:gd name="connsiteY34" fmla="*/ 498336 h 6578438"/>
                <a:gd name="connsiteX35" fmla="*/ 3410067 w 5890489"/>
                <a:gd name="connsiteY35" fmla="*/ 500532 h 6578438"/>
                <a:gd name="connsiteX36" fmla="*/ 3371246 w 5890489"/>
                <a:gd name="connsiteY36" fmla="*/ 504279 h 6578438"/>
                <a:gd name="connsiteX37" fmla="*/ 3293739 w 5890489"/>
                <a:gd name="connsiteY37" fmla="*/ 511512 h 6578438"/>
                <a:gd name="connsiteX38" fmla="*/ 2689445 w 5890489"/>
                <a:gd name="connsiteY38" fmla="*/ 610198 h 6578438"/>
                <a:gd name="connsiteX39" fmla="*/ 2117875 w 5890489"/>
                <a:gd name="connsiteY39" fmla="*/ 800335 h 6578438"/>
                <a:gd name="connsiteX40" fmla="*/ 1981276 w 5890489"/>
                <a:gd name="connsiteY40" fmla="*/ 865566 h 6578438"/>
                <a:gd name="connsiteX41" fmla="*/ 1847991 w 5890489"/>
                <a:gd name="connsiteY41" fmla="*/ 938676 h 6578438"/>
                <a:gd name="connsiteX42" fmla="*/ 1783069 w 5890489"/>
                <a:gd name="connsiteY42" fmla="*/ 978718 h 6578438"/>
                <a:gd name="connsiteX43" fmla="*/ 1750609 w 5890489"/>
                <a:gd name="connsiteY43" fmla="*/ 998869 h 6578438"/>
                <a:gd name="connsiteX44" fmla="*/ 1734312 w 5890489"/>
                <a:gd name="connsiteY44" fmla="*/ 1008945 h 6578438"/>
                <a:gd name="connsiteX45" fmla="*/ 1718547 w 5890489"/>
                <a:gd name="connsiteY45" fmla="*/ 1019924 h 6578438"/>
                <a:gd name="connsiteX46" fmla="*/ 1655481 w 5890489"/>
                <a:gd name="connsiteY46" fmla="*/ 1063582 h 6578438"/>
                <a:gd name="connsiteX47" fmla="*/ 1593077 w 5890489"/>
                <a:gd name="connsiteY47" fmla="*/ 1108664 h 6578438"/>
                <a:gd name="connsiteX48" fmla="*/ 1532263 w 5890489"/>
                <a:gd name="connsiteY48" fmla="*/ 1156197 h 6578438"/>
                <a:gd name="connsiteX49" fmla="*/ 1472509 w 5890489"/>
                <a:gd name="connsiteY49" fmla="*/ 1205152 h 6578438"/>
                <a:gd name="connsiteX50" fmla="*/ 1414212 w 5890489"/>
                <a:gd name="connsiteY50" fmla="*/ 1256175 h 6578438"/>
                <a:gd name="connsiteX51" fmla="*/ 1357242 w 5890489"/>
                <a:gd name="connsiteY51" fmla="*/ 1308359 h 6578438"/>
                <a:gd name="connsiteX52" fmla="*/ 1153072 w 5890489"/>
                <a:gd name="connsiteY52" fmla="*/ 1529498 h 6578438"/>
                <a:gd name="connsiteX53" fmla="*/ 1002694 w 5890489"/>
                <a:gd name="connsiteY53" fmla="*/ 1770658 h 6578438"/>
                <a:gd name="connsiteX54" fmla="*/ 974076 w 5890489"/>
                <a:gd name="connsiteY54" fmla="*/ 1835371 h 6578438"/>
                <a:gd name="connsiteX55" fmla="*/ 949564 w 5890489"/>
                <a:gd name="connsiteY55" fmla="*/ 1903573 h 6578438"/>
                <a:gd name="connsiteX56" fmla="*/ 927173 w 5890489"/>
                <a:gd name="connsiteY56" fmla="*/ 1974229 h 6578438"/>
                <a:gd name="connsiteX57" fmla="*/ 906107 w 5890489"/>
                <a:gd name="connsiteY57" fmla="*/ 2046952 h 6578438"/>
                <a:gd name="connsiteX58" fmla="*/ 751092 w 5890489"/>
                <a:gd name="connsiteY58" fmla="*/ 2676266 h 6578438"/>
                <a:gd name="connsiteX59" fmla="*/ 547189 w 5890489"/>
                <a:gd name="connsiteY59" fmla="*/ 3308422 h 6578438"/>
                <a:gd name="connsiteX60" fmla="*/ 441195 w 5890489"/>
                <a:gd name="connsiteY60" fmla="*/ 3866306 h 6578438"/>
                <a:gd name="connsiteX61" fmla="*/ 527182 w 5890489"/>
                <a:gd name="connsiteY61" fmla="*/ 4439174 h 6578438"/>
                <a:gd name="connsiteX62" fmla="*/ 775073 w 5890489"/>
                <a:gd name="connsiteY62" fmla="*/ 4987240 h 6578438"/>
                <a:gd name="connsiteX63" fmla="*/ 943206 w 5890489"/>
                <a:gd name="connsiteY63" fmla="*/ 5244933 h 6578438"/>
                <a:gd name="connsiteX64" fmla="*/ 1133728 w 5890489"/>
                <a:gd name="connsiteY64" fmla="*/ 5490356 h 6578438"/>
                <a:gd name="connsiteX65" fmla="*/ 1359626 w 5890489"/>
                <a:gd name="connsiteY65" fmla="*/ 5709815 h 6578438"/>
                <a:gd name="connsiteX66" fmla="*/ 1481254 w 5890489"/>
                <a:gd name="connsiteY66" fmla="*/ 5809146 h 6578438"/>
                <a:gd name="connsiteX67" fmla="*/ 1543260 w 5890489"/>
                <a:gd name="connsiteY67" fmla="*/ 5856940 h 6578438"/>
                <a:gd name="connsiteX68" fmla="*/ 1607518 w 5890489"/>
                <a:gd name="connsiteY68" fmla="*/ 5901374 h 6578438"/>
                <a:gd name="connsiteX69" fmla="*/ 2145566 w 5890489"/>
                <a:gd name="connsiteY69" fmla="*/ 6193814 h 6578438"/>
                <a:gd name="connsiteX70" fmla="*/ 2214991 w 5890489"/>
                <a:gd name="connsiteY70" fmla="*/ 6221844 h 6578438"/>
                <a:gd name="connsiteX71" fmla="*/ 2249307 w 5890489"/>
                <a:gd name="connsiteY71" fmla="*/ 6236182 h 6578438"/>
                <a:gd name="connsiteX72" fmla="*/ 2284285 w 5890489"/>
                <a:gd name="connsiteY72" fmla="*/ 6248711 h 6578438"/>
                <a:gd name="connsiteX73" fmla="*/ 2354241 w 5890489"/>
                <a:gd name="connsiteY73" fmla="*/ 6273124 h 6578438"/>
                <a:gd name="connsiteX74" fmla="*/ 2371597 w 5890489"/>
                <a:gd name="connsiteY74" fmla="*/ 6279324 h 6578438"/>
                <a:gd name="connsiteX75" fmla="*/ 2387894 w 5890489"/>
                <a:gd name="connsiteY75" fmla="*/ 6287719 h 6578438"/>
                <a:gd name="connsiteX76" fmla="*/ 2421414 w 5890489"/>
                <a:gd name="connsiteY76" fmla="*/ 6302186 h 6578438"/>
                <a:gd name="connsiteX77" fmla="*/ 2489117 w 5890489"/>
                <a:gd name="connsiteY77" fmla="*/ 6329441 h 6578438"/>
                <a:gd name="connsiteX78" fmla="*/ 2522902 w 5890489"/>
                <a:gd name="connsiteY78" fmla="*/ 6343134 h 6578438"/>
                <a:gd name="connsiteX79" fmla="*/ 2556953 w 5890489"/>
                <a:gd name="connsiteY79" fmla="*/ 6356051 h 6578438"/>
                <a:gd name="connsiteX80" fmla="*/ 2695009 w 5890489"/>
                <a:gd name="connsiteY80" fmla="*/ 6401905 h 6578438"/>
                <a:gd name="connsiteX81" fmla="*/ 3268035 w 5890489"/>
                <a:gd name="connsiteY81" fmla="*/ 6501238 h 6578438"/>
                <a:gd name="connsiteX82" fmla="*/ 3341038 w 5890489"/>
                <a:gd name="connsiteY82" fmla="*/ 6506145 h 6578438"/>
                <a:gd name="connsiteX83" fmla="*/ 3414703 w 5890489"/>
                <a:gd name="connsiteY83" fmla="*/ 6507050 h 6578438"/>
                <a:gd name="connsiteX84" fmla="*/ 3488237 w 5890489"/>
                <a:gd name="connsiteY84" fmla="*/ 6508212 h 6578438"/>
                <a:gd name="connsiteX85" fmla="*/ 3524142 w 5890489"/>
                <a:gd name="connsiteY85" fmla="*/ 6507955 h 6578438"/>
                <a:gd name="connsiteX86" fmla="*/ 3559252 w 5890489"/>
                <a:gd name="connsiteY86" fmla="*/ 6506921 h 6578438"/>
                <a:gd name="connsiteX87" fmla="*/ 3629207 w 5890489"/>
                <a:gd name="connsiteY87" fmla="*/ 6503045 h 6578438"/>
                <a:gd name="connsiteX88" fmla="*/ 3698633 w 5890489"/>
                <a:gd name="connsiteY88" fmla="*/ 6496845 h 6578438"/>
                <a:gd name="connsiteX89" fmla="*/ 3733213 w 5890489"/>
                <a:gd name="connsiteY89" fmla="*/ 6493357 h 6578438"/>
                <a:gd name="connsiteX90" fmla="*/ 3767529 w 5890489"/>
                <a:gd name="connsiteY90" fmla="*/ 6488707 h 6578438"/>
                <a:gd name="connsiteX91" fmla="*/ 3801845 w 5890489"/>
                <a:gd name="connsiteY91" fmla="*/ 6484057 h 6578438"/>
                <a:gd name="connsiteX92" fmla="*/ 3835895 w 5890489"/>
                <a:gd name="connsiteY92" fmla="*/ 6478116 h 6578438"/>
                <a:gd name="connsiteX93" fmla="*/ 4364801 w 5890489"/>
                <a:gd name="connsiteY93" fmla="*/ 6308517 h 6578438"/>
                <a:gd name="connsiteX94" fmla="*/ 4861379 w 5890489"/>
                <a:gd name="connsiteY94" fmla="*/ 6000576 h 6578438"/>
                <a:gd name="connsiteX95" fmla="*/ 5341263 w 5890489"/>
                <a:gd name="connsiteY95" fmla="*/ 5605834 h 6578438"/>
                <a:gd name="connsiteX96" fmla="*/ 5587301 w 5890489"/>
                <a:gd name="connsiteY96" fmla="*/ 5390379 h 6578438"/>
                <a:gd name="connsiteX97" fmla="*/ 5849105 w 5890489"/>
                <a:gd name="connsiteY97" fmla="*/ 5176344 h 6578438"/>
                <a:gd name="connsiteX98" fmla="*/ 5890489 w 5890489"/>
                <a:gd name="connsiteY98" fmla="*/ 5145260 h 6578438"/>
                <a:gd name="connsiteX99" fmla="*/ 5890489 w 5890489"/>
                <a:gd name="connsiteY99" fmla="*/ 5995323 h 6578438"/>
                <a:gd name="connsiteX100" fmla="*/ 5811477 w 5890489"/>
                <a:gd name="connsiteY100" fmla="*/ 6077819 h 6578438"/>
                <a:gd name="connsiteX101" fmla="*/ 5301384 w 5890489"/>
                <a:gd name="connsiteY101" fmla="*/ 6542958 h 6578438"/>
                <a:gd name="connsiteX102" fmla="*/ 5252008 w 5890489"/>
                <a:gd name="connsiteY102" fmla="*/ 6578438 h 6578438"/>
                <a:gd name="connsiteX103" fmla="*/ 1653730 w 5890489"/>
                <a:gd name="connsiteY103" fmla="*/ 6578438 h 6578438"/>
                <a:gd name="connsiteX104" fmla="*/ 1549768 w 5890489"/>
                <a:gd name="connsiteY104" fmla="*/ 6488821 h 6578438"/>
                <a:gd name="connsiteX105" fmla="*/ 1298282 w 5890489"/>
                <a:gd name="connsiteY105" fmla="*/ 6243932 h 6578438"/>
                <a:gd name="connsiteX106" fmla="*/ 1237999 w 5890489"/>
                <a:gd name="connsiteY106" fmla="*/ 6181671 h 6578438"/>
                <a:gd name="connsiteX107" fmla="*/ 1179967 w 5890489"/>
                <a:gd name="connsiteY107" fmla="*/ 6117862 h 6578438"/>
                <a:gd name="connsiteX108" fmla="*/ 1121936 w 5890489"/>
                <a:gd name="connsiteY108" fmla="*/ 6054569 h 6578438"/>
                <a:gd name="connsiteX109" fmla="*/ 1065628 w 5890489"/>
                <a:gd name="connsiteY109" fmla="*/ 5990243 h 6578438"/>
                <a:gd name="connsiteX110" fmla="*/ 954335 w 5890489"/>
                <a:gd name="connsiteY110" fmla="*/ 5861460 h 6578438"/>
                <a:gd name="connsiteX111" fmla="*/ 898953 w 5890489"/>
                <a:gd name="connsiteY111" fmla="*/ 5797393 h 6578438"/>
                <a:gd name="connsiteX112" fmla="*/ 842908 w 5890489"/>
                <a:gd name="connsiteY112" fmla="*/ 5733582 h 6578438"/>
                <a:gd name="connsiteX113" fmla="*/ 622442 w 5890489"/>
                <a:gd name="connsiteY113" fmla="*/ 5471884 h 6578438"/>
                <a:gd name="connsiteX114" fmla="*/ 425559 w 5890489"/>
                <a:gd name="connsiteY114" fmla="*/ 5190036 h 6578438"/>
                <a:gd name="connsiteX115" fmla="*/ 123877 w 5890489"/>
                <a:gd name="connsiteY115" fmla="*/ 4564210 h 6578438"/>
                <a:gd name="connsiteX116" fmla="*/ 130 w 5890489"/>
                <a:gd name="connsiteY116" fmla="*/ 3865530 h 6578438"/>
                <a:gd name="connsiteX117" fmla="*/ 30602 w 5890489"/>
                <a:gd name="connsiteY117" fmla="*/ 3505793 h 6578438"/>
                <a:gd name="connsiteX118" fmla="*/ 126924 w 5890489"/>
                <a:gd name="connsiteY118" fmla="*/ 3157164 h 6578438"/>
                <a:gd name="connsiteX119" fmla="*/ 334803 w 5890489"/>
                <a:gd name="connsiteY119" fmla="*/ 2560530 h 6578438"/>
                <a:gd name="connsiteX120" fmla="*/ 381176 w 5890489"/>
                <a:gd name="connsiteY120" fmla="*/ 2409144 h 6578438"/>
                <a:gd name="connsiteX121" fmla="*/ 425825 w 5890489"/>
                <a:gd name="connsiteY121" fmla="*/ 2255819 h 6578438"/>
                <a:gd name="connsiteX122" fmla="*/ 470210 w 5890489"/>
                <a:gd name="connsiteY122" fmla="*/ 2099523 h 6578438"/>
                <a:gd name="connsiteX123" fmla="*/ 492998 w 5890489"/>
                <a:gd name="connsiteY123" fmla="*/ 2020213 h 6578438"/>
                <a:gd name="connsiteX124" fmla="*/ 517509 w 5890489"/>
                <a:gd name="connsiteY124" fmla="*/ 1939224 h 6578438"/>
                <a:gd name="connsiteX125" fmla="*/ 544007 w 5890489"/>
                <a:gd name="connsiteY125" fmla="*/ 1857201 h 6578438"/>
                <a:gd name="connsiteX126" fmla="*/ 573288 w 5890489"/>
                <a:gd name="connsiteY126" fmla="*/ 1774274 h 6578438"/>
                <a:gd name="connsiteX127" fmla="*/ 606146 w 5890489"/>
                <a:gd name="connsiteY127" fmla="*/ 1690832 h 6578438"/>
                <a:gd name="connsiteX128" fmla="*/ 644569 w 5890489"/>
                <a:gd name="connsiteY128" fmla="*/ 1607775 h 6578438"/>
                <a:gd name="connsiteX129" fmla="*/ 837874 w 5890489"/>
                <a:gd name="connsiteY129" fmla="*/ 1297638 h 6578438"/>
                <a:gd name="connsiteX130" fmla="*/ 1069602 w 5890489"/>
                <a:gd name="connsiteY130" fmla="*/ 1032194 h 6578438"/>
                <a:gd name="connsiteX131" fmla="*/ 1130548 w 5890489"/>
                <a:gd name="connsiteY131" fmla="*/ 970839 h 6578438"/>
                <a:gd name="connsiteX132" fmla="*/ 1192024 w 5890489"/>
                <a:gd name="connsiteY132" fmla="*/ 910129 h 6578438"/>
                <a:gd name="connsiteX133" fmla="*/ 1255356 w 5890489"/>
                <a:gd name="connsiteY133" fmla="*/ 850841 h 6578438"/>
                <a:gd name="connsiteX134" fmla="*/ 1319614 w 5890489"/>
                <a:gd name="connsiteY134" fmla="*/ 792068 h 6578438"/>
                <a:gd name="connsiteX135" fmla="*/ 1385728 w 5890489"/>
                <a:gd name="connsiteY135" fmla="*/ 734975 h 6578438"/>
                <a:gd name="connsiteX136" fmla="*/ 1452768 w 5890489"/>
                <a:gd name="connsiteY136" fmla="*/ 678528 h 6578438"/>
                <a:gd name="connsiteX137" fmla="*/ 1469594 w 5890489"/>
                <a:gd name="connsiteY137" fmla="*/ 664449 h 6578438"/>
                <a:gd name="connsiteX138" fmla="*/ 1487083 w 5890489"/>
                <a:gd name="connsiteY138" fmla="*/ 651015 h 6578438"/>
                <a:gd name="connsiteX139" fmla="*/ 1522193 w 5890489"/>
                <a:gd name="connsiteY139" fmla="*/ 624277 h 6578438"/>
                <a:gd name="connsiteX140" fmla="*/ 1592415 w 5890489"/>
                <a:gd name="connsiteY140" fmla="*/ 570671 h 6578438"/>
                <a:gd name="connsiteX141" fmla="*/ 1738287 w 5890489"/>
                <a:gd name="connsiteY141" fmla="*/ 469402 h 6578438"/>
                <a:gd name="connsiteX142" fmla="*/ 1890918 w 5890489"/>
                <a:gd name="connsiteY142" fmla="*/ 376530 h 6578438"/>
                <a:gd name="connsiteX143" fmla="*/ 2555363 w 5890489"/>
                <a:gd name="connsiteY143" fmla="*/ 105274 h 6578438"/>
                <a:gd name="connsiteX144" fmla="*/ 3259291 w 5890489"/>
                <a:gd name="connsiteY144" fmla="*/ 3229 h 6578438"/>
                <a:gd name="connsiteX145" fmla="*/ 3347265 w 5890489"/>
                <a:gd name="connsiteY145" fmla="*/ 903 h 657843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Lst>
              <a:rect l="l" t="t" r="r" b="b"/>
              <a:pathLst>
                <a:path w="5890489" h="6578438">
                  <a:moveTo>
                    <a:pt x="3391253" y="0"/>
                  </a:moveTo>
                  <a:lnTo>
                    <a:pt x="3434974" y="646"/>
                  </a:lnTo>
                  <a:lnTo>
                    <a:pt x="3522419" y="2712"/>
                  </a:lnTo>
                  <a:cubicBezTo>
                    <a:pt x="3551567" y="3488"/>
                    <a:pt x="3580451" y="3746"/>
                    <a:pt x="3610261" y="6458"/>
                  </a:cubicBezTo>
                  <a:cubicBezTo>
                    <a:pt x="3669353" y="10850"/>
                    <a:pt x="3728179" y="14337"/>
                    <a:pt x="3786872" y="20667"/>
                  </a:cubicBezTo>
                  <a:lnTo>
                    <a:pt x="3962291" y="43530"/>
                  </a:lnTo>
                  <a:lnTo>
                    <a:pt x="4135855" y="75176"/>
                  </a:lnTo>
                  <a:cubicBezTo>
                    <a:pt x="4193224" y="87836"/>
                    <a:pt x="4250328" y="101398"/>
                    <a:pt x="4307299" y="114315"/>
                  </a:cubicBezTo>
                  <a:cubicBezTo>
                    <a:pt x="4364139" y="128394"/>
                    <a:pt x="4420050" y="145575"/>
                    <a:pt x="4476358" y="160816"/>
                  </a:cubicBezTo>
                  <a:cubicBezTo>
                    <a:pt x="4504580" y="167921"/>
                    <a:pt x="4532138" y="177995"/>
                    <a:pt x="4559829" y="186779"/>
                  </a:cubicBezTo>
                  <a:lnTo>
                    <a:pt x="4642901" y="213648"/>
                  </a:lnTo>
                  <a:cubicBezTo>
                    <a:pt x="4863234" y="288307"/>
                    <a:pt x="5076414" y="379371"/>
                    <a:pt x="5280847" y="485936"/>
                  </a:cubicBezTo>
                  <a:cubicBezTo>
                    <a:pt x="5485018" y="592631"/>
                    <a:pt x="5681768" y="713145"/>
                    <a:pt x="5865400" y="851099"/>
                  </a:cubicBezTo>
                  <a:lnTo>
                    <a:pt x="5890489" y="870950"/>
                  </a:lnTo>
                  <a:lnTo>
                    <a:pt x="5890489" y="1321814"/>
                  </a:lnTo>
                  <a:lnTo>
                    <a:pt x="5887395" y="1318952"/>
                  </a:lnTo>
                  <a:lnTo>
                    <a:pt x="5830291" y="1265992"/>
                  </a:lnTo>
                  <a:lnTo>
                    <a:pt x="5815981" y="1252687"/>
                  </a:lnTo>
                  <a:lnTo>
                    <a:pt x="5801142" y="1240158"/>
                  </a:lnTo>
                  <a:lnTo>
                    <a:pt x="5771464" y="1214969"/>
                  </a:lnTo>
                  <a:cubicBezTo>
                    <a:pt x="5731849" y="1181385"/>
                    <a:pt x="5692897" y="1146896"/>
                    <a:pt x="5651030" y="1115767"/>
                  </a:cubicBezTo>
                  <a:cubicBezTo>
                    <a:pt x="5487534" y="986985"/>
                    <a:pt x="5311321" y="872542"/>
                    <a:pt x="5123183" y="780443"/>
                  </a:cubicBezTo>
                  <a:cubicBezTo>
                    <a:pt x="4935309" y="688087"/>
                    <a:pt x="4737102" y="616398"/>
                    <a:pt x="4533860" y="567701"/>
                  </a:cubicBezTo>
                  <a:lnTo>
                    <a:pt x="4457281" y="550780"/>
                  </a:lnTo>
                  <a:cubicBezTo>
                    <a:pt x="4431709" y="545484"/>
                    <a:pt x="4406536" y="538896"/>
                    <a:pt x="4380568" y="535279"/>
                  </a:cubicBezTo>
                  <a:lnTo>
                    <a:pt x="4303325" y="522879"/>
                  </a:lnTo>
                  <a:lnTo>
                    <a:pt x="4264769" y="516679"/>
                  </a:lnTo>
                  <a:cubicBezTo>
                    <a:pt x="4251918" y="514612"/>
                    <a:pt x="4239067" y="512415"/>
                    <a:pt x="4226082" y="511253"/>
                  </a:cubicBezTo>
                  <a:cubicBezTo>
                    <a:pt x="4174145" y="505829"/>
                    <a:pt x="4122606" y="499498"/>
                    <a:pt x="4070934" y="494848"/>
                  </a:cubicBezTo>
                  <a:lnTo>
                    <a:pt x="3915521" y="486065"/>
                  </a:lnTo>
                  <a:lnTo>
                    <a:pt x="3760241" y="484257"/>
                  </a:lnTo>
                  <a:cubicBezTo>
                    <a:pt x="3734405" y="483869"/>
                    <a:pt x="3708571" y="485936"/>
                    <a:pt x="3682734" y="486581"/>
                  </a:cubicBezTo>
                  <a:lnTo>
                    <a:pt x="3605491" y="488907"/>
                  </a:lnTo>
                  <a:cubicBezTo>
                    <a:pt x="3579921" y="489165"/>
                    <a:pt x="3553555" y="491490"/>
                    <a:pt x="3527454" y="493169"/>
                  </a:cubicBezTo>
                  <a:lnTo>
                    <a:pt x="3449151" y="498336"/>
                  </a:lnTo>
                  <a:lnTo>
                    <a:pt x="3410067" y="500532"/>
                  </a:lnTo>
                  <a:lnTo>
                    <a:pt x="3371246" y="504279"/>
                  </a:lnTo>
                  <a:cubicBezTo>
                    <a:pt x="3345410" y="506862"/>
                    <a:pt x="3319575" y="509315"/>
                    <a:pt x="3293739" y="511512"/>
                  </a:cubicBezTo>
                  <a:cubicBezTo>
                    <a:pt x="3087450" y="531662"/>
                    <a:pt x="2885531" y="563180"/>
                    <a:pt x="2689445" y="610198"/>
                  </a:cubicBezTo>
                  <a:cubicBezTo>
                    <a:pt x="2493357" y="657344"/>
                    <a:pt x="2302303" y="719088"/>
                    <a:pt x="2117875" y="800335"/>
                  </a:cubicBezTo>
                  <a:cubicBezTo>
                    <a:pt x="2072298" y="821648"/>
                    <a:pt x="2026854" y="843606"/>
                    <a:pt x="1981276" y="865566"/>
                  </a:cubicBezTo>
                  <a:cubicBezTo>
                    <a:pt x="1937025" y="889978"/>
                    <a:pt x="1891978" y="913229"/>
                    <a:pt x="1847991" y="938676"/>
                  </a:cubicBezTo>
                  <a:lnTo>
                    <a:pt x="1783069" y="978718"/>
                  </a:lnTo>
                  <a:lnTo>
                    <a:pt x="1750609" y="998869"/>
                  </a:lnTo>
                  <a:lnTo>
                    <a:pt x="1734312" y="1008945"/>
                  </a:lnTo>
                  <a:lnTo>
                    <a:pt x="1718547" y="1019924"/>
                  </a:lnTo>
                  <a:lnTo>
                    <a:pt x="1655481" y="1063582"/>
                  </a:lnTo>
                  <a:cubicBezTo>
                    <a:pt x="1634414" y="1078178"/>
                    <a:pt x="1612950" y="1092259"/>
                    <a:pt x="1593077" y="1108664"/>
                  </a:cubicBezTo>
                  <a:lnTo>
                    <a:pt x="1532263" y="1156197"/>
                  </a:lnTo>
                  <a:cubicBezTo>
                    <a:pt x="1511992" y="1172085"/>
                    <a:pt x="1491587" y="1187844"/>
                    <a:pt x="1472509" y="1205152"/>
                  </a:cubicBezTo>
                  <a:lnTo>
                    <a:pt x="1414212" y="1256175"/>
                  </a:lnTo>
                  <a:cubicBezTo>
                    <a:pt x="1395001" y="1273354"/>
                    <a:pt x="1375127" y="1290147"/>
                    <a:pt x="1357242" y="1308359"/>
                  </a:cubicBezTo>
                  <a:cubicBezTo>
                    <a:pt x="1283178" y="1379532"/>
                    <a:pt x="1212163" y="1452513"/>
                    <a:pt x="1153072" y="1529498"/>
                  </a:cubicBezTo>
                  <a:cubicBezTo>
                    <a:pt x="1090933" y="1605578"/>
                    <a:pt x="1043501" y="1685794"/>
                    <a:pt x="1002694" y="1770658"/>
                  </a:cubicBezTo>
                  <a:lnTo>
                    <a:pt x="974076" y="1835371"/>
                  </a:lnTo>
                  <a:lnTo>
                    <a:pt x="949564" y="1903573"/>
                  </a:lnTo>
                  <a:cubicBezTo>
                    <a:pt x="940820" y="1925661"/>
                    <a:pt x="934593" y="1950719"/>
                    <a:pt x="927173" y="1974229"/>
                  </a:cubicBezTo>
                  <a:cubicBezTo>
                    <a:pt x="920019" y="1998254"/>
                    <a:pt x="912468" y="2021504"/>
                    <a:pt x="906107" y="2046952"/>
                  </a:cubicBezTo>
                  <a:cubicBezTo>
                    <a:pt x="853906" y="2245614"/>
                    <a:pt x="809918" y="2463136"/>
                    <a:pt x="751092" y="2676266"/>
                  </a:cubicBezTo>
                  <a:cubicBezTo>
                    <a:pt x="693458" y="2889912"/>
                    <a:pt x="624166" y="3100976"/>
                    <a:pt x="547189" y="3308422"/>
                  </a:cubicBezTo>
                  <a:cubicBezTo>
                    <a:pt x="479617" y="3487580"/>
                    <a:pt x="444109" y="3675523"/>
                    <a:pt x="441195" y="3866306"/>
                  </a:cubicBezTo>
                  <a:cubicBezTo>
                    <a:pt x="438014" y="4057089"/>
                    <a:pt x="469282" y="4250456"/>
                    <a:pt x="527182" y="4439174"/>
                  </a:cubicBezTo>
                  <a:cubicBezTo>
                    <a:pt x="584815" y="4628278"/>
                    <a:pt x="671067" y="4811828"/>
                    <a:pt x="775073" y="4987240"/>
                  </a:cubicBezTo>
                  <a:cubicBezTo>
                    <a:pt x="827009" y="5075075"/>
                    <a:pt x="884246" y="5160327"/>
                    <a:pt x="943206" y="5244933"/>
                  </a:cubicBezTo>
                  <a:cubicBezTo>
                    <a:pt x="1002296" y="5329411"/>
                    <a:pt x="1064964" y="5412337"/>
                    <a:pt x="1133728" y="5490356"/>
                  </a:cubicBezTo>
                  <a:cubicBezTo>
                    <a:pt x="1203949" y="5567728"/>
                    <a:pt x="1279337" y="5642259"/>
                    <a:pt x="1359626" y="5709815"/>
                  </a:cubicBezTo>
                  <a:cubicBezTo>
                    <a:pt x="1398711" y="5744949"/>
                    <a:pt x="1439916" y="5777241"/>
                    <a:pt x="1481254" y="5809146"/>
                  </a:cubicBezTo>
                  <a:cubicBezTo>
                    <a:pt x="1501922" y="5825163"/>
                    <a:pt x="1522325" y="5841309"/>
                    <a:pt x="1543260" y="5856940"/>
                  </a:cubicBezTo>
                  <a:cubicBezTo>
                    <a:pt x="1564591" y="5871923"/>
                    <a:pt x="1585921" y="5886777"/>
                    <a:pt x="1607518" y="5901374"/>
                  </a:cubicBezTo>
                  <a:cubicBezTo>
                    <a:pt x="1778565" y="6019693"/>
                    <a:pt x="1961271" y="6115924"/>
                    <a:pt x="2145566" y="6193814"/>
                  </a:cubicBezTo>
                  <a:lnTo>
                    <a:pt x="2214991" y="6221844"/>
                  </a:lnTo>
                  <a:lnTo>
                    <a:pt x="2249307" y="6236182"/>
                  </a:lnTo>
                  <a:cubicBezTo>
                    <a:pt x="2260702" y="6241089"/>
                    <a:pt x="2272625" y="6244577"/>
                    <a:pt x="2284285" y="6248711"/>
                  </a:cubicBezTo>
                  <a:lnTo>
                    <a:pt x="2354241" y="6273124"/>
                  </a:lnTo>
                  <a:cubicBezTo>
                    <a:pt x="2360070" y="6275190"/>
                    <a:pt x="2365899" y="6277128"/>
                    <a:pt x="2371597" y="6279324"/>
                  </a:cubicBezTo>
                  <a:cubicBezTo>
                    <a:pt x="2377161" y="6281778"/>
                    <a:pt x="2382329" y="6285007"/>
                    <a:pt x="2387894" y="6287719"/>
                  </a:cubicBezTo>
                  <a:cubicBezTo>
                    <a:pt x="2398757" y="6293274"/>
                    <a:pt x="2410153" y="6297666"/>
                    <a:pt x="2421414" y="6302186"/>
                  </a:cubicBezTo>
                  <a:lnTo>
                    <a:pt x="2489117" y="6329441"/>
                  </a:lnTo>
                  <a:lnTo>
                    <a:pt x="2522902" y="6343134"/>
                  </a:lnTo>
                  <a:cubicBezTo>
                    <a:pt x="2534165" y="6347654"/>
                    <a:pt x="2545294" y="6352563"/>
                    <a:pt x="2556953" y="6356051"/>
                  </a:cubicBezTo>
                  <a:lnTo>
                    <a:pt x="2695009" y="6401905"/>
                  </a:lnTo>
                  <a:cubicBezTo>
                    <a:pt x="2880895" y="6457190"/>
                    <a:pt x="3073141" y="6489095"/>
                    <a:pt x="3268035" y="6501238"/>
                  </a:cubicBezTo>
                  <a:cubicBezTo>
                    <a:pt x="3292413" y="6502659"/>
                    <a:pt x="3316527" y="6505629"/>
                    <a:pt x="3341038" y="6506145"/>
                  </a:cubicBezTo>
                  <a:lnTo>
                    <a:pt x="3414703" y="6507050"/>
                  </a:lnTo>
                  <a:lnTo>
                    <a:pt x="3488237" y="6508212"/>
                  </a:lnTo>
                  <a:cubicBezTo>
                    <a:pt x="3500690" y="6508729"/>
                    <a:pt x="3512483" y="6508471"/>
                    <a:pt x="3524142" y="6507955"/>
                  </a:cubicBezTo>
                  <a:lnTo>
                    <a:pt x="3559252" y="6506921"/>
                  </a:lnTo>
                  <a:cubicBezTo>
                    <a:pt x="3582835" y="6506792"/>
                    <a:pt x="3605889" y="6504467"/>
                    <a:pt x="3629207" y="6503045"/>
                  </a:cubicBezTo>
                  <a:cubicBezTo>
                    <a:pt x="3652526" y="6502012"/>
                    <a:pt x="3675579" y="6499171"/>
                    <a:pt x="3698633" y="6496845"/>
                  </a:cubicBezTo>
                  <a:cubicBezTo>
                    <a:pt x="3710160" y="6495683"/>
                    <a:pt x="3721819" y="6494907"/>
                    <a:pt x="3733213" y="6493357"/>
                  </a:cubicBezTo>
                  <a:lnTo>
                    <a:pt x="3767529" y="6488707"/>
                  </a:lnTo>
                  <a:lnTo>
                    <a:pt x="3801845" y="6484057"/>
                  </a:lnTo>
                  <a:lnTo>
                    <a:pt x="3835895" y="6478116"/>
                  </a:lnTo>
                  <a:cubicBezTo>
                    <a:pt x="4017673" y="6446727"/>
                    <a:pt x="4194152" y="6390281"/>
                    <a:pt x="4364801" y="6308517"/>
                  </a:cubicBezTo>
                  <a:cubicBezTo>
                    <a:pt x="4535583" y="6227139"/>
                    <a:pt x="4700138" y="6120962"/>
                    <a:pt x="4861379" y="6000576"/>
                  </a:cubicBezTo>
                  <a:cubicBezTo>
                    <a:pt x="5022621" y="5879931"/>
                    <a:pt x="5180684" y="5745337"/>
                    <a:pt x="5341263" y="5605834"/>
                  </a:cubicBezTo>
                  <a:lnTo>
                    <a:pt x="5587301" y="5390379"/>
                  </a:lnTo>
                  <a:cubicBezTo>
                    <a:pt x="5674216" y="5315718"/>
                    <a:pt x="5761527" y="5244416"/>
                    <a:pt x="5849105" y="5176344"/>
                  </a:cubicBezTo>
                  <a:lnTo>
                    <a:pt x="5890489" y="5145260"/>
                  </a:lnTo>
                  <a:lnTo>
                    <a:pt x="5890489" y="5995323"/>
                  </a:lnTo>
                  <a:lnTo>
                    <a:pt x="5811477" y="6077819"/>
                  </a:lnTo>
                  <a:cubicBezTo>
                    <a:pt x="5654739" y="6238377"/>
                    <a:pt x="5487138" y="6396093"/>
                    <a:pt x="5301384" y="6542958"/>
                  </a:cubicBezTo>
                  <a:lnTo>
                    <a:pt x="5252008" y="6578438"/>
                  </a:lnTo>
                  <a:lnTo>
                    <a:pt x="1653730" y="6578438"/>
                  </a:lnTo>
                  <a:lnTo>
                    <a:pt x="1549768" y="6488821"/>
                  </a:lnTo>
                  <a:cubicBezTo>
                    <a:pt x="1461976" y="6409495"/>
                    <a:pt x="1378573" y="6327182"/>
                    <a:pt x="1298282" y="6243932"/>
                  </a:cubicBezTo>
                  <a:cubicBezTo>
                    <a:pt x="1278277" y="6223006"/>
                    <a:pt x="1258138" y="6202210"/>
                    <a:pt x="1237999" y="6181671"/>
                  </a:cubicBezTo>
                  <a:lnTo>
                    <a:pt x="1179967" y="6117862"/>
                  </a:lnTo>
                  <a:lnTo>
                    <a:pt x="1121936" y="6054569"/>
                  </a:lnTo>
                  <a:cubicBezTo>
                    <a:pt x="1102328" y="6033644"/>
                    <a:pt x="1084573" y="6011427"/>
                    <a:pt x="1065628" y="5990243"/>
                  </a:cubicBezTo>
                  <a:cubicBezTo>
                    <a:pt x="1028662" y="5947099"/>
                    <a:pt x="990239" y="5904991"/>
                    <a:pt x="954335" y="5861460"/>
                  </a:cubicBezTo>
                  <a:cubicBezTo>
                    <a:pt x="936050" y="5840018"/>
                    <a:pt x="917634" y="5818446"/>
                    <a:pt x="898953" y="5797393"/>
                  </a:cubicBezTo>
                  <a:cubicBezTo>
                    <a:pt x="880404" y="5776208"/>
                    <a:pt x="861325" y="5755412"/>
                    <a:pt x="842908" y="5733582"/>
                  </a:cubicBezTo>
                  <a:cubicBezTo>
                    <a:pt x="767919" y="5647942"/>
                    <a:pt x="693061" y="5561786"/>
                    <a:pt x="622442" y="5471884"/>
                  </a:cubicBezTo>
                  <a:cubicBezTo>
                    <a:pt x="551559" y="5382112"/>
                    <a:pt x="486639" y="5287430"/>
                    <a:pt x="425559" y="5190036"/>
                  </a:cubicBezTo>
                  <a:cubicBezTo>
                    <a:pt x="303668" y="4994990"/>
                    <a:pt x="200193" y="4786123"/>
                    <a:pt x="123877" y="4564210"/>
                  </a:cubicBezTo>
                  <a:cubicBezTo>
                    <a:pt x="47694" y="4342555"/>
                    <a:pt x="2249" y="4106045"/>
                    <a:pt x="130" y="3865530"/>
                  </a:cubicBezTo>
                  <a:cubicBezTo>
                    <a:pt x="-1328" y="3745403"/>
                    <a:pt x="9537" y="3624629"/>
                    <a:pt x="30602" y="3505793"/>
                  </a:cubicBezTo>
                  <a:cubicBezTo>
                    <a:pt x="51802" y="3386828"/>
                    <a:pt x="84659" y="3270059"/>
                    <a:pt x="126924" y="3157164"/>
                  </a:cubicBezTo>
                  <a:cubicBezTo>
                    <a:pt x="200457" y="2959276"/>
                    <a:pt x="271737" y="2761388"/>
                    <a:pt x="334803" y="2560530"/>
                  </a:cubicBezTo>
                  <a:lnTo>
                    <a:pt x="381176" y="2409144"/>
                  </a:lnTo>
                  <a:lnTo>
                    <a:pt x="425825" y="2255819"/>
                  </a:lnTo>
                  <a:lnTo>
                    <a:pt x="470210" y="2099523"/>
                  </a:lnTo>
                  <a:lnTo>
                    <a:pt x="492998" y="2020213"/>
                  </a:lnTo>
                  <a:lnTo>
                    <a:pt x="517509" y="1939224"/>
                  </a:lnTo>
                  <a:cubicBezTo>
                    <a:pt x="525061" y="1912485"/>
                    <a:pt x="534866" y="1884586"/>
                    <a:pt x="544007" y="1857201"/>
                  </a:cubicBezTo>
                  <a:cubicBezTo>
                    <a:pt x="553680" y="1829559"/>
                    <a:pt x="561496" y="1802304"/>
                    <a:pt x="573288" y="1774274"/>
                  </a:cubicBezTo>
                  <a:lnTo>
                    <a:pt x="606146" y="1690832"/>
                  </a:lnTo>
                  <a:cubicBezTo>
                    <a:pt x="618467" y="1663060"/>
                    <a:pt x="631716" y="1635417"/>
                    <a:pt x="644569" y="1607775"/>
                  </a:cubicBezTo>
                  <a:cubicBezTo>
                    <a:pt x="698625" y="1498368"/>
                    <a:pt x="763413" y="1391287"/>
                    <a:pt x="837874" y="1297638"/>
                  </a:cubicBezTo>
                  <a:cubicBezTo>
                    <a:pt x="910348" y="1201278"/>
                    <a:pt x="990107" y="1115897"/>
                    <a:pt x="1069602" y="1032194"/>
                  </a:cubicBezTo>
                  <a:cubicBezTo>
                    <a:pt x="1089079" y="1010624"/>
                    <a:pt x="1110012" y="990990"/>
                    <a:pt x="1130548" y="970839"/>
                  </a:cubicBezTo>
                  <a:lnTo>
                    <a:pt x="1192024" y="910129"/>
                  </a:lnTo>
                  <a:cubicBezTo>
                    <a:pt x="1212031" y="889462"/>
                    <a:pt x="1234024" y="870475"/>
                    <a:pt x="1255356" y="850841"/>
                  </a:cubicBezTo>
                  <a:lnTo>
                    <a:pt x="1319614" y="792068"/>
                  </a:lnTo>
                  <a:cubicBezTo>
                    <a:pt x="1340680" y="772176"/>
                    <a:pt x="1363469" y="753834"/>
                    <a:pt x="1385728" y="734975"/>
                  </a:cubicBezTo>
                  <a:lnTo>
                    <a:pt x="1452768" y="678528"/>
                  </a:lnTo>
                  <a:lnTo>
                    <a:pt x="1469594" y="664449"/>
                  </a:lnTo>
                  <a:lnTo>
                    <a:pt x="1487083" y="651015"/>
                  </a:lnTo>
                  <a:lnTo>
                    <a:pt x="1522193" y="624277"/>
                  </a:lnTo>
                  <a:lnTo>
                    <a:pt x="1592415" y="570671"/>
                  </a:lnTo>
                  <a:cubicBezTo>
                    <a:pt x="1640110" y="535925"/>
                    <a:pt x="1689531" y="503245"/>
                    <a:pt x="1738287" y="469402"/>
                  </a:cubicBezTo>
                  <a:cubicBezTo>
                    <a:pt x="1788634" y="438015"/>
                    <a:pt x="1839643" y="407013"/>
                    <a:pt x="1890918" y="376530"/>
                  </a:cubicBezTo>
                  <a:cubicBezTo>
                    <a:pt x="2098400" y="258209"/>
                    <a:pt x="2323503" y="166241"/>
                    <a:pt x="2555363" y="105274"/>
                  </a:cubicBezTo>
                  <a:cubicBezTo>
                    <a:pt x="2787223" y="44047"/>
                    <a:pt x="3024516" y="12013"/>
                    <a:pt x="3259291" y="3229"/>
                  </a:cubicBezTo>
                  <a:lnTo>
                    <a:pt x="3347265" y="903"/>
                  </a:ln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Freeform: Shape 15">
              <a:extLst>
                <a:ext uri="{FF2B5EF4-FFF2-40B4-BE49-F238E27FC236}">
                  <a16:creationId xmlns:a16="http://schemas.microsoft.com/office/drawing/2014/main" id="{ACA5348F-9FF6-485F-898D-1BED7EC7270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95999" y="52997"/>
              <a:ext cx="6093363" cy="6805004"/>
            </a:xfrm>
            <a:custGeom>
              <a:avLst/>
              <a:gdLst>
                <a:gd name="connsiteX0" fmla="*/ 3517682 w 5890491"/>
                <a:gd name="connsiteY0" fmla="*/ 0 h 6578439"/>
                <a:gd name="connsiteX1" fmla="*/ 5849513 w 5890491"/>
                <a:gd name="connsiteY1" fmla="*/ 841730 h 6578439"/>
                <a:gd name="connsiteX2" fmla="*/ 5890491 w 5890491"/>
                <a:gd name="connsiteY2" fmla="*/ 879061 h 6578439"/>
                <a:gd name="connsiteX3" fmla="*/ 5890491 w 5890491"/>
                <a:gd name="connsiteY3" fmla="*/ 2034114 h 6578439"/>
                <a:gd name="connsiteX4" fmla="*/ 5757065 w 5890491"/>
                <a:gd name="connsiteY4" fmla="*/ 1854938 h 6578439"/>
                <a:gd name="connsiteX5" fmla="*/ 5564060 w 5890491"/>
                <a:gd name="connsiteY5" fmla="*/ 1642182 h 6578439"/>
                <a:gd name="connsiteX6" fmla="*/ 3517551 w 5890491"/>
                <a:gd name="connsiteY6" fmla="*/ 790012 h 6578439"/>
                <a:gd name="connsiteX7" fmla="*/ 1611552 w 5890491"/>
                <a:gd name="connsiteY7" fmla="*/ 1543282 h 6578439"/>
                <a:gd name="connsiteX8" fmla="*/ 1340656 w 5890491"/>
                <a:gd name="connsiteY8" fmla="*/ 1897925 h 6578439"/>
                <a:gd name="connsiteX9" fmla="*/ 1201705 w 5890491"/>
                <a:gd name="connsiteY9" fmla="*/ 2361213 h 6578439"/>
                <a:gd name="connsiteX10" fmla="*/ 852705 w 5890491"/>
                <a:gd name="connsiteY10" fmla="*/ 3529176 h 6578439"/>
                <a:gd name="connsiteX11" fmla="*/ 863863 w 5890491"/>
                <a:gd name="connsiteY11" fmla="*/ 4437051 h 6578439"/>
                <a:gd name="connsiteX12" fmla="*/ 1413569 w 5890491"/>
                <a:gd name="connsiteY12" fmla="*/ 5357174 h 6578439"/>
                <a:gd name="connsiteX13" fmla="*/ 2339129 w 5890491"/>
                <a:gd name="connsiteY13" fmla="*/ 6143367 h 6578439"/>
                <a:gd name="connsiteX14" fmla="*/ 3439449 w 5890491"/>
                <a:gd name="connsiteY14" fmla="*/ 6420049 h 6578439"/>
                <a:gd name="connsiteX15" fmla="*/ 5251388 w 5890491"/>
                <a:gd name="connsiteY15" fmla="*/ 5349009 h 6578439"/>
                <a:gd name="connsiteX16" fmla="*/ 5657731 w 5890491"/>
                <a:gd name="connsiteY16" fmla="*/ 4959205 h 6578439"/>
                <a:gd name="connsiteX17" fmla="*/ 5836127 w 5890491"/>
                <a:gd name="connsiteY17" fmla="*/ 4792052 h 6578439"/>
                <a:gd name="connsiteX18" fmla="*/ 5890491 w 5890491"/>
                <a:gd name="connsiteY18" fmla="*/ 4738662 h 6578439"/>
                <a:gd name="connsiteX19" fmla="*/ 5890491 w 5890491"/>
                <a:gd name="connsiteY19" fmla="*/ 5821964 h 6578439"/>
                <a:gd name="connsiteX20" fmla="*/ 5802001 w 5890491"/>
                <a:gd name="connsiteY20" fmla="*/ 5907904 h 6578439"/>
                <a:gd name="connsiteX21" fmla="*/ 5294358 w 5890491"/>
                <a:gd name="connsiteY21" fmla="*/ 6397505 h 6578439"/>
                <a:gd name="connsiteX22" fmla="*/ 5077178 w 5890491"/>
                <a:gd name="connsiteY22" fmla="*/ 6578439 h 6578439"/>
                <a:gd name="connsiteX23" fmla="*/ 1567290 w 5890491"/>
                <a:gd name="connsiteY23" fmla="*/ 6578439 h 6578439"/>
                <a:gd name="connsiteX24" fmla="*/ 1508588 w 5890491"/>
                <a:gd name="connsiteY24" fmla="*/ 6535186 h 6578439"/>
                <a:gd name="connsiteX25" fmla="*/ 826498 w 5890491"/>
                <a:gd name="connsiteY25" fmla="*/ 5876034 h 6578439"/>
                <a:gd name="connsiteX26" fmla="*/ 122403 w 5890491"/>
                <a:gd name="connsiteY26" fmla="*/ 3255655 h 6578439"/>
                <a:gd name="connsiteX27" fmla="*/ 1061197 w 5890491"/>
                <a:gd name="connsiteY27" fmla="*/ 984650 h 6578439"/>
                <a:gd name="connsiteX28" fmla="*/ 3517682 w 5890491"/>
                <a:gd name="connsiteY28" fmla="*/ 0 h 65784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Lst>
              <a:rect l="l" t="t" r="r" b="b"/>
              <a:pathLst>
                <a:path w="5890491" h="6578439">
                  <a:moveTo>
                    <a:pt x="3517682" y="0"/>
                  </a:moveTo>
                  <a:cubicBezTo>
                    <a:pt x="4402017" y="0"/>
                    <a:pt x="5213742" y="315483"/>
                    <a:pt x="5849513" y="841730"/>
                  </a:cubicBezTo>
                  <a:lnTo>
                    <a:pt x="5890491" y="879061"/>
                  </a:lnTo>
                  <a:lnTo>
                    <a:pt x="5890491" y="2034114"/>
                  </a:lnTo>
                  <a:lnTo>
                    <a:pt x="5757065" y="1854938"/>
                  </a:lnTo>
                  <a:cubicBezTo>
                    <a:pt x="5696443" y="1781264"/>
                    <a:pt x="5632076" y="1710299"/>
                    <a:pt x="5564060" y="1642182"/>
                  </a:cubicBezTo>
                  <a:cubicBezTo>
                    <a:pt x="5015393" y="1092636"/>
                    <a:pt x="4288592" y="790012"/>
                    <a:pt x="3517551" y="790012"/>
                  </a:cubicBezTo>
                  <a:cubicBezTo>
                    <a:pt x="2701750" y="790012"/>
                    <a:pt x="2131676" y="1015335"/>
                    <a:pt x="1611552" y="1543282"/>
                  </a:cubicBezTo>
                  <a:cubicBezTo>
                    <a:pt x="1435754" y="1721722"/>
                    <a:pt x="1375945" y="1822729"/>
                    <a:pt x="1340656" y="1897925"/>
                  </a:cubicBezTo>
                  <a:cubicBezTo>
                    <a:pt x="1289148" y="2007623"/>
                    <a:pt x="1252432" y="2155907"/>
                    <a:pt x="1201705" y="2361213"/>
                  </a:cubicBezTo>
                  <a:cubicBezTo>
                    <a:pt x="1133721" y="2635919"/>
                    <a:pt x="1040568" y="3012290"/>
                    <a:pt x="852705" y="3529176"/>
                  </a:cubicBezTo>
                  <a:cubicBezTo>
                    <a:pt x="749952" y="3811784"/>
                    <a:pt x="753584" y="4108747"/>
                    <a:pt x="863863" y="4437051"/>
                  </a:cubicBezTo>
                  <a:cubicBezTo>
                    <a:pt x="964800" y="4737438"/>
                    <a:pt x="1154869" y="5055603"/>
                    <a:pt x="1413569" y="5357174"/>
                  </a:cubicBezTo>
                  <a:cubicBezTo>
                    <a:pt x="1718326" y="5712343"/>
                    <a:pt x="2021008" y="5969404"/>
                    <a:pt x="2339129" y="6143367"/>
                  </a:cubicBezTo>
                  <a:cubicBezTo>
                    <a:pt x="2679565" y="6329577"/>
                    <a:pt x="3039591" y="6420049"/>
                    <a:pt x="3439449" y="6420049"/>
                  </a:cubicBezTo>
                  <a:cubicBezTo>
                    <a:pt x="4142246" y="6420049"/>
                    <a:pt x="4633828" y="5976251"/>
                    <a:pt x="5251388" y="5349009"/>
                  </a:cubicBezTo>
                  <a:cubicBezTo>
                    <a:pt x="5389949" y="5208364"/>
                    <a:pt x="5526047" y="5081677"/>
                    <a:pt x="5657731" y="4959205"/>
                  </a:cubicBezTo>
                  <a:cubicBezTo>
                    <a:pt x="5719520" y="4901722"/>
                    <a:pt x="5779200" y="4846206"/>
                    <a:pt x="5836127" y="4792052"/>
                  </a:cubicBezTo>
                  <a:lnTo>
                    <a:pt x="5890491" y="4738662"/>
                  </a:lnTo>
                  <a:lnTo>
                    <a:pt x="5890491" y="5821964"/>
                  </a:lnTo>
                  <a:lnTo>
                    <a:pt x="5802001" y="5907904"/>
                  </a:lnTo>
                  <a:cubicBezTo>
                    <a:pt x="5634962" y="6077456"/>
                    <a:pt x="5467509" y="6243625"/>
                    <a:pt x="5294358" y="6397505"/>
                  </a:cubicBezTo>
                  <a:lnTo>
                    <a:pt x="5077178" y="6578439"/>
                  </a:lnTo>
                  <a:lnTo>
                    <a:pt x="1567290" y="6578439"/>
                  </a:lnTo>
                  <a:lnTo>
                    <a:pt x="1508588" y="6535186"/>
                  </a:lnTo>
                  <a:cubicBezTo>
                    <a:pt x="1263991" y="6345442"/>
                    <a:pt x="1038054" y="6122666"/>
                    <a:pt x="826498" y="5876034"/>
                  </a:cubicBezTo>
                  <a:cubicBezTo>
                    <a:pt x="261613" y="5217713"/>
                    <a:pt x="-239182" y="4250314"/>
                    <a:pt x="122403" y="3255655"/>
                  </a:cubicBezTo>
                  <a:cubicBezTo>
                    <a:pt x="607497" y="1921629"/>
                    <a:pt x="393040" y="1662857"/>
                    <a:pt x="1061197" y="984650"/>
                  </a:cubicBezTo>
                  <a:cubicBezTo>
                    <a:pt x="1729484" y="306444"/>
                    <a:pt x="2498060" y="0"/>
                    <a:pt x="3517682" y="0"/>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Freeform: Shape 16">
              <a:extLst>
                <a:ext uri="{FF2B5EF4-FFF2-40B4-BE49-F238E27FC236}">
                  <a16:creationId xmlns:a16="http://schemas.microsoft.com/office/drawing/2014/main" id="{33B89F41-1D91-447A-88C5-8A917809FEE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96000" y="52997"/>
              <a:ext cx="6093362" cy="6805004"/>
            </a:xfrm>
            <a:custGeom>
              <a:avLst/>
              <a:gdLst>
                <a:gd name="connsiteX0" fmla="*/ 5890490 w 5890490"/>
                <a:gd name="connsiteY0" fmla="*/ 5389037 h 6578439"/>
                <a:gd name="connsiteX1" fmla="*/ 5890490 w 5890490"/>
                <a:gd name="connsiteY1" fmla="*/ 5855587 h 6578439"/>
                <a:gd name="connsiteX2" fmla="*/ 5784593 w 5890490"/>
                <a:gd name="connsiteY2" fmla="*/ 5962054 h 6578439"/>
                <a:gd name="connsiteX3" fmla="*/ 5663414 w 5890490"/>
                <a:gd name="connsiteY3" fmla="*/ 6082564 h 6578439"/>
                <a:gd name="connsiteX4" fmla="*/ 5147099 w 5890490"/>
                <a:gd name="connsiteY4" fmla="*/ 6547726 h 6578439"/>
                <a:gd name="connsiteX5" fmla="*/ 5105015 w 5890490"/>
                <a:gd name="connsiteY5" fmla="*/ 6578439 h 6578439"/>
                <a:gd name="connsiteX6" fmla="*/ 4385601 w 5890490"/>
                <a:gd name="connsiteY6" fmla="*/ 6578439 h 6578439"/>
                <a:gd name="connsiteX7" fmla="*/ 4507252 w 5890490"/>
                <a:gd name="connsiteY7" fmla="*/ 6515968 h 6578439"/>
                <a:gd name="connsiteX8" fmla="*/ 4909330 w 5890490"/>
                <a:gd name="connsiteY8" fmla="*/ 6253453 h 6578439"/>
                <a:gd name="connsiteX9" fmla="*/ 5411374 w 5890490"/>
                <a:gd name="connsiteY9" fmla="*/ 5828544 h 6578439"/>
                <a:gd name="connsiteX10" fmla="*/ 5533570 w 5890490"/>
                <a:gd name="connsiteY10" fmla="*/ 5714534 h 6578439"/>
                <a:gd name="connsiteX11" fmla="*/ 5657425 w 5890490"/>
                <a:gd name="connsiteY11" fmla="*/ 5597650 h 6578439"/>
                <a:gd name="connsiteX12" fmla="*/ 3336813 w 5890490"/>
                <a:gd name="connsiteY12" fmla="*/ 499 h 6578439"/>
                <a:gd name="connsiteX13" fmla="*/ 3513674 w 5890490"/>
                <a:gd name="connsiteY13" fmla="*/ 1202 h 6578439"/>
                <a:gd name="connsiteX14" fmla="*/ 3602743 w 5890490"/>
                <a:gd name="connsiteY14" fmla="*/ 4827 h 6578439"/>
                <a:gd name="connsiteX15" fmla="*/ 3647213 w 5890490"/>
                <a:gd name="connsiteY15" fmla="*/ 6703 h 6578439"/>
                <a:gd name="connsiteX16" fmla="*/ 3691684 w 5890490"/>
                <a:gd name="connsiteY16" fmla="*/ 9453 h 6578439"/>
                <a:gd name="connsiteX17" fmla="*/ 3868927 w 5890490"/>
                <a:gd name="connsiteY17" fmla="*/ 27080 h 6578439"/>
                <a:gd name="connsiteX18" fmla="*/ 5200872 w 5890490"/>
                <a:gd name="connsiteY18" fmla="*/ 472240 h 6578439"/>
                <a:gd name="connsiteX19" fmla="*/ 5772711 w 5890490"/>
                <a:gd name="connsiteY19" fmla="*/ 866334 h 6578439"/>
                <a:gd name="connsiteX20" fmla="*/ 5890490 w 5890490"/>
                <a:gd name="connsiteY20" fmla="*/ 972426 h 6578439"/>
                <a:gd name="connsiteX21" fmla="*/ 5890490 w 5890490"/>
                <a:gd name="connsiteY21" fmla="*/ 1158576 h 6578439"/>
                <a:gd name="connsiteX22" fmla="*/ 5676045 w 5890490"/>
                <a:gd name="connsiteY22" fmla="*/ 986969 h 6578439"/>
                <a:gd name="connsiteX23" fmla="*/ 5103776 w 5890490"/>
                <a:gd name="connsiteY23" fmla="*/ 655879 h 6578439"/>
                <a:gd name="connsiteX24" fmla="*/ 4482465 w 5890490"/>
                <a:gd name="connsiteY24" fmla="*/ 440363 h 6578439"/>
                <a:gd name="connsiteX25" fmla="*/ 4402444 w 5890490"/>
                <a:gd name="connsiteY25" fmla="*/ 422111 h 6578439"/>
                <a:gd name="connsiteX26" fmla="*/ 4322423 w 5890490"/>
                <a:gd name="connsiteY26" fmla="*/ 404610 h 6578439"/>
                <a:gd name="connsiteX27" fmla="*/ 4241892 w 5890490"/>
                <a:gd name="connsiteY27" fmla="*/ 389858 h 6578439"/>
                <a:gd name="connsiteX28" fmla="*/ 4201627 w 5890490"/>
                <a:gd name="connsiteY28" fmla="*/ 382483 h 6578439"/>
                <a:gd name="connsiteX29" fmla="*/ 4161234 w 5890490"/>
                <a:gd name="connsiteY29" fmla="*/ 375857 h 6578439"/>
                <a:gd name="connsiteX30" fmla="*/ 3999280 w 5890490"/>
                <a:gd name="connsiteY30" fmla="*/ 353606 h 6578439"/>
                <a:gd name="connsiteX31" fmla="*/ 3836817 w 5890490"/>
                <a:gd name="connsiteY31" fmla="*/ 338480 h 6578439"/>
                <a:gd name="connsiteX32" fmla="*/ 3673972 w 5890490"/>
                <a:gd name="connsiteY32" fmla="*/ 330604 h 6578439"/>
                <a:gd name="connsiteX33" fmla="*/ 3511126 w 5890490"/>
                <a:gd name="connsiteY33" fmla="*/ 328978 h 6578439"/>
                <a:gd name="connsiteX34" fmla="*/ 3183142 w 5890490"/>
                <a:gd name="connsiteY34" fmla="*/ 342854 h 6578439"/>
                <a:gd name="connsiteX35" fmla="*/ 2541444 w 5890490"/>
                <a:gd name="connsiteY35" fmla="*/ 439988 h 6578439"/>
                <a:gd name="connsiteX36" fmla="*/ 1933895 w 5890490"/>
                <a:gd name="connsiteY36" fmla="*/ 650505 h 6578439"/>
                <a:gd name="connsiteX37" fmla="*/ 1378079 w 5890490"/>
                <a:gd name="connsiteY37" fmla="*/ 983905 h 6578439"/>
                <a:gd name="connsiteX38" fmla="*/ 1312967 w 5890490"/>
                <a:gd name="connsiteY38" fmla="*/ 1033660 h 6578439"/>
                <a:gd name="connsiteX39" fmla="*/ 1248364 w 5890490"/>
                <a:gd name="connsiteY39" fmla="*/ 1084413 h 6578439"/>
                <a:gd name="connsiteX40" fmla="*/ 1185163 w 5890490"/>
                <a:gd name="connsiteY40" fmla="*/ 1137168 h 6578439"/>
                <a:gd name="connsiteX41" fmla="*/ 1122852 w 5890490"/>
                <a:gd name="connsiteY41" fmla="*/ 1190922 h 6578439"/>
                <a:gd name="connsiteX42" fmla="*/ 892092 w 5890490"/>
                <a:gd name="connsiteY42" fmla="*/ 1421440 h 6578439"/>
                <a:gd name="connsiteX43" fmla="*/ 707202 w 5890490"/>
                <a:gd name="connsiteY43" fmla="*/ 1684212 h 6578439"/>
                <a:gd name="connsiteX44" fmla="*/ 670121 w 5890490"/>
                <a:gd name="connsiteY44" fmla="*/ 1756093 h 6578439"/>
                <a:gd name="connsiteX45" fmla="*/ 637630 w 5890490"/>
                <a:gd name="connsiteY45" fmla="*/ 1830724 h 6578439"/>
                <a:gd name="connsiteX46" fmla="*/ 607685 w 5890490"/>
                <a:gd name="connsiteY46" fmla="*/ 1907105 h 6578439"/>
                <a:gd name="connsiteX47" fmla="*/ 580034 w 5890490"/>
                <a:gd name="connsiteY47" fmla="*/ 1984986 h 6578439"/>
                <a:gd name="connsiteX48" fmla="*/ 481919 w 5890490"/>
                <a:gd name="connsiteY48" fmla="*/ 2304386 h 6578439"/>
                <a:gd name="connsiteX49" fmla="*/ 433881 w 5890490"/>
                <a:gd name="connsiteY49" fmla="*/ 2465399 h 6578439"/>
                <a:gd name="connsiteX50" fmla="*/ 384442 w 5890490"/>
                <a:gd name="connsiteY50" fmla="*/ 2626163 h 6578439"/>
                <a:gd name="connsiteX51" fmla="*/ 166039 w 5890490"/>
                <a:gd name="connsiteY51" fmla="*/ 3261338 h 6578439"/>
                <a:gd name="connsiteX52" fmla="*/ 56202 w 5890490"/>
                <a:gd name="connsiteY52" fmla="*/ 3910265 h 6578439"/>
                <a:gd name="connsiteX53" fmla="*/ 93664 w 5890490"/>
                <a:gd name="connsiteY53" fmla="*/ 4237292 h 6578439"/>
                <a:gd name="connsiteX54" fmla="*/ 111758 w 5890490"/>
                <a:gd name="connsiteY54" fmla="*/ 4317548 h 6578439"/>
                <a:gd name="connsiteX55" fmla="*/ 133038 w 5890490"/>
                <a:gd name="connsiteY55" fmla="*/ 4397054 h 6578439"/>
                <a:gd name="connsiteX56" fmla="*/ 157757 w 5890490"/>
                <a:gd name="connsiteY56" fmla="*/ 4475560 h 6578439"/>
                <a:gd name="connsiteX57" fmla="*/ 185153 w 5890490"/>
                <a:gd name="connsiteY57" fmla="*/ 4553066 h 6578439"/>
                <a:gd name="connsiteX58" fmla="*/ 493642 w 5890490"/>
                <a:gd name="connsiteY58" fmla="*/ 5132239 h 6578439"/>
                <a:gd name="connsiteX59" fmla="*/ 914391 w 5890490"/>
                <a:gd name="connsiteY59" fmla="*/ 5636528 h 6578439"/>
                <a:gd name="connsiteX60" fmla="*/ 1402034 w 5890490"/>
                <a:gd name="connsiteY60" fmla="*/ 6076188 h 6578439"/>
                <a:gd name="connsiteX61" fmla="*/ 1664397 w 5890490"/>
                <a:gd name="connsiteY61" fmla="*/ 6267079 h 6578439"/>
                <a:gd name="connsiteX62" fmla="*/ 1938992 w 5890490"/>
                <a:gd name="connsiteY62" fmla="*/ 6434343 h 6578439"/>
                <a:gd name="connsiteX63" fmla="*/ 2225931 w 5890490"/>
                <a:gd name="connsiteY63" fmla="*/ 6574322 h 6578439"/>
                <a:gd name="connsiteX64" fmla="*/ 2236328 w 5890490"/>
                <a:gd name="connsiteY64" fmla="*/ 6578439 h 6578439"/>
                <a:gd name="connsiteX65" fmla="*/ 1504665 w 5890490"/>
                <a:gd name="connsiteY65" fmla="*/ 6578439 h 6578439"/>
                <a:gd name="connsiteX66" fmla="*/ 1456827 w 5890490"/>
                <a:gd name="connsiteY66" fmla="*/ 6543476 h 6578439"/>
                <a:gd name="connsiteX67" fmla="*/ 1188475 w 5890490"/>
                <a:gd name="connsiteY67" fmla="*/ 6314083 h 6578439"/>
                <a:gd name="connsiteX68" fmla="*/ 721728 w 5890490"/>
                <a:gd name="connsiteY68" fmla="*/ 5798666 h 6578439"/>
                <a:gd name="connsiteX69" fmla="*/ 344175 w 5890490"/>
                <a:gd name="connsiteY69" fmla="*/ 5219495 h 6578439"/>
                <a:gd name="connsiteX70" fmla="*/ 87293 w 5890490"/>
                <a:gd name="connsiteY70" fmla="*/ 4583569 h 6578439"/>
                <a:gd name="connsiteX71" fmla="*/ 65886 w 5890490"/>
                <a:gd name="connsiteY71" fmla="*/ 4500813 h 6578439"/>
                <a:gd name="connsiteX72" fmla="*/ 47409 w 5890490"/>
                <a:gd name="connsiteY72" fmla="*/ 4417431 h 6578439"/>
                <a:gd name="connsiteX73" fmla="*/ 39000 w 5890490"/>
                <a:gd name="connsiteY73" fmla="*/ 4375677 h 6578439"/>
                <a:gd name="connsiteX74" fmla="*/ 31610 w 5890490"/>
                <a:gd name="connsiteY74" fmla="*/ 4333674 h 6578439"/>
                <a:gd name="connsiteX75" fmla="*/ 18868 w 5890490"/>
                <a:gd name="connsiteY75" fmla="*/ 4249417 h 6578439"/>
                <a:gd name="connsiteX76" fmla="*/ 646 w 5890490"/>
                <a:gd name="connsiteY76" fmla="*/ 3910265 h 6578439"/>
                <a:gd name="connsiteX77" fmla="*/ 130234 w 5890490"/>
                <a:gd name="connsiteY77" fmla="*/ 3248337 h 6578439"/>
                <a:gd name="connsiteX78" fmla="*/ 335383 w 5890490"/>
                <a:gd name="connsiteY78" fmla="*/ 2611911 h 6578439"/>
                <a:gd name="connsiteX79" fmla="*/ 487272 w 5890490"/>
                <a:gd name="connsiteY79" fmla="*/ 1958609 h 6578439"/>
                <a:gd name="connsiteX80" fmla="*/ 508550 w 5890490"/>
                <a:gd name="connsiteY80" fmla="*/ 1876227 h 6578439"/>
                <a:gd name="connsiteX81" fmla="*/ 531742 w 5890490"/>
                <a:gd name="connsiteY81" fmla="*/ 1793721 h 6578439"/>
                <a:gd name="connsiteX82" fmla="*/ 558245 w 5890490"/>
                <a:gd name="connsiteY82" fmla="*/ 1711465 h 6578439"/>
                <a:gd name="connsiteX83" fmla="*/ 590100 w 5890490"/>
                <a:gd name="connsiteY83" fmla="*/ 1630332 h 6578439"/>
                <a:gd name="connsiteX84" fmla="*/ 758680 w 5890490"/>
                <a:gd name="connsiteY84" fmla="*/ 1322433 h 6578439"/>
                <a:gd name="connsiteX85" fmla="*/ 976317 w 5890490"/>
                <a:gd name="connsiteY85" fmla="*/ 1049286 h 6578439"/>
                <a:gd name="connsiteX86" fmla="*/ 1035314 w 5890490"/>
                <a:gd name="connsiteY86" fmla="*/ 985406 h 6578439"/>
                <a:gd name="connsiteX87" fmla="*/ 1095329 w 5890490"/>
                <a:gd name="connsiteY87" fmla="*/ 922526 h 6578439"/>
                <a:gd name="connsiteX88" fmla="*/ 1157384 w 5890490"/>
                <a:gd name="connsiteY88" fmla="*/ 861271 h 6578439"/>
                <a:gd name="connsiteX89" fmla="*/ 1220841 w 5890490"/>
                <a:gd name="connsiteY89" fmla="*/ 801017 h 6578439"/>
                <a:gd name="connsiteX90" fmla="*/ 1286462 w 5890490"/>
                <a:gd name="connsiteY90" fmla="*/ 742886 h 6578439"/>
                <a:gd name="connsiteX91" fmla="*/ 1353233 w 5890490"/>
                <a:gd name="connsiteY91" fmla="*/ 685632 h 6578439"/>
                <a:gd name="connsiteX92" fmla="*/ 1369924 w 5890490"/>
                <a:gd name="connsiteY92" fmla="*/ 671256 h 6578439"/>
                <a:gd name="connsiteX93" fmla="*/ 1387380 w 5890490"/>
                <a:gd name="connsiteY93" fmla="*/ 657755 h 6578439"/>
                <a:gd name="connsiteX94" fmla="*/ 1422422 w 5890490"/>
                <a:gd name="connsiteY94" fmla="*/ 630877 h 6578439"/>
                <a:gd name="connsiteX95" fmla="*/ 1492759 w 5890490"/>
                <a:gd name="connsiteY95" fmla="*/ 577248 h 6578439"/>
                <a:gd name="connsiteX96" fmla="*/ 1528820 w 5890490"/>
                <a:gd name="connsiteY96" fmla="*/ 551496 h 6578439"/>
                <a:gd name="connsiteX97" fmla="*/ 1565390 w 5890490"/>
                <a:gd name="connsiteY97" fmla="*/ 526370 h 6578439"/>
                <a:gd name="connsiteX98" fmla="*/ 1639040 w 5890490"/>
                <a:gd name="connsiteY98" fmla="*/ 476490 h 6578439"/>
                <a:gd name="connsiteX99" fmla="*/ 1792075 w 5890490"/>
                <a:gd name="connsiteY99" fmla="*/ 384859 h 6578439"/>
                <a:gd name="connsiteX100" fmla="*/ 2455943 w 5890490"/>
                <a:gd name="connsiteY100" fmla="*/ 117836 h 6578439"/>
                <a:gd name="connsiteX101" fmla="*/ 3159952 w 5890490"/>
                <a:gd name="connsiteY101" fmla="*/ 7203 h 6578439"/>
                <a:gd name="connsiteX102" fmla="*/ 3336813 w 5890490"/>
                <a:gd name="connsiteY102" fmla="*/ 499 h 65784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Lst>
              <a:rect l="l" t="t" r="r" b="b"/>
              <a:pathLst>
                <a:path w="5890490" h="6578439">
                  <a:moveTo>
                    <a:pt x="5890490" y="5389037"/>
                  </a:moveTo>
                  <a:lnTo>
                    <a:pt x="5890490" y="5855587"/>
                  </a:lnTo>
                  <a:lnTo>
                    <a:pt x="5784593" y="5962054"/>
                  </a:lnTo>
                  <a:cubicBezTo>
                    <a:pt x="5744454" y="6002308"/>
                    <a:pt x="5704062" y="6042436"/>
                    <a:pt x="5663414" y="6082564"/>
                  </a:cubicBezTo>
                  <a:cubicBezTo>
                    <a:pt x="5500314" y="6242577"/>
                    <a:pt x="5330970" y="6400714"/>
                    <a:pt x="5147099" y="6547726"/>
                  </a:cubicBezTo>
                  <a:lnTo>
                    <a:pt x="5105015" y="6578439"/>
                  </a:lnTo>
                  <a:lnTo>
                    <a:pt x="4385601" y="6578439"/>
                  </a:lnTo>
                  <a:lnTo>
                    <a:pt x="4507252" y="6515968"/>
                  </a:lnTo>
                  <a:cubicBezTo>
                    <a:pt x="4645901" y="6439679"/>
                    <a:pt x="4779837" y="6350961"/>
                    <a:pt x="4909330" y="6253453"/>
                  </a:cubicBezTo>
                  <a:cubicBezTo>
                    <a:pt x="5082369" y="6123567"/>
                    <a:pt x="5248145" y="5979180"/>
                    <a:pt x="5411374" y="5828544"/>
                  </a:cubicBezTo>
                  <a:cubicBezTo>
                    <a:pt x="5452149" y="5790791"/>
                    <a:pt x="5492924" y="5752788"/>
                    <a:pt x="5533570" y="5714534"/>
                  </a:cubicBezTo>
                  <a:lnTo>
                    <a:pt x="5657425" y="5597650"/>
                  </a:lnTo>
                  <a:close/>
                  <a:moveTo>
                    <a:pt x="3336813" y="499"/>
                  </a:moveTo>
                  <a:cubicBezTo>
                    <a:pt x="3395682" y="-392"/>
                    <a:pt x="3454550" y="-48"/>
                    <a:pt x="3513674" y="1202"/>
                  </a:cubicBezTo>
                  <a:lnTo>
                    <a:pt x="3602743" y="4827"/>
                  </a:lnTo>
                  <a:lnTo>
                    <a:pt x="3647213" y="6703"/>
                  </a:lnTo>
                  <a:cubicBezTo>
                    <a:pt x="3661994" y="7327"/>
                    <a:pt x="3676903" y="7703"/>
                    <a:pt x="3691684" y="9453"/>
                  </a:cubicBezTo>
                  <a:lnTo>
                    <a:pt x="3868927" y="27080"/>
                  </a:lnTo>
                  <a:cubicBezTo>
                    <a:pt x="4340645" y="85584"/>
                    <a:pt x="4795160" y="243221"/>
                    <a:pt x="5200872" y="472240"/>
                  </a:cubicBezTo>
                  <a:cubicBezTo>
                    <a:pt x="5403855" y="587124"/>
                    <a:pt x="5594988" y="719447"/>
                    <a:pt x="5772711" y="866334"/>
                  </a:cubicBezTo>
                  <a:lnTo>
                    <a:pt x="5890490" y="972426"/>
                  </a:lnTo>
                  <a:lnTo>
                    <a:pt x="5890490" y="1158576"/>
                  </a:lnTo>
                  <a:lnTo>
                    <a:pt x="5676045" y="986969"/>
                  </a:lnTo>
                  <a:cubicBezTo>
                    <a:pt x="5496587" y="857740"/>
                    <a:pt x="5304275" y="746699"/>
                    <a:pt x="5103776" y="655879"/>
                  </a:cubicBezTo>
                  <a:cubicBezTo>
                    <a:pt x="4903214" y="564747"/>
                    <a:pt x="4695006" y="492492"/>
                    <a:pt x="4482465" y="440363"/>
                  </a:cubicBezTo>
                  <a:lnTo>
                    <a:pt x="4402444" y="422111"/>
                  </a:lnTo>
                  <a:cubicBezTo>
                    <a:pt x="4375813" y="416111"/>
                    <a:pt x="4349436" y="408859"/>
                    <a:pt x="4322423" y="404610"/>
                  </a:cubicBezTo>
                  <a:lnTo>
                    <a:pt x="4241892" y="389858"/>
                  </a:lnTo>
                  <a:lnTo>
                    <a:pt x="4201627" y="382483"/>
                  </a:lnTo>
                  <a:cubicBezTo>
                    <a:pt x="4188248" y="379983"/>
                    <a:pt x="4174869" y="377483"/>
                    <a:pt x="4161234" y="375857"/>
                  </a:cubicBezTo>
                  <a:cubicBezTo>
                    <a:pt x="4107208" y="368482"/>
                    <a:pt x="4053308" y="360482"/>
                    <a:pt x="3999280" y="353606"/>
                  </a:cubicBezTo>
                  <a:cubicBezTo>
                    <a:pt x="3944999" y="348855"/>
                    <a:pt x="3890844" y="343854"/>
                    <a:pt x="3836817" y="338480"/>
                  </a:cubicBezTo>
                  <a:lnTo>
                    <a:pt x="3673972" y="330604"/>
                  </a:lnTo>
                  <a:cubicBezTo>
                    <a:pt x="3619690" y="329104"/>
                    <a:pt x="3565281" y="329604"/>
                    <a:pt x="3511126" y="328978"/>
                  </a:cubicBezTo>
                  <a:cubicBezTo>
                    <a:pt x="3402054" y="330728"/>
                    <a:pt x="3291706" y="334604"/>
                    <a:pt x="3183142" y="342854"/>
                  </a:cubicBezTo>
                  <a:cubicBezTo>
                    <a:pt x="2965505" y="358855"/>
                    <a:pt x="2750670" y="389733"/>
                    <a:pt x="2541444" y="439988"/>
                  </a:cubicBezTo>
                  <a:cubicBezTo>
                    <a:pt x="2332216" y="490117"/>
                    <a:pt x="2128850" y="559997"/>
                    <a:pt x="1933895" y="650505"/>
                  </a:cubicBezTo>
                  <a:cubicBezTo>
                    <a:pt x="1738939" y="741261"/>
                    <a:pt x="1553540" y="854146"/>
                    <a:pt x="1378079" y="983905"/>
                  </a:cubicBezTo>
                  <a:lnTo>
                    <a:pt x="1312967" y="1033660"/>
                  </a:lnTo>
                  <a:cubicBezTo>
                    <a:pt x="1291178" y="1050286"/>
                    <a:pt x="1269006" y="1066412"/>
                    <a:pt x="1248364" y="1084413"/>
                  </a:cubicBezTo>
                  <a:lnTo>
                    <a:pt x="1185163" y="1137168"/>
                  </a:lnTo>
                  <a:cubicBezTo>
                    <a:pt x="1164138" y="1154794"/>
                    <a:pt x="1142603" y="1172046"/>
                    <a:pt x="1122852" y="1190922"/>
                  </a:cubicBezTo>
                  <a:cubicBezTo>
                    <a:pt x="1041557" y="1264303"/>
                    <a:pt x="961663" y="1339309"/>
                    <a:pt x="892092" y="1421440"/>
                  </a:cubicBezTo>
                  <a:cubicBezTo>
                    <a:pt x="819589" y="1501822"/>
                    <a:pt x="759827" y="1590329"/>
                    <a:pt x="707202" y="1684212"/>
                  </a:cubicBezTo>
                  <a:cubicBezTo>
                    <a:pt x="694715" y="1708089"/>
                    <a:pt x="682227" y="1731841"/>
                    <a:pt x="670121" y="1756093"/>
                  </a:cubicBezTo>
                  <a:lnTo>
                    <a:pt x="637630" y="1830724"/>
                  </a:lnTo>
                  <a:cubicBezTo>
                    <a:pt x="626161" y="1855350"/>
                    <a:pt x="617624" y="1881603"/>
                    <a:pt x="607685" y="1907105"/>
                  </a:cubicBezTo>
                  <a:cubicBezTo>
                    <a:pt x="598128" y="1932857"/>
                    <a:pt x="588317" y="1958483"/>
                    <a:pt x="580034" y="1984986"/>
                  </a:cubicBezTo>
                  <a:cubicBezTo>
                    <a:pt x="544611" y="2089620"/>
                    <a:pt x="513393" y="2197128"/>
                    <a:pt x="481919" y="2304386"/>
                  </a:cubicBezTo>
                  <a:lnTo>
                    <a:pt x="433881" y="2465399"/>
                  </a:lnTo>
                  <a:lnTo>
                    <a:pt x="384442" y="2626163"/>
                  </a:lnTo>
                  <a:cubicBezTo>
                    <a:pt x="317672" y="2839680"/>
                    <a:pt x="243129" y="3050946"/>
                    <a:pt x="166039" y="3261338"/>
                  </a:cubicBezTo>
                  <a:cubicBezTo>
                    <a:pt x="88822" y="3468979"/>
                    <a:pt x="50850" y="3690248"/>
                    <a:pt x="56202" y="3910265"/>
                  </a:cubicBezTo>
                  <a:cubicBezTo>
                    <a:pt x="58495" y="4020274"/>
                    <a:pt x="71493" y="4129783"/>
                    <a:pt x="93664" y="4237292"/>
                  </a:cubicBezTo>
                  <a:cubicBezTo>
                    <a:pt x="99143" y="4264168"/>
                    <a:pt x="104623" y="4291045"/>
                    <a:pt x="111758" y="4317548"/>
                  </a:cubicBezTo>
                  <a:cubicBezTo>
                    <a:pt x="118384" y="4344176"/>
                    <a:pt x="124627" y="4370802"/>
                    <a:pt x="133038" y="4397054"/>
                  </a:cubicBezTo>
                  <a:cubicBezTo>
                    <a:pt x="140810" y="4423307"/>
                    <a:pt x="148456" y="4449683"/>
                    <a:pt x="157757" y="4475560"/>
                  </a:cubicBezTo>
                  <a:cubicBezTo>
                    <a:pt x="166549" y="4501562"/>
                    <a:pt x="175087" y="4527564"/>
                    <a:pt x="185153" y="4553066"/>
                  </a:cubicBezTo>
                  <a:cubicBezTo>
                    <a:pt x="262371" y="4758458"/>
                    <a:pt x="368895" y="4951974"/>
                    <a:pt x="493642" y="5132239"/>
                  </a:cubicBezTo>
                  <a:cubicBezTo>
                    <a:pt x="618389" y="5312627"/>
                    <a:pt x="760846" y="5480391"/>
                    <a:pt x="914391" y="5636528"/>
                  </a:cubicBezTo>
                  <a:cubicBezTo>
                    <a:pt x="1069081" y="5793166"/>
                    <a:pt x="1231544" y="5941677"/>
                    <a:pt x="1402034" y="6076188"/>
                  </a:cubicBezTo>
                  <a:cubicBezTo>
                    <a:pt x="1487535" y="6143320"/>
                    <a:pt x="1574565" y="6207574"/>
                    <a:pt x="1664397" y="6267079"/>
                  </a:cubicBezTo>
                  <a:cubicBezTo>
                    <a:pt x="1753592" y="6327459"/>
                    <a:pt x="1845336" y="6383088"/>
                    <a:pt x="1938992" y="6434343"/>
                  </a:cubicBezTo>
                  <a:cubicBezTo>
                    <a:pt x="2032647" y="6485659"/>
                    <a:pt x="2128309" y="6532600"/>
                    <a:pt x="2225931" y="6574322"/>
                  </a:cubicBezTo>
                  <a:lnTo>
                    <a:pt x="2236328" y="6578439"/>
                  </a:lnTo>
                  <a:lnTo>
                    <a:pt x="1504665" y="6578439"/>
                  </a:lnTo>
                  <a:lnTo>
                    <a:pt x="1456827" y="6543476"/>
                  </a:lnTo>
                  <a:cubicBezTo>
                    <a:pt x="1363554" y="6470595"/>
                    <a:pt x="1273848" y="6394340"/>
                    <a:pt x="1188475" y="6314083"/>
                  </a:cubicBezTo>
                  <a:cubicBezTo>
                    <a:pt x="1017856" y="6153445"/>
                    <a:pt x="863803" y="5979931"/>
                    <a:pt x="721728" y="5798666"/>
                  </a:cubicBezTo>
                  <a:cubicBezTo>
                    <a:pt x="579397" y="5616027"/>
                    <a:pt x="452103" y="5422511"/>
                    <a:pt x="344175" y="5219495"/>
                  </a:cubicBezTo>
                  <a:cubicBezTo>
                    <a:pt x="236505" y="5016354"/>
                    <a:pt x="147946" y="4803586"/>
                    <a:pt x="87293" y="4583569"/>
                  </a:cubicBezTo>
                  <a:cubicBezTo>
                    <a:pt x="79138" y="4556193"/>
                    <a:pt x="72639" y="4528440"/>
                    <a:pt x="65886" y="4500813"/>
                  </a:cubicBezTo>
                  <a:cubicBezTo>
                    <a:pt x="58751" y="4473311"/>
                    <a:pt x="53144" y="4445308"/>
                    <a:pt x="47409" y="4417431"/>
                  </a:cubicBezTo>
                  <a:cubicBezTo>
                    <a:pt x="44733" y="4403430"/>
                    <a:pt x="41294" y="4389679"/>
                    <a:pt x="39000" y="4375677"/>
                  </a:cubicBezTo>
                  <a:lnTo>
                    <a:pt x="31610" y="4333674"/>
                  </a:lnTo>
                  <a:cubicBezTo>
                    <a:pt x="26258" y="4305797"/>
                    <a:pt x="22563" y="4277544"/>
                    <a:pt x="18868" y="4249417"/>
                  </a:cubicBezTo>
                  <a:cubicBezTo>
                    <a:pt x="4214" y="4136784"/>
                    <a:pt x="-2158" y="4023275"/>
                    <a:pt x="646" y="3910265"/>
                  </a:cubicBezTo>
                  <a:cubicBezTo>
                    <a:pt x="5997" y="3683872"/>
                    <a:pt x="50596" y="3459605"/>
                    <a:pt x="130234" y="3248337"/>
                  </a:cubicBezTo>
                  <a:cubicBezTo>
                    <a:pt x="207961" y="3039196"/>
                    <a:pt x="278044" y="2827179"/>
                    <a:pt x="335383" y="2611911"/>
                  </a:cubicBezTo>
                  <a:cubicBezTo>
                    <a:pt x="393743" y="2396644"/>
                    <a:pt x="435792" y="2178627"/>
                    <a:pt x="487272" y="1958609"/>
                  </a:cubicBezTo>
                  <a:cubicBezTo>
                    <a:pt x="493259" y="1931107"/>
                    <a:pt x="501287" y="1903730"/>
                    <a:pt x="508550" y="1876227"/>
                  </a:cubicBezTo>
                  <a:cubicBezTo>
                    <a:pt x="516195" y="1848725"/>
                    <a:pt x="522312" y="1820972"/>
                    <a:pt x="531742" y="1793721"/>
                  </a:cubicBezTo>
                  <a:lnTo>
                    <a:pt x="558245" y="1711465"/>
                  </a:lnTo>
                  <a:cubicBezTo>
                    <a:pt x="568439" y="1684337"/>
                    <a:pt x="579652" y="1657459"/>
                    <a:pt x="590100" y="1630332"/>
                  </a:cubicBezTo>
                  <a:cubicBezTo>
                    <a:pt x="635080" y="1523075"/>
                    <a:pt x="690637" y="1417566"/>
                    <a:pt x="758680" y="1322433"/>
                  </a:cubicBezTo>
                  <a:cubicBezTo>
                    <a:pt x="824430" y="1225051"/>
                    <a:pt x="899610" y="1136168"/>
                    <a:pt x="976317" y="1049286"/>
                  </a:cubicBezTo>
                  <a:cubicBezTo>
                    <a:pt x="995049" y="1027035"/>
                    <a:pt x="1015436" y="1006533"/>
                    <a:pt x="1035314" y="985406"/>
                  </a:cubicBezTo>
                  <a:lnTo>
                    <a:pt x="1095329" y="922526"/>
                  </a:lnTo>
                  <a:cubicBezTo>
                    <a:pt x="1114953" y="901149"/>
                    <a:pt x="1136359" y="881397"/>
                    <a:pt x="1157384" y="861271"/>
                  </a:cubicBezTo>
                  <a:lnTo>
                    <a:pt x="1220841" y="801017"/>
                  </a:lnTo>
                  <a:cubicBezTo>
                    <a:pt x="1241610" y="780514"/>
                    <a:pt x="1264418" y="762014"/>
                    <a:pt x="1286462" y="742886"/>
                  </a:cubicBezTo>
                  <a:lnTo>
                    <a:pt x="1353233" y="685632"/>
                  </a:lnTo>
                  <a:lnTo>
                    <a:pt x="1369924" y="671256"/>
                  </a:lnTo>
                  <a:cubicBezTo>
                    <a:pt x="1375658" y="666631"/>
                    <a:pt x="1381520" y="662255"/>
                    <a:pt x="1387380" y="657755"/>
                  </a:cubicBezTo>
                  <a:lnTo>
                    <a:pt x="1422422" y="630877"/>
                  </a:lnTo>
                  <a:lnTo>
                    <a:pt x="1492759" y="577248"/>
                  </a:lnTo>
                  <a:cubicBezTo>
                    <a:pt x="1504355" y="567997"/>
                    <a:pt x="1516714" y="559997"/>
                    <a:pt x="1528820" y="551496"/>
                  </a:cubicBezTo>
                  <a:lnTo>
                    <a:pt x="1565390" y="526370"/>
                  </a:lnTo>
                  <a:lnTo>
                    <a:pt x="1639040" y="476490"/>
                  </a:lnTo>
                  <a:cubicBezTo>
                    <a:pt x="1689754" y="445613"/>
                    <a:pt x="1740723" y="414986"/>
                    <a:pt x="1792075" y="384859"/>
                  </a:cubicBezTo>
                  <a:cubicBezTo>
                    <a:pt x="2000282" y="268724"/>
                    <a:pt x="2224927" y="179467"/>
                    <a:pt x="2455943" y="117836"/>
                  </a:cubicBezTo>
                  <a:cubicBezTo>
                    <a:pt x="2687088" y="55957"/>
                    <a:pt x="2923964" y="21204"/>
                    <a:pt x="3159952" y="7203"/>
                  </a:cubicBezTo>
                  <a:cubicBezTo>
                    <a:pt x="3219076" y="3515"/>
                    <a:pt x="3277945" y="1389"/>
                    <a:pt x="3336813" y="499"/>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3" name="TextBox 12">
            <a:extLst>
              <a:ext uri="{FF2B5EF4-FFF2-40B4-BE49-F238E27FC236}">
                <a16:creationId xmlns:a16="http://schemas.microsoft.com/office/drawing/2014/main" id="{36251336-421A-CDAA-5205-FE58354E1592}"/>
              </a:ext>
            </a:extLst>
          </p:cNvPr>
          <p:cNvSpPr txBox="1"/>
          <p:nvPr/>
        </p:nvSpPr>
        <p:spPr>
          <a:xfrm>
            <a:off x="59340" y="6488667"/>
            <a:ext cx="627611" cy="369332"/>
          </a:xfrm>
          <a:prstGeom prst="rect">
            <a:avLst/>
          </a:prstGeom>
          <a:noFill/>
        </p:spPr>
        <p:txBody>
          <a:bodyPr wrap="square" rtlCol="0">
            <a:spAutoFit/>
          </a:bodyPr>
          <a:lstStyle/>
          <a:p>
            <a:pPr algn="l"/>
            <a:r>
              <a:rPr lang="en-US"/>
              <a:t>N.A</a:t>
            </a:r>
          </a:p>
        </p:txBody>
      </p:sp>
    </p:spTree>
    <p:extLst>
      <p:ext uri="{BB962C8B-B14F-4D97-AF65-F5344CB8AC3E}">
        <p14:creationId xmlns:p14="http://schemas.microsoft.com/office/powerpoint/2010/main" val="3591626255"/>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40" name="Rectangle 39">
            <a:extLst>
              <a:ext uri="{FF2B5EF4-FFF2-40B4-BE49-F238E27FC236}">
                <a16:creationId xmlns:a16="http://schemas.microsoft.com/office/drawing/2014/main" id="{2EB492CD-616E-47F8-933B-5E2D952A059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p:nvSpPr>
          <p:cNvPr id="41" name="Arc 40">
            <a:extLst>
              <a:ext uri="{FF2B5EF4-FFF2-40B4-BE49-F238E27FC236}">
                <a16:creationId xmlns:a16="http://schemas.microsoft.com/office/drawing/2014/main" id="{59383CF9-23B5-4335-9B21-1791C4CF1C7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3967198" flipH="1">
            <a:off x="8631348" y="490493"/>
            <a:ext cx="2987899" cy="2987899"/>
          </a:xfrm>
          <a:prstGeom prst="arc">
            <a:avLst>
              <a:gd name="adj1" fmla="val 14441841"/>
              <a:gd name="adj2" fmla="val 0"/>
            </a:avLst>
          </a:prstGeom>
          <a:ln w="127000" cap="rnd">
            <a:solidFill>
              <a:schemeClr val="accent4"/>
            </a:solidFill>
            <a:prstDash val="dash"/>
            <a:miter lim="800000"/>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F72BA5F9-1B47-93B1-3D53-74FF38728BD4}"/>
              </a:ext>
            </a:extLst>
          </p:cNvPr>
          <p:cNvSpPr>
            <a:spLocks noGrp="1"/>
          </p:cNvSpPr>
          <p:nvPr>
            <p:ph type="title"/>
          </p:nvPr>
        </p:nvSpPr>
        <p:spPr>
          <a:xfrm>
            <a:off x="5894962" y="479493"/>
            <a:ext cx="5458838" cy="1325563"/>
          </a:xfrm>
        </p:spPr>
        <p:txBody>
          <a:bodyPr>
            <a:normAutofit/>
          </a:bodyPr>
          <a:lstStyle/>
          <a:p>
            <a:r>
              <a:rPr lang="en-US">
                <a:latin typeface="Times New Roman" panose="02020603050405020304" pitchFamily="18" charset="0"/>
                <a:cs typeface="Times New Roman" panose="02020603050405020304" pitchFamily="18" charset="0"/>
              </a:rPr>
              <a:t>Leading</a:t>
            </a:r>
          </a:p>
        </p:txBody>
      </p:sp>
      <p:sp>
        <p:nvSpPr>
          <p:cNvPr id="42" name="Freeform: Shape 41">
            <a:extLst>
              <a:ext uri="{FF2B5EF4-FFF2-40B4-BE49-F238E27FC236}">
                <a16:creationId xmlns:a16="http://schemas.microsoft.com/office/drawing/2014/main" id="{0007FE00-9498-4706-B255-6437B0252C0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5486400"/>
            <a:ext cx="2672863" cy="1371600"/>
          </a:xfrm>
          <a:custGeom>
            <a:avLst/>
            <a:gdLst>
              <a:gd name="connsiteX0" fmla="*/ 1721734 w 2672863"/>
              <a:gd name="connsiteY0" fmla="*/ 0 h 1371600"/>
              <a:gd name="connsiteX1" fmla="*/ 2564444 w 2672863"/>
              <a:gd name="connsiteY1" fmla="*/ 213382 h 1371600"/>
              <a:gd name="connsiteX2" fmla="*/ 2672863 w 2672863"/>
              <a:gd name="connsiteY2" fmla="*/ 279248 h 1371600"/>
              <a:gd name="connsiteX3" fmla="*/ 2672863 w 2672863"/>
              <a:gd name="connsiteY3" fmla="*/ 1371600 h 1371600"/>
              <a:gd name="connsiteX4" fmla="*/ 0 w 2672863"/>
              <a:gd name="connsiteY4" fmla="*/ 1371600 h 1371600"/>
              <a:gd name="connsiteX5" fmla="*/ 33268 w 2672863"/>
              <a:gd name="connsiteY5" fmla="*/ 1242216 h 1371600"/>
              <a:gd name="connsiteX6" fmla="*/ 1721734 w 2672863"/>
              <a:gd name="connsiteY6" fmla="*/ 0 h 13716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672863" h="1371600">
                <a:moveTo>
                  <a:pt x="1721734" y="0"/>
                </a:moveTo>
                <a:cubicBezTo>
                  <a:pt x="2026863" y="0"/>
                  <a:pt x="2313937" y="77299"/>
                  <a:pt x="2564444" y="213382"/>
                </a:cubicBezTo>
                <a:lnTo>
                  <a:pt x="2672863" y="279248"/>
                </a:lnTo>
                <a:lnTo>
                  <a:pt x="2672863" y="1371600"/>
                </a:lnTo>
                <a:lnTo>
                  <a:pt x="0" y="1371600"/>
                </a:lnTo>
                <a:lnTo>
                  <a:pt x="33268" y="1242216"/>
                </a:lnTo>
                <a:cubicBezTo>
                  <a:pt x="257110" y="522539"/>
                  <a:pt x="928399" y="0"/>
                  <a:pt x="1721734" y="0"/>
                </a:cubicBezTo>
                <a:close/>
              </a:path>
            </a:pathLst>
          </a:cu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pic>
        <p:nvPicPr>
          <p:cNvPr id="7" name="Graphic 6" descr="Business Growth">
            <a:extLst>
              <a:ext uri="{FF2B5EF4-FFF2-40B4-BE49-F238E27FC236}">
                <a16:creationId xmlns:a16="http://schemas.microsoft.com/office/drawing/2014/main" id="{03FC77ED-E8CB-9F5C-8574-9BB6B61B9BA5}"/>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703182" y="955437"/>
            <a:ext cx="4777381" cy="4454997"/>
          </a:xfrm>
          <a:custGeom>
            <a:avLst/>
            <a:gdLst/>
            <a:ahLst/>
            <a:cxnLst/>
            <a:rect l="l" t="t" r="r" b="b"/>
            <a:pathLst>
              <a:path w="4777381" h="5643794">
                <a:moveTo>
                  <a:pt x="143704" y="0"/>
                </a:moveTo>
                <a:lnTo>
                  <a:pt x="4633677" y="0"/>
                </a:lnTo>
                <a:cubicBezTo>
                  <a:pt x="4713043" y="0"/>
                  <a:pt x="4777381" y="64338"/>
                  <a:pt x="4777381" y="143704"/>
                </a:cubicBezTo>
                <a:lnTo>
                  <a:pt x="4777381" y="5500090"/>
                </a:lnTo>
                <a:cubicBezTo>
                  <a:pt x="4777381" y="5579456"/>
                  <a:pt x="4713043" y="5643794"/>
                  <a:pt x="4633677" y="5643794"/>
                </a:cubicBezTo>
                <a:lnTo>
                  <a:pt x="143704" y="5643794"/>
                </a:lnTo>
                <a:cubicBezTo>
                  <a:pt x="64338" y="5643794"/>
                  <a:pt x="0" y="5579456"/>
                  <a:pt x="0" y="5500090"/>
                </a:cubicBezTo>
                <a:lnTo>
                  <a:pt x="0" y="143704"/>
                </a:lnTo>
                <a:cubicBezTo>
                  <a:pt x="0" y="64338"/>
                  <a:pt x="64338" y="0"/>
                  <a:pt x="143704" y="0"/>
                </a:cubicBezTo>
                <a:close/>
              </a:path>
            </a:pathLst>
          </a:custGeom>
        </p:spPr>
      </p:pic>
      <p:sp>
        <p:nvSpPr>
          <p:cNvPr id="3" name="Content Placeholder 2">
            <a:extLst>
              <a:ext uri="{FF2B5EF4-FFF2-40B4-BE49-F238E27FC236}">
                <a16:creationId xmlns:a16="http://schemas.microsoft.com/office/drawing/2014/main" id="{6273196B-5B7C-A9FE-AB97-5DBF641B211A}"/>
              </a:ext>
            </a:extLst>
          </p:cNvPr>
          <p:cNvSpPr>
            <a:spLocks noGrp="1"/>
          </p:cNvSpPr>
          <p:nvPr>
            <p:ph idx="1"/>
          </p:nvPr>
        </p:nvSpPr>
        <p:spPr>
          <a:xfrm>
            <a:off x="5894962" y="1984443"/>
            <a:ext cx="5458838" cy="4192520"/>
          </a:xfrm>
        </p:spPr>
        <p:txBody>
          <a:bodyPr>
            <a:normAutofit/>
          </a:bodyPr>
          <a:lstStyle/>
          <a:p>
            <a:r>
              <a:rPr lang="en-US" sz="1800">
                <a:effectLst/>
                <a:latin typeface="Times New Roman" panose="02020603050405020304" pitchFamily="18" charset="0"/>
                <a:ea typeface="Times New Roman" panose="02020603050405020304" pitchFamily="18" charset="0"/>
              </a:rPr>
              <a:t>Leading is one of Henri </a:t>
            </a:r>
            <a:r>
              <a:rPr lang="en-US" sz="1800" err="1">
                <a:effectLst/>
                <a:latin typeface="Times New Roman" panose="02020603050405020304" pitchFamily="18" charset="0"/>
                <a:ea typeface="Times New Roman" panose="02020603050405020304" pitchFamily="18" charset="0"/>
              </a:rPr>
              <a:t>Fayol’s</a:t>
            </a:r>
            <a:r>
              <a:rPr lang="en-US" sz="1800">
                <a:effectLst/>
                <a:latin typeface="Times New Roman" panose="02020603050405020304" pitchFamily="18" charset="0"/>
                <a:ea typeface="Times New Roman" panose="02020603050405020304" pitchFamily="18" charset="0"/>
              </a:rPr>
              <a:t> key management functions, focusing on motivating, guiding, and inspiring employees to work towards the </a:t>
            </a:r>
            <a:r>
              <a:rPr lang="en-US" sz="1800" err="1">
                <a:effectLst/>
                <a:latin typeface="Times New Roman" panose="02020603050405020304" pitchFamily="18" charset="0"/>
                <a:ea typeface="Times New Roman" panose="02020603050405020304" pitchFamily="18" charset="0"/>
              </a:rPr>
              <a:t>organisation’s</a:t>
            </a:r>
            <a:r>
              <a:rPr lang="en-US" sz="1800">
                <a:effectLst/>
                <a:latin typeface="Times New Roman" panose="02020603050405020304" pitchFamily="18" charset="0"/>
                <a:ea typeface="Times New Roman" panose="02020603050405020304" pitchFamily="18" charset="0"/>
              </a:rPr>
              <a:t> goals. At Greggs, effective leadership is essential in maintaining high standards of customer service, teamwork, and productivity across its many bakery outlets.</a:t>
            </a:r>
          </a:p>
          <a:p>
            <a:r>
              <a:rPr lang="en-US" sz="1800">
                <a:effectLst/>
                <a:latin typeface="Times New Roman" panose="02020603050405020304" pitchFamily="18" charset="0"/>
                <a:ea typeface="Times New Roman" panose="02020603050405020304" pitchFamily="18" charset="0"/>
              </a:rPr>
              <a:t>To be effective leaders, Greggs managers use a range of motivational techniques. They often </a:t>
            </a:r>
            <a:r>
              <a:rPr lang="en-US" sz="1800" err="1">
                <a:effectLst/>
                <a:latin typeface="Times New Roman" panose="02020603050405020304" pitchFamily="18" charset="0"/>
                <a:ea typeface="Times New Roman" panose="02020603050405020304" pitchFamily="18" charset="0"/>
              </a:rPr>
              <a:t>recognise</a:t>
            </a:r>
            <a:r>
              <a:rPr lang="en-US" sz="1800">
                <a:effectLst/>
                <a:latin typeface="Times New Roman" panose="02020603050405020304" pitchFamily="18" charset="0"/>
                <a:ea typeface="Times New Roman" panose="02020603050405020304" pitchFamily="18" charset="0"/>
              </a:rPr>
              <a:t> good performance through praise or rewards, offer opportunities for staff development, and encourage teamwork within stores. This helps employees feel more engaged and loyal to the company, reducing staff turnover and improving overall service quality. </a:t>
            </a:r>
          </a:p>
          <a:p>
            <a:endParaRPr lang="en-US" sz="1800"/>
          </a:p>
        </p:txBody>
      </p:sp>
      <p:sp>
        <p:nvSpPr>
          <p:cNvPr id="4" name="TextBox 3">
            <a:extLst>
              <a:ext uri="{FF2B5EF4-FFF2-40B4-BE49-F238E27FC236}">
                <a16:creationId xmlns:a16="http://schemas.microsoft.com/office/drawing/2014/main" id="{BDEC5CB7-380A-AE88-EDA6-1728F01373B3}"/>
              </a:ext>
            </a:extLst>
          </p:cNvPr>
          <p:cNvSpPr txBox="1"/>
          <p:nvPr/>
        </p:nvSpPr>
        <p:spPr>
          <a:xfrm>
            <a:off x="0" y="6429894"/>
            <a:ext cx="1828800" cy="369332"/>
          </a:xfrm>
          <a:prstGeom prst="rect">
            <a:avLst/>
          </a:prstGeom>
          <a:noFill/>
        </p:spPr>
        <p:txBody>
          <a:bodyPr wrap="square" rtlCol="0">
            <a:spAutoFit/>
          </a:bodyPr>
          <a:lstStyle/>
          <a:p>
            <a:pPr algn="l"/>
            <a:r>
              <a:rPr lang="en-US"/>
              <a:t>B.K</a:t>
            </a:r>
          </a:p>
        </p:txBody>
      </p:sp>
    </p:spTree>
    <p:extLst>
      <p:ext uri="{BB962C8B-B14F-4D97-AF65-F5344CB8AC3E}">
        <p14:creationId xmlns:p14="http://schemas.microsoft.com/office/powerpoint/2010/main" val="1766205122"/>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9" name="Rectangle 18">
            <a:extLst>
              <a:ext uri="{FF2B5EF4-FFF2-40B4-BE49-F238E27FC236}">
                <a16:creationId xmlns:a16="http://schemas.microsoft.com/office/drawing/2014/main" id="{DB304A14-32D0-4873-B914-423ED7B8DA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p:nvSpPr>
          <p:cNvPr id="2" name="Title 1">
            <a:extLst>
              <a:ext uri="{FF2B5EF4-FFF2-40B4-BE49-F238E27FC236}">
                <a16:creationId xmlns:a16="http://schemas.microsoft.com/office/drawing/2014/main" id="{30A9EF3A-EC66-3111-E6C5-73742FA24806}"/>
              </a:ext>
            </a:extLst>
          </p:cNvPr>
          <p:cNvSpPr>
            <a:spLocks noGrp="1"/>
          </p:cNvSpPr>
          <p:nvPr>
            <p:ph type="title"/>
          </p:nvPr>
        </p:nvSpPr>
        <p:spPr>
          <a:xfrm>
            <a:off x="838200" y="365125"/>
            <a:ext cx="5387502" cy="1325563"/>
          </a:xfrm>
        </p:spPr>
        <p:txBody>
          <a:bodyPr>
            <a:normAutofit/>
          </a:bodyPr>
          <a:lstStyle/>
          <a:p>
            <a:r>
              <a:rPr lang="en-US">
                <a:latin typeface="Times New Roman" panose="02020603050405020304" pitchFamily="18" charset="0"/>
                <a:cs typeface="Times New Roman" panose="02020603050405020304" pitchFamily="18" charset="0"/>
              </a:rPr>
              <a:t>Leading </a:t>
            </a:r>
          </a:p>
        </p:txBody>
      </p:sp>
      <p:sp>
        <p:nvSpPr>
          <p:cNvPr id="3" name="Content Placeholder 2">
            <a:extLst>
              <a:ext uri="{FF2B5EF4-FFF2-40B4-BE49-F238E27FC236}">
                <a16:creationId xmlns:a16="http://schemas.microsoft.com/office/drawing/2014/main" id="{FFE52E97-7F76-21DA-8134-F6F4AC9D132D}"/>
              </a:ext>
            </a:extLst>
          </p:cNvPr>
          <p:cNvSpPr>
            <a:spLocks noGrp="1"/>
          </p:cNvSpPr>
          <p:nvPr>
            <p:ph idx="1"/>
          </p:nvPr>
        </p:nvSpPr>
        <p:spPr>
          <a:xfrm>
            <a:off x="838200" y="1825625"/>
            <a:ext cx="5387502" cy="4351338"/>
          </a:xfrm>
        </p:spPr>
        <p:txBody>
          <a:bodyPr vert="horz" lIns="91440" tIns="45720" rIns="91440" bIns="45720" rtlCol="0" anchor="t">
            <a:normAutofit/>
          </a:bodyPr>
          <a:lstStyle/>
          <a:p>
            <a:r>
              <a:rPr lang="en-US" sz="1800">
                <a:effectLst/>
                <a:latin typeface="Times New Roman"/>
                <a:ea typeface="Times New Roman" panose="02020603050405020304" pitchFamily="18" charset="0"/>
                <a:cs typeface="Times New Roman"/>
              </a:rPr>
              <a:t>Leadership at Greggs also involves adapting to change and supporting staff during transitions, such as new product launches or digital innovations like online ordering. Managers who listen to employees’ feedback and involve them in decision-making help create a culture of inclusion and commitment. This people-focused approach strengthens the connection between management and employees, ensuring everyone works towards common goals.</a:t>
            </a:r>
          </a:p>
          <a:p>
            <a:pPr marL="0" indent="0">
              <a:buNone/>
            </a:pPr>
            <a:endParaRPr lang="en-US" sz="2400"/>
          </a:p>
        </p:txBody>
      </p:sp>
      <p:pic>
        <p:nvPicPr>
          <p:cNvPr id="5" name="Picture 4" descr="Red toy person in front of two lines of white figures">
            <a:extLst>
              <a:ext uri="{FF2B5EF4-FFF2-40B4-BE49-F238E27FC236}">
                <a16:creationId xmlns:a16="http://schemas.microsoft.com/office/drawing/2014/main" id="{8633D58D-F375-1F95-E7A4-E37979BF07AE}"/>
              </a:ext>
            </a:extLst>
          </p:cNvPr>
          <p:cNvPicPr>
            <a:picLocks noChangeAspect="1"/>
          </p:cNvPicPr>
          <p:nvPr/>
        </p:nvPicPr>
        <p:blipFill>
          <a:blip r:embed="rId2"/>
          <a:srcRect l="18989" r="15167" b="2"/>
          <a:stretch>
            <a:fillRect/>
          </a:stretch>
        </p:blipFill>
        <p:spPr>
          <a:xfrm>
            <a:off x="6621294" y="1295416"/>
            <a:ext cx="5570706" cy="5562584"/>
          </a:xfrm>
          <a:custGeom>
            <a:avLst/>
            <a:gdLst/>
            <a:ahLst/>
            <a:cxnLst/>
            <a:rect l="l" t="t" r="r" b="b"/>
            <a:pathLst>
              <a:path w="5570706" h="5562584">
                <a:moveTo>
                  <a:pt x="3374687" y="0"/>
                </a:moveTo>
                <a:cubicBezTo>
                  <a:pt x="4190094" y="0"/>
                  <a:pt x="4937956" y="289196"/>
                  <a:pt x="5521301" y="770615"/>
                </a:cubicBezTo>
                <a:lnTo>
                  <a:pt x="5570706" y="815517"/>
                </a:lnTo>
                <a:lnTo>
                  <a:pt x="5570706" y="5562584"/>
                </a:lnTo>
                <a:lnTo>
                  <a:pt x="808135" y="5562584"/>
                </a:lnTo>
                <a:lnTo>
                  <a:pt x="770615" y="5521302"/>
                </a:lnTo>
                <a:cubicBezTo>
                  <a:pt x="289196" y="4937957"/>
                  <a:pt x="0" y="4190095"/>
                  <a:pt x="0" y="3374687"/>
                </a:cubicBezTo>
                <a:cubicBezTo>
                  <a:pt x="0" y="1510899"/>
                  <a:pt x="1510899" y="0"/>
                  <a:pt x="3374687" y="0"/>
                </a:cubicBezTo>
                <a:close/>
              </a:path>
            </a:pathLst>
          </a:custGeom>
        </p:spPr>
      </p:pic>
      <p:sp>
        <p:nvSpPr>
          <p:cNvPr id="20" name="!!Oval">
            <a:extLst>
              <a:ext uri="{FF2B5EF4-FFF2-40B4-BE49-F238E27FC236}">
                <a16:creationId xmlns:a16="http://schemas.microsoft.com/office/drawing/2014/main" id="{1D460C86-854F-4FB3-ABC2-E823D8FEB9D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643451" y="1656147"/>
            <a:ext cx="546100" cy="546100"/>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Calibri" panose="020F0502020204030204"/>
              <a:ea typeface="+mn-ea"/>
              <a:cs typeface="+mn-cs"/>
            </a:endParaRPr>
          </a:p>
        </p:txBody>
      </p:sp>
      <p:sp>
        <p:nvSpPr>
          <p:cNvPr id="18" name="!!Arc">
            <a:extLst>
              <a:ext uri="{FF2B5EF4-FFF2-40B4-BE49-F238E27FC236}">
                <a16:creationId xmlns:a16="http://schemas.microsoft.com/office/drawing/2014/main" id="{BB48116A-278A-4CC5-89D3-9DE8E8FF124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134739" y="587516"/>
            <a:ext cx="2987899" cy="2987899"/>
          </a:xfrm>
          <a:prstGeom prst="arc">
            <a:avLst>
              <a:gd name="adj1" fmla="val 15817365"/>
              <a:gd name="adj2" fmla="val 1781380"/>
            </a:avLst>
          </a:prstGeom>
          <a:ln w="127000" cap="rnd">
            <a:solidFill>
              <a:schemeClr val="accent4"/>
            </a:solidFill>
            <a:prstDash val="dash"/>
            <a:miter lim="800000"/>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Calibri" panose="020F0502020204030204"/>
              <a:ea typeface="+mn-ea"/>
              <a:cs typeface="+mn-cs"/>
            </a:endParaRPr>
          </a:p>
        </p:txBody>
      </p:sp>
      <p:sp>
        <p:nvSpPr>
          <p:cNvPr id="4" name="TextBox 3">
            <a:extLst>
              <a:ext uri="{FF2B5EF4-FFF2-40B4-BE49-F238E27FC236}">
                <a16:creationId xmlns:a16="http://schemas.microsoft.com/office/drawing/2014/main" id="{8AB5C089-C603-2099-1510-485A486A3E40}"/>
              </a:ext>
            </a:extLst>
          </p:cNvPr>
          <p:cNvSpPr txBox="1"/>
          <p:nvPr/>
        </p:nvSpPr>
        <p:spPr>
          <a:xfrm>
            <a:off x="6621294" y="6301742"/>
            <a:ext cx="5570706" cy="556258"/>
          </a:xfrm>
          <a:prstGeom prst="rect">
            <a:avLst/>
          </a:prstGeom>
          <a:solidFill>
            <a:srgbClr val="000000">
              <a:alpha val="50000"/>
            </a:srgbClr>
          </a:solidFill>
          <a:ln>
            <a:noFill/>
          </a:ln>
        </p:spPr>
        <p:txBody>
          <a:bodyPr wrap="square" rtlCol="0">
            <a:noAutofit/>
          </a:bodyPr>
          <a:lstStyle/>
          <a:p>
            <a:pPr algn="ctr">
              <a:spcAft>
                <a:spcPts val="600"/>
              </a:spcAft>
            </a:pPr>
            <a:endParaRPr lang="en-US" sz="1300">
              <a:solidFill>
                <a:srgbClr val="FFFFFF"/>
              </a:solidFill>
            </a:endParaRPr>
          </a:p>
        </p:txBody>
      </p:sp>
    </p:spTree>
    <p:extLst>
      <p:ext uri="{BB962C8B-B14F-4D97-AF65-F5344CB8AC3E}">
        <p14:creationId xmlns:p14="http://schemas.microsoft.com/office/powerpoint/2010/main" val="2054398479"/>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5" name="Rectangle 14">
            <a:extLst>
              <a:ext uri="{FF2B5EF4-FFF2-40B4-BE49-F238E27FC236}">
                <a16:creationId xmlns:a16="http://schemas.microsoft.com/office/drawing/2014/main" id="{1CD81A2A-6ED4-4EF4-A14C-912D31E1480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p:nvSpPr>
          <p:cNvPr id="2" name="Title 1">
            <a:extLst>
              <a:ext uri="{FF2B5EF4-FFF2-40B4-BE49-F238E27FC236}">
                <a16:creationId xmlns:a16="http://schemas.microsoft.com/office/drawing/2014/main" id="{8DF3A6DC-1416-595D-FFC2-4B55A7835CDE}"/>
              </a:ext>
            </a:extLst>
          </p:cNvPr>
          <p:cNvSpPr>
            <a:spLocks noGrp="1"/>
          </p:cNvSpPr>
          <p:nvPr>
            <p:ph type="title"/>
          </p:nvPr>
        </p:nvSpPr>
        <p:spPr>
          <a:xfrm>
            <a:off x="838200" y="365125"/>
            <a:ext cx="5393361" cy="1325563"/>
          </a:xfrm>
        </p:spPr>
        <p:txBody>
          <a:bodyPr/>
          <a:lstStyle/>
          <a:p>
            <a:r>
              <a:rPr lang="en-US">
                <a:latin typeface="Times New Roman" panose="02020603050405020304" pitchFamily="18" charset="0"/>
                <a:cs typeface="Times New Roman" panose="02020603050405020304" pitchFamily="18" charset="0"/>
              </a:rPr>
              <a:t>Leading</a:t>
            </a:r>
          </a:p>
        </p:txBody>
      </p:sp>
      <p:sp>
        <p:nvSpPr>
          <p:cNvPr id="17" name="Freeform: Shape 16">
            <a:extLst>
              <a:ext uri="{FF2B5EF4-FFF2-40B4-BE49-F238E27FC236}">
                <a16:creationId xmlns:a16="http://schemas.microsoft.com/office/drawing/2014/main" id="{1661932C-CA15-4E17-B115-FAE7CBEE478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198657" y="1"/>
            <a:ext cx="1155142" cy="625027"/>
          </a:xfrm>
          <a:custGeom>
            <a:avLst/>
            <a:gdLst>
              <a:gd name="connsiteX0" fmla="*/ 4784 w 1155142"/>
              <a:gd name="connsiteY0" fmla="*/ 0 h 625027"/>
              <a:gd name="connsiteX1" fmla="*/ 1150358 w 1155142"/>
              <a:gd name="connsiteY1" fmla="*/ 0 h 625027"/>
              <a:gd name="connsiteX2" fmla="*/ 1155142 w 1155142"/>
              <a:gd name="connsiteY2" fmla="*/ 47456 h 625027"/>
              <a:gd name="connsiteX3" fmla="*/ 577571 w 1155142"/>
              <a:gd name="connsiteY3" fmla="*/ 625027 h 625027"/>
              <a:gd name="connsiteX4" fmla="*/ 0 w 1155142"/>
              <a:gd name="connsiteY4" fmla="*/ 47456 h 62502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55142" h="625027">
                <a:moveTo>
                  <a:pt x="4784" y="0"/>
                </a:moveTo>
                <a:lnTo>
                  <a:pt x="1150358" y="0"/>
                </a:lnTo>
                <a:lnTo>
                  <a:pt x="1155142" y="47456"/>
                </a:lnTo>
                <a:cubicBezTo>
                  <a:pt x="1155142" y="366440"/>
                  <a:pt x="896555" y="625027"/>
                  <a:pt x="577571" y="625027"/>
                </a:cubicBezTo>
                <a:cubicBezTo>
                  <a:pt x="258587" y="625027"/>
                  <a:pt x="0" y="366440"/>
                  <a:pt x="0" y="47456"/>
                </a:cubicBezTo>
                <a:close/>
              </a:path>
            </a:pathLst>
          </a:custGeom>
          <a:solidFill>
            <a:schemeClr val="accent5">
              <a:alpha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 name="Content Placeholder 2">
            <a:extLst>
              <a:ext uri="{FF2B5EF4-FFF2-40B4-BE49-F238E27FC236}">
                <a16:creationId xmlns:a16="http://schemas.microsoft.com/office/drawing/2014/main" id="{4F48BE8A-CE0F-86D4-EC27-718349E113A9}"/>
              </a:ext>
            </a:extLst>
          </p:cNvPr>
          <p:cNvSpPr>
            <a:spLocks noGrp="1"/>
          </p:cNvSpPr>
          <p:nvPr>
            <p:ph idx="1"/>
          </p:nvPr>
        </p:nvSpPr>
        <p:spPr>
          <a:xfrm>
            <a:off x="2949277" y="1515225"/>
            <a:ext cx="5393361" cy="4351338"/>
          </a:xfrm>
        </p:spPr>
        <p:txBody>
          <a:bodyPr vert="horz" lIns="91440" tIns="45720" rIns="91440" bIns="45720" rtlCol="0" anchor="t">
            <a:normAutofit/>
          </a:bodyPr>
          <a:lstStyle/>
          <a:p>
            <a:r>
              <a:rPr lang="en-US" sz="1800" dirty="0">
                <a:effectLst/>
                <a:latin typeface="Times New Roman"/>
                <a:ea typeface="Times New Roman" panose="02020603050405020304" pitchFamily="18" charset="0"/>
                <a:cs typeface="Times New Roman"/>
              </a:rPr>
              <a:t>Overall, effective leadership enables Greggs to achieve its </a:t>
            </a:r>
            <a:r>
              <a:rPr lang="en-US" sz="1800" dirty="0" err="1">
                <a:effectLst/>
                <a:latin typeface="Times New Roman"/>
                <a:ea typeface="Times New Roman" panose="02020603050405020304" pitchFamily="18" charset="0"/>
                <a:cs typeface="Times New Roman"/>
              </a:rPr>
              <a:t>organisational</a:t>
            </a:r>
            <a:r>
              <a:rPr lang="en-US" sz="1800" dirty="0">
                <a:effectLst/>
                <a:latin typeface="Times New Roman"/>
                <a:ea typeface="Times New Roman" panose="02020603050405020304" pitchFamily="18" charset="0"/>
                <a:cs typeface="Times New Roman"/>
              </a:rPr>
              <a:t> objectives by maintaining a motivated workforce, delivering excellent customer service, and fostering a positive company culture. By leading with empathy, clear communication, and motivation, Greggs’ managers help the business stay competitive, customer-focused, and successful in a rapidly changing retail environment.</a:t>
            </a:r>
          </a:p>
          <a:p>
            <a:pPr marL="0" indent="0">
              <a:buNone/>
            </a:pPr>
            <a:endParaRPr lang="en-US" sz="2400" dirty="0"/>
          </a:p>
        </p:txBody>
      </p:sp>
      <p:sp>
        <p:nvSpPr>
          <p:cNvPr id="14" name="Oval 13">
            <a:extLst>
              <a:ext uri="{FF2B5EF4-FFF2-40B4-BE49-F238E27FC236}">
                <a16:creationId xmlns:a16="http://schemas.microsoft.com/office/drawing/2014/main" id="{8590ADD5-9383-4D3D-9047-3DA2593CCB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808185" y="3423959"/>
            <a:ext cx="540822" cy="540822"/>
          </a:xfrm>
          <a:prstGeom prst="ellipse">
            <a:avLst/>
          </a:prstGeom>
          <a:noFill/>
          <a:ln w="127000">
            <a:solidFill>
              <a:schemeClr val="accent5"/>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7" name="Graphic 6" descr="Laptop Secure">
            <a:extLst>
              <a:ext uri="{FF2B5EF4-FFF2-40B4-BE49-F238E27FC236}">
                <a16:creationId xmlns:a16="http://schemas.microsoft.com/office/drawing/2014/main" id="{D88B572F-83AE-5ACB-67A4-E130A3C67BBD}"/>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7887184" y="1216485"/>
            <a:ext cx="3781051" cy="3781051"/>
          </a:xfrm>
          <a:custGeom>
            <a:avLst/>
            <a:gdLst/>
            <a:ahLst/>
            <a:cxnLst/>
            <a:rect l="l" t="t" r="r" b="b"/>
            <a:pathLst>
              <a:path w="4114800" h="5712488">
                <a:moveTo>
                  <a:pt x="133155" y="0"/>
                </a:moveTo>
                <a:lnTo>
                  <a:pt x="3981645" y="0"/>
                </a:lnTo>
                <a:cubicBezTo>
                  <a:pt x="4055184" y="0"/>
                  <a:pt x="4114800" y="59616"/>
                  <a:pt x="4114800" y="133155"/>
                </a:cubicBezTo>
                <a:lnTo>
                  <a:pt x="4114800" y="5579333"/>
                </a:lnTo>
                <a:cubicBezTo>
                  <a:pt x="4114800" y="5652872"/>
                  <a:pt x="4055184" y="5712488"/>
                  <a:pt x="3981645" y="5712488"/>
                </a:cubicBezTo>
                <a:lnTo>
                  <a:pt x="133155" y="5712488"/>
                </a:lnTo>
                <a:cubicBezTo>
                  <a:pt x="59616" y="5712488"/>
                  <a:pt x="0" y="5652872"/>
                  <a:pt x="0" y="5579333"/>
                </a:cubicBezTo>
                <a:lnTo>
                  <a:pt x="0" y="133155"/>
                </a:lnTo>
                <a:cubicBezTo>
                  <a:pt x="0" y="59616"/>
                  <a:pt x="59616" y="0"/>
                  <a:pt x="133155" y="0"/>
                </a:cubicBezTo>
                <a:close/>
              </a:path>
            </a:pathLst>
          </a:custGeom>
        </p:spPr>
      </p:pic>
      <p:sp>
        <p:nvSpPr>
          <p:cNvPr id="16" name="Freeform: Shape 15">
            <a:extLst>
              <a:ext uri="{FF2B5EF4-FFF2-40B4-BE49-F238E27FC236}">
                <a16:creationId xmlns:a16="http://schemas.microsoft.com/office/drawing/2014/main" id="{DABE3E45-88CF-45D8-8D40-C773324D93F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749602" y="1"/>
            <a:ext cx="2066948" cy="1621879"/>
          </a:xfrm>
          <a:custGeom>
            <a:avLst/>
            <a:gdLst>
              <a:gd name="connsiteX0" fmla="*/ 0 w 2066948"/>
              <a:gd name="connsiteY0" fmla="*/ 0 h 1621879"/>
              <a:gd name="connsiteX1" fmla="*/ 123825 w 2066948"/>
              <a:gd name="connsiteY1" fmla="*/ 0 h 1621879"/>
              <a:gd name="connsiteX2" fmla="*/ 123825 w 2066948"/>
              <a:gd name="connsiteY2" fmla="*/ 1452620 h 1621879"/>
              <a:gd name="connsiteX3" fmla="*/ 1881378 w 2066948"/>
              <a:gd name="connsiteY3" fmla="*/ 436017 h 1621879"/>
              <a:gd name="connsiteX4" fmla="*/ 1127572 w 2066948"/>
              <a:gd name="connsiteY4" fmla="*/ 0 h 1621879"/>
              <a:gd name="connsiteX5" fmla="*/ 1374887 w 2066948"/>
              <a:gd name="connsiteY5" fmla="*/ 0 h 1621879"/>
              <a:gd name="connsiteX6" fmla="*/ 2035969 w 2066948"/>
              <a:gd name="connsiteY6" fmla="*/ 382391 h 1621879"/>
              <a:gd name="connsiteX7" fmla="*/ 2058648 w 2066948"/>
              <a:gd name="connsiteY7" fmla="*/ 466963 h 1621879"/>
              <a:gd name="connsiteX8" fmla="*/ 2035969 w 2066948"/>
              <a:gd name="connsiteY8" fmla="*/ 489642 h 1621879"/>
              <a:gd name="connsiteX9" fmla="*/ 92869 w 2066948"/>
              <a:gd name="connsiteY9" fmla="*/ 1613592 h 1621879"/>
              <a:gd name="connsiteX10" fmla="*/ 61913 w 2066948"/>
              <a:gd name="connsiteY10" fmla="*/ 1621879 h 1621879"/>
              <a:gd name="connsiteX11" fmla="*/ 0 w 2066948"/>
              <a:gd name="connsiteY11" fmla="*/ 1559967 h 16218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066948" h="1621879">
                <a:moveTo>
                  <a:pt x="0" y="0"/>
                </a:moveTo>
                <a:lnTo>
                  <a:pt x="123825" y="0"/>
                </a:lnTo>
                <a:lnTo>
                  <a:pt x="123825" y="1452620"/>
                </a:lnTo>
                <a:lnTo>
                  <a:pt x="1881378" y="436017"/>
                </a:lnTo>
                <a:lnTo>
                  <a:pt x="1127572" y="0"/>
                </a:lnTo>
                <a:lnTo>
                  <a:pt x="1374887" y="0"/>
                </a:lnTo>
                <a:lnTo>
                  <a:pt x="2035969" y="382391"/>
                </a:lnTo>
                <a:cubicBezTo>
                  <a:pt x="2065582" y="399479"/>
                  <a:pt x="2075745" y="437340"/>
                  <a:pt x="2058648" y="466963"/>
                </a:cubicBezTo>
                <a:cubicBezTo>
                  <a:pt x="2053219" y="476384"/>
                  <a:pt x="2045389" y="484204"/>
                  <a:pt x="2035969" y="489642"/>
                </a:cubicBezTo>
                <a:lnTo>
                  <a:pt x="92869" y="1613592"/>
                </a:lnTo>
                <a:cubicBezTo>
                  <a:pt x="83458" y="1619031"/>
                  <a:pt x="72780" y="1621889"/>
                  <a:pt x="61913" y="1621879"/>
                </a:cubicBezTo>
                <a:cubicBezTo>
                  <a:pt x="27719" y="1621879"/>
                  <a:pt x="0" y="1594161"/>
                  <a:pt x="0" y="1559967"/>
                </a:cubicBezTo>
                <a:close/>
              </a:path>
            </a:pathLst>
          </a:custGeom>
          <a:solidFill>
            <a:schemeClr val="accent6"/>
          </a:solidFill>
          <a:ln w="9525" cap="flat">
            <a:noFill/>
            <a:prstDash val="solid"/>
            <a:miter/>
          </a:ln>
        </p:spPr>
        <p:txBody>
          <a:bodyPr rtlCol="0" anchor="ctr"/>
          <a:lstStyle/>
          <a:p>
            <a:endParaRPr lang="en-US"/>
          </a:p>
        </p:txBody>
      </p:sp>
      <p:cxnSp>
        <p:nvCxnSpPr>
          <p:cNvPr id="18" name="Straight Connector 17">
            <a:extLst>
              <a:ext uri="{FF2B5EF4-FFF2-40B4-BE49-F238E27FC236}">
                <a16:creationId xmlns:a16="http://schemas.microsoft.com/office/drawing/2014/main" id="{49CD1692-827B-4C8D-B4A1-134FD04CF45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2138745" y="1027906"/>
            <a:ext cx="0" cy="1597708"/>
          </a:xfrm>
          <a:prstGeom prst="line">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cxnSp>
      <p:sp>
        <p:nvSpPr>
          <p:cNvPr id="20" name="Freeform: Shape 19">
            <a:extLst>
              <a:ext uri="{FF2B5EF4-FFF2-40B4-BE49-F238E27FC236}">
                <a16:creationId xmlns:a16="http://schemas.microsoft.com/office/drawing/2014/main" id="{B91ECDA9-56DC-4270-8F33-01C5637B8CE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463438">
            <a:off x="7456580" y="5166682"/>
            <a:ext cx="1835725" cy="2024785"/>
          </a:xfrm>
          <a:custGeom>
            <a:avLst/>
            <a:gdLst>
              <a:gd name="connsiteX0" fmla="*/ 1801138 w 1835725"/>
              <a:gd name="connsiteY0" fmla="*/ 1622662 h 2024785"/>
              <a:gd name="connsiteX1" fmla="*/ 1835717 w 1835725"/>
              <a:gd name="connsiteY1" fmla="*/ 1680254 h 2024785"/>
              <a:gd name="connsiteX2" fmla="*/ 1812568 w 1835725"/>
              <a:gd name="connsiteY2" fmla="*/ 1877193 h 2024785"/>
              <a:gd name="connsiteX3" fmla="*/ 1776210 w 1835725"/>
              <a:gd name="connsiteY3" fmla="*/ 2024785 h 2024785"/>
              <a:gd name="connsiteX4" fmla="*/ 1655772 w 1835725"/>
              <a:gd name="connsiteY4" fmla="*/ 1983449 h 2024785"/>
              <a:gd name="connsiteX5" fmla="*/ 1687591 w 1835725"/>
              <a:gd name="connsiteY5" fmla="*/ 1854495 h 2024785"/>
              <a:gd name="connsiteX6" fmla="*/ 1708939 w 1835725"/>
              <a:gd name="connsiteY6" fmla="*/ 1673301 h 2024785"/>
              <a:gd name="connsiteX7" fmla="*/ 1778129 w 1835725"/>
              <a:gd name="connsiteY7" fmla="*/ 1615979 h 2024785"/>
              <a:gd name="connsiteX8" fmla="*/ 1801138 w 1835725"/>
              <a:gd name="connsiteY8" fmla="*/ 1622662 h 2024785"/>
              <a:gd name="connsiteX9" fmla="*/ 1585229 w 1835725"/>
              <a:gd name="connsiteY9" fmla="*/ 764759 h 2024785"/>
              <a:gd name="connsiteX10" fmla="*/ 1623024 w 1835725"/>
              <a:gd name="connsiteY10" fmla="*/ 792810 h 2024785"/>
              <a:gd name="connsiteX11" fmla="*/ 1777614 w 1835725"/>
              <a:gd name="connsiteY11" fmla="*/ 1157141 h 2024785"/>
              <a:gd name="connsiteX12" fmla="*/ 1733799 w 1835725"/>
              <a:gd name="connsiteY12" fmla="*/ 1235532 h 2024785"/>
              <a:gd name="connsiteX13" fmla="*/ 1716464 w 1835725"/>
              <a:gd name="connsiteY13" fmla="*/ 1237722 h 2024785"/>
              <a:gd name="connsiteX14" fmla="*/ 1716464 w 1835725"/>
              <a:gd name="connsiteY14" fmla="*/ 1237913 h 2024785"/>
              <a:gd name="connsiteX15" fmla="*/ 1655409 w 1835725"/>
              <a:gd name="connsiteY15" fmla="*/ 1191717 h 2024785"/>
              <a:gd name="connsiteX16" fmla="*/ 1513200 w 1835725"/>
              <a:gd name="connsiteY16" fmla="*/ 856627 h 2024785"/>
              <a:gd name="connsiteX17" fmla="*/ 1538499 w 1835725"/>
              <a:gd name="connsiteY17" fmla="*/ 770415 h 2024785"/>
              <a:gd name="connsiteX18" fmla="*/ 1585229 w 1835725"/>
              <a:gd name="connsiteY18" fmla="*/ 764759 h 2024785"/>
              <a:gd name="connsiteX19" fmla="*/ 477919 w 1835725"/>
              <a:gd name="connsiteY19" fmla="*/ 21437 h 2024785"/>
              <a:gd name="connsiteX20" fmla="*/ 509236 w 1835725"/>
              <a:gd name="connsiteY20" fmla="*/ 84182 h 2024785"/>
              <a:gd name="connsiteX21" fmla="*/ 445829 w 1835725"/>
              <a:gd name="connsiteY21" fmla="*/ 139871 h 2024785"/>
              <a:gd name="connsiteX22" fmla="*/ 437447 w 1835725"/>
              <a:gd name="connsiteY22" fmla="*/ 139395 h 2024785"/>
              <a:gd name="connsiteX23" fmla="*/ 73211 w 1835725"/>
              <a:gd name="connsiteY23" fmla="*/ 137204 h 2024785"/>
              <a:gd name="connsiteX24" fmla="*/ 749 w 1835725"/>
              <a:gd name="connsiteY24" fmla="*/ 84082 h 2024785"/>
              <a:gd name="connsiteX25" fmla="*/ 53871 w 1835725"/>
              <a:gd name="connsiteY25" fmla="*/ 11621 h 2024785"/>
              <a:gd name="connsiteX26" fmla="*/ 58352 w 1835725"/>
              <a:gd name="connsiteY26" fmla="*/ 11093 h 2024785"/>
              <a:gd name="connsiteX27" fmla="*/ 454020 w 1835725"/>
              <a:gd name="connsiteY27" fmla="*/ 13474 h 2024785"/>
              <a:gd name="connsiteX28" fmla="*/ 477919 w 1835725"/>
              <a:gd name="connsiteY28" fmla="*/ 21437 h 2024785"/>
              <a:gd name="connsiteX29" fmla="*/ 957797 w 1835725"/>
              <a:gd name="connsiteY29" fmla="*/ 167970 h 2024785"/>
              <a:gd name="connsiteX30" fmla="*/ 1286982 w 1835725"/>
              <a:gd name="connsiteY30" fmla="*/ 387616 h 2024785"/>
              <a:gd name="connsiteX31" fmla="*/ 1293725 w 1835725"/>
              <a:gd name="connsiteY31" fmla="*/ 477075 h 2024785"/>
              <a:gd name="connsiteX32" fmla="*/ 1245453 w 1835725"/>
              <a:gd name="connsiteY32" fmla="*/ 499154 h 2024785"/>
              <a:gd name="connsiteX33" fmla="*/ 1245167 w 1835725"/>
              <a:gd name="connsiteY33" fmla="*/ 499154 h 2024785"/>
              <a:gd name="connsiteX34" fmla="*/ 1203638 w 1835725"/>
              <a:gd name="connsiteY34" fmla="*/ 484104 h 2024785"/>
              <a:gd name="connsiteX35" fmla="*/ 900647 w 1835725"/>
              <a:gd name="connsiteY35" fmla="*/ 281508 h 2024785"/>
              <a:gd name="connsiteX36" fmla="*/ 872454 w 1835725"/>
              <a:gd name="connsiteY36" fmla="*/ 196164 h 2024785"/>
              <a:gd name="connsiteX37" fmla="*/ 957797 w 1835725"/>
              <a:gd name="connsiteY37" fmla="*/ 167970 h 202478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Lst>
            <a:rect l="l" t="t" r="r" b="b"/>
            <a:pathLst>
              <a:path w="1835725" h="2024785">
                <a:moveTo>
                  <a:pt x="1801138" y="1622662"/>
                </a:moveTo>
                <a:cubicBezTo>
                  <a:pt x="1822105" y="1633400"/>
                  <a:pt x="1836117" y="1655372"/>
                  <a:pt x="1835717" y="1680254"/>
                </a:cubicBezTo>
                <a:cubicBezTo>
                  <a:pt x="1832093" y="1746382"/>
                  <a:pt x="1824354" y="1812154"/>
                  <a:pt x="1812568" y="1877193"/>
                </a:cubicBezTo>
                <a:lnTo>
                  <a:pt x="1776210" y="2024785"/>
                </a:lnTo>
                <a:lnTo>
                  <a:pt x="1655772" y="1983449"/>
                </a:lnTo>
                <a:lnTo>
                  <a:pt x="1687591" y="1854495"/>
                </a:lnTo>
                <a:cubicBezTo>
                  <a:pt x="1698455" y="1794657"/>
                  <a:pt x="1705590" y="1734142"/>
                  <a:pt x="1708939" y="1673301"/>
                </a:cubicBezTo>
                <a:cubicBezTo>
                  <a:pt x="1712216" y="1638363"/>
                  <a:pt x="1743190" y="1612703"/>
                  <a:pt x="1778129" y="1615979"/>
                </a:cubicBezTo>
                <a:cubicBezTo>
                  <a:pt x="1786387" y="1616753"/>
                  <a:pt x="1794149" y="1619084"/>
                  <a:pt x="1801138" y="1622662"/>
                </a:cubicBezTo>
                <a:close/>
                <a:moveTo>
                  <a:pt x="1585229" y="764759"/>
                </a:moveTo>
                <a:cubicBezTo>
                  <a:pt x="1600438" y="768789"/>
                  <a:pt x="1614156" y="778436"/>
                  <a:pt x="1623024" y="792810"/>
                </a:cubicBezTo>
                <a:cubicBezTo>
                  <a:pt x="1689575" y="907319"/>
                  <a:pt x="1741505" y="1029715"/>
                  <a:pt x="1777614" y="1157141"/>
                </a:cubicBezTo>
                <a:cubicBezTo>
                  <a:pt x="1787149" y="1190888"/>
                  <a:pt x="1767537" y="1225969"/>
                  <a:pt x="1733799" y="1235532"/>
                </a:cubicBezTo>
                <a:cubicBezTo>
                  <a:pt x="1728151" y="1237046"/>
                  <a:pt x="1722312" y="1237780"/>
                  <a:pt x="1716464" y="1237722"/>
                </a:cubicBezTo>
                <a:lnTo>
                  <a:pt x="1716464" y="1237913"/>
                </a:lnTo>
                <a:cubicBezTo>
                  <a:pt x="1688070" y="1237913"/>
                  <a:pt x="1663124" y="1219044"/>
                  <a:pt x="1655409" y="1191717"/>
                </a:cubicBezTo>
                <a:cubicBezTo>
                  <a:pt x="1622214" y="1074512"/>
                  <a:pt x="1574437" y="961936"/>
                  <a:pt x="1513200" y="856627"/>
                </a:cubicBezTo>
                <a:cubicBezTo>
                  <a:pt x="1496379" y="825834"/>
                  <a:pt x="1507704" y="787236"/>
                  <a:pt x="1538499" y="770415"/>
                </a:cubicBezTo>
                <a:cubicBezTo>
                  <a:pt x="1553325" y="762319"/>
                  <a:pt x="1570022" y="760730"/>
                  <a:pt x="1585229" y="764759"/>
                </a:cubicBezTo>
                <a:close/>
                <a:moveTo>
                  <a:pt x="477919" y="21437"/>
                </a:moveTo>
                <a:cubicBezTo>
                  <a:pt x="499341" y="33775"/>
                  <a:pt x="512445" y="58102"/>
                  <a:pt x="509236" y="84182"/>
                </a:cubicBezTo>
                <a:cubicBezTo>
                  <a:pt x="505303" y="116151"/>
                  <a:pt x="478038" y="140098"/>
                  <a:pt x="445829" y="139871"/>
                </a:cubicBezTo>
                <a:cubicBezTo>
                  <a:pt x="443027" y="139899"/>
                  <a:pt x="440227" y="139740"/>
                  <a:pt x="437447" y="139395"/>
                </a:cubicBezTo>
                <a:cubicBezTo>
                  <a:pt x="316592" y="123615"/>
                  <a:pt x="194247" y="122878"/>
                  <a:pt x="73211" y="137204"/>
                </a:cubicBezTo>
                <a:cubicBezTo>
                  <a:pt x="38532" y="142545"/>
                  <a:pt x="6090" y="118762"/>
                  <a:pt x="749" y="84082"/>
                </a:cubicBezTo>
                <a:cubicBezTo>
                  <a:pt x="-4591" y="49403"/>
                  <a:pt x="19192" y="16961"/>
                  <a:pt x="53871" y="11621"/>
                </a:cubicBezTo>
                <a:cubicBezTo>
                  <a:pt x="55358" y="11392"/>
                  <a:pt x="56852" y="11216"/>
                  <a:pt x="58352" y="11093"/>
                </a:cubicBezTo>
                <a:cubicBezTo>
                  <a:pt x="189834" y="-4456"/>
                  <a:pt x="322735" y="-3656"/>
                  <a:pt x="454020" y="13474"/>
                </a:cubicBezTo>
                <a:cubicBezTo>
                  <a:pt x="462713" y="14543"/>
                  <a:pt x="470778" y="17324"/>
                  <a:pt x="477919" y="21437"/>
                </a:cubicBezTo>
                <a:close/>
                <a:moveTo>
                  <a:pt x="957797" y="167970"/>
                </a:moveTo>
                <a:cubicBezTo>
                  <a:pt x="1076184" y="227289"/>
                  <a:pt x="1186759" y="301068"/>
                  <a:pt x="1286982" y="387616"/>
                </a:cubicBezTo>
                <a:cubicBezTo>
                  <a:pt x="1313547" y="410457"/>
                  <a:pt x="1316566" y="450510"/>
                  <a:pt x="1293725" y="477075"/>
                </a:cubicBezTo>
                <a:cubicBezTo>
                  <a:pt x="1281638" y="491137"/>
                  <a:pt x="1263998" y="499204"/>
                  <a:pt x="1245453" y="499154"/>
                </a:cubicBezTo>
                <a:lnTo>
                  <a:pt x="1245167" y="499154"/>
                </a:lnTo>
                <a:cubicBezTo>
                  <a:pt x="1229965" y="499301"/>
                  <a:pt x="1215220" y="493956"/>
                  <a:pt x="1203638" y="484104"/>
                </a:cubicBezTo>
                <a:cubicBezTo>
                  <a:pt x="1111407" y="404300"/>
                  <a:pt x="1009633" y="336248"/>
                  <a:pt x="900647" y="281508"/>
                </a:cubicBezTo>
                <a:cubicBezTo>
                  <a:pt x="869295" y="265726"/>
                  <a:pt x="856672" y="227516"/>
                  <a:pt x="872454" y="196164"/>
                </a:cubicBezTo>
                <a:cubicBezTo>
                  <a:pt x="888235" y="164811"/>
                  <a:pt x="926445" y="152188"/>
                  <a:pt x="957797" y="167970"/>
                </a:cubicBezTo>
                <a:close/>
              </a:path>
            </a:pathLst>
          </a:custGeom>
          <a:solidFill>
            <a:schemeClr val="accent4"/>
          </a:solidFill>
          <a:ln w="9525" cap="flat">
            <a:noFill/>
            <a:prstDash val="solid"/>
            <a:miter/>
          </a:ln>
        </p:spPr>
        <p:txBody>
          <a:bodyPr rtlCol="0" anchor="ctr"/>
          <a:lstStyle/>
          <a:p>
            <a:endParaRPr lang="en-US"/>
          </a:p>
        </p:txBody>
      </p:sp>
      <p:sp>
        <p:nvSpPr>
          <p:cNvPr id="22" name="Freeform: Shape 21">
            <a:extLst>
              <a:ext uri="{FF2B5EF4-FFF2-40B4-BE49-F238E27FC236}">
                <a16:creationId xmlns:a16="http://schemas.microsoft.com/office/drawing/2014/main" id="{75F47824-961D-465D-84F9-EAE11BC617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809527" y="6033795"/>
            <a:ext cx="1991064" cy="824205"/>
          </a:xfrm>
          <a:custGeom>
            <a:avLst/>
            <a:gdLst>
              <a:gd name="connsiteX0" fmla="*/ 995532 w 1991064"/>
              <a:gd name="connsiteY0" fmla="*/ 0 h 824205"/>
              <a:gd name="connsiteX1" fmla="*/ 1984823 w 1991064"/>
              <a:gd name="connsiteY1" fmla="*/ 784423 h 824205"/>
              <a:gd name="connsiteX2" fmla="*/ 1991064 w 1991064"/>
              <a:gd name="connsiteY2" fmla="*/ 824205 h 824205"/>
              <a:gd name="connsiteX3" fmla="*/ 0 w 1991064"/>
              <a:gd name="connsiteY3" fmla="*/ 824205 h 824205"/>
              <a:gd name="connsiteX4" fmla="*/ 6241 w 1991064"/>
              <a:gd name="connsiteY4" fmla="*/ 784423 h 824205"/>
              <a:gd name="connsiteX5" fmla="*/ 995532 w 1991064"/>
              <a:gd name="connsiteY5" fmla="*/ 0 h 82420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991064" h="824205">
                <a:moveTo>
                  <a:pt x="995532" y="0"/>
                </a:moveTo>
                <a:cubicBezTo>
                  <a:pt x="1483521" y="0"/>
                  <a:pt x="1890663" y="336754"/>
                  <a:pt x="1984823" y="784423"/>
                </a:cubicBezTo>
                <a:lnTo>
                  <a:pt x="1991064" y="824205"/>
                </a:lnTo>
                <a:lnTo>
                  <a:pt x="0" y="824205"/>
                </a:lnTo>
                <a:lnTo>
                  <a:pt x="6241" y="784423"/>
                </a:lnTo>
                <a:cubicBezTo>
                  <a:pt x="100402" y="336754"/>
                  <a:pt x="507544" y="0"/>
                  <a:pt x="995532" y="0"/>
                </a:cubicBez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4" name="Freeform: Shape 23">
            <a:extLst>
              <a:ext uri="{FF2B5EF4-FFF2-40B4-BE49-F238E27FC236}">
                <a16:creationId xmlns:a16="http://schemas.microsoft.com/office/drawing/2014/main" id="{FEC9DA3E-C1D7-472D-B7C0-F71AE41FBA2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851696" y="5519196"/>
            <a:ext cx="1340305" cy="1338805"/>
          </a:xfrm>
          <a:custGeom>
            <a:avLst/>
            <a:gdLst>
              <a:gd name="connsiteX0" fmla="*/ 61913 w 1340305"/>
              <a:gd name="connsiteY0" fmla="*/ 0 h 1338805"/>
              <a:gd name="connsiteX1" fmla="*/ 1340305 w 1340305"/>
              <a:gd name="connsiteY1" fmla="*/ 0 h 1338805"/>
              <a:gd name="connsiteX2" fmla="*/ 1340305 w 1340305"/>
              <a:gd name="connsiteY2" fmla="*/ 123825 h 1338805"/>
              <a:gd name="connsiteX3" fmla="*/ 123825 w 1340305"/>
              <a:gd name="connsiteY3" fmla="*/ 123825 h 1338805"/>
              <a:gd name="connsiteX4" fmla="*/ 123825 w 1340305"/>
              <a:gd name="connsiteY4" fmla="*/ 1338805 h 1338805"/>
              <a:gd name="connsiteX5" fmla="*/ 0 w 1340305"/>
              <a:gd name="connsiteY5" fmla="*/ 1338805 h 1338805"/>
              <a:gd name="connsiteX6" fmla="*/ 0 w 1340305"/>
              <a:gd name="connsiteY6" fmla="*/ 61913 h 1338805"/>
              <a:gd name="connsiteX7" fmla="*/ 61913 w 1340305"/>
              <a:gd name="connsiteY7" fmla="*/ 0 h 133880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340305" h="1338805">
                <a:moveTo>
                  <a:pt x="61913" y="0"/>
                </a:moveTo>
                <a:lnTo>
                  <a:pt x="1340305" y="0"/>
                </a:lnTo>
                <a:lnTo>
                  <a:pt x="1340305" y="123825"/>
                </a:lnTo>
                <a:lnTo>
                  <a:pt x="123825" y="123825"/>
                </a:lnTo>
                <a:lnTo>
                  <a:pt x="123825" y="1338805"/>
                </a:lnTo>
                <a:lnTo>
                  <a:pt x="0" y="1338805"/>
                </a:lnTo>
                <a:lnTo>
                  <a:pt x="0" y="61913"/>
                </a:lnTo>
                <a:cubicBezTo>
                  <a:pt x="0" y="27719"/>
                  <a:pt x="27719" y="0"/>
                  <a:pt x="61913" y="0"/>
                </a:cubicBezTo>
                <a:close/>
              </a:path>
            </a:pathLst>
          </a:custGeom>
          <a:solidFill>
            <a:schemeClr val="accent6"/>
          </a:solidFill>
          <a:ln w="9525" cap="flat">
            <a:noFill/>
            <a:prstDash val="solid"/>
            <a:miter/>
          </a:ln>
        </p:spPr>
        <p:txBody>
          <a:bodyPr rtlCol="0" anchor="ctr"/>
          <a:lstStyle/>
          <a:p>
            <a:endParaRPr lang="en-US"/>
          </a:p>
        </p:txBody>
      </p:sp>
      <p:sp>
        <p:nvSpPr>
          <p:cNvPr id="4" name="TextBox 3">
            <a:extLst>
              <a:ext uri="{FF2B5EF4-FFF2-40B4-BE49-F238E27FC236}">
                <a16:creationId xmlns:a16="http://schemas.microsoft.com/office/drawing/2014/main" id="{0457169C-2EFD-6FBD-8BC4-08A0E8BCD1DB}"/>
              </a:ext>
            </a:extLst>
          </p:cNvPr>
          <p:cNvSpPr txBox="1"/>
          <p:nvPr/>
        </p:nvSpPr>
        <p:spPr>
          <a:xfrm>
            <a:off x="0" y="6445897"/>
            <a:ext cx="1828800" cy="369332"/>
          </a:xfrm>
          <a:prstGeom prst="rect">
            <a:avLst/>
          </a:prstGeom>
          <a:noFill/>
        </p:spPr>
        <p:txBody>
          <a:bodyPr wrap="square" rtlCol="0">
            <a:spAutoFit/>
          </a:bodyPr>
          <a:lstStyle/>
          <a:p>
            <a:pPr algn="l"/>
            <a:r>
              <a:rPr lang="en-US"/>
              <a:t>B.K</a:t>
            </a:r>
          </a:p>
        </p:txBody>
      </p:sp>
    </p:spTree>
    <p:extLst>
      <p:ext uri="{BB962C8B-B14F-4D97-AF65-F5344CB8AC3E}">
        <p14:creationId xmlns:p14="http://schemas.microsoft.com/office/powerpoint/2010/main" val="1613913542"/>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3DD6D24-8899-B0C4-5454-0AA3A48D6223}"/>
              </a:ext>
            </a:extLst>
          </p:cNvPr>
          <p:cNvSpPr>
            <a:spLocks noGrp="1"/>
          </p:cNvSpPr>
          <p:nvPr>
            <p:ph type="title"/>
          </p:nvPr>
        </p:nvSpPr>
        <p:spPr>
          <a:xfrm>
            <a:off x="6823878" y="741391"/>
            <a:ext cx="4491821" cy="1616203"/>
          </a:xfrm>
        </p:spPr>
        <p:txBody>
          <a:bodyPr anchor="b">
            <a:normAutofit/>
          </a:bodyPr>
          <a:lstStyle/>
          <a:p>
            <a:r>
              <a:rPr lang="en-US" sz="3200">
                <a:latin typeface="Times New Roman"/>
                <a:cs typeface="Times New Roman"/>
              </a:rPr>
              <a:t>Understanding the Controlling features</a:t>
            </a:r>
          </a:p>
        </p:txBody>
      </p:sp>
      <p:pic>
        <p:nvPicPr>
          <p:cNvPr id="22" name="Picture 21">
            <a:extLst>
              <a:ext uri="{FF2B5EF4-FFF2-40B4-BE49-F238E27FC236}">
                <a16:creationId xmlns:a16="http://schemas.microsoft.com/office/drawing/2014/main" id="{B5D2C458-3945-426E-ED19-14832DA81237}"/>
              </a:ext>
              <a:ext uri="{C183D7F6-B498-43B3-948B-1728B52AA6E4}">
                <adec:decorative xmlns:adec="http://schemas.microsoft.com/office/drawing/2017/decorative" val="1"/>
              </a:ext>
            </a:extLst>
          </p:cNvPr>
          <p:cNvPicPr>
            <a:picLocks noChangeAspect="1"/>
          </p:cNvPicPr>
          <p:nvPr/>
        </p:nvPicPr>
        <p:blipFill>
          <a:blip r:embed="rId2"/>
          <a:srcRect l="36168" r="19832" b="-1"/>
          <a:stretch>
            <a:fillRect/>
          </a:stretch>
        </p:blipFill>
        <p:spPr>
          <a:xfrm>
            <a:off x="928097" y="1387239"/>
            <a:ext cx="5031135" cy="4874838"/>
          </a:xfrm>
          <a:prstGeom prst="rect">
            <a:avLst/>
          </a:prstGeom>
        </p:spPr>
      </p:pic>
      <p:grpSp>
        <p:nvGrpSpPr>
          <p:cNvPr id="27" name="Group 26">
            <a:extLst>
              <a:ext uri="{FF2B5EF4-FFF2-40B4-BE49-F238E27FC236}">
                <a16:creationId xmlns:a16="http://schemas.microsoft.com/office/drawing/2014/main" id="{5EFBDE31-BB3E-6CFC-23CD-B5976DA38438}"/>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123362" cy="6858000"/>
            <a:chOff x="12068638" y="0"/>
            <a:chExt cx="123362" cy="6858000"/>
          </a:xfrm>
        </p:grpSpPr>
        <p:sp>
          <p:nvSpPr>
            <p:cNvPr id="28" name="Rectangle 27">
              <a:extLst>
                <a:ext uri="{FF2B5EF4-FFF2-40B4-BE49-F238E27FC236}">
                  <a16:creationId xmlns:a16="http://schemas.microsoft.com/office/drawing/2014/main" id="{180A60EC-72BB-121F-556A-E2837FD99A8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2068638" y="0"/>
              <a:ext cx="123362" cy="6858000"/>
            </a:xfrm>
            <a:prstGeom prst="rect">
              <a:avLst/>
            </a:prstGeom>
            <a:gradFill>
              <a:gsLst>
                <a:gs pos="0">
                  <a:schemeClr val="accent2"/>
                </a:gs>
                <a:gs pos="100000">
                  <a:schemeClr val="accent5"/>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9" name="Rectangle 28">
              <a:extLst>
                <a:ext uri="{FF2B5EF4-FFF2-40B4-BE49-F238E27FC236}">
                  <a16:creationId xmlns:a16="http://schemas.microsoft.com/office/drawing/2014/main" id="{F91A2FAE-D41C-FF5D-B0A0-7808248EDC9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2068638" y="4139706"/>
              <a:ext cx="123362" cy="2718294"/>
            </a:xfrm>
            <a:prstGeom prst="rect">
              <a:avLst/>
            </a:prstGeom>
            <a:gradFill>
              <a:gsLst>
                <a:gs pos="19000">
                  <a:schemeClr val="accent5">
                    <a:alpha val="0"/>
                  </a:schemeClr>
                </a:gs>
                <a:gs pos="100000">
                  <a:schemeClr val="accent5">
                    <a:lumMod val="60000"/>
                    <a:lumOff val="40000"/>
                  </a:schemeClr>
                </a:gs>
              </a:gsLst>
              <a:lin ang="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3" name="Content Placeholder 2">
            <a:extLst>
              <a:ext uri="{FF2B5EF4-FFF2-40B4-BE49-F238E27FC236}">
                <a16:creationId xmlns:a16="http://schemas.microsoft.com/office/drawing/2014/main" id="{B8CC1B97-7215-F6BC-D0FB-5289225D2BC4}"/>
              </a:ext>
            </a:extLst>
          </p:cNvPr>
          <p:cNvSpPr>
            <a:spLocks noGrp="1"/>
          </p:cNvSpPr>
          <p:nvPr>
            <p:ph idx="1"/>
          </p:nvPr>
        </p:nvSpPr>
        <p:spPr>
          <a:xfrm>
            <a:off x="6400881" y="2415790"/>
            <a:ext cx="4491820" cy="3447832"/>
          </a:xfrm>
        </p:spPr>
        <p:txBody>
          <a:bodyPr anchor="t">
            <a:normAutofit fontScale="92500" lnSpcReduction="10000"/>
          </a:bodyPr>
          <a:lstStyle/>
          <a:p>
            <a:pPr rtl="0" fontAlgn="base"/>
            <a:r>
              <a:rPr lang="en-US" sz="1800" b="0" i="0" u="none" strike="noStrike" dirty="0">
                <a:effectLst/>
                <a:latin typeface="Arial"/>
                <a:cs typeface="Arial"/>
              </a:rPr>
              <a:t>Henri </a:t>
            </a:r>
            <a:r>
              <a:rPr lang="en-US" sz="1800" b="0" i="0" u="none" strike="noStrike" dirty="0" err="1">
                <a:effectLst/>
                <a:latin typeface="Arial"/>
                <a:cs typeface="Arial"/>
              </a:rPr>
              <a:t>Fayol</a:t>
            </a:r>
            <a:r>
              <a:rPr lang="en-US" sz="1800" b="0" i="0" u="none" strike="noStrike" dirty="0">
                <a:effectLst/>
                <a:latin typeface="Arial"/>
                <a:cs typeface="Arial"/>
              </a:rPr>
              <a:t> (1916)</a:t>
            </a:r>
            <a:r>
              <a:rPr lang="en-GB" sz="1800" b="0" i="0" u="none" strike="noStrike" dirty="0">
                <a:effectLst/>
                <a:latin typeface="Arial"/>
                <a:cs typeface="Arial"/>
              </a:rPr>
              <a:t> general and institutional management”</a:t>
            </a:r>
            <a:r>
              <a:rPr lang="en-US" sz="1800" b="0" i="0" u="none" strike="noStrike" dirty="0">
                <a:effectLst/>
                <a:latin typeface="Arial"/>
                <a:cs typeface="Arial"/>
              </a:rPr>
              <a:t> identified controlling as one of five key management functions.</a:t>
            </a:r>
          </a:p>
          <a:p>
            <a:pPr rtl="0" fontAlgn="base"/>
            <a:r>
              <a:rPr lang="en-US" sz="1800" b="0" i="0" u="none" strike="noStrike" dirty="0">
                <a:effectLst/>
                <a:latin typeface="Arial"/>
                <a:cs typeface="Arial"/>
              </a:rPr>
              <a:t> It ensures that performance meets planned goals and standards.</a:t>
            </a:r>
          </a:p>
          <a:p>
            <a:pPr rtl="0" fontAlgn="base"/>
            <a:r>
              <a:rPr lang="en-US" sz="1800" b="0" i="0" u="none" strike="noStrike" dirty="0">
                <a:effectLst/>
                <a:latin typeface="Arial"/>
                <a:cs typeface="Arial"/>
              </a:rPr>
              <a:t> </a:t>
            </a:r>
            <a:r>
              <a:rPr lang="en-GB" sz="1800" b="0" i="0" u="none" strike="noStrike" dirty="0" err="1">
                <a:effectLst/>
                <a:latin typeface="Arial"/>
                <a:cs typeface="Arial"/>
              </a:rPr>
              <a:t>Fayol</a:t>
            </a:r>
            <a:r>
              <a:rPr lang="en-GB" sz="1800" b="0" i="0" u="none" strike="noStrike" dirty="0">
                <a:effectLst/>
                <a:latin typeface="Arial"/>
                <a:cs typeface="Arial"/>
              </a:rPr>
              <a:t> Henri (1949) * general and institutional management* </a:t>
            </a:r>
            <a:r>
              <a:rPr lang="en-US" sz="1800" b="0" i="0" u="none" strike="noStrike" dirty="0">
                <a:effectLst/>
                <a:latin typeface="Arial"/>
                <a:cs typeface="Arial"/>
              </a:rPr>
              <a:t>Key stages: setting objectives, measuring results, comparing performance, and taking corrective action.</a:t>
            </a:r>
          </a:p>
          <a:p>
            <a:pPr rtl="0" fontAlgn="base"/>
            <a:r>
              <a:rPr lang="en-US" sz="1800" b="0" i="0" u="none" strike="noStrike" dirty="0">
                <a:effectLst/>
                <a:latin typeface="Arial"/>
                <a:cs typeface="Arial"/>
              </a:rPr>
              <a:t> </a:t>
            </a:r>
            <a:r>
              <a:rPr lang="en-US" sz="1800" b="0" i="0" u="none" strike="noStrike" dirty="0" err="1">
                <a:effectLst/>
                <a:latin typeface="Arial"/>
                <a:cs typeface="Arial"/>
              </a:rPr>
              <a:t>Fayol</a:t>
            </a:r>
            <a:r>
              <a:rPr lang="en-US" sz="1800" b="0" i="0" u="none" strike="noStrike" dirty="0">
                <a:effectLst/>
                <a:latin typeface="Arial"/>
                <a:cs typeface="Arial"/>
              </a:rPr>
              <a:t> (1949) said control means checking that everything happens according to the plan.</a:t>
            </a:r>
          </a:p>
        </p:txBody>
      </p:sp>
      <p:sp>
        <p:nvSpPr>
          <p:cNvPr id="21" name="TextBox 20">
            <a:extLst>
              <a:ext uri="{FF2B5EF4-FFF2-40B4-BE49-F238E27FC236}">
                <a16:creationId xmlns:a16="http://schemas.microsoft.com/office/drawing/2014/main" id="{1F3C020F-9357-8352-3C55-81494BB5B2ED}"/>
              </a:ext>
            </a:extLst>
          </p:cNvPr>
          <p:cNvSpPr txBox="1"/>
          <p:nvPr/>
        </p:nvSpPr>
        <p:spPr>
          <a:xfrm>
            <a:off x="4418908" y="2877904"/>
            <a:ext cx="3353666" cy="369332"/>
          </a:xfrm>
          <a:prstGeom prst="rect">
            <a:avLst/>
          </a:prstGeom>
          <a:noFill/>
        </p:spPr>
        <p:txBody>
          <a:bodyPr wrap="square">
            <a:spAutoFit/>
          </a:bodyPr>
          <a:lstStyle/>
          <a:p>
            <a:pPr>
              <a:spcAft>
                <a:spcPts val="600"/>
              </a:spcAft>
            </a:pPr>
            <a:r>
              <a:rPr lang="en-US" b="0" i="0">
                <a:solidFill>
                  <a:srgbClr val="000000"/>
                </a:solidFill>
                <a:effectLst/>
                <a:latin typeface="Tinos"/>
              </a:rPr>
              <a:t> </a:t>
            </a:r>
            <a:endParaRPr lang="en-US"/>
          </a:p>
        </p:txBody>
      </p:sp>
      <p:sp>
        <p:nvSpPr>
          <p:cNvPr id="23" name="TextBox 22">
            <a:extLst>
              <a:ext uri="{FF2B5EF4-FFF2-40B4-BE49-F238E27FC236}">
                <a16:creationId xmlns:a16="http://schemas.microsoft.com/office/drawing/2014/main" id="{D167F4FC-2202-3081-D957-F8849AA71E4D}"/>
              </a:ext>
            </a:extLst>
          </p:cNvPr>
          <p:cNvSpPr txBox="1"/>
          <p:nvPr/>
        </p:nvSpPr>
        <p:spPr>
          <a:xfrm>
            <a:off x="11076709" y="6488668"/>
            <a:ext cx="1828800" cy="369332"/>
          </a:xfrm>
          <a:prstGeom prst="rect">
            <a:avLst/>
          </a:prstGeom>
          <a:noFill/>
        </p:spPr>
        <p:txBody>
          <a:bodyPr wrap="square" rtlCol="0">
            <a:spAutoFit/>
          </a:bodyPr>
          <a:lstStyle/>
          <a:p>
            <a:pPr algn="l"/>
            <a:r>
              <a:rPr lang="en-US"/>
              <a:t>S.K</a:t>
            </a:r>
          </a:p>
        </p:txBody>
      </p:sp>
    </p:spTree>
    <p:extLst>
      <p:ext uri="{BB962C8B-B14F-4D97-AF65-F5344CB8AC3E}">
        <p14:creationId xmlns:p14="http://schemas.microsoft.com/office/powerpoint/2010/main" val="1234706365"/>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203FAC7-DD76-CBEF-92CE-2C10F4DF6034}"/>
              </a:ext>
            </a:extLst>
          </p:cNvPr>
          <p:cNvSpPr>
            <a:spLocks noGrp="1"/>
          </p:cNvSpPr>
          <p:nvPr>
            <p:ph type="title"/>
          </p:nvPr>
        </p:nvSpPr>
        <p:spPr>
          <a:xfrm>
            <a:off x="876693" y="653468"/>
            <a:ext cx="3455821" cy="1411050"/>
          </a:xfrm>
        </p:spPr>
        <p:txBody>
          <a:bodyPr anchor="b">
            <a:normAutofit/>
          </a:bodyPr>
          <a:lstStyle/>
          <a:p>
            <a:r>
              <a:rPr lang="en-US" sz="3200">
                <a:latin typeface="Times New Roman"/>
                <a:cs typeface="Times New Roman"/>
              </a:rPr>
              <a:t>Controlling at Greggs</a:t>
            </a:r>
            <a:endParaRPr lang="en-US" sz="3200">
              <a:latin typeface="Times New Roman" panose="02020603050405020304" pitchFamily="18" charset="0"/>
              <a:cs typeface="Times New Roman" panose="02020603050405020304" pitchFamily="18" charset="0"/>
            </a:endParaRPr>
          </a:p>
        </p:txBody>
      </p:sp>
      <p:sp>
        <p:nvSpPr>
          <p:cNvPr id="3" name="Content Placeholder 2">
            <a:extLst>
              <a:ext uri="{FF2B5EF4-FFF2-40B4-BE49-F238E27FC236}">
                <a16:creationId xmlns:a16="http://schemas.microsoft.com/office/drawing/2014/main" id="{E69861B5-0D93-CDD6-92A1-A7845A3219C8}"/>
              </a:ext>
            </a:extLst>
          </p:cNvPr>
          <p:cNvSpPr>
            <a:spLocks noGrp="1"/>
          </p:cNvSpPr>
          <p:nvPr>
            <p:ph idx="1"/>
          </p:nvPr>
        </p:nvSpPr>
        <p:spPr>
          <a:xfrm>
            <a:off x="876693" y="2533476"/>
            <a:ext cx="3455821" cy="3447832"/>
          </a:xfrm>
        </p:spPr>
        <p:txBody>
          <a:bodyPr anchor="t">
            <a:normAutofit fontScale="85000" lnSpcReduction="10000"/>
          </a:bodyPr>
          <a:lstStyle/>
          <a:p>
            <a:pPr rtl="0" fontAlgn="base"/>
            <a:r>
              <a:rPr lang="en-US" sz="1800" b="0" i="0" u="none" strike="noStrike" dirty="0">
                <a:effectLst/>
                <a:latin typeface="Times New Roman"/>
                <a:cs typeface="Times New Roman"/>
              </a:rPr>
              <a:t>Greggs</a:t>
            </a:r>
            <a:r>
              <a:rPr lang="en-GB" sz="1800" b="0" i="0" u="none" strike="noStrike" dirty="0">
                <a:effectLst/>
                <a:latin typeface="Times New Roman"/>
                <a:cs typeface="Times New Roman"/>
              </a:rPr>
              <a:t> (Greggs </a:t>
            </a:r>
            <a:r>
              <a:rPr lang="en-GB" sz="1800" dirty="0">
                <a:latin typeface="Times New Roman"/>
                <a:cs typeface="Times New Roman"/>
              </a:rPr>
              <a:t>2023) </a:t>
            </a:r>
            <a:r>
              <a:rPr lang="en-US" sz="1800" b="0" i="0" u="none" strike="noStrike" dirty="0">
                <a:effectLst/>
                <a:latin typeface="Times New Roman"/>
                <a:cs typeface="Times New Roman"/>
              </a:rPr>
              <a:t>uses performance monitoring to track sales, waste, and customer satisfaction.</a:t>
            </a:r>
          </a:p>
          <a:p>
            <a:pPr rtl="0" fontAlgn="base"/>
            <a:r>
              <a:rPr lang="en-US" sz="1800" b="0" i="0" u="none" strike="noStrike" dirty="0">
                <a:effectLst/>
                <a:latin typeface="Times New Roman"/>
                <a:cs typeface="Times New Roman"/>
              </a:rPr>
              <a:t> Managers receive weekly reports comparing actual results with targets.</a:t>
            </a:r>
          </a:p>
          <a:p>
            <a:pPr rtl="0" fontAlgn="base"/>
            <a:r>
              <a:rPr lang="en-US" sz="1800" b="0" i="0" u="none" strike="noStrike" dirty="0">
                <a:effectLst/>
                <a:latin typeface="Times New Roman"/>
                <a:cs typeface="Times New Roman"/>
              </a:rPr>
              <a:t> If issues appear—like high waste—managers adjust production or staffing.</a:t>
            </a:r>
          </a:p>
          <a:p>
            <a:pPr rtl="0" fontAlgn="base"/>
            <a:r>
              <a:rPr lang="en-US" sz="1800" b="0" i="0" u="none" strike="noStrike" dirty="0">
                <a:effectLst/>
                <a:latin typeface="Times New Roman"/>
                <a:cs typeface="Times New Roman"/>
              </a:rPr>
              <a:t> Control ensures efficiency, consistency, and sustainability across stores.</a:t>
            </a:r>
          </a:p>
          <a:p>
            <a:r>
              <a:rPr lang="en-GB" sz="1800" dirty="0">
                <a:latin typeface="Times New Roman"/>
                <a:cs typeface="Times New Roman"/>
              </a:rPr>
              <a:t> </a:t>
            </a:r>
            <a:r>
              <a:rPr lang="en-US" sz="1800" dirty="0">
                <a:latin typeface="Times New Roman"/>
                <a:cs typeface="Times New Roman"/>
              </a:rPr>
              <a:t>Controls also helps manages to make sure plans are followed and results that need to make </a:t>
            </a:r>
            <a:r>
              <a:rPr lang="en-US" sz="1800" dirty="0" err="1">
                <a:latin typeface="Times New Roman"/>
                <a:cs typeface="Times New Roman"/>
              </a:rPr>
              <a:t>expections</a:t>
            </a:r>
            <a:r>
              <a:rPr lang="en-US" sz="1800" dirty="0">
                <a:latin typeface="Times New Roman"/>
                <a:cs typeface="Times New Roman"/>
              </a:rPr>
              <a:t>.</a:t>
            </a:r>
            <a:endParaRPr lang="en-US" sz="1800" dirty="0">
              <a:latin typeface="Times New Roman" panose="02020603050405020304" pitchFamily="18" charset="0"/>
              <a:cs typeface="Times New Roman" panose="02020603050405020304" pitchFamily="18" charset="0"/>
            </a:endParaRPr>
          </a:p>
          <a:p>
            <a:pPr marL="0" indent="0">
              <a:buNone/>
            </a:pPr>
            <a:endParaRPr lang="en-US" sz="1700" dirty="0">
              <a:latin typeface="Times New Roman" panose="02020603050405020304" pitchFamily="18" charset="0"/>
              <a:cs typeface="Times New Roman" panose="02020603050405020304" pitchFamily="18" charset="0"/>
            </a:endParaRPr>
          </a:p>
        </p:txBody>
      </p:sp>
      <p:pic>
        <p:nvPicPr>
          <p:cNvPr id="6" name="Picture 5">
            <a:extLst>
              <a:ext uri="{FF2B5EF4-FFF2-40B4-BE49-F238E27FC236}">
                <a16:creationId xmlns:a16="http://schemas.microsoft.com/office/drawing/2014/main" id="{6D825A89-6F1C-5D1B-4DC9-7D616996041E}"/>
              </a:ext>
              <a:ext uri="{C183D7F6-B498-43B3-948B-1728B52AA6E4}">
                <adec:decorative xmlns:adec="http://schemas.microsoft.com/office/drawing/2017/decorative" val="1"/>
              </a:ext>
            </a:extLst>
          </p:cNvPr>
          <p:cNvPicPr>
            <a:picLocks noChangeAspect="1"/>
          </p:cNvPicPr>
          <p:nvPr/>
        </p:nvPicPr>
        <p:blipFill>
          <a:blip r:embed="rId2"/>
          <a:srcRect l="19194" r="16829" b="-1"/>
          <a:stretch>
            <a:fillRect/>
          </a:stretch>
        </p:blipFill>
        <p:spPr>
          <a:xfrm>
            <a:off x="5047649" y="1357933"/>
            <a:ext cx="6226043" cy="5031144"/>
          </a:xfrm>
          <a:prstGeom prst="rect">
            <a:avLst/>
          </a:prstGeom>
        </p:spPr>
      </p:pic>
      <p:grpSp>
        <p:nvGrpSpPr>
          <p:cNvPr id="11" name="Group 10">
            <a:extLst>
              <a:ext uri="{FF2B5EF4-FFF2-40B4-BE49-F238E27FC236}">
                <a16:creationId xmlns:a16="http://schemas.microsoft.com/office/drawing/2014/main" id="{A5AFD70F-20E3-55D2-E154-7D4FACFBB016}"/>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2068638" y="0"/>
            <a:ext cx="123362" cy="6858000"/>
            <a:chOff x="12068638" y="0"/>
            <a:chExt cx="123362" cy="6858000"/>
          </a:xfrm>
        </p:grpSpPr>
        <p:sp>
          <p:nvSpPr>
            <p:cNvPr id="12" name="Rectangle 11">
              <a:extLst>
                <a:ext uri="{FF2B5EF4-FFF2-40B4-BE49-F238E27FC236}">
                  <a16:creationId xmlns:a16="http://schemas.microsoft.com/office/drawing/2014/main" id="{2FBDB812-268E-7EC5-B48A-7522718164E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2068638" y="0"/>
              <a:ext cx="123362" cy="6858000"/>
            </a:xfrm>
            <a:prstGeom prst="rect">
              <a:avLst/>
            </a:prstGeom>
            <a:gradFill>
              <a:gsLst>
                <a:gs pos="0">
                  <a:schemeClr val="accent2"/>
                </a:gs>
                <a:gs pos="100000">
                  <a:schemeClr val="accent5"/>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EDA30E18-AA70-D998-AAFC-727CB0367F5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2068638" y="3527553"/>
              <a:ext cx="123362" cy="3330447"/>
            </a:xfrm>
            <a:prstGeom prst="rect">
              <a:avLst/>
            </a:prstGeom>
            <a:gradFill>
              <a:gsLst>
                <a:gs pos="19000">
                  <a:schemeClr val="accent5">
                    <a:lumMod val="60000"/>
                    <a:lumOff val="40000"/>
                    <a:alpha val="0"/>
                  </a:schemeClr>
                </a:gs>
                <a:gs pos="100000">
                  <a:schemeClr val="accent5">
                    <a:lumMod val="60000"/>
                    <a:lumOff val="40000"/>
                  </a:schemeClr>
                </a:gs>
              </a:gsLst>
              <a:lin ang="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5" name="TextBox 4">
            <a:extLst>
              <a:ext uri="{FF2B5EF4-FFF2-40B4-BE49-F238E27FC236}">
                <a16:creationId xmlns:a16="http://schemas.microsoft.com/office/drawing/2014/main" id="{FAF324A7-380F-1A87-899B-2846ACCE64DF}"/>
              </a:ext>
            </a:extLst>
          </p:cNvPr>
          <p:cNvSpPr txBox="1"/>
          <p:nvPr/>
        </p:nvSpPr>
        <p:spPr>
          <a:xfrm>
            <a:off x="3047308" y="3244334"/>
            <a:ext cx="6097384" cy="369332"/>
          </a:xfrm>
          <a:prstGeom prst="rect">
            <a:avLst/>
          </a:prstGeom>
          <a:noFill/>
        </p:spPr>
        <p:txBody>
          <a:bodyPr wrap="square">
            <a:spAutoFit/>
          </a:bodyPr>
          <a:lstStyle/>
          <a:p>
            <a:pPr>
              <a:spcAft>
                <a:spcPts val="600"/>
              </a:spcAft>
            </a:pPr>
            <a:r>
              <a:rPr lang="en-US" b="0" i="0">
                <a:solidFill>
                  <a:srgbClr val="000000"/>
                </a:solidFill>
                <a:effectLst/>
                <a:latin typeface="Tinos"/>
              </a:rPr>
              <a:t> </a:t>
            </a:r>
            <a:endParaRPr lang="en-US"/>
          </a:p>
        </p:txBody>
      </p:sp>
      <p:sp>
        <p:nvSpPr>
          <p:cNvPr id="8" name="TextBox 7">
            <a:extLst>
              <a:ext uri="{FF2B5EF4-FFF2-40B4-BE49-F238E27FC236}">
                <a16:creationId xmlns:a16="http://schemas.microsoft.com/office/drawing/2014/main" id="{3BD6F047-5968-E610-64C4-3FD756009B64}"/>
              </a:ext>
            </a:extLst>
          </p:cNvPr>
          <p:cNvSpPr txBox="1"/>
          <p:nvPr/>
        </p:nvSpPr>
        <p:spPr>
          <a:xfrm>
            <a:off x="162098" y="6488668"/>
            <a:ext cx="1828800" cy="369332"/>
          </a:xfrm>
          <a:prstGeom prst="rect">
            <a:avLst/>
          </a:prstGeom>
          <a:noFill/>
        </p:spPr>
        <p:txBody>
          <a:bodyPr wrap="square" rtlCol="0">
            <a:spAutoFit/>
          </a:bodyPr>
          <a:lstStyle/>
          <a:p>
            <a:pPr algn="l"/>
            <a:r>
              <a:rPr lang="en-US"/>
              <a:t>S.K</a:t>
            </a:r>
          </a:p>
        </p:txBody>
      </p:sp>
    </p:spTree>
    <p:extLst>
      <p:ext uri="{BB962C8B-B14F-4D97-AF65-F5344CB8AC3E}">
        <p14:creationId xmlns:p14="http://schemas.microsoft.com/office/powerpoint/2010/main" val="4201162261"/>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D009D6D5-DAC2-4A8B-A17A-E206B9012D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14704BC-493B-C3B0-AD22-FE3E64DC3FA2}"/>
              </a:ext>
            </a:extLst>
          </p:cNvPr>
          <p:cNvSpPr>
            <a:spLocks noGrp="1"/>
          </p:cNvSpPr>
          <p:nvPr>
            <p:ph type="title"/>
          </p:nvPr>
        </p:nvSpPr>
        <p:spPr>
          <a:xfrm>
            <a:off x="833391" y="-2501847"/>
            <a:ext cx="5261085" cy="7913386"/>
          </a:xfrm>
        </p:spPr>
        <p:txBody>
          <a:bodyPr>
            <a:normAutofit/>
          </a:bodyPr>
          <a:lstStyle/>
          <a:p>
            <a:r>
              <a:rPr lang="en-US">
                <a:latin typeface="Times New Roman"/>
                <a:cs typeface="Times New Roman"/>
              </a:rPr>
              <a:t>Control tools and Techniques </a:t>
            </a:r>
          </a:p>
        </p:txBody>
      </p:sp>
      <p:sp>
        <p:nvSpPr>
          <p:cNvPr id="3" name="Content Placeholder 2">
            <a:extLst>
              <a:ext uri="{FF2B5EF4-FFF2-40B4-BE49-F238E27FC236}">
                <a16:creationId xmlns:a16="http://schemas.microsoft.com/office/drawing/2014/main" id="{A1BE54E5-A3F8-3C28-C772-73D11A2DC0F2}"/>
              </a:ext>
            </a:extLst>
          </p:cNvPr>
          <p:cNvSpPr>
            <a:spLocks noGrp="1"/>
          </p:cNvSpPr>
          <p:nvPr>
            <p:ph idx="1"/>
          </p:nvPr>
        </p:nvSpPr>
        <p:spPr>
          <a:xfrm>
            <a:off x="838200" y="2333297"/>
            <a:ext cx="4619621" cy="3843666"/>
          </a:xfrm>
        </p:spPr>
        <p:txBody>
          <a:bodyPr vert="horz" lIns="91440" tIns="45720" rIns="91440" bIns="45720" rtlCol="0" anchor="t">
            <a:normAutofit/>
          </a:bodyPr>
          <a:lstStyle/>
          <a:p>
            <a:pPr rtl="0" fontAlgn="base"/>
            <a:r>
              <a:rPr lang="en-US" sz="1800" b="1" i="0" u="none" strike="noStrike" dirty="0">
                <a:effectLst/>
                <a:latin typeface="Times New Roman"/>
                <a:cs typeface="Times New Roman"/>
              </a:rPr>
              <a:t>Financial controls:</a:t>
            </a:r>
            <a:r>
              <a:rPr lang="en-US" sz="1800" b="0" i="0" u="none" strike="noStrike" dirty="0">
                <a:effectLst/>
                <a:latin typeface="Times New Roman"/>
                <a:cs typeface="Times New Roman"/>
              </a:rPr>
              <a:t> Budget monitoring and variance analysis.</a:t>
            </a:r>
            <a:endParaRPr lang="en-US" sz="1800" b="1" i="0" u="none" strike="noStrike" dirty="0">
              <a:effectLst/>
              <a:latin typeface="Times New Roman"/>
              <a:cs typeface="Times New Roman"/>
            </a:endParaRPr>
          </a:p>
          <a:p>
            <a:pPr rtl="0" fontAlgn="base"/>
            <a:r>
              <a:rPr lang="en-US" sz="1800" b="0" i="0" u="none" strike="noStrike" dirty="0">
                <a:effectLst/>
                <a:latin typeface="Times New Roman"/>
                <a:cs typeface="Times New Roman"/>
              </a:rPr>
              <a:t> </a:t>
            </a:r>
            <a:r>
              <a:rPr lang="en-US" sz="1800" b="1" i="0" u="none" strike="noStrike" dirty="0">
                <a:effectLst/>
                <a:latin typeface="Times New Roman"/>
                <a:cs typeface="Times New Roman"/>
              </a:rPr>
              <a:t>Operational controls</a:t>
            </a:r>
            <a:r>
              <a:rPr lang="en-GB" sz="1800" dirty="0">
                <a:latin typeface="Times New Roman"/>
                <a:cs typeface="Times New Roman"/>
                <a:sym typeface="Wingdings" pitchFamily="2" charset="2"/>
              </a:rPr>
              <a:t>(2023)</a:t>
            </a:r>
            <a:r>
              <a:rPr lang="en-US" sz="1800" b="0" i="0" u="none" strike="noStrike" dirty="0">
                <a:effectLst/>
                <a:latin typeface="Times New Roman"/>
                <a:cs typeface="Times New Roman"/>
              </a:rPr>
              <a:t> Daily sales and waste tracking via POS systems.</a:t>
            </a:r>
          </a:p>
          <a:p>
            <a:pPr rtl="0" fontAlgn="base"/>
            <a:r>
              <a:rPr lang="en-US" sz="1800" b="0" i="0" u="none" strike="noStrike" dirty="0">
                <a:effectLst/>
                <a:latin typeface="Times New Roman"/>
                <a:cs typeface="Times New Roman"/>
              </a:rPr>
              <a:t> </a:t>
            </a:r>
            <a:r>
              <a:rPr lang="en-US" sz="1800" b="1" i="0" u="none" strike="noStrike" dirty="0">
                <a:effectLst/>
                <a:latin typeface="Times New Roman"/>
                <a:cs typeface="Times New Roman"/>
              </a:rPr>
              <a:t>HR </a:t>
            </a:r>
            <a:r>
              <a:rPr lang="en-US" sz="1800" i="0" u="none" strike="noStrike" dirty="0">
                <a:effectLst/>
                <a:latin typeface="Times New Roman"/>
                <a:cs typeface="Times New Roman"/>
              </a:rPr>
              <a:t>controls</a:t>
            </a:r>
            <a:r>
              <a:rPr lang="en-GB" sz="1800" i="0" u="none" strike="noStrike">
                <a:effectLst/>
                <a:latin typeface="Times New Roman"/>
                <a:cs typeface="Times New Roman"/>
                <a:sym typeface="Wingdings" pitchFamily="2" charset="2"/>
              </a:rPr>
              <a:t>( 2023)</a:t>
            </a:r>
            <a:r>
              <a:rPr lang="en-US" sz="1800" i="0" u="none" strike="noStrike">
                <a:effectLst/>
                <a:latin typeface="Times New Roman"/>
                <a:cs typeface="Times New Roman"/>
              </a:rPr>
              <a:t>Staff</a:t>
            </a:r>
            <a:r>
              <a:rPr lang="en-US" sz="1800" b="0" i="0" u="none" strike="noStrike">
                <a:effectLst/>
                <a:latin typeface="Times New Roman"/>
                <a:cs typeface="Times New Roman"/>
              </a:rPr>
              <a:t> </a:t>
            </a:r>
            <a:r>
              <a:rPr lang="en-US" sz="1800" b="0" i="0" u="none" strike="noStrike" dirty="0">
                <a:effectLst/>
                <a:latin typeface="Times New Roman"/>
                <a:cs typeface="Times New Roman"/>
              </a:rPr>
              <a:t>performance reviews and customer feedback.</a:t>
            </a:r>
          </a:p>
          <a:p>
            <a:pPr rtl="0" fontAlgn="base"/>
            <a:r>
              <a:rPr lang="en-US" sz="1800" b="0" i="0" u="none" strike="noStrike" dirty="0">
                <a:effectLst/>
                <a:latin typeface="Times New Roman"/>
                <a:cs typeface="Times New Roman"/>
              </a:rPr>
              <a:t> These systems ensure standards are met and resources are used efficiently.</a:t>
            </a:r>
          </a:p>
          <a:p>
            <a:pPr marL="0" indent="0">
              <a:buNone/>
            </a:pPr>
            <a:br>
              <a:rPr lang="en-US" sz="2000" b="0" dirty="0">
                <a:effectLst/>
                <a:latin typeface="Times New Roman" panose="02020603050405020304" pitchFamily="18" charset="0"/>
                <a:cs typeface="Times New Roman" panose="02020603050405020304" pitchFamily="18" charset="0"/>
              </a:rPr>
            </a:br>
            <a:endParaRPr lang="en-US" sz="2000" dirty="0">
              <a:latin typeface="Times New Roman" panose="02020603050405020304" pitchFamily="18" charset="0"/>
              <a:cs typeface="Times New Roman" panose="02020603050405020304" pitchFamily="18" charset="0"/>
            </a:endParaRPr>
          </a:p>
        </p:txBody>
      </p:sp>
      <p:pic>
        <p:nvPicPr>
          <p:cNvPr id="6" name="Picture 5">
            <a:extLst>
              <a:ext uri="{FF2B5EF4-FFF2-40B4-BE49-F238E27FC236}">
                <a16:creationId xmlns:a16="http://schemas.microsoft.com/office/drawing/2014/main" id="{F1956B05-67BB-A75B-3E83-490C3BF06A26}"/>
              </a:ext>
              <a:ext uri="{C183D7F6-B498-43B3-948B-1728B52AA6E4}">
                <adec:decorative xmlns:adec="http://schemas.microsoft.com/office/drawing/2017/decorative" val="1"/>
              </a:ext>
            </a:extLst>
          </p:cNvPr>
          <p:cNvPicPr>
            <a:picLocks noChangeAspect="1"/>
          </p:cNvPicPr>
          <p:nvPr/>
        </p:nvPicPr>
        <p:blipFill>
          <a:blip r:embed="rId2"/>
          <a:srcRect l="176" r="7081"/>
          <a:stretch>
            <a:fillRect/>
          </a:stretch>
        </p:blipFill>
        <p:spPr>
          <a:xfrm>
            <a:off x="5457446" y="576394"/>
            <a:ext cx="5865093" cy="5910376"/>
          </a:xfrm>
          <a:custGeom>
            <a:avLst/>
            <a:gdLst/>
            <a:ahLst/>
            <a:cxnLst/>
            <a:rect l="l" t="t" r="r" b="b"/>
            <a:pathLst>
              <a:path w="5962785" h="6858000">
                <a:moveTo>
                  <a:pt x="1044839" y="0"/>
                </a:moveTo>
                <a:lnTo>
                  <a:pt x="5962785" y="0"/>
                </a:lnTo>
                <a:lnTo>
                  <a:pt x="5962785" y="6858000"/>
                </a:lnTo>
                <a:lnTo>
                  <a:pt x="1469886" y="6858000"/>
                </a:lnTo>
                <a:lnTo>
                  <a:pt x="1416006" y="6823984"/>
                </a:lnTo>
                <a:cubicBezTo>
                  <a:pt x="1356767" y="6787940"/>
                  <a:pt x="1296437" y="6755500"/>
                  <a:pt x="1232473" y="6733873"/>
                </a:cubicBezTo>
                <a:cubicBezTo>
                  <a:pt x="1145250" y="6705037"/>
                  <a:pt x="1060933" y="6654575"/>
                  <a:pt x="1075471" y="6503186"/>
                </a:cubicBezTo>
                <a:cubicBezTo>
                  <a:pt x="1078378" y="6459932"/>
                  <a:pt x="1055118" y="6427493"/>
                  <a:pt x="1020229" y="6438306"/>
                </a:cubicBezTo>
                <a:cubicBezTo>
                  <a:pt x="953358" y="6459932"/>
                  <a:pt x="921375" y="6398656"/>
                  <a:pt x="883579" y="6351798"/>
                </a:cubicBezTo>
                <a:cubicBezTo>
                  <a:pt x="816707" y="6268895"/>
                  <a:pt x="752743" y="6182387"/>
                  <a:pt x="645167" y="6167969"/>
                </a:cubicBezTo>
                <a:cubicBezTo>
                  <a:pt x="665519" y="6103088"/>
                  <a:pt x="700408" y="6110298"/>
                  <a:pt x="732391" y="6124716"/>
                </a:cubicBezTo>
                <a:cubicBezTo>
                  <a:pt x="816707" y="6160761"/>
                  <a:pt x="901023" y="6200410"/>
                  <a:pt x="985339" y="6236455"/>
                </a:cubicBezTo>
                <a:cubicBezTo>
                  <a:pt x="1040581" y="6258081"/>
                  <a:pt x="1095822" y="6290522"/>
                  <a:pt x="1168509" y="6265291"/>
                </a:cubicBezTo>
                <a:cubicBezTo>
                  <a:pt x="1104545" y="6135530"/>
                  <a:pt x="996969" y="6110298"/>
                  <a:pt x="909746" y="6070649"/>
                </a:cubicBezTo>
                <a:cubicBezTo>
                  <a:pt x="802169" y="6020185"/>
                  <a:pt x="738206" y="5926470"/>
                  <a:pt x="659704" y="5818335"/>
                </a:cubicBezTo>
                <a:cubicBezTo>
                  <a:pt x="738206" y="5789500"/>
                  <a:pt x="787632" y="5868798"/>
                  <a:pt x="851597" y="5865193"/>
                </a:cubicBezTo>
                <a:cubicBezTo>
                  <a:pt x="854504" y="5854380"/>
                  <a:pt x="860319" y="5832753"/>
                  <a:pt x="860319" y="5832753"/>
                </a:cubicBezTo>
                <a:cubicBezTo>
                  <a:pt x="755650" y="5775081"/>
                  <a:pt x="709132" y="5666947"/>
                  <a:pt x="691686" y="5533581"/>
                </a:cubicBezTo>
                <a:cubicBezTo>
                  <a:pt x="685872" y="5465095"/>
                  <a:pt x="648075" y="5443468"/>
                  <a:pt x="610278" y="5411029"/>
                </a:cubicBezTo>
                <a:cubicBezTo>
                  <a:pt x="482350" y="5299289"/>
                  <a:pt x="345700" y="5198364"/>
                  <a:pt x="238123" y="5046976"/>
                </a:cubicBezTo>
                <a:cubicBezTo>
                  <a:pt x="363144" y="5064998"/>
                  <a:pt x="461997" y="5165924"/>
                  <a:pt x="592833" y="5209177"/>
                </a:cubicBezTo>
                <a:cubicBezTo>
                  <a:pt x="488165" y="5043371"/>
                  <a:pt x="351514" y="4956864"/>
                  <a:pt x="226494" y="4855939"/>
                </a:cubicBezTo>
                <a:cubicBezTo>
                  <a:pt x="168344" y="4809081"/>
                  <a:pt x="116011" y="4751408"/>
                  <a:pt x="49139" y="4726177"/>
                </a:cubicBezTo>
                <a:cubicBezTo>
                  <a:pt x="25879" y="4718968"/>
                  <a:pt x="-14825" y="4700947"/>
                  <a:pt x="5527" y="4650483"/>
                </a:cubicBezTo>
                <a:cubicBezTo>
                  <a:pt x="22972" y="4607230"/>
                  <a:pt x="54954" y="4621648"/>
                  <a:pt x="84029" y="4632460"/>
                </a:cubicBezTo>
                <a:cubicBezTo>
                  <a:pt x="153807" y="4661296"/>
                  <a:pt x="229401" y="4661296"/>
                  <a:pt x="325347" y="4661296"/>
                </a:cubicBezTo>
                <a:cubicBezTo>
                  <a:pt x="243939" y="4524326"/>
                  <a:pt x="95658" y="4567580"/>
                  <a:pt x="25879" y="4423401"/>
                </a:cubicBezTo>
                <a:cubicBezTo>
                  <a:pt x="113103" y="4398170"/>
                  <a:pt x="179975" y="4448632"/>
                  <a:pt x="249753" y="4459446"/>
                </a:cubicBezTo>
                <a:cubicBezTo>
                  <a:pt x="313718" y="4470259"/>
                  <a:pt x="328254" y="4445028"/>
                  <a:pt x="313718" y="4365729"/>
                </a:cubicBezTo>
                <a:cubicBezTo>
                  <a:pt x="290458" y="4243177"/>
                  <a:pt x="325347" y="4181900"/>
                  <a:pt x="418386" y="4214341"/>
                </a:cubicBezTo>
                <a:cubicBezTo>
                  <a:pt x="505609" y="4246781"/>
                  <a:pt x="514332" y="4199922"/>
                  <a:pt x="491072" y="4131438"/>
                </a:cubicBezTo>
                <a:cubicBezTo>
                  <a:pt x="456183" y="4030512"/>
                  <a:pt x="493979" y="3951214"/>
                  <a:pt x="520147" y="3864706"/>
                </a:cubicBezTo>
                <a:cubicBezTo>
                  <a:pt x="560851" y="3734945"/>
                  <a:pt x="543407" y="3670064"/>
                  <a:pt x="459090" y="3572743"/>
                </a:cubicBezTo>
                <a:cubicBezTo>
                  <a:pt x="409664" y="3518676"/>
                  <a:pt x="360236" y="3471818"/>
                  <a:pt x="290458" y="3424959"/>
                </a:cubicBezTo>
                <a:cubicBezTo>
                  <a:pt x="450368" y="3399728"/>
                  <a:pt x="284643" y="3313221"/>
                  <a:pt x="339884" y="3259153"/>
                </a:cubicBezTo>
                <a:cubicBezTo>
                  <a:pt x="453275" y="3237527"/>
                  <a:pt x="543407" y="3410542"/>
                  <a:pt x="697501" y="3360078"/>
                </a:cubicBezTo>
                <a:cubicBezTo>
                  <a:pt x="511425" y="3212294"/>
                  <a:pt x="302087" y="3165436"/>
                  <a:pt x="165437" y="2967190"/>
                </a:cubicBezTo>
                <a:cubicBezTo>
                  <a:pt x="197419" y="2923937"/>
                  <a:pt x="229401" y="2967190"/>
                  <a:pt x="255568" y="2949167"/>
                </a:cubicBezTo>
                <a:cubicBezTo>
                  <a:pt x="255568" y="2938354"/>
                  <a:pt x="560851" y="3006840"/>
                  <a:pt x="578296" y="2725691"/>
                </a:cubicBezTo>
                <a:cubicBezTo>
                  <a:pt x="584111" y="2725691"/>
                  <a:pt x="589926" y="2725691"/>
                  <a:pt x="595740" y="2714876"/>
                </a:cubicBezTo>
                <a:cubicBezTo>
                  <a:pt x="627722" y="2675228"/>
                  <a:pt x="598648" y="2581510"/>
                  <a:pt x="650982" y="2574301"/>
                </a:cubicBezTo>
                <a:cubicBezTo>
                  <a:pt x="709132" y="2567092"/>
                  <a:pt x="764373" y="2534653"/>
                  <a:pt x="825429" y="2552674"/>
                </a:cubicBezTo>
                <a:cubicBezTo>
                  <a:pt x="871949" y="2567092"/>
                  <a:pt x="921375" y="2585115"/>
                  <a:pt x="970802" y="2585115"/>
                </a:cubicBezTo>
                <a:cubicBezTo>
                  <a:pt x="1023136" y="2585115"/>
                  <a:pt x="1095822" y="2707668"/>
                  <a:pt x="1127805" y="2545465"/>
                </a:cubicBezTo>
                <a:cubicBezTo>
                  <a:pt x="1127805" y="2538257"/>
                  <a:pt x="1217936" y="2556280"/>
                  <a:pt x="1267362" y="2563488"/>
                </a:cubicBezTo>
                <a:cubicBezTo>
                  <a:pt x="1308067" y="2570698"/>
                  <a:pt x="1357494" y="2603137"/>
                  <a:pt x="1386568" y="2538257"/>
                </a:cubicBezTo>
                <a:cubicBezTo>
                  <a:pt x="1401105" y="2498607"/>
                  <a:pt x="1331326" y="2426518"/>
                  <a:pt x="1270270" y="2419309"/>
                </a:cubicBezTo>
                <a:cubicBezTo>
                  <a:pt x="1215029" y="2412101"/>
                  <a:pt x="1159787" y="2404892"/>
                  <a:pt x="1107453" y="2419309"/>
                </a:cubicBezTo>
                <a:cubicBezTo>
                  <a:pt x="1043489" y="2437331"/>
                  <a:pt x="1008599" y="2408495"/>
                  <a:pt x="991154" y="2343615"/>
                </a:cubicBezTo>
                <a:cubicBezTo>
                  <a:pt x="970802" y="2275131"/>
                  <a:pt x="933005" y="2239085"/>
                  <a:pt x="880671" y="2206645"/>
                </a:cubicBezTo>
                <a:cubicBezTo>
                  <a:pt x="752743" y="2127346"/>
                  <a:pt x="630630" y="2033629"/>
                  <a:pt x="491072" y="1986771"/>
                </a:cubicBezTo>
                <a:cubicBezTo>
                  <a:pt x="464905" y="1979562"/>
                  <a:pt x="432923" y="1965145"/>
                  <a:pt x="421293" y="1903868"/>
                </a:cubicBezTo>
                <a:cubicBezTo>
                  <a:pt x="799262" y="1997584"/>
                  <a:pt x="1142342" y="2239085"/>
                  <a:pt x="1531941" y="2224667"/>
                </a:cubicBezTo>
                <a:cubicBezTo>
                  <a:pt x="1427272" y="2148974"/>
                  <a:pt x="1302252" y="2145369"/>
                  <a:pt x="1188861" y="2091301"/>
                </a:cubicBezTo>
                <a:cubicBezTo>
                  <a:pt x="1270270" y="2051652"/>
                  <a:pt x="1345864" y="2094906"/>
                  <a:pt x="1421458" y="2116532"/>
                </a:cubicBezTo>
                <a:cubicBezTo>
                  <a:pt x="1485422" y="2134554"/>
                  <a:pt x="1543571" y="2138160"/>
                  <a:pt x="1549386" y="2026420"/>
                </a:cubicBezTo>
                <a:cubicBezTo>
                  <a:pt x="1549386" y="2015607"/>
                  <a:pt x="1549386" y="2008398"/>
                  <a:pt x="1549386" y="1997584"/>
                </a:cubicBezTo>
                <a:cubicBezTo>
                  <a:pt x="1526126" y="1950727"/>
                  <a:pt x="1494144" y="1929099"/>
                  <a:pt x="1453440" y="1914682"/>
                </a:cubicBezTo>
                <a:cubicBezTo>
                  <a:pt x="1430180" y="1907473"/>
                  <a:pt x="1398198" y="1893056"/>
                  <a:pt x="1398198" y="1860614"/>
                </a:cubicBezTo>
                <a:cubicBezTo>
                  <a:pt x="1401105" y="1738063"/>
                  <a:pt x="1322604" y="1702018"/>
                  <a:pt x="1247011" y="1665972"/>
                </a:cubicBezTo>
                <a:cubicBezTo>
                  <a:pt x="1287715" y="1604696"/>
                  <a:pt x="1322604" y="1647950"/>
                  <a:pt x="1354586" y="1644345"/>
                </a:cubicBezTo>
                <a:cubicBezTo>
                  <a:pt x="1374939" y="1640741"/>
                  <a:pt x="1395290" y="1637138"/>
                  <a:pt x="1395290" y="1604696"/>
                </a:cubicBezTo>
                <a:cubicBezTo>
                  <a:pt x="1395290" y="1579465"/>
                  <a:pt x="1386568" y="1547025"/>
                  <a:pt x="1366216" y="1547025"/>
                </a:cubicBezTo>
                <a:cubicBezTo>
                  <a:pt x="1238288" y="1543420"/>
                  <a:pt x="1165601" y="1370405"/>
                  <a:pt x="1031858" y="1370405"/>
                </a:cubicBezTo>
                <a:cubicBezTo>
                  <a:pt x="950450" y="1370405"/>
                  <a:pt x="1072563" y="1273083"/>
                  <a:pt x="1005692" y="1233435"/>
                </a:cubicBezTo>
                <a:cubicBezTo>
                  <a:pt x="991154" y="1222621"/>
                  <a:pt x="1046396" y="1208203"/>
                  <a:pt x="1069655" y="1211808"/>
                </a:cubicBezTo>
                <a:cubicBezTo>
                  <a:pt x="1092915" y="1215412"/>
                  <a:pt x="1113268" y="1240644"/>
                  <a:pt x="1142342" y="1222621"/>
                </a:cubicBezTo>
                <a:cubicBezTo>
                  <a:pt x="1156879" y="1157741"/>
                  <a:pt x="1119082" y="1132510"/>
                  <a:pt x="1084193" y="1114487"/>
                </a:cubicBezTo>
                <a:cubicBezTo>
                  <a:pt x="1008599" y="1071234"/>
                  <a:pt x="933005" y="1020771"/>
                  <a:pt x="848689" y="1006353"/>
                </a:cubicBezTo>
                <a:cubicBezTo>
                  <a:pt x="819615" y="1002748"/>
                  <a:pt x="802169" y="984726"/>
                  <a:pt x="805077" y="948681"/>
                </a:cubicBezTo>
                <a:cubicBezTo>
                  <a:pt x="810892" y="901822"/>
                  <a:pt x="839967" y="916240"/>
                  <a:pt x="863226" y="919844"/>
                </a:cubicBezTo>
                <a:cubicBezTo>
                  <a:pt x="877764" y="923450"/>
                  <a:pt x="892301" y="934263"/>
                  <a:pt x="906838" y="909031"/>
                </a:cubicBezTo>
                <a:cubicBezTo>
                  <a:pt x="566666" y="653113"/>
                  <a:pt x="386404" y="667532"/>
                  <a:pt x="5527" y="458471"/>
                </a:cubicBezTo>
                <a:cubicBezTo>
                  <a:pt x="89843" y="418822"/>
                  <a:pt x="150900" y="447658"/>
                  <a:pt x="209049" y="454867"/>
                </a:cubicBezTo>
                <a:cubicBezTo>
                  <a:pt x="354422" y="472890"/>
                  <a:pt x="264290" y="505329"/>
                  <a:pt x="409664" y="526956"/>
                </a:cubicBezTo>
                <a:cubicBezTo>
                  <a:pt x="479443" y="537770"/>
                  <a:pt x="543407" y="573815"/>
                  <a:pt x="621908" y="516143"/>
                </a:cubicBezTo>
                <a:cubicBezTo>
                  <a:pt x="674242" y="476494"/>
                  <a:pt x="758558" y="519747"/>
                  <a:pt x="822522" y="552188"/>
                </a:cubicBezTo>
                <a:cubicBezTo>
                  <a:pt x="874856" y="581024"/>
                  <a:pt x="927190" y="588232"/>
                  <a:pt x="996969" y="552188"/>
                </a:cubicBezTo>
                <a:cubicBezTo>
                  <a:pt x="933005" y="530562"/>
                  <a:pt x="883579" y="512539"/>
                  <a:pt x="834151" y="498120"/>
                </a:cubicBezTo>
                <a:cubicBezTo>
                  <a:pt x="793447" y="487307"/>
                  <a:pt x="770187" y="462076"/>
                  <a:pt x="773095" y="408008"/>
                </a:cubicBezTo>
                <a:cubicBezTo>
                  <a:pt x="773095" y="379172"/>
                  <a:pt x="764373" y="339523"/>
                  <a:pt x="793447" y="325106"/>
                </a:cubicBezTo>
                <a:cubicBezTo>
                  <a:pt x="816707" y="310688"/>
                  <a:pt x="848689" y="325106"/>
                  <a:pt x="860319" y="350336"/>
                </a:cubicBezTo>
                <a:cubicBezTo>
                  <a:pt x="874856" y="397195"/>
                  <a:pt x="889393" y="440449"/>
                  <a:pt x="938820" y="444054"/>
                </a:cubicBezTo>
                <a:cubicBezTo>
                  <a:pt x="1005692" y="451262"/>
                  <a:pt x="967894" y="422426"/>
                  <a:pt x="956265" y="386381"/>
                </a:cubicBezTo>
                <a:cubicBezTo>
                  <a:pt x="944635" y="346733"/>
                  <a:pt x="979525" y="335919"/>
                  <a:pt x="1002784" y="343127"/>
                </a:cubicBezTo>
                <a:cubicBezTo>
                  <a:pt x="1090008" y="375569"/>
                  <a:pt x="1180139" y="317897"/>
                  <a:pt x="1270270" y="364755"/>
                </a:cubicBezTo>
                <a:cubicBezTo>
                  <a:pt x="1247011" y="249411"/>
                  <a:pt x="1197583" y="198949"/>
                  <a:pt x="1092915" y="180926"/>
                </a:cubicBezTo>
                <a:cubicBezTo>
                  <a:pt x="1055118" y="177322"/>
                  <a:pt x="1014414" y="184530"/>
                  <a:pt x="979525" y="152090"/>
                </a:cubicBezTo>
                <a:cubicBezTo>
                  <a:pt x="959172" y="134068"/>
                  <a:pt x="938820" y="112441"/>
                  <a:pt x="953358" y="76396"/>
                </a:cubicBezTo>
                <a:cubicBezTo>
                  <a:pt x="962080" y="51165"/>
                  <a:pt x="985339" y="51165"/>
                  <a:pt x="1005692" y="58373"/>
                </a:cubicBezTo>
                <a:cubicBezTo>
                  <a:pt x="1090008" y="98023"/>
                  <a:pt x="1180139" y="108837"/>
                  <a:pt x="1267362" y="123254"/>
                </a:cubicBezTo>
                <a:cubicBezTo>
                  <a:pt x="1281900" y="126859"/>
                  <a:pt x="1296437" y="134068"/>
                  <a:pt x="1310975" y="98023"/>
                </a:cubicBezTo>
                <a:cubicBezTo>
                  <a:pt x="1260095" y="81803"/>
                  <a:pt x="1209941" y="62879"/>
                  <a:pt x="1159787" y="43505"/>
                </a:cubicBezTo>
                <a:close/>
              </a:path>
            </a:pathLst>
          </a:custGeom>
        </p:spPr>
      </p:pic>
      <p:sp>
        <p:nvSpPr>
          <p:cNvPr id="5" name="TextBox 4">
            <a:extLst>
              <a:ext uri="{FF2B5EF4-FFF2-40B4-BE49-F238E27FC236}">
                <a16:creationId xmlns:a16="http://schemas.microsoft.com/office/drawing/2014/main" id="{5422A773-3720-768A-1BDC-3246A2BE2A5F}"/>
              </a:ext>
            </a:extLst>
          </p:cNvPr>
          <p:cNvSpPr txBox="1"/>
          <p:nvPr/>
        </p:nvSpPr>
        <p:spPr>
          <a:xfrm>
            <a:off x="3047308" y="3244334"/>
            <a:ext cx="6097384" cy="369332"/>
          </a:xfrm>
          <a:prstGeom prst="rect">
            <a:avLst/>
          </a:prstGeom>
          <a:noFill/>
        </p:spPr>
        <p:txBody>
          <a:bodyPr wrap="square">
            <a:spAutoFit/>
          </a:bodyPr>
          <a:lstStyle/>
          <a:p>
            <a:pPr>
              <a:spcAft>
                <a:spcPts val="600"/>
              </a:spcAft>
            </a:pPr>
            <a:r>
              <a:rPr lang="en-US" b="0" i="0">
                <a:solidFill>
                  <a:srgbClr val="000000"/>
                </a:solidFill>
                <a:effectLst/>
                <a:latin typeface="Tinos"/>
              </a:rPr>
              <a:t> </a:t>
            </a:r>
            <a:endParaRPr lang="en-US"/>
          </a:p>
        </p:txBody>
      </p:sp>
      <p:sp>
        <p:nvSpPr>
          <p:cNvPr id="8" name="TextBox 7">
            <a:extLst>
              <a:ext uri="{FF2B5EF4-FFF2-40B4-BE49-F238E27FC236}">
                <a16:creationId xmlns:a16="http://schemas.microsoft.com/office/drawing/2014/main" id="{FDFAF476-81FC-E518-BA2F-089967EA6360}"/>
              </a:ext>
            </a:extLst>
          </p:cNvPr>
          <p:cNvSpPr txBox="1"/>
          <p:nvPr/>
        </p:nvSpPr>
        <p:spPr>
          <a:xfrm>
            <a:off x="311727" y="6485315"/>
            <a:ext cx="1828800" cy="369332"/>
          </a:xfrm>
          <a:prstGeom prst="rect">
            <a:avLst/>
          </a:prstGeom>
          <a:noFill/>
        </p:spPr>
        <p:txBody>
          <a:bodyPr wrap="square" rtlCol="0">
            <a:spAutoFit/>
          </a:bodyPr>
          <a:lstStyle/>
          <a:p>
            <a:pPr algn="l"/>
            <a:r>
              <a:rPr lang="en-US"/>
              <a:t>S.K</a:t>
            </a:r>
          </a:p>
        </p:txBody>
      </p:sp>
    </p:spTree>
    <p:extLst>
      <p:ext uri="{BB962C8B-B14F-4D97-AF65-F5344CB8AC3E}">
        <p14:creationId xmlns:p14="http://schemas.microsoft.com/office/powerpoint/2010/main" val="2533433045"/>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F13C74B1-5B17-4795-BED0-7140497B445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86DCF8B-99F4-83F7-A2D4-EDE007C14674}"/>
              </a:ext>
            </a:extLst>
          </p:cNvPr>
          <p:cNvSpPr>
            <a:spLocks noGrp="1"/>
          </p:cNvSpPr>
          <p:nvPr>
            <p:ph type="title"/>
          </p:nvPr>
        </p:nvSpPr>
        <p:spPr>
          <a:xfrm>
            <a:off x="640080" y="325369"/>
            <a:ext cx="4368602" cy="1956841"/>
          </a:xfrm>
        </p:spPr>
        <p:txBody>
          <a:bodyPr anchor="b">
            <a:normAutofit/>
          </a:bodyPr>
          <a:lstStyle/>
          <a:p>
            <a:r>
              <a:rPr lang="en-US" sz="4200">
                <a:latin typeface="Times New Roman"/>
                <a:cs typeface="Times New Roman"/>
              </a:rPr>
              <a:t>Corrective actions and Improvements </a:t>
            </a:r>
          </a:p>
        </p:txBody>
      </p:sp>
      <p:sp>
        <p:nvSpPr>
          <p:cNvPr id="13" name="sketchy line">
            <a:extLst>
              <a:ext uri="{FF2B5EF4-FFF2-40B4-BE49-F238E27FC236}">
                <a16:creationId xmlns:a16="http://schemas.microsoft.com/office/drawing/2014/main" id="{D4974D33-8DC5-464E-8C6D-BE58F0669C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0080" y="2586994"/>
            <a:ext cx="3474720" cy="18288"/>
          </a:xfrm>
          <a:custGeom>
            <a:avLst/>
            <a:gdLst>
              <a:gd name="connsiteX0" fmla="*/ 0 w 3474720"/>
              <a:gd name="connsiteY0" fmla="*/ 0 h 18288"/>
              <a:gd name="connsiteX1" fmla="*/ 694944 w 3474720"/>
              <a:gd name="connsiteY1" fmla="*/ 0 h 18288"/>
              <a:gd name="connsiteX2" fmla="*/ 1355141 w 3474720"/>
              <a:gd name="connsiteY2" fmla="*/ 0 h 18288"/>
              <a:gd name="connsiteX3" fmla="*/ 2015338 w 3474720"/>
              <a:gd name="connsiteY3" fmla="*/ 0 h 18288"/>
              <a:gd name="connsiteX4" fmla="*/ 2779776 w 3474720"/>
              <a:gd name="connsiteY4" fmla="*/ 0 h 18288"/>
              <a:gd name="connsiteX5" fmla="*/ 3474720 w 3474720"/>
              <a:gd name="connsiteY5" fmla="*/ 0 h 18288"/>
              <a:gd name="connsiteX6" fmla="*/ 3474720 w 3474720"/>
              <a:gd name="connsiteY6" fmla="*/ 18288 h 18288"/>
              <a:gd name="connsiteX7" fmla="*/ 2779776 w 3474720"/>
              <a:gd name="connsiteY7" fmla="*/ 18288 h 18288"/>
              <a:gd name="connsiteX8" fmla="*/ 2189074 w 3474720"/>
              <a:gd name="connsiteY8" fmla="*/ 18288 h 18288"/>
              <a:gd name="connsiteX9" fmla="*/ 1528877 w 3474720"/>
              <a:gd name="connsiteY9" fmla="*/ 18288 h 18288"/>
              <a:gd name="connsiteX10" fmla="*/ 868680 w 3474720"/>
              <a:gd name="connsiteY10" fmla="*/ 18288 h 18288"/>
              <a:gd name="connsiteX11" fmla="*/ 0 w 3474720"/>
              <a:gd name="connsiteY11" fmla="*/ 18288 h 18288"/>
              <a:gd name="connsiteX12" fmla="*/ 0 w 3474720"/>
              <a:gd name="connsiteY12"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474720" h="18288" fill="none" extrusionOk="0">
                <a:moveTo>
                  <a:pt x="0" y="0"/>
                </a:moveTo>
                <a:cubicBezTo>
                  <a:pt x="224454" y="-14544"/>
                  <a:pt x="495407" y="26540"/>
                  <a:pt x="694944" y="0"/>
                </a:cubicBezTo>
                <a:cubicBezTo>
                  <a:pt x="894481" y="-26540"/>
                  <a:pt x="1130063" y="24713"/>
                  <a:pt x="1355141" y="0"/>
                </a:cubicBezTo>
                <a:cubicBezTo>
                  <a:pt x="1580219" y="-24713"/>
                  <a:pt x="1820099" y="26695"/>
                  <a:pt x="2015338" y="0"/>
                </a:cubicBezTo>
                <a:cubicBezTo>
                  <a:pt x="2210577" y="-26695"/>
                  <a:pt x="2402045" y="165"/>
                  <a:pt x="2779776" y="0"/>
                </a:cubicBezTo>
                <a:cubicBezTo>
                  <a:pt x="3157507" y="-165"/>
                  <a:pt x="3286859" y="-15571"/>
                  <a:pt x="3474720" y="0"/>
                </a:cubicBezTo>
                <a:cubicBezTo>
                  <a:pt x="3474286" y="7551"/>
                  <a:pt x="3474253" y="9822"/>
                  <a:pt x="3474720" y="18288"/>
                </a:cubicBezTo>
                <a:cubicBezTo>
                  <a:pt x="3233904" y="29845"/>
                  <a:pt x="2945134" y="-5256"/>
                  <a:pt x="2779776" y="18288"/>
                </a:cubicBezTo>
                <a:cubicBezTo>
                  <a:pt x="2614418" y="41832"/>
                  <a:pt x="2339768" y="22709"/>
                  <a:pt x="2189074" y="18288"/>
                </a:cubicBezTo>
                <a:cubicBezTo>
                  <a:pt x="2038380" y="13867"/>
                  <a:pt x="1817434" y="-4947"/>
                  <a:pt x="1528877" y="18288"/>
                </a:cubicBezTo>
                <a:cubicBezTo>
                  <a:pt x="1240320" y="41523"/>
                  <a:pt x="1042447" y="37198"/>
                  <a:pt x="868680" y="18288"/>
                </a:cubicBezTo>
                <a:cubicBezTo>
                  <a:pt x="694913" y="-622"/>
                  <a:pt x="233232" y="44909"/>
                  <a:pt x="0" y="18288"/>
                </a:cubicBezTo>
                <a:cubicBezTo>
                  <a:pt x="60" y="11696"/>
                  <a:pt x="66" y="3758"/>
                  <a:pt x="0" y="0"/>
                </a:cubicBezTo>
                <a:close/>
              </a:path>
              <a:path w="3474720" h="18288" stroke="0" extrusionOk="0">
                <a:moveTo>
                  <a:pt x="0" y="0"/>
                </a:moveTo>
                <a:cubicBezTo>
                  <a:pt x="202328" y="-14716"/>
                  <a:pt x="332722" y="-11499"/>
                  <a:pt x="625450" y="0"/>
                </a:cubicBezTo>
                <a:cubicBezTo>
                  <a:pt x="918178" y="11499"/>
                  <a:pt x="1096688" y="5123"/>
                  <a:pt x="1389888" y="0"/>
                </a:cubicBezTo>
                <a:cubicBezTo>
                  <a:pt x="1683088" y="-5123"/>
                  <a:pt x="1835981" y="-14038"/>
                  <a:pt x="1980590" y="0"/>
                </a:cubicBezTo>
                <a:cubicBezTo>
                  <a:pt x="2125199" y="14038"/>
                  <a:pt x="2396099" y="-7203"/>
                  <a:pt x="2571293" y="0"/>
                </a:cubicBezTo>
                <a:cubicBezTo>
                  <a:pt x="2746487" y="7203"/>
                  <a:pt x="3041609" y="-12036"/>
                  <a:pt x="3474720" y="0"/>
                </a:cubicBezTo>
                <a:cubicBezTo>
                  <a:pt x="3474638" y="4406"/>
                  <a:pt x="3474631" y="9982"/>
                  <a:pt x="3474720" y="18288"/>
                </a:cubicBezTo>
                <a:cubicBezTo>
                  <a:pt x="3324873" y="21876"/>
                  <a:pt x="3136771" y="12587"/>
                  <a:pt x="2814523" y="18288"/>
                </a:cubicBezTo>
                <a:cubicBezTo>
                  <a:pt x="2492275" y="23989"/>
                  <a:pt x="2294402" y="47111"/>
                  <a:pt x="2154326" y="18288"/>
                </a:cubicBezTo>
                <a:cubicBezTo>
                  <a:pt x="2014250" y="-10535"/>
                  <a:pt x="1820317" y="33903"/>
                  <a:pt x="1494130" y="18288"/>
                </a:cubicBezTo>
                <a:cubicBezTo>
                  <a:pt x="1167943" y="2673"/>
                  <a:pt x="948432" y="14868"/>
                  <a:pt x="729691" y="18288"/>
                </a:cubicBezTo>
                <a:cubicBezTo>
                  <a:pt x="510950" y="21708"/>
                  <a:pt x="264032" y="24354"/>
                  <a:pt x="0" y="18288"/>
                </a:cubicBezTo>
                <a:cubicBezTo>
                  <a:pt x="189" y="14288"/>
                  <a:pt x="-703" y="3747"/>
                  <a:pt x="0" y="0"/>
                </a:cubicBezTo>
                <a:close/>
              </a:path>
            </a:pathLst>
          </a:custGeom>
          <a:solidFill>
            <a:schemeClr val="accent2"/>
          </a:solidFill>
          <a:ln w="44450" cap="rnd">
            <a:solidFill>
              <a:schemeClr val="accent2"/>
            </a:solidFill>
            <a:round/>
            <a:extLst>
              <a:ext uri="{C807C97D-BFC1-408E-A445-0C87EB9F89A2}">
                <ask:lineSketchStyleProps xmlns:ask="http://schemas.microsoft.com/office/drawing/2018/sketchyshapes" sd="2863741219">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9C7ACD6B-992A-99FC-4BB2-961E76C354E6}"/>
              </a:ext>
            </a:extLst>
          </p:cNvPr>
          <p:cNvSpPr>
            <a:spLocks noGrp="1"/>
          </p:cNvSpPr>
          <p:nvPr>
            <p:ph idx="1"/>
          </p:nvPr>
        </p:nvSpPr>
        <p:spPr>
          <a:xfrm>
            <a:off x="640080" y="2872899"/>
            <a:ext cx="4243589" cy="3320668"/>
          </a:xfrm>
        </p:spPr>
        <p:txBody>
          <a:bodyPr vert="horz" lIns="91440" tIns="45720" rIns="91440" bIns="45720" rtlCol="0" anchor="t">
            <a:normAutofit/>
          </a:bodyPr>
          <a:lstStyle/>
          <a:p>
            <a:pPr rtl="0" fontAlgn="base"/>
            <a:r>
              <a:rPr lang="en-US" sz="1800" b="0" i="0" u="none" strike="noStrike">
                <a:effectLst/>
                <a:latin typeface="Times New Roman"/>
                <a:cs typeface="Times New Roman"/>
              </a:rPr>
              <a:t>When targets aren’t met, managers take corrective actions.</a:t>
            </a:r>
          </a:p>
          <a:p>
            <a:pPr rtl="0" fontAlgn="base"/>
            <a:r>
              <a:rPr lang="en-US" sz="1800" b="0" i="0" u="none" strike="noStrike">
                <a:effectLst/>
                <a:latin typeface="Times New Roman"/>
                <a:cs typeface="Times New Roman"/>
              </a:rPr>
              <a:t> Examples: revising production, extra staff training, or adjusting processes.</a:t>
            </a:r>
          </a:p>
          <a:p>
            <a:pPr rtl="0" fontAlgn="base"/>
            <a:r>
              <a:rPr lang="en-US" sz="1800" b="0" i="0" u="none" strike="noStrike">
                <a:effectLst/>
                <a:latin typeface="Times New Roman"/>
                <a:cs typeface="Times New Roman"/>
              </a:rPr>
              <a:t> Continuous improvement reflects Fayol’s idea that control supports learning, not punishment.</a:t>
            </a:r>
          </a:p>
          <a:p>
            <a:pPr rtl="0" fontAlgn="base"/>
            <a:r>
              <a:rPr lang="en-US" sz="1800" b="0" i="0" u="none" strike="noStrike">
                <a:effectLst/>
                <a:latin typeface="Times New Roman"/>
                <a:cs typeface="Times New Roman"/>
              </a:rPr>
              <a:t> This builds efficiency, sustainability, and better service quality.</a:t>
            </a:r>
          </a:p>
          <a:p>
            <a:pPr marL="0" indent="0">
              <a:buNone/>
            </a:pPr>
            <a:br>
              <a:rPr lang="en-US" sz="1700" b="0">
                <a:effectLst/>
                <a:latin typeface="Times New Roman" panose="02020603050405020304" pitchFamily="18" charset="0"/>
                <a:cs typeface="Times New Roman" panose="02020603050405020304" pitchFamily="18" charset="0"/>
              </a:rPr>
            </a:br>
            <a:endParaRPr lang="en-US" sz="1700">
              <a:latin typeface="Times New Roman" panose="02020603050405020304" pitchFamily="18" charset="0"/>
              <a:cs typeface="Times New Roman" panose="02020603050405020304" pitchFamily="18" charset="0"/>
            </a:endParaRPr>
          </a:p>
        </p:txBody>
      </p:sp>
      <p:pic>
        <p:nvPicPr>
          <p:cNvPr id="6" name="Picture 5">
            <a:extLst>
              <a:ext uri="{FF2B5EF4-FFF2-40B4-BE49-F238E27FC236}">
                <a16:creationId xmlns:a16="http://schemas.microsoft.com/office/drawing/2014/main" id="{8B0D9D41-71FE-2E5E-809F-50CCBC53E297}"/>
              </a:ext>
              <a:ext uri="{C183D7F6-B498-43B3-948B-1728B52AA6E4}">
                <adec:decorative xmlns:adec="http://schemas.microsoft.com/office/drawing/2017/decorative" val="1"/>
              </a:ext>
            </a:extLst>
          </p:cNvPr>
          <p:cNvPicPr>
            <a:picLocks noChangeAspect="1"/>
          </p:cNvPicPr>
          <p:nvPr/>
        </p:nvPicPr>
        <p:blipFill>
          <a:blip r:embed="rId2"/>
          <a:srcRect l="15996" r="2" b="2"/>
          <a:stretch>
            <a:fillRect/>
          </a:stretch>
        </p:blipFill>
        <p:spPr>
          <a:xfrm>
            <a:off x="5604778" y="830393"/>
            <a:ext cx="6380546" cy="5558684"/>
          </a:xfrm>
          <a:custGeom>
            <a:avLst/>
            <a:gdLst/>
            <a:ahLst/>
            <a:cxnLst/>
            <a:rect l="l" t="t" r="r" b="b"/>
            <a:pathLst>
              <a:path w="6878775" h="6858000">
                <a:moveTo>
                  <a:pt x="1102973" y="0"/>
                </a:moveTo>
                <a:lnTo>
                  <a:pt x="1160688" y="0"/>
                </a:lnTo>
                <a:lnTo>
                  <a:pt x="983189" y="331786"/>
                </a:lnTo>
                <a:cubicBezTo>
                  <a:pt x="914866" y="469145"/>
                  <a:pt x="850355" y="608712"/>
                  <a:pt x="789261" y="750263"/>
                </a:cubicBezTo>
                <a:cubicBezTo>
                  <a:pt x="774307" y="784928"/>
                  <a:pt x="759992" y="819849"/>
                  <a:pt x="745295" y="854514"/>
                </a:cubicBezTo>
                <a:cubicBezTo>
                  <a:pt x="756682" y="845393"/>
                  <a:pt x="765489" y="833492"/>
                  <a:pt x="770857" y="819975"/>
                </a:cubicBezTo>
                <a:cubicBezTo>
                  <a:pt x="879943" y="589569"/>
                  <a:pt x="999605" y="365513"/>
                  <a:pt x="1131329" y="148742"/>
                </a:cubicBezTo>
                <a:lnTo>
                  <a:pt x="1227589" y="0"/>
                </a:lnTo>
                <a:lnTo>
                  <a:pt x="6878775" y="0"/>
                </a:lnTo>
                <a:lnTo>
                  <a:pt x="6878775" y="6858000"/>
                </a:lnTo>
                <a:lnTo>
                  <a:pt x="713521" y="6858000"/>
                </a:lnTo>
                <a:lnTo>
                  <a:pt x="625642" y="6670527"/>
                </a:lnTo>
                <a:cubicBezTo>
                  <a:pt x="507232" y="6398531"/>
                  <a:pt x="403083" y="6118381"/>
                  <a:pt x="312785" y="5830359"/>
                </a:cubicBezTo>
                <a:cubicBezTo>
                  <a:pt x="278149" y="5719759"/>
                  <a:pt x="248879" y="5607635"/>
                  <a:pt x="212198" y="5480401"/>
                </a:cubicBezTo>
                <a:cubicBezTo>
                  <a:pt x="212208" y="5491601"/>
                  <a:pt x="212803" y="5502788"/>
                  <a:pt x="213988" y="5513923"/>
                </a:cubicBezTo>
                <a:cubicBezTo>
                  <a:pt x="264089" y="5723695"/>
                  <a:pt x="307290" y="5935370"/>
                  <a:pt x="365826" y="6142729"/>
                </a:cubicBezTo>
                <a:cubicBezTo>
                  <a:pt x="433152" y="6380817"/>
                  <a:pt x="510068" y="6614016"/>
                  <a:pt x="597975" y="6841549"/>
                </a:cubicBezTo>
                <a:lnTo>
                  <a:pt x="604824" y="6858000"/>
                </a:lnTo>
                <a:lnTo>
                  <a:pt x="552056" y="6858000"/>
                </a:lnTo>
                <a:lnTo>
                  <a:pt x="539576" y="6828295"/>
                </a:lnTo>
                <a:cubicBezTo>
                  <a:pt x="380597" y="6414594"/>
                  <a:pt x="260223" y="5988893"/>
                  <a:pt x="171555" y="5552906"/>
                </a:cubicBezTo>
                <a:cubicBezTo>
                  <a:pt x="91163" y="5157998"/>
                  <a:pt x="43746" y="4758899"/>
                  <a:pt x="12305" y="4357388"/>
                </a:cubicBezTo>
                <a:cubicBezTo>
                  <a:pt x="-14281" y="4013908"/>
                  <a:pt x="4507" y="3672965"/>
                  <a:pt x="46684" y="3331516"/>
                </a:cubicBezTo>
                <a:cubicBezTo>
                  <a:pt x="127203" y="2664286"/>
                  <a:pt x="277819" y="2007265"/>
                  <a:pt x="496065" y="1371196"/>
                </a:cubicBezTo>
                <a:cubicBezTo>
                  <a:pt x="636273" y="966066"/>
                  <a:pt x="800445" y="573253"/>
                  <a:pt x="995723" y="196614"/>
                </a:cubicBezTo>
                <a:close/>
              </a:path>
            </a:pathLst>
          </a:custGeom>
        </p:spPr>
      </p:pic>
      <p:sp>
        <p:nvSpPr>
          <p:cNvPr id="5" name="TextBox 4">
            <a:extLst>
              <a:ext uri="{FF2B5EF4-FFF2-40B4-BE49-F238E27FC236}">
                <a16:creationId xmlns:a16="http://schemas.microsoft.com/office/drawing/2014/main" id="{A10CE83A-0B8B-AF27-E016-2CF218586D47}"/>
              </a:ext>
            </a:extLst>
          </p:cNvPr>
          <p:cNvSpPr txBox="1"/>
          <p:nvPr/>
        </p:nvSpPr>
        <p:spPr>
          <a:xfrm>
            <a:off x="3047308" y="3244334"/>
            <a:ext cx="6097384" cy="369332"/>
          </a:xfrm>
          <a:prstGeom prst="rect">
            <a:avLst/>
          </a:prstGeom>
          <a:noFill/>
        </p:spPr>
        <p:txBody>
          <a:bodyPr wrap="square">
            <a:spAutoFit/>
          </a:bodyPr>
          <a:lstStyle/>
          <a:p>
            <a:pPr>
              <a:spcAft>
                <a:spcPts val="600"/>
              </a:spcAft>
            </a:pPr>
            <a:r>
              <a:rPr lang="en-US" b="0" i="0">
                <a:solidFill>
                  <a:srgbClr val="000000"/>
                </a:solidFill>
                <a:effectLst/>
                <a:latin typeface="Tinos"/>
              </a:rPr>
              <a:t> </a:t>
            </a:r>
            <a:endParaRPr lang="en-US"/>
          </a:p>
        </p:txBody>
      </p:sp>
      <p:sp>
        <p:nvSpPr>
          <p:cNvPr id="8" name="TextBox 7">
            <a:extLst>
              <a:ext uri="{FF2B5EF4-FFF2-40B4-BE49-F238E27FC236}">
                <a16:creationId xmlns:a16="http://schemas.microsoft.com/office/drawing/2014/main" id="{C12A0C53-8A69-995B-0FB6-0E7B1659F4A0}"/>
              </a:ext>
            </a:extLst>
          </p:cNvPr>
          <p:cNvSpPr txBox="1"/>
          <p:nvPr/>
        </p:nvSpPr>
        <p:spPr>
          <a:xfrm>
            <a:off x="349134" y="6461184"/>
            <a:ext cx="1733203" cy="369332"/>
          </a:xfrm>
          <a:prstGeom prst="rect">
            <a:avLst/>
          </a:prstGeom>
          <a:noFill/>
        </p:spPr>
        <p:txBody>
          <a:bodyPr wrap="square" rtlCol="0">
            <a:spAutoFit/>
          </a:bodyPr>
          <a:lstStyle/>
          <a:p>
            <a:pPr algn="l"/>
            <a:r>
              <a:rPr lang="en-US"/>
              <a:t>S.K</a:t>
            </a:r>
          </a:p>
        </p:txBody>
      </p:sp>
    </p:spTree>
    <p:extLst>
      <p:ext uri="{BB962C8B-B14F-4D97-AF65-F5344CB8AC3E}">
        <p14:creationId xmlns:p14="http://schemas.microsoft.com/office/powerpoint/2010/main" val="3831033472"/>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itle 6">
            <a:extLst>
              <a:ext uri="{FF2B5EF4-FFF2-40B4-BE49-F238E27FC236}">
                <a16:creationId xmlns:a16="http://schemas.microsoft.com/office/drawing/2014/main" id="{41CC1479-B061-41FE-7EA6-78DB11AA61E4}"/>
              </a:ext>
            </a:extLst>
          </p:cNvPr>
          <p:cNvSpPr>
            <a:spLocks noGrp="1"/>
          </p:cNvSpPr>
          <p:nvPr>
            <p:ph type="title"/>
          </p:nvPr>
        </p:nvSpPr>
        <p:spPr>
          <a:xfrm>
            <a:off x="73429" y="157307"/>
            <a:ext cx="1996440" cy="682279"/>
          </a:xfrm>
        </p:spPr>
        <p:txBody>
          <a:bodyPr>
            <a:normAutofit/>
          </a:bodyPr>
          <a:lstStyle/>
          <a:p>
            <a:r>
              <a:rPr lang="en-US" sz="3200">
                <a:latin typeface="Times New Roman" panose="02020603050405020304" pitchFamily="18" charset="0"/>
                <a:cs typeface="Times New Roman" panose="02020603050405020304" pitchFamily="18" charset="0"/>
              </a:rPr>
              <a:t>References </a:t>
            </a:r>
          </a:p>
        </p:txBody>
      </p:sp>
      <p:sp>
        <p:nvSpPr>
          <p:cNvPr id="9" name="Google Shape;88;p18">
            <a:extLst>
              <a:ext uri="{FF2B5EF4-FFF2-40B4-BE49-F238E27FC236}">
                <a16:creationId xmlns:a16="http://schemas.microsoft.com/office/drawing/2014/main" id="{2F09655B-87C1-A291-7EDB-BE7A8EB9410D}"/>
              </a:ext>
            </a:extLst>
          </p:cNvPr>
          <p:cNvSpPr txBox="1">
            <a:spLocks noGrp="1"/>
          </p:cNvSpPr>
          <p:nvPr>
            <p:ph idx="1"/>
          </p:nvPr>
        </p:nvSpPr>
        <p:spPr>
          <a:xfrm>
            <a:off x="206433" y="753282"/>
            <a:ext cx="11912138" cy="6104717"/>
          </a:xfrm>
          <a:prstGeom prst="rect">
            <a:avLst/>
          </a:prstGeom>
        </p:spPr>
        <p:txBody>
          <a:bodyPr spcFirstLastPara="1" vert="horz" wrap="square" lIns="91425" tIns="91425" rIns="91425" bIns="91425" rtlCol="0" anchor="t" anchorCtr="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457200" indent="-321747">
              <a:spcBef>
                <a:spcPts val="1200"/>
              </a:spcBef>
              <a:buClr>
                <a:schemeClr val="dk1"/>
              </a:buClr>
              <a:buSzPct val="100000"/>
              <a:buFont typeface="Arial" panose="020B0604020202020204" pitchFamily="34" charset="0"/>
              <a:buChar char="●"/>
            </a:pPr>
            <a:r>
              <a:rPr lang="en-GB" sz="1200" err="1">
                <a:solidFill>
                  <a:schemeClr val="dk1"/>
                </a:solidFill>
                <a:latin typeface="Times New Roman" panose="02020603050405020304" pitchFamily="18" charset="0"/>
                <a:cs typeface="Times New Roman" panose="02020603050405020304" pitchFamily="18" charset="0"/>
              </a:rPr>
              <a:t>Fayol</a:t>
            </a:r>
            <a:r>
              <a:rPr lang="en-GB" sz="1200">
                <a:solidFill>
                  <a:schemeClr val="dk1"/>
                </a:solidFill>
                <a:latin typeface="Times New Roman" panose="02020603050405020304" pitchFamily="18" charset="0"/>
                <a:cs typeface="Times New Roman" panose="02020603050405020304" pitchFamily="18" charset="0"/>
              </a:rPr>
              <a:t>, H. (1949). </a:t>
            </a:r>
            <a:r>
              <a:rPr lang="en-GB" sz="1200" i="1">
                <a:solidFill>
                  <a:schemeClr val="dk1"/>
                </a:solidFill>
                <a:latin typeface="Times New Roman" panose="02020603050405020304" pitchFamily="18" charset="0"/>
                <a:cs typeface="Times New Roman" panose="02020603050405020304" pitchFamily="18" charset="0"/>
              </a:rPr>
              <a:t>General and Industrial Management</a:t>
            </a:r>
            <a:r>
              <a:rPr lang="en-GB" sz="1200">
                <a:solidFill>
                  <a:schemeClr val="dk1"/>
                </a:solidFill>
                <a:latin typeface="Times New Roman" panose="02020603050405020304" pitchFamily="18" charset="0"/>
                <a:cs typeface="Times New Roman" panose="02020603050405020304" pitchFamily="18" charset="0"/>
              </a:rPr>
              <a:t>. London: Pitman Publishing.</a:t>
            </a:r>
            <a:br>
              <a:rPr lang="en-GB" sz="1200">
                <a:solidFill>
                  <a:schemeClr val="dk1"/>
                </a:solidFill>
                <a:latin typeface="Times New Roman" panose="02020603050405020304" pitchFamily="18" charset="0"/>
                <a:cs typeface="Times New Roman" panose="02020603050405020304" pitchFamily="18" charset="0"/>
              </a:rPr>
            </a:br>
            <a:endParaRPr lang="en-GB" sz="1200">
              <a:solidFill>
                <a:schemeClr val="dk1"/>
              </a:solidFill>
              <a:latin typeface="Times New Roman" panose="02020603050405020304" pitchFamily="18" charset="0"/>
              <a:cs typeface="Times New Roman" panose="02020603050405020304" pitchFamily="18" charset="0"/>
            </a:endParaRPr>
          </a:p>
          <a:p>
            <a:pPr marL="457200" indent="-321747">
              <a:spcBef>
                <a:spcPts val="0"/>
              </a:spcBef>
              <a:buClr>
                <a:schemeClr val="dk1"/>
              </a:buClr>
              <a:buSzPct val="100000"/>
              <a:buFont typeface="Arial" panose="020B0604020202020204" pitchFamily="34" charset="0"/>
              <a:buChar char="●"/>
            </a:pPr>
            <a:r>
              <a:rPr lang="en-GB" sz="1200">
                <a:solidFill>
                  <a:schemeClr val="dk1"/>
                </a:solidFill>
                <a:latin typeface="Times New Roman" panose="02020603050405020304" pitchFamily="18" charset="0"/>
                <a:cs typeface="Times New Roman" panose="02020603050405020304" pitchFamily="18" charset="0"/>
              </a:rPr>
              <a:t>Greggs (2023). </a:t>
            </a:r>
            <a:r>
              <a:rPr lang="en-GB" sz="1200" i="1">
                <a:solidFill>
                  <a:schemeClr val="dk1"/>
                </a:solidFill>
                <a:latin typeface="Times New Roman" panose="02020603050405020304" pitchFamily="18" charset="0"/>
                <a:cs typeface="Times New Roman" panose="02020603050405020304" pitchFamily="18" charset="0"/>
              </a:rPr>
              <a:t>The Greggs Pledge: Ten Ways We're Baking a Difference</a:t>
            </a:r>
            <a:r>
              <a:rPr lang="en-GB" sz="1200">
                <a:solidFill>
                  <a:schemeClr val="dk1"/>
                </a:solidFill>
                <a:latin typeface="Times New Roman" panose="02020603050405020304" pitchFamily="18" charset="0"/>
                <a:cs typeface="Times New Roman" panose="02020603050405020304" pitchFamily="18" charset="0"/>
              </a:rPr>
              <a:t>. [Online] Available at:</a:t>
            </a:r>
            <a:r>
              <a:rPr lang="en-GB" sz="1200">
                <a:solidFill>
                  <a:schemeClr val="dk1"/>
                </a:solidFill>
                <a:uFill>
                  <a:noFill/>
                </a:uFill>
                <a:latin typeface="Times New Roman" panose="02020603050405020304" pitchFamily="18" charset="0"/>
                <a:cs typeface="Times New Roman" panose="02020603050405020304" pitchFamily="18" charset="0"/>
                <a:hlinkClick r:id="rId2">
                  <a:extLst>
                    <a:ext uri="{A12FA001-AC4F-418D-AE19-62706E023703}">
                      <ahyp:hlinkClr xmlns:ahyp="http://schemas.microsoft.com/office/drawing/2018/hyperlinkcolor" val="tx"/>
                    </a:ext>
                  </a:extLst>
                </a:hlinkClick>
              </a:rPr>
              <a:t> </a:t>
            </a:r>
            <a:r>
              <a:rPr lang="en-GB" sz="1200" u="sng">
                <a:solidFill>
                  <a:schemeClr val="hlink"/>
                </a:solidFill>
                <a:latin typeface="Times New Roman" panose="02020603050405020304" pitchFamily="18" charset="0"/>
                <a:cs typeface="Times New Roman" panose="02020603050405020304" pitchFamily="18" charset="0"/>
                <a:hlinkClick r:id="rId2"/>
              </a:rPr>
              <a:t>https://www.greggs.co.uk/news/ten-ways-we-re-baking-a-difference</a:t>
            </a:r>
            <a:br>
              <a:rPr lang="en-GB" sz="1200" u="sng">
                <a:solidFill>
                  <a:schemeClr val="hlink"/>
                </a:solidFill>
                <a:latin typeface="Times New Roman" panose="02020603050405020304" pitchFamily="18" charset="0"/>
                <a:cs typeface="Times New Roman" panose="02020603050405020304" pitchFamily="18" charset="0"/>
                <a:hlinkClick r:id="rId2"/>
              </a:rPr>
            </a:br>
            <a:endParaRPr lang="en-GB" sz="1200" u="sng">
              <a:solidFill>
                <a:schemeClr val="hlink"/>
              </a:solidFill>
              <a:latin typeface="Times New Roman" panose="02020603050405020304" pitchFamily="18" charset="0"/>
              <a:cs typeface="Times New Roman" panose="02020603050405020304" pitchFamily="18" charset="0"/>
            </a:endParaRPr>
          </a:p>
          <a:p>
            <a:pPr marL="457200" indent="-321747">
              <a:spcBef>
                <a:spcPts val="0"/>
              </a:spcBef>
              <a:buClr>
                <a:schemeClr val="dk1"/>
              </a:buClr>
              <a:buSzPct val="100000"/>
              <a:buFont typeface="Arial" panose="020B0604020202020204" pitchFamily="34" charset="0"/>
              <a:buChar char="●"/>
            </a:pPr>
            <a:r>
              <a:rPr lang="en-GB" sz="1200">
                <a:solidFill>
                  <a:schemeClr val="dk1"/>
                </a:solidFill>
                <a:latin typeface="Times New Roman" panose="02020603050405020304" pitchFamily="18" charset="0"/>
                <a:cs typeface="Times New Roman" panose="02020603050405020304" pitchFamily="18" charset="0"/>
              </a:rPr>
              <a:t>Insider Media (2023). </a:t>
            </a:r>
            <a:r>
              <a:rPr lang="en-GB" sz="1200" i="1">
                <a:solidFill>
                  <a:schemeClr val="dk1"/>
                </a:solidFill>
                <a:latin typeface="Times New Roman" panose="02020603050405020304" pitchFamily="18" charset="0"/>
                <a:cs typeface="Times New Roman" panose="02020603050405020304" pitchFamily="18" charset="0"/>
              </a:rPr>
              <a:t>What is Driving Greggs' Success?</a:t>
            </a:r>
            <a:r>
              <a:rPr lang="en-GB" sz="1200">
                <a:solidFill>
                  <a:schemeClr val="dk1"/>
                </a:solidFill>
                <a:latin typeface="Times New Roman" panose="02020603050405020304" pitchFamily="18" charset="0"/>
                <a:cs typeface="Times New Roman" panose="02020603050405020304" pitchFamily="18" charset="0"/>
              </a:rPr>
              <a:t> [Online] Available at:</a:t>
            </a:r>
            <a:r>
              <a:rPr lang="en-GB" sz="1200">
                <a:solidFill>
                  <a:schemeClr val="dk1"/>
                </a:solidFill>
                <a:uFill>
                  <a:noFill/>
                </a:uFill>
                <a:latin typeface="Times New Roman" panose="02020603050405020304" pitchFamily="18" charset="0"/>
                <a:cs typeface="Times New Roman" panose="02020603050405020304" pitchFamily="18" charset="0"/>
                <a:hlinkClick r:id="rId3">
                  <a:extLst>
                    <a:ext uri="{A12FA001-AC4F-418D-AE19-62706E023703}">
                      <ahyp:hlinkClr xmlns:ahyp="http://schemas.microsoft.com/office/drawing/2018/hyperlinkcolor" val="tx"/>
                    </a:ext>
                  </a:extLst>
                </a:hlinkClick>
              </a:rPr>
              <a:t> </a:t>
            </a:r>
            <a:r>
              <a:rPr lang="en-GB" sz="1200" u="sng">
                <a:solidFill>
                  <a:schemeClr val="hlink"/>
                </a:solidFill>
                <a:latin typeface="Times New Roman" panose="02020603050405020304" pitchFamily="18" charset="0"/>
                <a:cs typeface="Times New Roman" panose="02020603050405020304" pitchFamily="18" charset="0"/>
                <a:hlinkClick r:id="rId3"/>
              </a:rPr>
              <a:t>https://www.insidermedia.com/news/central-and-eastnorth-east/what-is-driving-greggs-success</a:t>
            </a:r>
            <a:br>
              <a:rPr lang="en-GB" sz="1200" u="sng">
                <a:solidFill>
                  <a:schemeClr val="hlink"/>
                </a:solidFill>
                <a:latin typeface="Times New Roman" panose="02020603050405020304" pitchFamily="18" charset="0"/>
                <a:cs typeface="Times New Roman" panose="02020603050405020304" pitchFamily="18" charset="0"/>
                <a:hlinkClick r:id="rId3"/>
              </a:rPr>
            </a:br>
            <a:endParaRPr lang="en-GB" sz="1200" u="sng">
              <a:solidFill>
                <a:schemeClr val="hlink"/>
              </a:solidFill>
              <a:latin typeface="Times New Roman" panose="02020603050405020304" pitchFamily="18" charset="0"/>
              <a:cs typeface="Times New Roman" panose="02020603050405020304" pitchFamily="18" charset="0"/>
            </a:endParaRPr>
          </a:p>
          <a:p>
            <a:pPr marL="457200" indent="-287972">
              <a:spcBef>
                <a:spcPts val="0"/>
              </a:spcBef>
              <a:buClr>
                <a:schemeClr val="dk1"/>
              </a:buClr>
              <a:buSzPct val="63740"/>
              <a:buFont typeface="Arial" panose="020B0604020202020204" pitchFamily="34" charset="0"/>
              <a:buChar char="●"/>
            </a:pPr>
            <a:r>
              <a:rPr lang="en-GB" sz="1200">
                <a:latin typeface="Times New Roman" panose="02020603050405020304" pitchFamily="18" charset="0"/>
                <a:cs typeface="Times New Roman" panose="02020603050405020304" pitchFamily="18" charset="0"/>
              </a:rPr>
              <a:t>Insight Trends World (2023). </a:t>
            </a:r>
            <a:r>
              <a:rPr lang="en-GB" sz="1200" i="1">
                <a:latin typeface="Times New Roman" panose="02020603050405020304" pitchFamily="18" charset="0"/>
                <a:cs typeface="Times New Roman" panose="02020603050405020304" pitchFamily="18" charset="0"/>
              </a:rPr>
              <a:t>Diversification Strategy Yielding Strong Returns for UK’s Greggs</a:t>
            </a:r>
            <a:r>
              <a:rPr lang="en-GB" sz="1200">
                <a:latin typeface="Times New Roman" panose="02020603050405020304" pitchFamily="18" charset="0"/>
                <a:cs typeface="Times New Roman" panose="02020603050405020304" pitchFamily="18" charset="0"/>
              </a:rPr>
              <a:t>. [Online] Available at:</a:t>
            </a:r>
            <a:r>
              <a:rPr lang="en-GB" sz="1200">
                <a:uFill>
                  <a:noFill/>
                </a:uFill>
                <a:latin typeface="Times New Roman" panose="02020603050405020304" pitchFamily="18" charset="0"/>
                <a:cs typeface="Times New Roman" panose="02020603050405020304" pitchFamily="18" charset="0"/>
              </a:rPr>
              <a:t> </a:t>
            </a:r>
            <a:r>
              <a:rPr lang="en-GB" sz="1200" u="sng">
                <a:solidFill>
                  <a:srgbClr val="467886"/>
                </a:solidFill>
                <a:latin typeface="Times New Roman" panose="02020603050405020304" pitchFamily="18" charset="0"/>
                <a:cs typeface="Times New Roman" panose="02020603050405020304" pitchFamily="18" charset="0"/>
                <a:hlinkClick r:id="rId4"/>
              </a:rPr>
              <a:t>https://www.insighttrendsworld.com/post/insight-of-the-day-diversification-strategy-yielding-strong-returns-for-uk-s-greggs</a:t>
            </a:r>
            <a:endParaRPr lang="en-US" sz="1200" u="sng">
              <a:solidFill>
                <a:srgbClr val="467886"/>
              </a:solidFill>
              <a:latin typeface="Times New Roman" panose="02020603050405020304" pitchFamily="18" charset="0"/>
              <a:cs typeface="Times New Roman" panose="02020603050405020304" pitchFamily="18" charset="0"/>
            </a:endParaRPr>
          </a:p>
          <a:p>
            <a:pPr marL="457200" indent="-287972">
              <a:spcBef>
                <a:spcPts val="0"/>
              </a:spcBef>
              <a:buClr>
                <a:schemeClr val="dk1"/>
              </a:buClr>
              <a:buSzPct val="63740"/>
              <a:buFont typeface="Arial" panose="020B0604020202020204" pitchFamily="34" charset="0"/>
              <a:buChar char="●"/>
            </a:pPr>
            <a:r>
              <a:rPr lang="en-US" sz="1200" b="0" i="0" u="none" strike="noStrike" err="1">
                <a:effectLst/>
                <a:latin typeface="Times New Roman" panose="02020603050405020304" pitchFamily="18" charset="0"/>
                <a:cs typeface="Times New Roman" panose="02020603050405020304" pitchFamily="18" charset="0"/>
              </a:rPr>
              <a:t>Desklib</a:t>
            </a:r>
            <a:r>
              <a:rPr lang="en-US" sz="1200" b="0" i="0" u="none" strike="noStrike">
                <a:effectLst/>
                <a:latin typeface="Times New Roman" panose="02020603050405020304" pitchFamily="18" charset="0"/>
                <a:cs typeface="Times New Roman" panose="02020603050405020304" pitchFamily="18" charset="0"/>
              </a:rPr>
              <a:t>. (2023) </a:t>
            </a:r>
            <a:r>
              <a:rPr lang="en-US" sz="1200" b="0" i="1" u="none" strike="noStrike">
                <a:effectLst/>
                <a:latin typeface="Times New Roman" panose="02020603050405020304" pitchFamily="18" charset="0"/>
                <a:cs typeface="Times New Roman" panose="02020603050405020304" pitchFamily="18" charset="0"/>
              </a:rPr>
              <a:t>Greggs PLC HRM Analysis.</a:t>
            </a:r>
            <a:r>
              <a:rPr lang="en-US" sz="1200" b="0" i="0" u="none" strike="noStrike">
                <a:effectLst/>
                <a:latin typeface="Times New Roman" panose="02020603050405020304" pitchFamily="18" charset="0"/>
                <a:cs typeface="Times New Roman" panose="02020603050405020304" pitchFamily="18" charset="0"/>
              </a:rPr>
              <a:t> Available at: </a:t>
            </a:r>
            <a:r>
              <a:rPr lang="en-US" sz="1200" b="0" i="0" u="sng" strike="noStrike">
                <a:effectLst/>
                <a:latin typeface="Times New Roman" panose="02020603050405020304" pitchFamily="18" charset="0"/>
                <a:cs typeface="Times New Roman" panose="02020603050405020304" pitchFamily="18" charset="0"/>
                <a:hlinkClick r:id="rId5">
                  <a:extLst>
                    <a:ext uri="{A12FA001-AC4F-418D-AE19-62706E023703}">
                      <ahyp:hlinkClr xmlns:ahyp="http://schemas.microsoft.com/office/drawing/2018/hyperlinkcolor" val="tx"/>
                    </a:ext>
                  </a:extLst>
                </a:hlinkClick>
              </a:rPr>
              <a:t>https://desklib.com/study-documents/greggs-plc-hrm-analysis/</a:t>
            </a:r>
            <a:r>
              <a:rPr lang="en-US" sz="1200" b="0" i="0" u="none" strike="noStrike">
                <a:effectLst/>
                <a:latin typeface="Times New Roman" panose="02020603050405020304" pitchFamily="18" charset="0"/>
                <a:cs typeface="Times New Roman" panose="02020603050405020304" pitchFamily="18" charset="0"/>
              </a:rPr>
              <a:t> (Accessed: 1 October 2025).</a:t>
            </a:r>
          </a:p>
          <a:p>
            <a:pPr marL="457200" indent="-287972">
              <a:spcBef>
                <a:spcPts val="0"/>
              </a:spcBef>
              <a:buClr>
                <a:schemeClr val="dk1"/>
              </a:buClr>
              <a:buSzPct val="63740"/>
              <a:buFont typeface="Arial" panose="020B0604020202020204" pitchFamily="34" charset="0"/>
              <a:buChar char="●"/>
            </a:pPr>
            <a:br>
              <a:rPr lang="en-US" sz="1200" b="0" i="0" u="none" strike="noStrike">
                <a:effectLst/>
                <a:latin typeface="Times New Roman" panose="02020603050405020304" pitchFamily="18" charset="0"/>
                <a:cs typeface="Times New Roman" panose="02020603050405020304" pitchFamily="18" charset="0"/>
              </a:rPr>
            </a:br>
            <a:r>
              <a:rPr lang="en-US" sz="1200" b="0" i="0" u="none" strike="noStrike" err="1">
                <a:effectLst/>
                <a:latin typeface="Times New Roman" panose="02020603050405020304" pitchFamily="18" charset="0"/>
                <a:cs typeface="Times New Roman" panose="02020603050405020304" pitchFamily="18" charset="0"/>
              </a:rPr>
              <a:t>Fayol</a:t>
            </a:r>
            <a:r>
              <a:rPr lang="en-US" sz="1200" b="0" i="0" u="none" strike="noStrike">
                <a:effectLst/>
                <a:latin typeface="Times New Roman" panose="02020603050405020304" pitchFamily="18" charset="0"/>
                <a:cs typeface="Times New Roman" panose="02020603050405020304" pitchFamily="18" charset="0"/>
              </a:rPr>
              <a:t>, H. (1949) </a:t>
            </a:r>
            <a:r>
              <a:rPr lang="en-US" sz="1200" b="0" i="1" u="none" strike="noStrike">
                <a:effectLst/>
                <a:latin typeface="Times New Roman" panose="02020603050405020304" pitchFamily="18" charset="0"/>
                <a:cs typeface="Times New Roman" panose="02020603050405020304" pitchFamily="18" charset="0"/>
              </a:rPr>
              <a:t>General and Industrial Management.</a:t>
            </a:r>
            <a:r>
              <a:rPr lang="en-US" sz="1200" b="0" i="0" u="none" strike="noStrike">
                <a:effectLst/>
                <a:latin typeface="Times New Roman" panose="02020603050405020304" pitchFamily="18" charset="0"/>
                <a:cs typeface="Times New Roman" panose="02020603050405020304" pitchFamily="18" charset="0"/>
              </a:rPr>
              <a:t> London: Pitman Publishing.</a:t>
            </a:r>
            <a:br>
              <a:rPr lang="en-US" sz="1200" b="0" i="0" u="none" strike="noStrike">
                <a:effectLst/>
                <a:latin typeface="Times New Roman" panose="02020603050405020304" pitchFamily="18" charset="0"/>
                <a:cs typeface="Times New Roman" panose="02020603050405020304" pitchFamily="18" charset="0"/>
              </a:rPr>
            </a:br>
            <a:r>
              <a:rPr lang="en-US" sz="1200" b="0" i="0" u="none" strike="noStrike">
                <a:effectLst/>
                <a:latin typeface="Times New Roman" panose="02020603050405020304" pitchFamily="18" charset="0"/>
                <a:cs typeface="Times New Roman" panose="02020603050405020304" pitchFamily="18" charset="0"/>
              </a:rPr>
              <a:t>Greggs plc. (2024a)</a:t>
            </a:r>
          </a:p>
          <a:p>
            <a:pPr marL="457200" indent="-287972">
              <a:spcBef>
                <a:spcPts val="0"/>
              </a:spcBef>
              <a:buClr>
                <a:schemeClr val="dk1"/>
              </a:buClr>
              <a:buSzPct val="63740"/>
              <a:buFont typeface="Arial" panose="020B0604020202020204" pitchFamily="34" charset="0"/>
              <a:buChar char="●"/>
            </a:pPr>
            <a:r>
              <a:rPr lang="en-US" sz="1200" b="0" i="0" u="none" strike="noStrike">
                <a:effectLst/>
                <a:latin typeface="Times New Roman" panose="02020603050405020304" pitchFamily="18" charset="0"/>
                <a:cs typeface="Times New Roman" panose="02020603050405020304" pitchFamily="18" charset="0"/>
              </a:rPr>
              <a:t> </a:t>
            </a:r>
            <a:r>
              <a:rPr lang="en-US" sz="1200" b="0" i="1" u="none" strike="noStrike">
                <a:effectLst/>
                <a:latin typeface="Times New Roman" panose="02020603050405020304" pitchFamily="18" charset="0"/>
                <a:cs typeface="Times New Roman" panose="02020603050405020304" pitchFamily="18" charset="0"/>
              </a:rPr>
              <a:t>Corporate Governance.</a:t>
            </a:r>
            <a:r>
              <a:rPr lang="en-US" sz="1200" b="0" i="0" u="none" strike="noStrike">
                <a:effectLst/>
                <a:latin typeface="Times New Roman" panose="02020603050405020304" pitchFamily="18" charset="0"/>
                <a:cs typeface="Times New Roman" panose="02020603050405020304" pitchFamily="18" charset="0"/>
              </a:rPr>
              <a:t> Available at: </a:t>
            </a:r>
            <a:r>
              <a:rPr lang="en-US" sz="1200" b="0" i="0" u="sng" strike="noStrike">
                <a:effectLst/>
                <a:latin typeface="Times New Roman" panose="02020603050405020304" pitchFamily="18" charset="0"/>
                <a:cs typeface="Times New Roman" panose="02020603050405020304" pitchFamily="18" charset="0"/>
                <a:hlinkClick r:id="rId6">
                  <a:extLst>
                    <a:ext uri="{A12FA001-AC4F-418D-AE19-62706E023703}">
                      <ahyp:hlinkClr xmlns:ahyp="http://schemas.microsoft.com/office/drawing/2018/hyperlinkcolor" val="tx"/>
                    </a:ext>
                  </a:extLst>
                </a:hlinkClick>
              </a:rPr>
              <a:t>https://corporate.greggs.co.uk/investors/corporate-governance</a:t>
            </a:r>
            <a:r>
              <a:rPr lang="en-US" sz="1200" b="0" i="0" u="none" strike="noStrike">
                <a:effectLst/>
                <a:latin typeface="Times New Roman" panose="02020603050405020304" pitchFamily="18" charset="0"/>
                <a:cs typeface="Times New Roman" panose="02020603050405020304" pitchFamily="18" charset="0"/>
              </a:rPr>
              <a:t> (Accessed: 1 October 2025).</a:t>
            </a:r>
            <a:br>
              <a:rPr lang="en-US" sz="1200" b="0" i="0" u="none" strike="noStrike">
                <a:effectLst/>
                <a:latin typeface="Times New Roman" panose="02020603050405020304" pitchFamily="18" charset="0"/>
                <a:cs typeface="Times New Roman" panose="02020603050405020304" pitchFamily="18" charset="0"/>
              </a:rPr>
            </a:br>
            <a:r>
              <a:rPr lang="en-US" sz="1200" b="0" i="0" u="none" strike="noStrike">
                <a:effectLst/>
                <a:latin typeface="Times New Roman" panose="02020603050405020304" pitchFamily="18" charset="0"/>
                <a:cs typeface="Times New Roman" panose="02020603050405020304" pitchFamily="18" charset="0"/>
              </a:rPr>
              <a:t>Greggs plc. (2024b) </a:t>
            </a:r>
            <a:r>
              <a:rPr lang="en-US" sz="1200" b="0" i="1" u="none" strike="noStrike">
                <a:effectLst/>
                <a:latin typeface="Times New Roman" panose="02020603050405020304" pitchFamily="18" charset="0"/>
                <a:cs typeface="Times New Roman" panose="02020603050405020304" pitchFamily="18" charset="0"/>
              </a:rPr>
              <a:t>About Us – Our People.</a:t>
            </a:r>
            <a:r>
              <a:rPr lang="en-US" sz="1200" b="0" i="0" u="none" strike="noStrike">
                <a:effectLst/>
                <a:latin typeface="Times New Roman" panose="02020603050405020304" pitchFamily="18" charset="0"/>
                <a:cs typeface="Times New Roman" panose="02020603050405020304" pitchFamily="18" charset="0"/>
              </a:rPr>
              <a:t> Available at: https://corporate.greggs.co.uk/about-us (Accessed: 1 October 2025).</a:t>
            </a:r>
          </a:p>
          <a:p>
            <a:pPr marL="457200" indent="-287972">
              <a:spcBef>
                <a:spcPts val="0"/>
              </a:spcBef>
              <a:buClr>
                <a:schemeClr val="dk1"/>
              </a:buClr>
              <a:buSzPct val="63740"/>
              <a:buFont typeface="Arial" panose="020B0604020202020204" pitchFamily="34" charset="0"/>
              <a:buChar char="●"/>
            </a:pPr>
            <a:br>
              <a:rPr lang="en-US" sz="1200" b="0" i="0" u="none" strike="noStrike">
                <a:effectLst/>
                <a:latin typeface="Times New Roman" panose="02020603050405020304" pitchFamily="18" charset="0"/>
                <a:cs typeface="Times New Roman" panose="02020603050405020304" pitchFamily="18" charset="0"/>
              </a:rPr>
            </a:br>
            <a:r>
              <a:rPr lang="en-US" sz="1200" b="0" i="0" u="none" strike="noStrike">
                <a:effectLst/>
                <a:latin typeface="Times New Roman" panose="02020603050405020304" pitchFamily="18" charset="0"/>
                <a:cs typeface="Times New Roman" panose="02020603050405020304" pitchFamily="18" charset="0"/>
              </a:rPr>
              <a:t>Reference for Business. (2024) </a:t>
            </a:r>
            <a:r>
              <a:rPr lang="en-US" sz="1200" b="0" i="1" u="none" strike="noStrike">
                <a:effectLst/>
                <a:latin typeface="Times New Roman" panose="02020603050405020304" pitchFamily="18" charset="0"/>
                <a:cs typeface="Times New Roman" panose="02020603050405020304" pitchFamily="18" charset="0"/>
              </a:rPr>
              <a:t>Greggs PLC – Company Profile.</a:t>
            </a:r>
            <a:r>
              <a:rPr lang="en-US" sz="1200" b="0" i="0" u="none" strike="noStrike">
                <a:effectLst/>
                <a:latin typeface="Times New Roman" panose="02020603050405020304" pitchFamily="18" charset="0"/>
                <a:cs typeface="Times New Roman" panose="02020603050405020304" pitchFamily="18" charset="0"/>
              </a:rPr>
              <a:t> Available at: </a:t>
            </a:r>
            <a:r>
              <a:rPr lang="en-US" sz="1200" b="0" i="0" u="sng" strike="noStrike">
                <a:effectLst/>
                <a:latin typeface="Times New Roman" panose="02020603050405020304" pitchFamily="18" charset="0"/>
                <a:cs typeface="Times New Roman" panose="02020603050405020304" pitchFamily="18" charset="0"/>
                <a:hlinkClick r:id="rId7">
                  <a:extLst>
                    <a:ext uri="{A12FA001-AC4F-418D-AE19-62706E023703}">
                      <ahyp:hlinkClr xmlns:ahyp="http://schemas.microsoft.com/office/drawing/2018/hyperlinkcolor" val="tx"/>
                    </a:ext>
                  </a:extLst>
                </a:hlinkClick>
              </a:rPr>
              <a:t>https://www.referenceforbusiness.com/history2/93/Greggs-PLC.html</a:t>
            </a:r>
            <a:r>
              <a:rPr lang="en-US" sz="1200" b="0" i="0" u="none" strike="noStrike">
                <a:effectLst/>
                <a:latin typeface="Times New Roman" panose="02020603050405020304" pitchFamily="18" charset="0"/>
                <a:cs typeface="Times New Roman" panose="02020603050405020304" pitchFamily="18" charset="0"/>
              </a:rPr>
              <a:t> (Accessed: 1 October 2025).</a:t>
            </a:r>
          </a:p>
          <a:p>
            <a:pPr marL="457200" indent="-287972">
              <a:spcBef>
                <a:spcPts val="0"/>
              </a:spcBef>
              <a:buClr>
                <a:schemeClr val="dk1"/>
              </a:buClr>
              <a:buSzPct val="63740"/>
              <a:buFont typeface="Arial" panose="020B0604020202020204" pitchFamily="34" charset="0"/>
              <a:buChar char="●"/>
            </a:pPr>
            <a:br>
              <a:rPr lang="en-US" sz="1200" b="0" i="0" u="none" strike="noStrike">
                <a:effectLst/>
                <a:latin typeface="Times New Roman" panose="02020603050405020304" pitchFamily="18" charset="0"/>
                <a:cs typeface="Times New Roman" panose="02020603050405020304" pitchFamily="18" charset="0"/>
              </a:rPr>
            </a:br>
            <a:r>
              <a:rPr lang="en-US" sz="1200" b="0" i="0" u="none" strike="noStrike" err="1">
                <a:effectLst/>
                <a:latin typeface="Times New Roman" panose="02020603050405020304" pitchFamily="18" charset="0"/>
                <a:cs typeface="Times New Roman" panose="02020603050405020304" pitchFamily="18" charset="0"/>
              </a:rPr>
              <a:t>Studocu</a:t>
            </a:r>
            <a:r>
              <a:rPr lang="en-US" sz="1200" b="0" i="0" u="none" strike="noStrike">
                <a:effectLst/>
                <a:latin typeface="Times New Roman" panose="02020603050405020304" pitchFamily="18" charset="0"/>
                <a:cs typeface="Times New Roman" panose="02020603050405020304" pitchFamily="18" charset="0"/>
              </a:rPr>
              <a:t>. (2023) </a:t>
            </a:r>
            <a:r>
              <a:rPr lang="en-US" sz="1200" b="0" i="1" u="none" strike="noStrike">
                <a:effectLst/>
                <a:latin typeface="Times New Roman" panose="02020603050405020304" pitchFamily="18" charset="0"/>
                <a:cs typeface="Times New Roman" panose="02020603050405020304" pitchFamily="18" charset="0"/>
              </a:rPr>
              <a:t>Greggs </a:t>
            </a:r>
            <a:r>
              <a:rPr lang="en-US" sz="1200" b="0" i="1" u="none" strike="noStrike" err="1">
                <a:effectLst/>
                <a:latin typeface="Times New Roman" panose="02020603050405020304" pitchFamily="18" charset="0"/>
                <a:cs typeface="Times New Roman" panose="02020603050405020304" pitchFamily="18" charset="0"/>
              </a:rPr>
              <a:t>Organisational</a:t>
            </a:r>
            <a:r>
              <a:rPr lang="en-US" sz="1200" b="0" i="1" u="none" strike="noStrike">
                <a:effectLst/>
                <a:latin typeface="Times New Roman" panose="02020603050405020304" pitchFamily="18" charset="0"/>
                <a:cs typeface="Times New Roman" panose="02020603050405020304" pitchFamily="18" charset="0"/>
              </a:rPr>
              <a:t> Structure and Management Report.</a:t>
            </a:r>
            <a:r>
              <a:rPr lang="en-US" sz="1200" b="0" i="0" u="none" strike="noStrike">
                <a:effectLst/>
                <a:latin typeface="Times New Roman" panose="02020603050405020304" pitchFamily="18" charset="0"/>
                <a:cs typeface="Times New Roman" panose="02020603050405020304" pitchFamily="18" charset="0"/>
              </a:rPr>
              <a:t> Available at: </a:t>
            </a:r>
            <a:r>
              <a:rPr lang="en-US" sz="1200" b="0" i="0" u="sng" strike="noStrike">
                <a:effectLst/>
                <a:latin typeface="Times New Roman" panose="02020603050405020304" pitchFamily="18" charset="0"/>
                <a:cs typeface="Times New Roman" panose="02020603050405020304" pitchFamily="18" charset="0"/>
                <a:hlinkClick r:id="rId8">
                  <a:extLst>
                    <a:ext uri="{A12FA001-AC4F-418D-AE19-62706E023703}">
                      <ahyp:hlinkClr xmlns:ahyp="http://schemas.microsoft.com/office/drawing/2018/hyperlinkcolor" val="tx"/>
                    </a:ext>
                  </a:extLst>
                </a:hlinkClick>
              </a:rPr>
              <a:t>https://www.studocu.com/en-gb/document/budmouth-academy-weymouth/business-studies/lab-greggs/98781926</a:t>
            </a:r>
            <a:r>
              <a:rPr lang="en-US" sz="1200" b="0" i="0" u="none" strike="noStrike">
                <a:effectLst/>
                <a:latin typeface="Times New Roman" panose="02020603050405020304" pitchFamily="18" charset="0"/>
                <a:cs typeface="Times New Roman" panose="02020603050405020304" pitchFamily="18" charset="0"/>
              </a:rPr>
              <a:t> (Accessed: 1 October 2025).</a:t>
            </a:r>
          </a:p>
          <a:p>
            <a:pPr marL="457200" indent="-287972">
              <a:spcBef>
                <a:spcPts val="0"/>
              </a:spcBef>
              <a:buClr>
                <a:schemeClr val="dk1"/>
              </a:buClr>
              <a:buSzPct val="63740"/>
              <a:buFont typeface="Arial" panose="020B0604020202020204" pitchFamily="34" charset="0"/>
              <a:buChar char="●"/>
            </a:pPr>
            <a:br>
              <a:rPr lang="en-US" sz="1200" b="0" i="0" u="none" strike="noStrike">
                <a:effectLst/>
                <a:latin typeface="Times New Roman" panose="02020603050405020304" pitchFamily="18" charset="0"/>
                <a:cs typeface="Times New Roman" panose="02020603050405020304" pitchFamily="18" charset="0"/>
              </a:rPr>
            </a:br>
            <a:r>
              <a:rPr lang="en-US" sz="1200" b="0" i="0" u="none" strike="noStrike">
                <a:effectLst/>
                <a:latin typeface="Times New Roman" panose="02020603050405020304" pitchFamily="18" charset="0"/>
                <a:cs typeface="Times New Roman" panose="02020603050405020304" pitchFamily="18" charset="0"/>
              </a:rPr>
              <a:t>The Official Board. (2024) </a:t>
            </a:r>
            <a:r>
              <a:rPr lang="en-US" sz="1200" b="0" i="1" u="none" strike="noStrike">
                <a:effectLst/>
                <a:latin typeface="Times New Roman" panose="02020603050405020304" pitchFamily="18" charset="0"/>
                <a:cs typeface="Times New Roman" panose="02020603050405020304" pitchFamily="18" charset="0"/>
              </a:rPr>
              <a:t>Greggs </a:t>
            </a:r>
            <a:r>
              <a:rPr lang="en-US" sz="1200" b="0" i="1" u="none" strike="noStrike" err="1">
                <a:effectLst/>
                <a:latin typeface="Times New Roman" panose="02020603050405020304" pitchFamily="18" charset="0"/>
                <a:cs typeface="Times New Roman" panose="02020603050405020304" pitchFamily="18" charset="0"/>
              </a:rPr>
              <a:t>Organisational</a:t>
            </a:r>
            <a:r>
              <a:rPr lang="en-US" sz="1200" b="0" i="1" u="none" strike="noStrike">
                <a:effectLst/>
                <a:latin typeface="Times New Roman" panose="02020603050405020304" pitchFamily="18" charset="0"/>
                <a:cs typeface="Times New Roman" panose="02020603050405020304" pitchFamily="18" charset="0"/>
              </a:rPr>
              <a:t> Chart.</a:t>
            </a:r>
            <a:r>
              <a:rPr lang="en-US" sz="1200" b="0" i="0" u="none" strike="noStrike">
                <a:effectLst/>
                <a:latin typeface="Times New Roman" panose="02020603050405020304" pitchFamily="18" charset="0"/>
                <a:cs typeface="Times New Roman" panose="02020603050405020304" pitchFamily="18" charset="0"/>
              </a:rPr>
              <a:t> Available at: </a:t>
            </a:r>
            <a:r>
              <a:rPr lang="en-US" sz="1200" b="0" i="0" u="sng" strike="noStrike">
                <a:effectLst/>
                <a:latin typeface="Times New Roman" panose="02020603050405020304" pitchFamily="18" charset="0"/>
                <a:cs typeface="Times New Roman" panose="02020603050405020304" pitchFamily="18" charset="0"/>
                <a:hlinkClick r:id="rId9">
                  <a:extLst>
                    <a:ext uri="{A12FA001-AC4F-418D-AE19-62706E023703}">
                      <ahyp:hlinkClr xmlns:ahyp="http://schemas.microsoft.com/office/drawing/2018/hyperlinkcolor" val="tx"/>
                    </a:ext>
                  </a:extLst>
                </a:hlinkClick>
              </a:rPr>
              <a:t>https://www.theofficialboard.com/org-chart/greggs</a:t>
            </a:r>
            <a:r>
              <a:rPr lang="en-US" sz="1200" b="0" i="0" u="none" strike="noStrike">
                <a:effectLst/>
                <a:latin typeface="Times New Roman" panose="02020603050405020304" pitchFamily="18" charset="0"/>
                <a:cs typeface="Times New Roman" panose="02020603050405020304" pitchFamily="18" charset="0"/>
              </a:rPr>
              <a:t> (Accessed: 1 October 2025).</a:t>
            </a:r>
          </a:p>
          <a:p>
            <a:pPr marL="457200" indent="-287972">
              <a:spcBef>
                <a:spcPts val="0"/>
              </a:spcBef>
              <a:buClr>
                <a:schemeClr val="dk1"/>
              </a:buClr>
              <a:buSzPct val="63740"/>
              <a:buFont typeface="Arial" panose="020B0604020202020204" pitchFamily="34" charset="0"/>
              <a:buChar char="●"/>
            </a:pPr>
            <a:endParaRPr lang="en-US" sz="1200">
              <a:solidFill>
                <a:srgbClr val="000000"/>
              </a:solidFill>
              <a:latin typeface="Times New Roman" panose="02020603050405020304" pitchFamily="18" charset="0"/>
              <a:cs typeface="Times New Roman" panose="02020603050405020304" pitchFamily="18" charset="0"/>
            </a:endParaRPr>
          </a:p>
          <a:p>
            <a:pPr marL="457200" indent="-287972">
              <a:spcBef>
                <a:spcPts val="0"/>
              </a:spcBef>
              <a:buClr>
                <a:schemeClr val="dk1"/>
              </a:buClr>
              <a:buSzPct val="63740"/>
              <a:buFont typeface="Arial" panose="020B0604020202020204" pitchFamily="34" charset="0"/>
              <a:buChar char="●"/>
            </a:pPr>
            <a:r>
              <a:rPr lang="en-US" sz="1200" b="0" i="0" u="none" strike="noStrike" err="1">
                <a:solidFill>
                  <a:srgbClr val="000000"/>
                </a:solidFill>
                <a:effectLst/>
                <a:latin typeface="Times New Roman" panose="02020603050405020304" pitchFamily="18" charset="0"/>
                <a:cs typeface="Times New Roman" panose="02020603050405020304" pitchFamily="18" charset="0"/>
              </a:rPr>
              <a:t>Fayol</a:t>
            </a:r>
            <a:r>
              <a:rPr lang="en-US" sz="1200" b="0" i="0" u="none" strike="noStrike">
                <a:solidFill>
                  <a:srgbClr val="000000"/>
                </a:solidFill>
                <a:effectLst/>
                <a:latin typeface="Times New Roman" panose="02020603050405020304" pitchFamily="18" charset="0"/>
                <a:cs typeface="Times New Roman" panose="02020603050405020304" pitchFamily="18" charset="0"/>
              </a:rPr>
              <a:t>, H. (1949). </a:t>
            </a:r>
            <a:r>
              <a:rPr lang="en-US" sz="1200" b="0" i="1" u="none" strike="noStrike">
                <a:solidFill>
                  <a:srgbClr val="000000"/>
                </a:solidFill>
                <a:effectLst/>
                <a:latin typeface="Times New Roman" panose="02020603050405020304" pitchFamily="18" charset="0"/>
                <a:cs typeface="Times New Roman" panose="02020603050405020304" pitchFamily="18" charset="0"/>
              </a:rPr>
              <a:t>General and Industrial Management.</a:t>
            </a:r>
            <a:r>
              <a:rPr lang="en-US" sz="1200" b="0" i="0" u="none" strike="noStrike">
                <a:solidFill>
                  <a:srgbClr val="000000"/>
                </a:solidFill>
                <a:effectLst/>
                <a:latin typeface="Times New Roman" panose="02020603050405020304" pitchFamily="18" charset="0"/>
                <a:cs typeface="Times New Roman" panose="02020603050405020304" pitchFamily="18" charset="0"/>
              </a:rPr>
              <a:t> London: Pitman Publishing.</a:t>
            </a:r>
          </a:p>
          <a:p>
            <a:pPr marL="457200" indent="-287972">
              <a:spcBef>
                <a:spcPts val="0"/>
              </a:spcBef>
              <a:buClr>
                <a:schemeClr val="dk1"/>
              </a:buClr>
              <a:buSzPct val="63740"/>
              <a:buFont typeface="Arial" panose="020B0604020202020204" pitchFamily="34" charset="0"/>
              <a:buChar char="●"/>
            </a:pPr>
            <a:endParaRPr lang="en-US" sz="1200">
              <a:solidFill>
                <a:srgbClr val="000000"/>
              </a:solidFill>
              <a:latin typeface="Times New Roman" panose="02020603050405020304" pitchFamily="18" charset="0"/>
              <a:cs typeface="Times New Roman" panose="02020603050405020304" pitchFamily="18" charset="0"/>
            </a:endParaRPr>
          </a:p>
          <a:p>
            <a:pPr marL="457200" indent="-287972">
              <a:spcBef>
                <a:spcPts val="0"/>
              </a:spcBef>
              <a:buClr>
                <a:schemeClr val="dk1"/>
              </a:buClr>
              <a:buSzPct val="63740"/>
              <a:buFont typeface="Arial" panose="020B0604020202020204" pitchFamily="34" charset="0"/>
              <a:buChar char="●"/>
            </a:pPr>
            <a:r>
              <a:rPr lang="en-US" sz="1200" b="0" i="0" u="none" strike="noStrike">
                <a:solidFill>
                  <a:srgbClr val="000000"/>
                </a:solidFill>
                <a:effectLst/>
                <a:latin typeface="Times New Roman" panose="02020603050405020304" pitchFamily="18" charset="0"/>
                <a:cs typeface="Times New Roman" panose="02020603050405020304" pitchFamily="18" charset="0"/>
              </a:rPr>
              <a:t> Greggs plc. (2023). </a:t>
            </a:r>
            <a:r>
              <a:rPr lang="en-US" sz="1200" b="0" i="1" u="none" strike="noStrike">
                <a:solidFill>
                  <a:srgbClr val="000000"/>
                </a:solidFill>
                <a:effectLst/>
                <a:latin typeface="Times New Roman" panose="02020603050405020304" pitchFamily="18" charset="0"/>
                <a:cs typeface="Times New Roman" panose="02020603050405020304" pitchFamily="18" charset="0"/>
              </a:rPr>
              <a:t>Sustainability Report 2023.</a:t>
            </a:r>
            <a:r>
              <a:rPr lang="en-US" sz="1200" b="0" i="0" u="none" strike="noStrike">
                <a:solidFill>
                  <a:srgbClr val="000000"/>
                </a:solidFill>
                <a:effectLst/>
                <a:latin typeface="Times New Roman" panose="02020603050405020304" pitchFamily="18" charset="0"/>
                <a:cs typeface="Times New Roman" panose="02020603050405020304" pitchFamily="18" charset="0"/>
              </a:rPr>
              <a:t> [Online] Available at: </a:t>
            </a:r>
            <a:r>
              <a:rPr lang="en-US" sz="1200" b="0" i="0" u="sng" strike="noStrike">
                <a:solidFill>
                  <a:srgbClr val="467886"/>
                </a:solidFill>
                <a:effectLst/>
                <a:latin typeface="Times New Roman" panose="02020603050405020304" pitchFamily="18" charset="0"/>
                <a:cs typeface="Times New Roman" panose="02020603050405020304" pitchFamily="18" charset="0"/>
                <a:hlinkClick r:id="rId10"/>
              </a:rPr>
              <a:t>https://corporate.greggs.co.uk</a:t>
            </a:r>
            <a:endParaRPr lang="en-US" sz="1200">
              <a:solidFill>
                <a:srgbClr val="000000"/>
              </a:solidFill>
              <a:latin typeface="Times New Roman" panose="02020603050405020304" pitchFamily="18" charset="0"/>
              <a:cs typeface="Times New Roman" panose="02020603050405020304" pitchFamily="18" charset="0"/>
            </a:endParaRPr>
          </a:p>
          <a:p>
            <a:pPr marL="457200" indent="-287972">
              <a:spcBef>
                <a:spcPts val="0"/>
              </a:spcBef>
              <a:buClr>
                <a:schemeClr val="dk1"/>
              </a:buClr>
              <a:buSzPct val="63740"/>
              <a:buFont typeface="Arial" panose="020B0604020202020204" pitchFamily="34" charset="0"/>
              <a:buChar char="●"/>
            </a:pPr>
            <a:endParaRPr lang="en-US" sz="1200" b="0" i="0" u="none" strike="noStrike">
              <a:solidFill>
                <a:srgbClr val="000000"/>
              </a:solidFill>
              <a:effectLst/>
              <a:latin typeface="Times New Roman" panose="02020603050405020304" pitchFamily="18" charset="0"/>
              <a:cs typeface="Times New Roman" panose="02020603050405020304" pitchFamily="18" charset="0"/>
            </a:endParaRPr>
          </a:p>
          <a:p>
            <a:pPr marL="457200" indent="-287972">
              <a:spcBef>
                <a:spcPts val="0"/>
              </a:spcBef>
              <a:buClr>
                <a:schemeClr val="dk1"/>
              </a:buClr>
              <a:buSzPct val="63740"/>
              <a:buFont typeface="Arial" panose="020B0604020202020204" pitchFamily="34" charset="0"/>
              <a:buChar char="●"/>
            </a:pPr>
            <a:r>
              <a:rPr lang="en-US" sz="1200" b="0" i="0" u="none" strike="noStrike">
                <a:solidFill>
                  <a:srgbClr val="000000"/>
                </a:solidFill>
                <a:effectLst/>
                <a:latin typeface="Times New Roman" panose="02020603050405020304" pitchFamily="18" charset="0"/>
                <a:cs typeface="Times New Roman" panose="02020603050405020304" pitchFamily="18" charset="0"/>
              </a:rPr>
              <a:t>Greggs plc. (2024). </a:t>
            </a:r>
            <a:r>
              <a:rPr lang="en-US" sz="1200" b="0" i="1" u="none" strike="noStrike">
                <a:solidFill>
                  <a:srgbClr val="000000"/>
                </a:solidFill>
                <a:effectLst/>
                <a:latin typeface="Times New Roman" panose="02020603050405020304" pitchFamily="18" charset="0"/>
                <a:cs typeface="Times New Roman" panose="02020603050405020304" pitchFamily="18" charset="0"/>
              </a:rPr>
              <a:t>Annual Report and Accounts 2024.</a:t>
            </a:r>
            <a:r>
              <a:rPr lang="en-US" sz="1200" b="0" i="0" u="none" strike="noStrike">
                <a:solidFill>
                  <a:srgbClr val="000000"/>
                </a:solidFill>
                <a:effectLst/>
                <a:latin typeface="Times New Roman" panose="02020603050405020304" pitchFamily="18" charset="0"/>
                <a:cs typeface="Times New Roman" panose="02020603050405020304" pitchFamily="18" charset="0"/>
              </a:rPr>
              <a:t> [Online] Available at: </a:t>
            </a:r>
            <a:r>
              <a:rPr lang="en-US" sz="1200" b="0" i="0" u="sng" strike="noStrike">
                <a:solidFill>
                  <a:srgbClr val="467886"/>
                </a:solidFill>
                <a:effectLst/>
                <a:latin typeface="Times New Roman" panose="02020603050405020304" pitchFamily="18" charset="0"/>
                <a:cs typeface="Times New Roman" panose="02020603050405020304" pitchFamily="18" charset="0"/>
                <a:hlinkClick r:id="rId10"/>
              </a:rPr>
              <a:t>https://corporate.greggs.co.uk</a:t>
            </a:r>
            <a:endParaRPr lang="en-US" sz="1200">
              <a:solidFill>
                <a:srgbClr val="000000"/>
              </a:solidFill>
              <a:latin typeface="Times New Roman" panose="02020603050405020304" pitchFamily="18" charset="0"/>
              <a:cs typeface="Times New Roman" panose="02020603050405020304" pitchFamily="18" charset="0"/>
            </a:endParaRPr>
          </a:p>
          <a:p>
            <a:pPr marL="457200" indent="-287972">
              <a:spcBef>
                <a:spcPts val="0"/>
              </a:spcBef>
              <a:buClr>
                <a:schemeClr val="dk1"/>
              </a:buClr>
              <a:buSzPct val="63740"/>
              <a:buFont typeface="Arial" panose="020B0604020202020204" pitchFamily="34" charset="0"/>
              <a:buChar char="●"/>
            </a:pPr>
            <a:endParaRPr lang="en-US" sz="1200" b="0" i="0" u="none" strike="noStrike">
              <a:solidFill>
                <a:srgbClr val="000000"/>
              </a:solidFill>
              <a:effectLst/>
              <a:latin typeface="Times New Roman" panose="02020603050405020304" pitchFamily="18" charset="0"/>
              <a:cs typeface="Times New Roman" panose="02020603050405020304" pitchFamily="18" charset="0"/>
            </a:endParaRPr>
          </a:p>
          <a:p>
            <a:pPr marL="457200" indent="-287972">
              <a:spcBef>
                <a:spcPts val="0"/>
              </a:spcBef>
              <a:buClr>
                <a:schemeClr val="dk1"/>
              </a:buClr>
              <a:buSzPct val="63740"/>
              <a:buFont typeface="Arial" panose="020B0604020202020204" pitchFamily="34" charset="0"/>
              <a:buChar char="●"/>
            </a:pPr>
            <a:r>
              <a:rPr lang="en-US" sz="1200" b="0" i="0" u="none" strike="noStrike">
                <a:solidFill>
                  <a:srgbClr val="000000"/>
                </a:solidFill>
                <a:effectLst/>
                <a:latin typeface="Times New Roman" panose="02020603050405020304" pitchFamily="18" charset="0"/>
                <a:cs typeface="Times New Roman" panose="02020603050405020304" pitchFamily="18" charset="0"/>
              </a:rPr>
              <a:t>Mullins, L. J. (2019). </a:t>
            </a:r>
            <a:r>
              <a:rPr lang="en-US" sz="1200" b="0" i="1" u="none" strike="noStrike">
                <a:solidFill>
                  <a:srgbClr val="000000"/>
                </a:solidFill>
                <a:effectLst/>
                <a:latin typeface="Times New Roman" panose="02020603050405020304" pitchFamily="18" charset="0"/>
                <a:cs typeface="Times New Roman" panose="02020603050405020304" pitchFamily="18" charset="0"/>
              </a:rPr>
              <a:t>Management and </a:t>
            </a:r>
            <a:r>
              <a:rPr lang="en-US" sz="1200" b="0" i="1" u="none" strike="noStrike" err="1">
                <a:solidFill>
                  <a:srgbClr val="000000"/>
                </a:solidFill>
                <a:effectLst/>
                <a:latin typeface="Times New Roman" panose="02020603050405020304" pitchFamily="18" charset="0"/>
                <a:cs typeface="Times New Roman" panose="02020603050405020304" pitchFamily="18" charset="0"/>
              </a:rPr>
              <a:t>Organisational</a:t>
            </a:r>
            <a:r>
              <a:rPr lang="en-US" sz="1200" b="0" i="1" u="none" strike="noStrike">
                <a:solidFill>
                  <a:srgbClr val="000000"/>
                </a:solidFill>
                <a:effectLst/>
                <a:latin typeface="Times New Roman" panose="02020603050405020304" pitchFamily="18" charset="0"/>
                <a:cs typeface="Times New Roman" panose="02020603050405020304" pitchFamily="18" charset="0"/>
              </a:rPr>
              <a:t> </a:t>
            </a:r>
            <a:r>
              <a:rPr lang="en-US" sz="1200" b="0" i="1" u="none" strike="noStrike" err="1">
                <a:solidFill>
                  <a:srgbClr val="000000"/>
                </a:solidFill>
                <a:effectLst/>
                <a:latin typeface="Times New Roman" panose="02020603050405020304" pitchFamily="18" charset="0"/>
                <a:cs typeface="Times New Roman" panose="02020603050405020304" pitchFamily="18" charset="0"/>
              </a:rPr>
              <a:t>Behaviour</a:t>
            </a:r>
            <a:r>
              <a:rPr lang="en-US" sz="1200" b="0" i="1" u="none" strike="noStrike">
                <a:solidFill>
                  <a:srgbClr val="000000"/>
                </a:solidFill>
                <a:effectLst/>
                <a:latin typeface="Times New Roman" panose="02020603050405020304" pitchFamily="18" charset="0"/>
                <a:cs typeface="Times New Roman" panose="02020603050405020304" pitchFamily="18" charset="0"/>
              </a:rPr>
              <a:t>.</a:t>
            </a:r>
            <a:r>
              <a:rPr lang="en-US" sz="1200" b="0" i="0" u="none" strike="noStrike">
                <a:solidFill>
                  <a:srgbClr val="000000"/>
                </a:solidFill>
                <a:effectLst/>
                <a:latin typeface="Times New Roman" panose="02020603050405020304" pitchFamily="18" charset="0"/>
                <a:cs typeface="Times New Roman" panose="02020603050405020304" pitchFamily="18" charset="0"/>
              </a:rPr>
              <a:t> 12th ed. Harlow: Pearson Education.</a:t>
            </a:r>
          </a:p>
          <a:p>
            <a:pPr marL="457200" indent="-287972">
              <a:spcBef>
                <a:spcPts val="0"/>
              </a:spcBef>
              <a:buClr>
                <a:schemeClr val="dk1"/>
              </a:buClr>
              <a:buSzPct val="63740"/>
              <a:buFont typeface="Arial" panose="020B0604020202020204" pitchFamily="34" charset="0"/>
              <a:buChar char="●"/>
            </a:pPr>
            <a:endParaRPr lang="en-US" sz="1200">
              <a:solidFill>
                <a:srgbClr val="000000"/>
              </a:solidFill>
              <a:latin typeface="Times New Roman" panose="02020603050405020304" pitchFamily="18" charset="0"/>
              <a:cs typeface="Times New Roman" panose="02020603050405020304" pitchFamily="18" charset="0"/>
            </a:endParaRPr>
          </a:p>
          <a:p>
            <a:pPr marL="457200" indent="-287972">
              <a:spcBef>
                <a:spcPts val="0"/>
              </a:spcBef>
              <a:buClr>
                <a:schemeClr val="dk1"/>
              </a:buClr>
              <a:buSzPct val="63740"/>
              <a:buFont typeface="Arial" panose="020B0604020202020204" pitchFamily="34" charset="0"/>
              <a:buChar char="●"/>
            </a:pPr>
            <a:r>
              <a:rPr lang="en-US" sz="1200" b="0" i="0" u="none" strike="noStrike">
                <a:solidFill>
                  <a:srgbClr val="000000"/>
                </a:solidFill>
                <a:effectLst/>
                <a:latin typeface="Times New Roman" panose="02020603050405020304" pitchFamily="18" charset="0"/>
                <a:cs typeface="Times New Roman" panose="02020603050405020304" pitchFamily="18" charset="0"/>
              </a:rPr>
              <a:t>Robbins, S. P. &amp; Coulter, M. (2021). </a:t>
            </a:r>
            <a:r>
              <a:rPr lang="en-US" sz="1200" b="0" i="1" u="none" strike="noStrike">
                <a:solidFill>
                  <a:srgbClr val="000000"/>
                </a:solidFill>
                <a:effectLst/>
                <a:latin typeface="Times New Roman" panose="02020603050405020304" pitchFamily="18" charset="0"/>
                <a:cs typeface="Times New Roman" panose="02020603050405020304" pitchFamily="18" charset="0"/>
              </a:rPr>
              <a:t>Management.</a:t>
            </a:r>
            <a:r>
              <a:rPr lang="en-US" sz="1200" b="0" i="0" u="none" strike="noStrike">
                <a:solidFill>
                  <a:srgbClr val="000000"/>
                </a:solidFill>
                <a:effectLst/>
                <a:latin typeface="Times New Roman" panose="02020603050405020304" pitchFamily="18" charset="0"/>
                <a:cs typeface="Times New Roman" panose="02020603050405020304" pitchFamily="18" charset="0"/>
              </a:rPr>
              <a:t> 15th ed. Harlow: Pearson Education.</a:t>
            </a:r>
          </a:p>
        </p:txBody>
      </p:sp>
    </p:spTree>
    <p:extLst>
      <p:ext uri="{BB962C8B-B14F-4D97-AF65-F5344CB8AC3E}">
        <p14:creationId xmlns:p14="http://schemas.microsoft.com/office/powerpoint/2010/main" val="3270758376"/>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42" name="Rectangle 41">
            <a:extLst>
              <a:ext uri="{FF2B5EF4-FFF2-40B4-BE49-F238E27FC236}">
                <a16:creationId xmlns:a16="http://schemas.microsoft.com/office/drawing/2014/main" id="{12609869-9E80-471B-A487-A53288E0E79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C972456-BA64-3085-AF32-767D33F2D479}"/>
              </a:ext>
            </a:extLst>
          </p:cNvPr>
          <p:cNvSpPr>
            <a:spLocks noGrp="1"/>
          </p:cNvSpPr>
          <p:nvPr>
            <p:ph type="title"/>
          </p:nvPr>
        </p:nvSpPr>
        <p:spPr>
          <a:xfrm>
            <a:off x="1136397" y="502020"/>
            <a:ext cx="5323715" cy="1642970"/>
          </a:xfrm>
        </p:spPr>
        <p:txBody>
          <a:bodyPr anchor="b">
            <a:normAutofit/>
          </a:bodyPr>
          <a:lstStyle/>
          <a:p>
            <a:r>
              <a:rPr lang="en-GB" sz="4000" i="1" u="sng"/>
              <a:t>Conclusion</a:t>
            </a:r>
            <a:r>
              <a:rPr lang="en-GB" sz="4000"/>
              <a:t> </a:t>
            </a:r>
            <a:endParaRPr lang="en-US" sz="4000"/>
          </a:p>
        </p:txBody>
      </p:sp>
      <p:sp>
        <p:nvSpPr>
          <p:cNvPr id="3" name="Content Placeholder 2">
            <a:extLst>
              <a:ext uri="{FF2B5EF4-FFF2-40B4-BE49-F238E27FC236}">
                <a16:creationId xmlns:a16="http://schemas.microsoft.com/office/drawing/2014/main" id="{15851385-B778-5BCC-B794-C637C57CD16E}"/>
              </a:ext>
            </a:extLst>
          </p:cNvPr>
          <p:cNvSpPr>
            <a:spLocks noGrp="1"/>
          </p:cNvSpPr>
          <p:nvPr>
            <p:ph idx="1"/>
          </p:nvPr>
        </p:nvSpPr>
        <p:spPr>
          <a:xfrm>
            <a:off x="1144923" y="2405894"/>
            <a:ext cx="5315189" cy="3535083"/>
          </a:xfrm>
        </p:spPr>
        <p:txBody>
          <a:bodyPr anchor="t">
            <a:normAutofit lnSpcReduction="10000"/>
          </a:bodyPr>
          <a:lstStyle/>
          <a:p>
            <a:r>
              <a:rPr lang="en-US" sz="1600" dirty="0"/>
              <a:t>ConclusionIn conclusion, Henry </a:t>
            </a:r>
            <a:r>
              <a:rPr lang="en-US" sz="1600" dirty="0" err="1"/>
              <a:t>Fayol’s</a:t>
            </a:r>
            <a:r>
              <a:rPr lang="en-US" sz="1600" dirty="0"/>
              <a:t> management functions — planning, </a:t>
            </a:r>
            <a:r>
              <a:rPr lang="en-US" sz="1600" dirty="0" err="1"/>
              <a:t>organising</a:t>
            </a:r>
            <a:r>
              <a:rPr lang="en-US" sz="1600" dirty="0"/>
              <a:t>, leading, and controlling — play a vital role in Greggs’ ongoing success. Through effective planning, Greggs</a:t>
            </a:r>
            <a:r>
              <a:rPr lang="en-GB" sz="1600" dirty="0"/>
              <a:t>(Greggs 2023)</a:t>
            </a:r>
            <a:r>
              <a:rPr lang="en-US" sz="1600" dirty="0"/>
              <a:t> sets clear goals and adapts to market trends. Strong </a:t>
            </a:r>
            <a:r>
              <a:rPr lang="en-US" sz="1600" dirty="0" err="1"/>
              <a:t>organisational</a:t>
            </a:r>
            <a:r>
              <a:rPr lang="en-US" sz="1600" dirty="0"/>
              <a:t> structures ensure smooth coordination between stores and departments. Leadership at Greggs motivates employees, encourages teamwork, and maintains a positive culture focused on quality and customer satisfaction. Finally, the controlling function helps Greggs monitor performance, maintain standards, and make improvements when necessary. Overall, by applying </a:t>
            </a:r>
            <a:r>
              <a:rPr lang="en-US" sz="1600" dirty="0" err="1"/>
              <a:t>Fayol’s</a:t>
            </a:r>
            <a:r>
              <a:rPr lang="en-US" sz="1600" dirty="0"/>
              <a:t> principles, Greggs continues to operate efficiently, remain competitive, and achieve sustainable growth in the UK food retail industry.</a:t>
            </a:r>
          </a:p>
        </p:txBody>
      </p:sp>
      <p:sp>
        <p:nvSpPr>
          <p:cNvPr id="43" name="Rectangle 42">
            <a:extLst>
              <a:ext uri="{FF2B5EF4-FFF2-40B4-BE49-F238E27FC236}">
                <a16:creationId xmlns:a16="http://schemas.microsoft.com/office/drawing/2014/main" id="{7004738A-9D34-43E8-97D2-CA0EED4F8B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8123333" y="-5"/>
            <a:ext cx="4092521" cy="6858000"/>
          </a:xfrm>
          <a:prstGeom prst="rect">
            <a:avLst/>
          </a:prstGeom>
          <a:gradFill>
            <a:gsLst>
              <a:gs pos="8000">
                <a:srgbClr val="000000">
                  <a:alpha val="94000"/>
                </a:srgbClr>
              </a:gs>
              <a:gs pos="100000">
                <a:schemeClr val="accent1"/>
              </a:gs>
            </a:gsLst>
            <a:lin ang="2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4" name="Rectangle 43">
            <a:extLst>
              <a:ext uri="{FF2B5EF4-FFF2-40B4-BE49-F238E27FC236}">
                <a16:creationId xmlns:a16="http://schemas.microsoft.com/office/drawing/2014/main" id="{B8B8D07F-F13E-443E-BA68-2D26672D76B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8123333" y="-2"/>
            <a:ext cx="4092521" cy="6400369"/>
          </a:xfrm>
          <a:prstGeom prst="rect">
            <a:avLst/>
          </a:prstGeom>
          <a:gradFill>
            <a:gsLst>
              <a:gs pos="31000">
                <a:schemeClr val="accent1">
                  <a:lumMod val="50000"/>
                  <a:alpha val="0"/>
                </a:schemeClr>
              </a:gs>
              <a:gs pos="100000">
                <a:schemeClr val="accent1">
                  <a:lumMod val="50000"/>
                  <a:alpha val="26000"/>
                </a:schemeClr>
              </a:gs>
            </a:gsLst>
            <a:lin ang="18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45" name="Rectangle 44">
            <a:extLst>
              <a:ext uri="{FF2B5EF4-FFF2-40B4-BE49-F238E27FC236}">
                <a16:creationId xmlns:a16="http://schemas.microsoft.com/office/drawing/2014/main" id="{2813A4FA-24A5-41ED-A534-3807D1B2F34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8123333" y="-22"/>
            <a:ext cx="4068667" cy="6400389"/>
          </a:xfrm>
          <a:prstGeom prst="rect">
            <a:avLst/>
          </a:prstGeom>
          <a:gradFill>
            <a:gsLst>
              <a:gs pos="0">
                <a:schemeClr val="accent1">
                  <a:alpha val="0"/>
                </a:schemeClr>
              </a:gs>
              <a:gs pos="72000">
                <a:srgbClr val="000000">
                  <a:alpha val="21000"/>
                </a:srgb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46" name="Rectangle 45">
            <a:extLst>
              <a:ext uri="{FF2B5EF4-FFF2-40B4-BE49-F238E27FC236}">
                <a16:creationId xmlns:a16="http://schemas.microsoft.com/office/drawing/2014/main" id="{C3944F27-CA70-4E84-A51A-E6BF8955897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8123333" y="-10"/>
            <a:ext cx="3611467" cy="6857997"/>
          </a:xfrm>
          <a:prstGeom prst="rect">
            <a:avLst/>
          </a:prstGeom>
          <a:gradFill>
            <a:gsLst>
              <a:gs pos="0">
                <a:schemeClr val="accent1">
                  <a:alpha val="0"/>
                </a:schemeClr>
              </a:gs>
              <a:gs pos="93000">
                <a:srgbClr val="000000">
                  <a:alpha val="29000"/>
                </a:srgbClr>
              </a:gs>
            </a:gsLst>
            <a:lin ang="5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4" name="Picture 3">
            <a:extLst>
              <a:ext uri="{FF2B5EF4-FFF2-40B4-BE49-F238E27FC236}">
                <a16:creationId xmlns:a16="http://schemas.microsoft.com/office/drawing/2014/main" id="{5150C4AE-2D5E-F85D-E266-1EC8948F2FBF}"/>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7209804" y="909081"/>
            <a:ext cx="3902855" cy="5071731"/>
          </a:xfrm>
          <a:prstGeom prst="rect">
            <a:avLst/>
          </a:prstGeom>
        </p:spPr>
      </p:pic>
    </p:spTree>
    <p:extLst>
      <p:ext uri="{BB962C8B-B14F-4D97-AF65-F5344CB8AC3E}">
        <p14:creationId xmlns:p14="http://schemas.microsoft.com/office/powerpoint/2010/main" val="1774339352"/>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F0D166D-AAB8-CCBF-9A39-58F77B84368D}"/>
              </a:ext>
            </a:extLst>
          </p:cNvPr>
          <p:cNvSpPr>
            <a:spLocks noGrp="1"/>
          </p:cNvSpPr>
          <p:nvPr>
            <p:ph type="title"/>
          </p:nvPr>
        </p:nvSpPr>
        <p:spPr/>
        <p:txBody>
          <a:bodyPr/>
          <a:lstStyle/>
          <a:p>
            <a:endParaRPr lang="en-US"/>
          </a:p>
        </p:txBody>
      </p:sp>
      <p:sp>
        <p:nvSpPr>
          <p:cNvPr id="3" name="Content Placeholder 2">
            <a:extLst>
              <a:ext uri="{FF2B5EF4-FFF2-40B4-BE49-F238E27FC236}">
                <a16:creationId xmlns:a16="http://schemas.microsoft.com/office/drawing/2014/main" id="{60098D14-67DC-2CC5-5B80-2110DC00074B}"/>
              </a:ext>
            </a:extLst>
          </p:cNvPr>
          <p:cNvSpPr>
            <a:spLocks noGrp="1"/>
          </p:cNvSpPr>
          <p:nvPr>
            <p:ph idx="1"/>
          </p:nvPr>
        </p:nvSpPr>
        <p:spPr/>
        <p:txBody>
          <a:bodyPr/>
          <a:lstStyle/>
          <a:p>
            <a:endParaRPr lang="en-US"/>
          </a:p>
        </p:txBody>
      </p:sp>
    </p:spTree>
    <p:extLst>
      <p:ext uri="{BB962C8B-B14F-4D97-AF65-F5344CB8AC3E}">
        <p14:creationId xmlns:p14="http://schemas.microsoft.com/office/powerpoint/2010/main" val="3891172531"/>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Application>Microsoft Office PowerPoint</Application>
  <PresentationFormat>Widescreen</PresentationFormat>
  <Slides>18</Slides>
  <Notes>0</Notes>
  <HiddenSlides>0</HiddenSlides>
  <ScaleCrop>false</ScaleCrop>
  <HeadingPairs>
    <vt:vector size="4" baseType="variant">
      <vt:variant>
        <vt:lpstr>Theme</vt:lpstr>
      </vt:variant>
      <vt:variant>
        <vt:i4>1</vt:i4>
      </vt:variant>
      <vt:variant>
        <vt:lpstr>Slide Titles</vt:lpstr>
      </vt:variant>
      <vt:variant>
        <vt:i4>18</vt:i4>
      </vt:variant>
    </vt:vector>
  </HeadingPairs>
  <TitlesOfParts>
    <vt:vector size="19" baseType="lpstr">
      <vt:lpstr>Office Theme</vt:lpstr>
      <vt:lpstr>Henry Fayols management functions within Greggs </vt:lpstr>
      <vt:lpstr>Introduction</vt:lpstr>
      <vt:lpstr>Greggs </vt:lpstr>
      <vt:lpstr>Hemry Foyals management functions </vt:lpstr>
      <vt:lpstr>Planning</vt:lpstr>
      <vt:lpstr>Planning</vt:lpstr>
      <vt:lpstr>Organising at Greggs</vt:lpstr>
      <vt:lpstr>Organising at Greggs cont….</vt:lpstr>
      <vt:lpstr>Leading</vt:lpstr>
      <vt:lpstr>Leading </vt:lpstr>
      <vt:lpstr>Leading</vt:lpstr>
      <vt:lpstr>Understanding the Controlling features</vt:lpstr>
      <vt:lpstr>Controlling at Greggs</vt:lpstr>
      <vt:lpstr>Control tools and Techniques </vt:lpstr>
      <vt:lpstr>Corrective actions and Improvements </vt:lpstr>
      <vt:lpstr>References </vt:lpstr>
      <vt:lpstr>Conclusion </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Henry fayols management functions within greggs </dc:title>
  <dc:creator>Bhupinder Shergill (2332366)</dc:creator>
  <cp:lastModifiedBy>Sukhwinder Kaur (2328205)</cp:lastModifiedBy>
  <cp:revision>3</cp:revision>
  <dcterms:created xsi:type="dcterms:W3CDTF">2025-10-10T19:26:45Z</dcterms:created>
  <dcterms:modified xsi:type="dcterms:W3CDTF">2025-10-16T18:37:16Z</dcterms:modified>
</cp:coreProperties>
</file>