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753600" cy="73152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39" autoAdjust="0"/>
    <p:restoredTop sz="94660"/>
  </p:normalViewPr>
  <p:slideViewPr>
    <p:cSldViewPr snapToGrid="0">
      <p:cViewPr varScale="1">
        <p:scale>
          <a:sx n="73" d="100"/>
          <a:sy n="73" d="100"/>
        </p:scale>
        <p:origin x="1315"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rin Qureshi" userId="8ca9e4461c38742d" providerId="LiveId" clId="{56829215-E0D8-4F4C-AF9D-6AF2A5CBAAFD}"/>
    <pc:docChg chg="modSld sldOrd">
      <pc:chgData name="Norin Qureshi" userId="8ca9e4461c38742d" providerId="LiveId" clId="{56829215-E0D8-4F4C-AF9D-6AF2A5CBAAFD}" dt="2026-04-15T13:41:52.597" v="4" actId="14100"/>
      <pc:docMkLst>
        <pc:docMk/>
      </pc:docMkLst>
      <pc:sldChg chg="modSp mod">
        <pc:chgData name="Norin Qureshi" userId="8ca9e4461c38742d" providerId="LiveId" clId="{56829215-E0D8-4F4C-AF9D-6AF2A5CBAAFD}" dt="2026-04-15T13:41:22.267" v="0" actId="207"/>
        <pc:sldMkLst>
          <pc:docMk/>
          <pc:sldMk cId="0" sldId="258"/>
        </pc:sldMkLst>
        <pc:spChg chg="mod">
          <ac:chgData name="Norin Qureshi" userId="8ca9e4461c38742d" providerId="LiveId" clId="{56829215-E0D8-4F4C-AF9D-6AF2A5CBAAFD}" dt="2026-04-15T13:41:22.267" v="0" actId="207"/>
          <ac:spMkLst>
            <pc:docMk/>
            <pc:sldMk cId="0" sldId="258"/>
            <ac:spMk id="159" creationId="{00000000-0000-0000-0000-000000000000}"/>
          </ac:spMkLst>
        </pc:spChg>
      </pc:sldChg>
      <pc:sldChg chg="ord">
        <pc:chgData name="Norin Qureshi" userId="8ca9e4461c38742d" providerId="LiveId" clId="{56829215-E0D8-4F4C-AF9D-6AF2A5CBAAFD}" dt="2026-04-15T13:41:32.580" v="2"/>
        <pc:sldMkLst>
          <pc:docMk/>
          <pc:sldMk cId="0" sldId="262"/>
        </pc:sldMkLst>
      </pc:sldChg>
      <pc:sldChg chg="modSp mod">
        <pc:chgData name="Norin Qureshi" userId="8ca9e4461c38742d" providerId="LiveId" clId="{56829215-E0D8-4F4C-AF9D-6AF2A5CBAAFD}" dt="2026-04-15T13:41:52.597" v="4" actId="14100"/>
        <pc:sldMkLst>
          <pc:docMk/>
          <pc:sldMk cId="0" sldId="264"/>
        </pc:sldMkLst>
        <pc:spChg chg="mod">
          <ac:chgData name="Norin Qureshi" userId="8ca9e4461c38742d" providerId="LiveId" clId="{56829215-E0D8-4F4C-AF9D-6AF2A5CBAAFD}" dt="2026-04-15T13:41:46.675" v="3" actId="14100"/>
          <ac:spMkLst>
            <pc:docMk/>
            <pc:sldMk cId="0" sldId="264"/>
            <ac:spMk id="297" creationId="{00000000-0000-0000-0000-000000000000}"/>
          </ac:spMkLst>
        </pc:spChg>
        <pc:spChg chg="mod">
          <ac:chgData name="Norin Qureshi" userId="8ca9e4461c38742d" providerId="LiveId" clId="{56829215-E0D8-4F4C-AF9D-6AF2A5CBAAFD}" dt="2026-04-15T13:41:52.597" v="4" actId="14100"/>
          <ac:spMkLst>
            <pc:docMk/>
            <pc:sldMk cId="0" sldId="264"/>
            <ac:spMk id="29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2: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05" name="Google Shape;105;p2: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106" name="Google Shape;106;p2: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p2: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Long-term conditions indicate the need for ongoing medical support and daily action for maintaining effective care practices. Thus, Dementia is one of the long term conditioned diseases that causes progressive declining of memory , thinking abilities, and functional loss as well. Further, developing the existing practices for enhancing the quality of life for care home workers by availing safety measures, cognitive support, assisting with daily work, and acquiring highly skilled professionals.</a:t>
            </a:r>
            <a:endParaRPr/>
          </a:p>
        </p:txBody>
      </p:sp>
      <p:sp>
        <p:nvSpPr>
          <p:cNvPr id="108" name="Google Shape;108;p2: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09" name="Google Shape;109;p2: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3: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40" name="Google Shape;140;p3: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141" name="Google Shape;141;p3: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3: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World health organisations have been encouraged to implement integrated care management practices through identifying modifiable risk and early interventions to serve fast facilities for dementia patients. Furthermore, encouraging different practices such as personalised care system facilities, community-based care practices, and early diagnostics through biomarkers is supported by countries like Australia, New Zealand, the United Kingdom, America, and many more.</a:t>
            </a:r>
            <a:endParaRPr/>
          </a:p>
        </p:txBody>
      </p:sp>
      <p:sp>
        <p:nvSpPr>
          <p:cNvPr id="143" name="Google Shape;143;p3: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44" name="Google Shape;144;p3: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4: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62" name="Google Shape;162;p4: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163" name="Google Shape;163;p4: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4" name="Google Shape;164;p4: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Statistical insights indicated that dementia was emphasizing the patients with the low to moderate income range. Thus, the requirements of high-cost investment and consistent care support create a burden for the patient's families. Along with this, it negatively impacts both the caregivers and patients by reducing their cognitive health in a substantial manner.</a:t>
            </a:r>
            <a:endParaRPr/>
          </a:p>
        </p:txBody>
      </p:sp>
      <p:sp>
        <p:nvSpPr>
          <p:cNvPr id="165" name="Google Shape;165;p4: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66" name="Google Shape;166;p4: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5: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87" name="Google Shape;187;p5: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188" name="Google Shape;188;p5: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5: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Diagnosis and initial assessment against Dementia includes extensive analysis of earlier medical history records and other test results of the patient. Although different neurological tests and vascular testing are required to determine the dementia within the patient. Although currently in the UK, gathering the reports of primary care and diagnostic reports to understand dementia.  </a:t>
            </a:r>
            <a:endParaRPr dirty="0"/>
          </a:p>
        </p:txBody>
      </p:sp>
      <p:sp>
        <p:nvSpPr>
          <p:cNvPr id="190" name="Google Shape;190;p5: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91" name="Google Shape;191;p5: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6: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211" name="Google Shape;211;p6: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212" name="Google Shape;212;p6: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p6: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Currently, emphasising non-pharmaceutical treatments by using cognitive simulation therapy, which improved the cognitions action, behavioural development, enhance communication. Thus, it was recognised by both WHO and NICE to conduct effective management actions towards the recovery of Dementia within the patient.</a:t>
            </a:r>
            <a:endParaRPr/>
          </a:p>
        </p:txBody>
      </p:sp>
      <p:sp>
        <p:nvSpPr>
          <p:cNvPr id="214" name="Google Shape;214;p6: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215" name="Google Shape;215;p6: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7: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231" name="Google Shape;231;p7: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232" name="Google Shape;232;p7: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3" name="Google Shape;233;p7: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treatment for dementia follows the NICE guidelines, which include a combination of medication as well as psychological interventions. Drugs including cholinesterase inhibitors, can be considerable for providing the symptomatic relief where therapies such as cognitive stimulation enhance quality of life.</a:t>
            </a:r>
            <a:endParaRPr/>
          </a:p>
        </p:txBody>
      </p:sp>
      <p:sp>
        <p:nvSpPr>
          <p:cNvPr id="234" name="Google Shape;234;p7: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235" name="Google Shape;235;p7: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8: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255" name="Google Shape;255;p8: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256" name="Google Shape;256;p8: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7" name="Google Shape;257;p8: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Dementia includes the cognitive, behaviour and physical symptoms which can be the reason for the worsening situation over the time. Loss of the memory and reducing thinking ability are the primary symptoms of dementia along with the emotion and behavioural disturbances. Several patients have multiple comorbidities which further increases the care complexity in care home settings.</a:t>
            </a:r>
            <a:endParaRPr/>
          </a:p>
        </p:txBody>
      </p:sp>
      <p:sp>
        <p:nvSpPr>
          <p:cNvPr id="258" name="Google Shape;258;p8: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259" name="Google Shape;259;p8: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9: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278" name="Google Shape;278;p9: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279" name="Google Shape;279;p9: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0" name="Google Shape;280;p9: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Dementia prevention is primarily targeted at alterable risk factors. Treatment of diseases like hypertension and diabetes can help to reduce considerably risk and the disease progression. Socializing and combining the mind is also helpful in maintaining mental status. Caregivers should be involved in promoting regular exercises and a healthy and balanced diet. Such lifestyle interventions can help maintain the overall brain health and reduce the chances of dementia or slow its onset in those at risk</a:t>
            </a:r>
            <a:endParaRPr/>
          </a:p>
        </p:txBody>
      </p:sp>
      <p:sp>
        <p:nvSpPr>
          <p:cNvPr id="281" name="Google Shape;281;p9: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282" name="Google Shape;282;p9: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10: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301" name="Google Shape;301;p10: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302" name="Google Shape;302;p10: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3" name="Google Shape;303;p10: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Co-productive care in dementia involves collaboration between patients, healthcare professionals, and family members to deliver personalised and respectful care. Expanding on the dignity, autonomy, and quality of life. The role of care home workers cannot be undermined in ensuring smooth communication and interaction among all parties. They guarantee that the process of making care decisions is both inclusive and consonant to the preferences of the patient in addition to taking into account ethical obligations particularly where the pertinence of decisions on care and participation is influenced by cognitive impairment</a:t>
            </a:r>
            <a:endParaRPr/>
          </a:p>
        </p:txBody>
      </p:sp>
      <p:sp>
        <p:nvSpPr>
          <p:cNvPr id="304" name="Google Shape;304;p10: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305" name="Google Shape;305;p10: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1: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321" name="Google Shape;321;p11: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322" name="Google Shape;322;p11: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3" name="Google Shape;323;p11: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The use of structured care plans, including shared decision-making between patients, families, and professionals, should be incorporated into the personalised planning of care in dementia. Care home workers have a crucial role in modifying care based on personal preferences, values and needs, which are important to enhance dignity and improve outcomes. They promote person-centred practices through which care is dignified and purposeful. By fostering personalised care as a part of the UK healthcare system, dementia care can be enhanced on three levels by offering independence, improved quality of life, and facilitating the provision of coherent, holistic care to the individuals with dementia</a:t>
            </a:r>
            <a:endParaRPr/>
          </a:p>
        </p:txBody>
      </p:sp>
      <p:sp>
        <p:nvSpPr>
          <p:cNvPr id="324" name="Google Shape;324;p11: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325" name="Google Shape;325;p11: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12: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341" name="Google Shape;341;p12: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1.7.2013</a:t>
            </a:r>
            <a:endParaRPr/>
          </a:p>
        </p:txBody>
      </p:sp>
      <p:sp>
        <p:nvSpPr>
          <p:cNvPr id="342" name="Google Shape;342;p12:notes"/>
          <p:cNvSpPr>
            <a:spLocks noGrp="1" noRot="1" noChangeAspect="1"/>
          </p:cNvSpPr>
          <p:nvPr>
            <p:ph type="sldImg" idx="3"/>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3" name="Google Shape;343;p12: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self management in dementia mainly focuses on Independence for as long as possible. The care home workers can support the structure routines, simple choice of the patient and daily engagement. Educating the family can improve the continuity in the care where the assistive technology including reminder can improve the safety.</a:t>
            </a:r>
            <a:endParaRPr/>
          </a:p>
        </p:txBody>
      </p:sp>
      <p:sp>
        <p:nvSpPr>
          <p:cNvPr id="344" name="Google Shape;344;p12: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345" name="Google Shape;345;p12: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r>
              <a:rPr lang="en-US" sz="1200">
                <a:solidFill>
                  <a:schemeClr val="dk1"/>
                </a:solidFill>
                <a:latin typeface="Calibri"/>
                <a:ea typeface="Calibri"/>
                <a:cs typeface="Calibri"/>
                <a:sym typeface="Calibri"/>
              </a:rPr>
              <a:t>‹#›</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p13: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marR="0" lvl="0" indent="0" rtl="0">
              <a:lnSpc>
                <a:spcPct val="150000"/>
              </a:lnSpc>
              <a:spcBef>
                <a:spcPts val="600"/>
              </a:spcBef>
              <a:spcAft>
                <a:spcPts val="0"/>
              </a:spcAft>
              <a:buNone/>
            </a:pPr>
            <a:r>
              <a:rPr lang="en-US" sz="1200" dirty="0">
                <a:solidFill>
                  <a:srgbClr val="000000"/>
                </a:solidFill>
                <a:latin typeface="Times New Roman"/>
                <a:ea typeface="Times New Roman"/>
                <a:cs typeface="Times New Roman"/>
                <a:sym typeface="Times New Roman"/>
              </a:rPr>
              <a:t>Heaven, A., Foster, M., Foy, R., Hawkins, R., Hulme, C., Humphrey, S., Smith, J. and Clegg, A.P., (2025). </a:t>
            </a:r>
            <a:r>
              <a:rPr lang="en-US" sz="1200" dirty="0" err="1">
                <a:solidFill>
                  <a:srgbClr val="000000"/>
                </a:solidFill>
                <a:latin typeface="Times New Roman"/>
                <a:ea typeface="Times New Roman"/>
                <a:cs typeface="Times New Roman"/>
                <a:sym typeface="Times New Roman"/>
              </a:rPr>
              <a:t>Personalised</a:t>
            </a:r>
            <a:r>
              <a:rPr lang="en-US" sz="1200" dirty="0">
                <a:solidFill>
                  <a:srgbClr val="000000"/>
                </a:solidFill>
                <a:latin typeface="Times New Roman"/>
                <a:ea typeface="Times New Roman"/>
                <a:cs typeface="Times New Roman"/>
                <a:sym typeface="Times New Roman"/>
              </a:rPr>
              <a:t> care planning for older people with frailty: a review of factors influencing implementation. BJGP open, 9(1). Available at: https://bjgpopen.org/content/9/1/BJGPO.2024.0163.abstract [Accessed on 10 April 2026]</a:t>
            </a:r>
            <a:endParaRPr lang="en-US" sz="2800" dirty="0"/>
          </a:p>
          <a:p>
            <a:pPr marL="0" marR="0" lvl="0" indent="0" rtl="0">
              <a:lnSpc>
                <a:spcPct val="150000"/>
              </a:lnSpc>
              <a:spcBef>
                <a:spcPts val="600"/>
              </a:spcBef>
              <a:spcAft>
                <a:spcPts val="0"/>
              </a:spcAft>
              <a:buNone/>
            </a:pPr>
            <a:r>
              <a:rPr lang="en-US" sz="1200" dirty="0">
                <a:solidFill>
                  <a:srgbClr val="000000"/>
                </a:solidFill>
                <a:latin typeface="Times New Roman"/>
                <a:ea typeface="Times New Roman"/>
                <a:cs typeface="Times New Roman"/>
                <a:sym typeface="Times New Roman"/>
              </a:rPr>
              <a:t>UK GOV, (2019). Dementia: comorbidities in patients - data briefing. Available at: https://www.gov.uk/government/publications/dementia-comorbidities-in-patients/dementia-comorbidities-in-patients-data-briefing [Accessed on 10 April 2026]</a:t>
            </a:r>
            <a:endParaRPr lang="en-US" sz="2800" dirty="0"/>
          </a:p>
          <a:p>
            <a:pPr marL="0" marR="0" lvl="0" indent="0" rtl="0">
              <a:lnSpc>
                <a:spcPct val="150000"/>
              </a:lnSpc>
              <a:spcBef>
                <a:spcPts val="600"/>
              </a:spcBef>
              <a:spcAft>
                <a:spcPts val="0"/>
              </a:spcAft>
              <a:buNone/>
            </a:pPr>
            <a:r>
              <a:rPr lang="en-US" sz="1200" dirty="0">
                <a:solidFill>
                  <a:srgbClr val="000000"/>
                </a:solidFill>
                <a:latin typeface="Times New Roman"/>
                <a:ea typeface="Times New Roman"/>
                <a:cs typeface="Times New Roman"/>
                <a:sym typeface="Times New Roman"/>
              </a:rPr>
              <a:t>Dukelow, T., Lawrence, E.G., Jacobson, L., Vassilev, P., </a:t>
            </a:r>
            <a:r>
              <a:rPr lang="en-US" sz="1200" dirty="0" err="1">
                <a:solidFill>
                  <a:srgbClr val="000000"/>
                </a:solidFill>
                <a:latin typeface="Times New Roman"/>
                <a:ea typeface="Times New Roman"/>
                <a:cs typeface="Times New Roman"/>
                <a:sym typeface="Times New Roman"/>
              </a:rPr>
              <a:t>Koychev</a:t>
            </a:r>
            <a:r>
              <a:rPr lang="en-US" sz="1200" dirty="0">
                <a:solidFill>
                  <a:srgbClr val="000000"/>
                </a:solidFill>
                <a:latin typeface="Times New Roman"/>
                <a:ea typeface="Times New Roman"/>
                <a:cs typeface="Times New Roman"/>
                <a:sym typeface="Times New Roman"/>
              </a:rPr>
              <a:t>, I., Muhammed, K. and Kennelly, S.P., (2023). Modifiable risk factors for dementia, and awareness of brain health behaviors: Results from the Five Lives Brain Health Ireland Survey (FLBHIS). Frontiers in Psychology, 13, p.1070259. Available at: https://pmc.ncbi.nlm.nih.gov/articles/PMC9879702/ [Accessed on 10 April 2026]</a:t>
            </a:r>
            <a:endParaRPr lang="en-US" sz="2800" dirty="0"/>
          </a:p>
          <a:p>
            <a:pPr marL="0" marR="0" lvl="0" indent="0" rtl="0">
              <a:lnSpc>
                <a:spcPct val="150000"/>
              </a:lnSpc>
              <a:spcBef>
                <a:spcPts val="600"/>
              </a:spcBef>
              <a:spcAft>
                <a:spcPts val="0"/>
              </a:spcAft>
              <a:buNone/>
            </a:pPr>
            <a:r>
              <a:rPr lang="en-US" sz="1200" dirty="0">
                <a:solidFill>
                  <a:srgbClr val="000000"/>
                </a:solidFill>
                <a:latin typeface="Times New Roman"/>
                <a:ea typeface="Times New Roman"/>
                <a:cs typeface="Times New Roman"/>
                <a:sym typeface="Times New Roman"/>
              </a:rPr>
              <a:t> </a:t>
            </a:r>
          </a:p>
          <a:p>
            <a:pPr marL="0" marR="0" lvl="0" indent="0" rtl="0">
              <a:lnSpc>
                <a:spcPct val="150000"/>
              </a:lnSpc>
              <a:spcBef>
                <a:spcPts val="600"/>
              </a:spcBef>
              <a:spcAft>
                <a:spcPts val="0"/>
              </a:spcAft>
              <a:buNone/>
            </a:pPr>
            <a:r>
              <a:rPr lang="en-US" sz="1200" dirty="0">
                <a:solidFill>
                  <a:srgbClr val="000000"/>
                </a:solidFill>
                <a:latin typeface="Times New Roman"/>
                <a:ea typeface="Times New Roman"/>
                <a:cs typeface="Times New Roman"/>
                <a:sym typeface="Times New Roman"/>
              </a:rPr>
              <a:t>Harwood, R.H., Goldberg, S.E., Brand, A., van Der </a:t>
            </a:r>
            <a:r>
              <a:rPr lang="en-US" sz="1200" dirty="0" err="1">
                <a:solidFill>
                  <a:srgbClr val="000000"/>
                </a:solidFill>
                <a:latin typeface="Times New Roman"/>
                <a:ea typeface="Times New Roman"/>
                <a:cs typeface="Times New Roman"/>
                <a:sym typeface="Times New Roman"/>
              </a:rPr>
              <a:t>Wardt</a:t>
            </a:r>
            <a:r>
              <a:rPr lang="en-US" sz="1200" dirty="0">
                <a:solidFill>
                  <a:srgbClr val="000000"/>
                </a:solidFill>
                <a:latin typeface="Times New Roman"/>
                <a:ea typeface="Times New Roman"/>
                <a:cs typeface="Times New Roman"/>
                <a:sym typeface="Times New Roman"/>
              </a:rPr>
              <a:t>, V., Booth, V., Di Lorito, C., Hoare, Z., Hancox, J., Bajwa, R., Burgon, C. and Howe, L., (2023). Promoting Activity, Independence, and Stability in Early Dementia and mild cognitive impairment (</a:t>
            </a:r>
            <a:r>
              <a:rPr lang="en-US" sz="1200" dirty="0" err="1">
                <a:solidFill>
                  <a:srgbClr val="000000"/>
                </a:solidFill>
                <a:latin typeface="Times New Roman"/>
                <a:ea typeface="Times New Roman"/>
                <a:cs typeface="Times New Roman"/>
                <a:sym typeface="Times New Roman"/>
              </a:rPr>
              <a:t>PrAISED</a:t>
            </a:r>
            <a:r>
              <a:rPr lang="en-US" sz="1200" dirty="0">
                <a:solidFill>
                  <a:srgbClr val="000000"/>
                </a:solidFill>
                <a:latin typeface="Times New Roman"/>
                <a:ea typeface="Times New Roman"/>
                <a:cs typeface="Times New Roman"/>
                <a:sym typeface="Times New Roman"/>
              </a:rPr>
              <a:t>): </a:t>
            </a:r>
            <a:r>
              <a:rPr lang="en-US" sz="1200" dirty="0" err="1">
                <a:solidFill>
                  <a:srgbClr val="000000"/>
                </a:solidFill>
                <a:latin typeface="Times New Roman"/>
                <a:ea typeface="Times New Roman"/>
                <a:cs typeface="Times New Roman"/>
                <a:sym typeface="Times New Roman"/>
              </a:rPr>
              <a:t>randomised</a:t>
            </a:r>
            <a:r>
              <a:rPr lang="en-US" sz="1200" dirty="0">
                <a:solidFill>
                  <a:srgbClr val="000000"/>
                </a:solidFill>
                <a:latin typeface="Times New Roman"/>
                <a:ea typeface="Times New Roman"/>
                <a:cs typeface="Times New Roman"/>
                <a:sym typeface="Times New Roman"/>
              </a:rPr>
              <a:t> controlled trial. </a:t>
            </a:r>
            <a:r>
              <a:rPr lang="en-US" sz="1200" dirty="0" err="1">
                <a:solidFill>
                  <a:srgbClr val="000000"/>
                </a:solidFill>
                <a:latin typeface="Times New Roman"/>
                <a:ea typeface="Times New Roman"/>
                <a:cs typeface="Times New Roman"/>
                <a:sym typeface="Times New Roman"/>
              </a:rPr>
              <a:t>bmj</a:t>
            </a:r>
            <a:r>
              <a:rPr lang="en-US" sz="1200" dirty="0">
                <a:solidFill>
                  <a:srgbClr val="000000"/>
                </a:solidFill>
                <a:latin typeface="Times New Roman"/>
                <a:ea typeface="Times New Roman"/>
                <a:cs typeface="Times New Roman"/>
                <a:sym typeface="Times New Roman"/>
              </a:rPr>
              <a:t>, 382. Available at: https://www.bmj.com/content/382/bmj-2023-074787.short [Accessed on 10 April 2026]</a:t>
            </a:r>
            <a:endParaRPr lang="en-US" sz="2800" dirty="0"/>
          </a:p>
          <a:p>
            <a:pPr marL="0" marR="0" lvl="0" indent="0" rtl="0">
              <a:lnSpc>
                <a:spcPct val="150000"/>
              </a:lnSpc>
              <a:spcBef>
                <a:spcPts val="600"/>
              </a:spcBef>
              <a:spcAft>
                <a:spcPts val="0"/>
              </a:spcAft>
              <a:buNone/>
            </a:pPr>
            <a:r>
              <a:rPr lang="en-US" sz="1200" dirty="0">
                <a:solidFill>
                  <a:srgbClr val="000000"/>
                </a:solidFill>
                <a:latin typeface="Times New Roman"/>
                <a:ea typeface="Times New Roman"/>
                <a:cs typeface="Times New Roman"/>
                <a:sym typeface="Times New Roman"/>
              </a:rPr>
              <a:t>Statista, (2026). Annual expenditure on Alzheimer's Society care service activities in the United Kingdom (UK) in 2024/25. Available at: https://www.statista.com/statistics/506615/alzheimers-society-annual-expenditure-care-service-activities-united-kingdom-uk/?srsltid=AfmBOooLw0JQvUSCCLNofo9MFp1FFv31VgEqAWIvW9ojm7RWbEN4_0v1 [Accessed on 10 April 2026]</a:t>
            </a:r>
            <a:endParaRPr lang="en-US" sz="2800" dirty="0"/>
          </a:p>
          <a:p>
            <a:pPr marL="0" lvl="0" indent="0" algn="l" rtl="0">
              <a:spcBef>
                <a:spcPts val="0"/>
              </a:spcBef>
              <a:spcAft>
                <a:spcPts val="0"/>
              </a:spcAft>
              <a:buNone/>
            </a:pPr>
            <a:endParaRPr dirty="0"/>
          </a:p>
        </p:txBody>
      </p:sp>
      <p:sp>
        <p:nvSpPr>
          <p:cNvPr id="362" name="Google Shape;362;p13:notes"/>
          <p:cNvSpPr>
            <a:spLocks noGrp="1" noRot="1" noChangeAspect="1"/>
          </p:cNvSpPr>
          <p:nvPr>
            <p:ph type="sldImg" idx="2"/>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14: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1" name="Google Shape;371;p14:notes"/>
          <p:cNvSpPr>
            <a:spLocks noGrp="1" noRot="1" noChangeAspect="1"/>
          </p:cNvSpPr>
          <p:nvPr>
            <p:ph type="sldImg" idx="2"/>
          </p:nvPr>
        </p:nvSpPr>
        <p:spPr>
          <a:xfrm>
            <a:off x="2860675" y="512763"/>
            <a:ext cx="342265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
        <p:cNvGrpSpPr/>
        <p:nvPr/>
      </p:nvGrpSpPr>
      <p:grpSpPr>
        <a:xfrm>
          <a:off x="0" y="0"/>
          <a:ext cx="0" cy="0"/>
          <a:chOff x="0" y="0"/>
          <a:chExt cx="0" cy="0"/>
        </a:xfrm>
      </p:grpSpPr>
      <p:sp>
        <p:nvSpPr>
          <p:cNvPr id="16" name="Google Shape;16;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22" name="Google Shape;22;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8" name="Google Shape;28;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4" name="Google Shape;34;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0" name="Google Shape;40;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1" name="Google Shape;41;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7" name="Google Shape;47;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8" name="Google Shape;48;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9" name="Google Shape;49;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50" name="Google Shape;50;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2" name="Google Shape;62;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0"/>
          <p:cNvSpPr>
            <a:spLocks noGrp="1"/>
          </p:cNvSpPr>
          <p:nvPr>
            <p:ph type="pic" idx="2"/>
          </p:nvPr>
        </p:nvSpPr>
        <p:spPr>
          <a:xfrm>
            <a:off x="1792288" y="612775"/>
            <a:ext cx="5486400" cy="4114800"/>
          </a:xfrm>
          <a:prstGeom prst="rect">
            <a:avLst/>
          </a:prstGeom>
          <a:noFill/>
          <a:ln>
            <a:noFill/>
          </a:ln>
        </p:spPr>
      </p:sp>
      <p:sp>
        <p:nvSpPr>
          <p:cNvPr id="68" name="Google Shape;68;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9" name="Google Shape;69;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hyperlink" Target="https://www.dementiauk.org/news/progress-for-dementia-care-in-the-nhs-10-year-health-plan-for-england/" TargetMode="External"/><Relationship Id="rId13" Type="http://schemas.openxmlformats.org/officeDocument/2006/relationships/hyperlink" Target="https://www.gov.uk/government/statistics/dementia-profile-march-2025-update/dementia-profile-prevalence-and-supporting-well-topics-statistical-commentary-march-2025" TargetMode="External"/><Relationship Id="rId18" Type="http://schemas.openxmlformats.org/officeDocument/2006/relationships/hyperlink" Target="https://www.researchgate.net/profile/Laura-Lebec/publication/387218693_The_impact_of_cognitive_impairment_on_employability/links/676432e68cfcdf077fe57641/The-impact-of-cognitive-impairment-on-employability.pdf#page=168" TargetMode="External"/><Relationship Id="rId26" Type="http://schemas.openxmlformats.org/officeDocument/2006/relationships/hyperlink" Target="https://www.oecd.org/content/dam/oecd/en/publications/reports/2026/01/policies-for-people-with-dementia-across-oecd-countries_5d13347a/e41e6eaa-en.pdf" TargetMode="External"/><Relationship Id="rId3" Type="http://schemas.openxmlformats.org/officeDocument/2006/relationships/hyperlink" Target="https://www.mdpi.com/1422-0067/24/1/543" TargetMode="External"/><Relationship Id="rId21" Type="http://schemas.openxmlformats.org/officeDocument/2006/relationships/hyperlink" Target="https://www.sciencedirect.com/science/article/pii/S1879406825005326" TargetMode="External"/><Relationship Id="rId7" Type="http://schemas.openxmlformats.org/officeDocument/2006/relationships/hyperlink" Target="https://pmc.ncbi.nlm.nih.gov/articles/PMC9136504/" TargetMode="External"/><Relationship Id="rId12" Type="http://schemas.openxmlformats.org/officeDocument/2006/relationships/hyperlink" Target="https://onlinelibrary.wiley.com/doi/pdfdirect/10.1002/gps.70124" TargetMode="External"/><Relationship Id="rId17" Type="http://schemas.openxmlformats.org/officeDocument/2006/relationships/hyperlink" Target="https://onlinelibrary.wiley.com/doi/pdfdirect/10.1002/gps.5983" TargetMode="External"/><Relationship Id="rId25" Type="http://schemas.openxmlformats.org/officeDocument/2006/relationships/hyperlink" Target="https://www.england.nhs.uk/personalisedcare/comprehensive-model-of-personalised-care/#:~:text=This%20comprehensive%20model%20of%20personalised,choices%20when%20their%20health%20changes" TargetMode="External"/><Relationship Id="rId2" Type="http://schemas.openxmlformats.org/officeDocument/2006/relationships/notesSlide" Target="../notesSlides/notesSlide13.xml"/><Relationship Id="rId16" Type="http://schemas.openxmlformats.org/officeDocument/2006/relationships/hyperlink" Target="https://www.sciencedirect.com/science/article/pii/S2274580725003048" TargetMode="External"/><Relationship Id="rId20" Type="http://schemas.openxmlformats.org/officeDocument/2006/relationships/hyperlink" Target="https://onlinelibrary.wiley.com/doi/pdf/10.1002/gps.70129?domain=p2p_domain&amp;fbclid=IwZXh0bgNhZW0CMTAAYnJpZBEwbWM1bGVMV2V4OGI2MXZ2OQEej5keGjrWrqQC2eWvvlsHXhuZAFkZAV0huUj18j1pj0YHddBWVZ5KbsaJzb4_aem_vojILxwAwKQyJ2UfZ_D5EQ&amp;token=5WMXGVD5GSUAWMJFYPAI" TargetMode="External"/><Relationship Id="rId29" Type="http://schemas.openxmlformats.org/officeDocument/2006/relationships/hyperlink" Target="https://www.statista.com/statistics/506615/alzheimers-society-annual-expenditure-care-service-activities-united-kingdom-uk/?srsltid=AfmBOooLw0JQvUSCCLNofo9MFp1FFv31VgEqAWIvW9ojm7RWbEN4_0v1" TargetMode="External"/><Relationship Id="rId1" Type="http://schemas.openxmlformats.org/officeDocument/2006/relationships/slideLayout" Target="../slideLayouts/slideLayout1.xml"/><Relationship Id="rId6" Type="http://schemas.openxmlformats.org/officeDocument/2006/relationships/hyperlink" Target="https://www.sciencedirect.com/science/article/pii/S2667032125000046" TargetMode="External"/><Relationship Id="rId11" Type="http://schemas.openxmlformats.org/officeDocument/2006/relationships/hyperlink" Target="https://napc.co.uk/wp-content/uploads/2019/10/NAPC19-Implementing-the-comprehensive-model-of-personalised-care.pdf" TargetMode="External"/><Relationship Id="rId24" Type="http://schemas.openxmlformats.org/officeDocument/2006/relationships/hyperlink" Target="https://pmc.ncbi.nlm.nih.gov/articles/PMC11380273/#:~:text=Understanding%20the%20full%20societal%20costs,to%20$2.5%20trillion%20by%202030" TargetMode="External"/><Relationship Id="rId32" Type="http://schemas.openxmlformats.org/officeDocument/2006/relationships/hyperlink" Target="https://www.who.int/news-room/fact-sheets/detail/dementia" TargetMode="External"/><Relationship Id="rId5" Type="http://schemas.openxmlformats.org/officeDocument/2006/relationships/hyperlink" Target="https://www.careengland.org.uk/dementia-care-shift-from-reactive-to-outcome-driven-support/" TargetMode="External"/><Relationship Id="rId15" Type="http://schemas.openxmlformats.org/officeDocument/2006/relationships/hyperlink" Target="https://bjgpopen.org/content/9/1/BJGPO.2024.0163.abstract" TargetMode="External"/><Relationship Id="rId23" Type="http://schemas.openxmlformats.org/officeDocument/2006/relationships/hyperlink" Target="https://pubmed.ncbi.nlm.nih.gov/36617519/#:~:text=Results:%20In%202019%2C%20the%20annual,global%20cost%20comparisons%20are%20needed" TargetMode="External"/><Relationship Id="rId28" Type="http://schemas.openxmlformats.org/officeDocument/2006/relationships/hyperlink" Target="https://www.researchgate.net/profile/Dr-Saeid-Abbasi-Maleki/publication/383474532_Probiotic_Agents_for_Alzheimer_and_Dementia/links/68258c02be1b507dce8b5912/Probiotic-Agents-for-Alzheimer-and-Dementia.pdf#page=74" TargetMode="External"/><Relationship Id="rId10" Type="http://schemas.openxmlformats.org/officeDocument/2006/relationships/hyperlink" Target="https://www.sciencedirect.com/science/article/pii/S0738399122003019" TargetMode="External"/><Relationship Id="rId19" Type="http://schemas.openxmlformats.org/officeDocument/2006/relationships/hyperlink" Target="https://bmjopenquality.bmj.com/content/bmjqir/12/3/e002324.full.pdf" TargetMode="External"/><Relationship Id="rId31" Type="http://schemas.openxmlformats.org/officeDocument/2006/relationships/hyperlink" Target="https://www.gov.uk/government/publications/dementia-comorbidities-in-patients/dementia-comorbidities-in-patients-data-briefing" TargetMode="External"/><Relationship Id="rId4" Type="http://schemas.openxmlformats.org/officeDocument/2006/relationships/hyperlink" Target="https://journals.sagepub.com/doi/pdf/10.1177/14713012211030501" TargetMode="External"/><Relationship Id="rId9" Type="http://schemas.openxmlformats.org/officeDocument/2006/relationships/hyperlink" Target="https://pmc.ncbi.nlm.nih.gov/articles/PMC9879702/" TargetMode="External"/><Relationship Id="rId14" Type="http://schemas.openxmlformats.org/officeDocument/2006/relationships/hyperlink" Target="https://www.bmj.com/content/382/bmj-2023-074787.short" TargetMode="External"/><Relationship Id="rId22" Type="http://schemas.openxmlformats.org/officeDocument/2006/relationships/hyperlink" Target="https://onlinelibrary.wiley.com/doi/pdf/10.1111/bcpt.14087" TargetMode="External"/><Relationship Id="rId27" Type="http://schemas.openxmlformats.org/officeDocument/2006/relationships/hyperlink" Target="https://journals.sagepub.com/doi/pdf/10.3233/JAD-215198" TargetMode="External"/><Relationship Id="rId30" Type="http://schemas.openxmlformats.org/officeDocument/2006/relationships/hyperlink" Target="https://link.springer.com/content/pdf/10.1186/s12877-022-03149-6.pdf"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grpSp>
        <p:nvGrpSpPr>
          <p:cNvPr id="88" name="Google Shape;88;p13"/>
          <p:cNvGrpSpPr/>
          <p:nvPr/>
        </p:nvGrpSpPr>
        <p:grpSpPr>
          <a:xfrm>
            <a:off x="-1796674" y="3377813"/>
            <a:ext cx="6223282" cy="3992025"/>
            <a:chOff x="76200" y="-30411"/>
            <a:chExt cx="1147869" cy="812800"/>
          </a:xfrm>
        </p:grpSpPr>
        <p:sp>
          <p:nvSpPr>
            <p:cNvPr id="89" name="Google Shape;89;p13"/>
            <p:cNvSpPr/>
            <p:nvPr/>
          </p:nvSpPr>
          <p:spPr>
            <a:xfrm>
              <a:off x="411269" y="-30411"/>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90" name="Google Shape;90;p13"/>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a:solidFill>
                  <a:schemeClr val="dk1"/>
                </a:solidFill>
                <a:latin typeface="Times New Roman" panose="02020603050405020304" pitchFamily="18" charset="0"/>
                <a:ea typeface="Calibri"/>
                <a:cs typeface="Times New Roman" panose="02020603050405020304" pitchFamily="18" charset="0"/>
                <a:sym typeface="Calibri"/>
              </a:endParaRPr>
            </a:p>
          </p:txBody>
        </p:sp>
      </p:grpSp>
      <p:sp>
        <p:nvSpPr>
          <p:cNvPr id="94" name="Google Shape;94;p13"/>
          <p:cNvSpPr/>
          <p:nvPr/>
        </p:nvSpPr>
        <p:spPr>
          <a:xfrm>
            <a:off x="-6463" y="0"/>
            <a:ext cx="5291175" cy="5291175"/>
          </a:xfrm>
          <a:custGeom>
            <a:avLst/>
            <a:gdLst/>
            <a:ahLst/>
            <a:cxnLst/>
            <a:rect l="l" t="t" r="r" b="b"/>
            <a:pathLst>
              <a:path w="3331210" h="3331210" extrusionOk="0">
                <a:moveTo>
                  <a:pt x="0" y="0"/>
                </a:moveTo>
                <a:lnTo>
                  <a:pt x="3331210" y="0"/>
                </a:lnTo>
                <a:cubicBezTo>
                  <a:pt x="3331210" y="1840230"/>
                  <a:pt x="1840230" y="3331210"/>
                  <a:pt x="0" y="3331210"/>
                </a:cubicBezTo>
                <a:lnTo>
                  <a:pt x="0" y="0"/>
                </a:lnTo>
                <a:close/>
              </a:path>
            </a:pathLst>
          </a:custGeom>
          <a:blipFill rotWithShape="1">
            <a:blip r:embed="rId3">
              <a:alphaModFix/>
            </a:blip>
            <a:stretch>
              <a:fillRect l="-4930" r="-44771"/>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5" name="Google Shape;95;p13"/>
          <p:cNvSpPr/>
          <p:nvPr/>
        </p:nvSpPr>
        <p:spPr>
          <a:xfrm>
            <a:off x="731520" y="2402368"/>
            <a:ext cx="3140648" cy="3140648"/>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4">
              <a:alphaModFix/>
            </a:blip>
            <a:stretch>
              <a:fillRect t="-25046" b="-25046"/>
            </a:stretch>
          </a:blipFill>
          <a:ln w="247650" cap="sq" cmpd="sng">
            <a:solidFill>
              <a:srgbClr val="FFFFFF"/>
            </a:solidFill>
            <a:prstDash val="solid"/>
            <a:miter lim="8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9" name="Google Shape;99;p13"/>
          <p:cNvSpPr/>
          <p:nvPr/>
        </p:nvSpPr>
        <p:spPr>
          <a:xfrm>
            <a:off x="8580311" y="1189800"/>
            <a:ext cx="441769" cy="441769"/>
          </a:xfrm>
          <a:custGeom>
            <a:avLst/>
            <a:gdLst/>
            <a:ahLst/>
            <a:cxnLst/>
            <a:rect l="l" t="t" r="r" b="b"/>
            <a:pathLst>
              <a:path w="441769" h="441769" extrusionOk="0">
                <a:moveTo>
                  <a:pt x="0" y="0"/>
                </a:moveTo>
                <a:lnTo>
                  <a:pt x="441769" y="0"/>
                </a:lnTo>
                <a:lnTo>
                  <a:pt x="441769" y="441769"/>
                </a:lnTo>
                <a:lnTo>
                  <a:pt x="0" y="441769"/>
                </a:lnTo>
                <a:lnTo>
                  <a:pt x="0" y="0"/>
                </a:lnTo>
                <a:close/>
              </a:path>
            </a:pathLst>
          </a:custGeom>
          <a:noFill/>
          <a:ln>
            <a:noFill/>
          </a:ln>
        </p:spPr>
      </p:sp>
      <p:sp>
        <p:nvSpPr>
          <p:cNvPr id="100" name="Google Shape;100;p13"/>
          <p:cNvSpPr/>
          <p:nvPr/>
        </p:nvSpPr>
        <p:spPr>
          <a:xfrm>
            <a:off x="3193168" y="5837508"/>
            <a:ext cx="746172" cy="746172"/>
          </a:xfrm>
          <a:custGeom>
            <a:avLst/>
            <a:gdLst/>
            <a:ahLst/>
            <a:cxnLst/>
            <a:rect l="l" t="t" r="r" b="b"/>
            <a:pathLst>
              <a:path w="746172" h="746172" extrusionOk="0">
                <a:moveTo>
                  <a:pt x="0" y="0"/>
                </a:moveTo>
                <a:lnTo>
                  <a:pt x="746173" y="0"/>
                </a:lnTo>
                <a:lnTo>
                  <a:pt x="746173" y="746172"/>
                </a:lnTo>
                <a:lnTo>
                  <a:pt x="0" y="746172"/>
                </a:lnTo>
                <a:lnTo>
                  <a:pt x="0" y="0"/>
                </a:lnTo>
                <a:close/>
              </a:path>
            </a:pathLst>
          </a:custGeom>
          <a:noFill/>
          <a:ln>
            <a:noFill/>
          </a:ln>
        </p:spPr>
      </p:sp>
      <p:sp>
        <p:nvSpPr>
          <p:cNvPr id="101" name="Google Shape;101;p13"/>
          <p:cNvSpPr txBox="1"/>
          <p:nvPr/>
        </p:nvSpPr>
        <p:spPr>
          <a:xfrm>
            <a:off x="5006557" y="1288098"/>
            <a:ext cx="4560869" cy="349006"/>
          </a:xfrm>
          <a:prstGeom prst="rect">
            <a:avLst/>
          </a:prstGeom>
          <a:noFill/>
          <a:ln>
            <a:noFill/>
          </a:ln>
        </p:spPr>
        <p:txBody>
          <a:bodyPr spcFirstLastPara="1" wrap="square" lIns="0" tIns="0" rIns="0" bIns="0" anchor="t" anchorCtr="0">
            <a:spAutoFit/>
          </a:bodyPr>
          <a:lstStyle/>
          <a:p>
            <a:pPr lvl="0" algn="ctr">
              <a:lnSpc>
                <a:spcPct val="125818"/>
              </a:lnSpc>
            </a:pPr>
            <a:r>
              <a:rPr lang="en-US" sz="1800" b="1" u="sng" dirty="0">
                <a:solidFill>
                  <a:srgbClr val="2A566A"/>
                </a:solidFill>
                <a:latin typeface="+mj-lt"/>
                <a:cs typeface="Times New Roman" panose="02020603050405020304" pitchFamily="18" charset="0"/>
              </a:rPr>
              <a:t>Component 2 Individual Presentation</a:t>
            </a:r>
            <a:endParaRPr sz="1800" b="1" u="sng" dirty="0">
              <a:latin typeface="+mj-lt"/>
              <a:cs typeface="Times New Roman" panose="02020603050405020304" pitchFamily="18" charset="0"/>
            </a:endParaRPr>
          </a:p>
        </p:txBody>
      </p:sp>
      <p:sp>
        <p:nvSpPr>
          <p:cNvPr id="102" name="Google Shape;102;p13"/>
          <p:cNvSpPr txBox="1">
            <a:spLocks noGrp="1" noRot="1" noMove="1" noResize="1" noEditPoints="1" noAdjustHandles="1" noChangeArrowheads="1" noChangeShapeType="1"/>
          </p:cNvSpPr>
          <p:nvPr/>
        </p:nvSpPr>
        <p:spPr>
          <a:xfrm>
            <a:off x="4687999" y="2757353"/>
            <a:ext cx="4879427" cy="2880789"/>
          </a:xfrm>
          <a:prstGeom prst="rect">
            <a:avLst/>
          </a:prstGeom>
          <a:noFill/>
          <a:ln>
            <a:noFill/>
          </a:ln>
        </p:spPr>
        <p:txBody>
          <a:bodyPr spcFirstLastPara="1" wrap="square" lIns="0" tIns="0" rIns="0" bIns="0" anchor="t" anchorCtr="0">
            <a:spAutoFit/>
          </a:bodyPr>
          <a:lstStyle/>
          <a:p>
            <a:pPr lvl="0">
              <a:lnSpc>
                <a:spcPct val="130000"/>
              </a:lnSpc>
            </a:pPr>
            <a:r>
              <a:rPr lang="en-US" sz="1800" b="1" dirty="0">
                <a:solidFill>
                  <a:srgbClr val="2A566A"/>
                </a:solidFill>
                <a:cs typeface="Times New Roman" panose="02020603050405020304" pitchFamily="18" charset="0"/>
              </a:rPr>
              <a:t>Name: </a:t>
            </a:r>
            <a:r>
              <a:rPr lang="en-US" sz="1800" b="1" dirty="0" err="1">
                <a:solidFill>
                  <a:srgbClr val="2A566A"/>
                </a:solidFill>
                <a:cs typeface="Times New Roman" panose="02020603050405020304" pitchFamily="18" charset="0"/>
              </a:rPr>
              <a:t>Zakiyabanu</a:t>
            </a:r>
            <a:r>
              <a:rPr lang="en-US" sz="1800" b="1" dirty="0">
                <a:solidFill>
                  <a:srgbClr val="2A566A"/>
                </a:solidFill>
                <a:cs typeface="Times New Roman" panose="02020603050405020304" pitchFamily="18" charset="0"/>
              </a:rPr>
              <a:t> </a:t>
            </a:r>
            <a:r>
              <a:rPr lang="en-US" sz="1800" b="1" dirty="0" err="1">
                <a:solidFill>
                  <a:srgbClr val="2A566A"/>
                </a:solidFill>
                <a:cs typeface="Times New Roman" panose="02020603050405020304" pitchFamily="18" charset="0"/>
              </a:rPr>
              <a:t>Zakirhusen</a:t>
            </a:r>
            <a:r>
              <a:rPr lang="en-US" sz="1800" b="1" dirty="0">
                <a:solidFill>
                  <a:srgbClr val="2A566A"/>
                </a:solidFill>
                <a:cs typeface="Times New Roman" panose="02020603050405020304" pitchFamily="18" charset="0"/>
              </a:rPr>
              <a:t> Malek</a:t>
            </a:r>
          </a:p>
          <a:p>
            <a:pPr lvl="0">
              <a:lnSpc>
                <a:spcPct val="130000"/>
              </a:lnSpc>
            </a:pPr>
            <a:r>
              <a:rPr lang="en-US" sz="1800" b="1" dirty="0">
                <a:solidFill>
                  <a:srgbClr val="2A566A"/>
                </a:solidFill>
                <a:cs typeface="Times New Roman" panose="02020603050405020304" pitchFamily="18" charset="0"/>
              </a:rPr>
              <a:t>Student ID:2531983</a:t>
            </a:r>
          </a:p>
          <a:p>
            <a:pPr lvl="0">
              <a:lnSpc>
                <a:spcPct val="130000"/>
              </a:lnSpc>
            </a:pPr>
            <a:r>
              <a:rPr lang="en-US" sz="1800" b="1" dirty="0">
                <a:solidFill>
                  <a:srgbClr val="2A566A"/>
                </a:solidFill>
                <a:cs typeface="Times New Roman" panose="02020603050405020304" pitchFamily="18" charset="0"/>
              </a:rPr>
              <a:t>Lecturer Name: Muhammed  Khan</a:t>
            </a:r>
          </a:p>
          <a:p>
            <a:pPr marL="0" marR="0" lvl="0" indent="0" rtl="0">
              <a:lnSpc>
                <a:spcPct val="130000"/>
              </a:lnSpc>
              <a:spcBef>
                <a:spcPts val="0"/>
              </a:spcBef>
              <a:spcAft>
                <a:spcPts val="0"/>
              </a:spcAft>
              <a:buNone/>
            </a:pPr>
            <a:r>
              <a:rPr lang="en-US" sz="1800" b="1" dirty="0">
                <a:solidFill>
                  <a:srgbClr val="2A566A"/>
                </a:solidFill>
                <a:latin typeface="+mj-lt"/>
                <a:cs typeface="Times New Roman" panose="02020603050405020304" pitchFamily="18" charset="0"/>
              </a:rPr>
              <a:t>Module Code: LCHS7003</a:t>
            </a:r>
          </a:p>
          <a:p>
            <a:pPr marL="0" marR="0" lvl="0" indent="0" rtl="0">
              <a:lnSpc>
                <a:spcPct val="130000"/>
              </a:lnSpc>
              <a:spcBef>
                <a:spcPts val="0"/>
              </a:spcBef>
              <a:spcAft>
                <a:spcPts val="0"/>
              </a:spcAft>
              <a:buNone/>
            </a:pPr>
            <a:r>
              <a:rPr lang="en-US" sz="1800" b="1" dirty="0">
                <a:solidFill>
                  <a:srgbClr val="2A566A"/>
                </a:solidFill>
                <a:latin typeface="+mj-lt"/>
                <a:cs typeface="Times New Roman" panose="02020603050405020304" pitchFamily="18" charset="0"/>
                <a:sym typeface="Arial"/>
              </a:rPr>
              <a:t>Module Title: Community C</a:t>
            </a:r>
            <a:r>
              <a:rPr lang="en-US" sz="1800" b="1" dirty="0">
                <a:solidFill>
                  <a:srgbClr val="2A566A"/>
                </a:solidFill>
                <a:latin typeface="+mj-lt"/>
                <a:cs typeface="Times New Roman" panose="02020603050405020304" pitchFamily="18" charset="0"/>
              </a:rPr>
              <a:t>are and Management of Longer-term Conditions</a:t>
            </a:r>
          </a:p>
          <a:p>
            <a:pPr marL="0" marR="0" lvl="0" indent="0" rtl="0">
              <a:lnSpc>
                <a:spcPct val="130000"/>
              </a:lnSpc>
              <a:spcBef>
                <a:spcPts val="0"/>
              </a:spcBef>
              <a:spcAft>
                <a:spcPts val="0"/>
              </a:spcAft>
              <a:buNone/>
            </a:pPr>
            <a:r>
              <a:rPr lang="en-US" sz="1800" b="1" dirty="0">
                <a:solidFill>
                  <a:srgbClr val="2A566A"/>
                </a:solidFill>
                <a:latin typeface="+mj-lt"/>
                <a:cs typeface="Times New Roman" panose="02020603050405020304" pitchFamily="18" charset="0"/>
                <a:sym typeface="Arial"/>
              </a:rPr>
              <a:t>Topic: long term condition- Dementia</a:t>
            </a:r>
          </a:p>
          <a:p>
            <a:pPr marL="0" marR="0" lvl="0" indent="0" rtl="0">
              <a:lnSpc>
                <a:spcPct val="130000"/>
              </a:lnSpc>
              <a:spcBef>
                <a:spcPts val="0"/>
              </a:spcBef>
              <a:spcAft>
                <a:spcPts val="0"/>
              </a:spcAft>
              <a:buNone/>
            </a:pPr>
            <a:r>
              <a:rPr lang="en-US" sz="1800" b="1" dirty="0">
                <a:solidFill>
                  <a:srgbClr val="2A566A"/>
                </a:solidFill>
                <a:latin typeface="+mj-lt"/>
                <a:cs typeface="Times New Roman" panose="02020603050405020304" pitchFamily="18" charset="0"/>
                <a:sym typeface="Arial"/>
              </a:rPr>
              <a:t>Target: </a:t>
            </a:r>
            <a:r>
              <a:rPr lang="en-US" sz="1800" b="1" dirty="0">
                <a:solidFill>
                  <a:srgbClr val="2A566A"/>
                </a:solidFill>
                <a:latin typeface="+mj-lt"/>
                <a:cs typeface="Times New Roman" panose="02020603050405020304" pitchFamily="18" charset="0"/>
              </a:rPr>
              <a:t>Care home workers as social group</a:t>
            </a:r>
            <a:endParaRPr lang="en-US" sz="1800" b="1" dirty="0">
              <a:solidFill>
                <a:srgbClr val="2A566A"/>
              </a:solidFill>
              <a:latin typeface="+mj-lt"/>
              <a:cs typeface="Times New Roman" panose="02020603050405020304" pitchFamily="18" charset="0"/>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grpSp>
        <p:nvGrpSpPr>
          <p:cNvPr id="111" name="Google Shape;111;p14"/>
          <p:cNvGrpSpPr/>
          <p:nvPr/>
        </p:nvGrpSpPr>
        <p:grpSpPr>
          <a:xfrm>
            <a:off x="4268141" y="2648225"/>
            <a:ext cx="3926388" cy="3926388"/>
            <a:chOff x="0" y="0"/>
            <a:chExt cx="812800" cy="812800"/>
          </a:xfrm>
        </p:grpSpPr>
        <p:sp>
          <p:nvSpPr>
            <p:cNvPr id="112" name="Google Shape;112;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3" name="Google Shape;113;p14"/>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a:solidFill>
                  <a:schemeClr val="dk1"/>
                </a:solidFill>
                <a:latin typeface="Times New Roman" panose="02020603050405020304" pitchFamily="18" charset="0"/>
                <a:cs typeface="Times New Roman" panose="02020603050405020304" pitchFamily="18" charset="0"/>
                <a:sym typeface="Arial"/>
              </a:endParaRPr>
            </a:p>
          </p:txBody>
        </p:sp>
      </p:grpSp>
      <p:sp>
        <p:nvSpPr>
          <p:cNvPr id="114" name="Google Shape;114;p14"/>
          <p:cNvSpPr/>
          <p:nvPr/>
        </p:nvSpPr>
        <p:spPr>
          <a:xfrm>
            <a:off x="5126813" y="2675215"/>
            <a:ext cx="4626787" cy="4626787"/>
          </a:xfrm>
          <a:custGeom>
            <a:avLst/>
            <a:gdLst/>
            <a:ahLst/>
            <a:cxnLst/>
            <a:rect l="l" t="t" r="r" b="b"/>
            <a:pathLst>
              <a:path w="3331210" h="3331210" extrusionOk="0">
                <a:moveTo>
                  <a:pt x="3331210" y="3331210"/>
                </a:moveTo>
                <a:lnTo>
                  <a:pt x="0" y="3331210"/>
                </a:lnTo>
                <a:cubicBezTo>
                  <a:pt x="0" y="1490980"/>
                  <a:pt x="1490980" y="0"/>
                  <a:pt x="3331210" y="0"/>
                </a:cubicBezTo>
                <a:lnTo>
                  <a:pt x="3331210" y="3331210"/>
                </a:lnTo>
                <a:close/>
              </a:path>
            </a:pathLst>
          </a:custGeom>
          <a:blipFill rotWithShape="1">
            <a:blip r:embed="rId3">
              <a:alphaModFix/>
            </a:blip>
            <a:stretch>
              <a:fillRect l="-25046" r="-25046"/>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5" name="Google Shape;115;p14"/>
          <p:cNvSpPr/>
          <p:nvPr/>
        </p:nvSpPr>
        <p:spPr>
          <a:xfrm>
            <a:off x="4710037" y="3041095"/>
            <a:ext cx="3140648" cy="3140648"/>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4">
              <a:alphaModFix/>
            </a:blip>
            <a:stretch>
              <a:fillRect l="-89549" r="-31445"/>
            </a:stretch>
          </a:blipFill>
          <a:ln w="247650" cap="sq" cmpd="sng">
            <a:solidFill>
              <a:srgbClr val="FFFFFF"/>
            </a:solidFill>
            <a:prstDash val="solid"/>
            <a:miter lim="8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16" name="Google Shape;116;p14"/>
          <p:cNvGrpSpPr/>
          <p:nvPr/>
        </p:nvGrpSpPr>
        <p:grpSpPr>
          <a:xfrm>
            <a:off x="3447585" y="0"/>
            <a:ext cx="1523808" cy="1430340"/>
            <a:chOff x="0" y="0"/>
            <a:chExt cx="812800" cy="812800"/>
          </a:xfrm>
        </p:grpSpPr>
        <p:sp>
          <p:nvSpPr>
            <p:cNvPr id="117" name="Google Shape;117;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8" name="Google Shape;118;p14"/>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a:solidFill>
                  <a:schemeClr val="dk1"/>
                </a:solidFill>
                <a:latin typeface="Times New Roman" panose="02020603050405020304" pitchFamily="18" charset="0"/>
                <a:cs typeface="Times New Roman" panose="02020603050405020304" pitchFamily="18" charset="0"/>
                <a:sym typeface="Arial"/>
              </a:endParaRPr>
            </a:p>
          </p:txBody>
        </p:sp>
      </p:grpSp>
      <p:grpSp>
        <p:nvGrpSpPr>
          <p:cNvPr id="119" name="Google Shape;119;p14"/>
          <p:cNvGrpSpPr/>
          <p:nvPr/>
        </p:nvGrpSpPr>
        <p:grpSpPr>
          <a:xfrm>
            <a:off x="728963" y="1278039"/>
            <a:ext cx="259009" cy="235451"/>
            <a:chOff x="0" y="0"/>
            <a:chExt cx="812800" cy="812800"/>
          </a:xfrm>
        </p:grpSpPr>
        <p:sp>
          <p:nvSpPr>
            <p:cNvPr id="120" name="Google Shape;120;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cs typeface="Times New Roman" panose="02020603050405020304" pitchFamily="18" charset="0"/>
              </a:endParaRPr>
            </a:p>
          </p:txBody>
        </p:sp>
        <p:sp>
          <p:nvSpPr>
            <p:cNvPr id="121" name="Google Shape;121;p14"/>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dirty="0">
                <a:solidFill>
                  <a:schemeClr val="dk1"/>
                </a:solidFill>
                <a:latin typeface="+mj-lt"/>
                <a:cs typeface="Times New Roman" panose="02020603050405020304" pitchFamily="18" charset="0"/>
                <a:sym typeface="Arial"/>
              </a:endParaRPr>
            </a:p>
          </p:txBody>
        </p:sp>
      </p:grpSp>
      <p:grpSp>
        <p:nvGrpSpPr>
          <p:cNvPr id="122" name="Google Shape;122;p14"/>
          <p:cNvGrpSpPr/>
          <p:nvPr/>
        </p:nvGrpSpPr>
        <p:grpSpPr>
          <a:xfrm>
            <a:off x="581819" y="3238753"/>
            <a:ext cx="280030" cy="271703"/>
            <a:chOff x="0" y="0"/>
            <a:chExt cx="812800" cy="812800"/>
          </a:xfrm>
        </p:grpSpPr>
        <p:sp>
          <p:nvSpPr>
            <p:cNvPr id="123" name="Google Shape;123;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cs typeface="Times New Roman" panose="02020603050405020304" pitchFamily="18" charset="0"/>
              </a:endParaRPr>
            </a:p>
          </p:txBody>
        </p:sp>
        <p:sp>
          <p:nvSpPr>
            <p:cNvPr id="124" name="Google Shape;124;p14"/>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a:solidFill>
                  <a:schemeClr val="dk1"/>
                </a:solidFill>
                <a:latin typeface="+mj-lt"/>
                <a:cs typeface="Times New Roman" panose="02020603050405020304" pitchFamily="18" charset="0"/>
                <a:sym typeface="Arial"/>
              </a:endParaRPr>
            </a:p>
          </p:txBody>
        </p:sp>
      </p:grpSp>
      <p:grpSp>
        <p:nvGrpSpPr>
          <p:cNvPr id="125" name="Google Shape;125;p14"/>
          <p:cNvGrpSpPr/>
          <p:nvPr/>
        </p:nvGrpSpPr>
        <p:grpSpPr>
          <a:xfrm>
            <a:off x="560799" y="5271428"/>
            <a:ext cx="265489" cy="265489"/>
            <a:chOff x="0" y="0"/>
            <a:chExt cx="812800" cy="812800"/>
          </a:xfrm>
        </p:grpSpPr>
        <p:sp>
          <p:nvSpPr>
            <p:cNvPr id="126" name="Google Shape;126;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mj-lt"/>
                <a:cs typeface="Times New Roman" panose="02020603050405020304" pitchFamily="18" charset="0"/>
              </a:endParaRPr>
            </a:p>
          </p:txBody>
        </p:sp>
        <p:sp>
          <p:nvSpPr>
            <p:cNvPr id="127" name="Google Shape;127;p14"/>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a:solidFill>
                  <a:schemeClr val="dk1"/>
                </a:solidFill>
                <a:latin typeface="+mj-lt"/>
                <a:cs typeface="Times New Roman" panose="02020603050405020304" pitchFamily="18" charset="0"/>
                <a:sym typeface="Arial"/>
              </a:endParaRPr>
            </a:p>
          </p:txBody>
        </p:sp>
      </p:grpSp>
      <p:sp>
        <p:nvSpPr>
          <p:cNvPr id="128" name="Google Shape;128;p14"/>
          <p:cNvSpPr/>
          <p:nvPr/>
        </p:nvSpPr>
        <p:spPr>
          <a:xfrm>
            <a:off x="1008953" y="5961041"/>
            <a:ext cx="622639" cy="622639"/>
          </a:xfrm>
          <a:custGeom>
            <a:avLst/>
            <a:gdLst/>
            <a:ahLst/>
            <a:cxnLst/>
            <a:rect l="l" t="t" r="r" b="b"/>
            <a:pathLst>
              <a:path w="622639" h="622639" extrusionOk="0">
                <a:moveTo>
                  <a:pt x="0" y="0"/>
                </a:moveTo>
                <a:lnTo>
                  <a:pt x="622640" y="0"/>
                </a:lnTo>
                <a:lnTo>
                  <a:pt x="622640" y="622639"/>
                </a:lnTo>
                <a:lnTo>
                  <a:pt x="0" y="622639"/>
                </a:lnTo>
                <a:lnTo>
                  <a:pt x="0" y="0"/>
                </a:lnTo>
                <a:close/>
              </a:path>
            </a:pathLst>
          </a:custGeom>
          <a:noFill/>
          <a:ln>
            <a:noFill/>
          </a:ln>
        </p:spPr>
      </p:sp>
      <p:sp>
        <p:nvSpPr>
          <p:cNvPr id="129" name="Google Shape;129;p14"/>
          <p:cNvSpPr/>
          <p:nvPr/>
        </p:nvSpPr>
        <p:spPr>
          <a:xfrm>
            <a:off x="8731217" y="457918"/>
            <a:ext cx="972422" cy="972422"/>
          </a:xfrm>
          <a:custGeom>
            <a:avLst/>
            <a:gdLst/>
            <a:ahLst/>
            <a:cxnLst/>
            <a:rect l="l" t="t" r="r" b="b"/>
            <a:pathLst>
              <a:path w="972422" h="972422" extrusionOk="0">
                <a:moveTo>
                  <a:pt x="0" y="0"/>
                </a:moveTo>
                <a:lnTo>
                  <a:pt x="972422" y="0"/>
                </a:lnTo>
                <a:lnTo>
                  <a:pt x="972422" y="972423"/>
                </a:lnTo>
                <a:lnTo>
                  <a:pt x="0" y="972423"/>
                </a:lnTo>
                <a:lnTo>
                  <a:pt x="0" y="0"/>
                </a:lnTo>
                <a:close/>
              </a:path>
            </a:pathLst>
          </a:custGeom>
          <a:noFill/>
          <a:ln>
            <a:noFill/>
          </a:ln>
        </p:spPr>
      </p:sp>
      <p:sp>
        <p:nvSpPr>
          <p:cNvPr id="130" name="Google Shape;130;p14"/>
          <p:cNvSpPr txBox="1"/>
          <p:nvPr/>
        </p:nvSpPr>
        <p:spPr>
          <a:xfrm>
            <a:off x="5223642" y="132099"/>
            <a:ext cx="4246179" cy="1516697"/>
          </a:xfrm>
          <a:prstGeom prst="rect">
            <a:avLst/>
          </a:prstGeom>
          <a:noFill/>
          <a:ln>
            <a:noFill/>
          </a:ln>
        </p:spPr>
        <p:txBody>
          <a:bodyPr spcFirstLastPara="1" wrap="square" lIns="0" tIns="0" rIns="0" bIns="0" anchor="t" anchorCtr="0">
            <a:spAutoFit/>
          </a:bodyPr>
          <a:lstStyle/>
          <a:p>
            <a:pPr marL="0" marR="0" lvl="0" indent="0" algn="ctr" rtl="0">
              <a:lnSpc>
                <a:spcPct val="176250"/>
              </a:lnSpc>
              <a:spcBef>
                <a:spcPts val="0"/>
              </a:spcBef>
              <a:spcAft>
                <a:spcPts val="0"/>
              </a:spcAft>
              <a:buNone/>
            </a:pPr>
            <a:r>
              <a:rPr lang="en-US" sz="2800" b="1" dirty="0">
                <a:solidFill>
                  <a:srgbClr val="2A566A"/>
                </a:solidFill>
                <a:latin typeface="+mj-lt"/>
                <a:cs typeface="Times New Roman" panose="02020603050405020304" pitchFamily="18" charset="0"/>
                <a:sym typeface="Arial"/>
              </a:rPr>
              <a:t>Overview of the long-term condition-Dementia</a:t>
            </a:r>
            <a:endParaRPr sz="1200" b="1" dirty="0">
              <a:latin typeface="+mj-lt"/>
              <a:cs typeface="Times New Roman" panose="02020603050405020304" pitchFamily="18" charset="0"/>
            </a:endParaRPr>
          </a:p>
        </p:txBody>
      </p:sp>
      <p:sp>
        <p:nvSpPr>
          <p:cNvPr id="131" name="Google Shape;131;p14"/>
          <p:cNvSpPr txBox="1"/>
          <p:nvPr/>
        </p:nvSpPr>
        <p:spPr>
          <a:xfrm>
            <a:off x="1234960" y="1130894"/>
            <a:ext cx="1759200" cy="332399"/>
          </a:xfrm>
          <a:prstGeom prst="rect">
            <a:avLst/>
          </a:prstGeom>
          <a:noFill/>
          <a:ln>
            <a:noFill/>
          </a:ln>
        </p:spPr>
        <p:txBody>
          <a:bodyPr spcFirstLastPara="1" wrap="square" lIns="0" tIns="0" rIns="0" bIns="0" anchor="t" anchorCtr="0">
            <a:spAutoFit/>
          </a:bodyPr>
          <a:lstStyle/>
          <a:p>
            <a:pPr marL="0" marR="0" lvl="0" indent="0" algn="l" rtl="0">
              <a:lnSpc>
                <a:spcPct val="119958"/>
              </a:lnSpc>
              <a:spcBef>
                <a:spcPts val="0"/>
              </a:spcBef>
              <a:spcAft>
                <a:spcPts val="0"/>
              </a:spcAft>
              <a:buNone/>
            </a:pPr>
            <a:r>
              <a:rPr lang="en-US" sz="1800" b="1" dirty="0">
                <a:solidFill>
                  <a:srgbClr val="2A566A"/>
                </a:solidFill>
                <a:latin typeface="+mj-lt"/>
                <a:ea typeface="Times New Roman"/>
                <a:cs typeface="Times New Roman" panose="02020603050405020304" pitchFamily="18" charset="0"/>
                <a:sym typeface="Times New Roman"/>
              </a:rPr>
              <a:t>Definition</a:t>
            </a:r>
            <a:endParaRPr sz="1100" dirty="0">
              <a:latin typeface="+mj-lt"/>
              <a:ea typeface="Times New Roman"/>
              <a:cs typeface="Times New Roman" panose="02020603050405020304" pitchFamily="18" charset="0"/>
              <a:sym typeface="Times New Roman"/>
            </a:endParaRPr>
          </a:p>
        </p:txBody>
      </p:sp>
      <p:sp>
        <p:nvSpPr>
          <p:cNvPr id="132" name="Google Shape;132;p14"/>
          <p:cNvSpPr txBox="1"/>
          <p:nvPr/>
        </p:nvSpPr>
        <p:spPr>
          <a:xfrm>
            <a:off x="809297" y="1637323"/>
            <a:ext cx="3412179" cy="1476686"/>
          </a:xfrm>
          <a:prstGeom prst="rect">
            <a:avLst/>
          </a:prstGeom>
          <a:noFill/>
          <a:ln>
            <a:noFill/>
          </a:ln>
        </p:spPr>
        <p:txBody>
          <a:bodyPr spcFirstLastPara="1" wrap="square" lIns="0" tIns="0" rIns="0" bIns="0" anchor="t" anchorCtr="0">
            <a:spAutoFit/>
          </a:bodyPr>
          <a:lstStyle/>
          <a:p>
            <a:pPr marL="285750" marR="0" lvl="0" indent="-285750" algn="l" rtl="0">
              <a:lnSpc>
                <a:spcPct val="120012"/>
              </a:lnSpc>
              <a:spcBef>
                <a:spcPts val="0"/>
              </a:spcBef>
              <a:spcAft>
                <a:spcPts val="0"/>
              </a:spcAft>
              <a:buFont typeface="Arial" panose="020B0604020202020204" pitchFamily="34" charset="0"/>
              <a:buChar char="•"/>
            </a:pPr>
            <a:r>
              <a:rPr lang="en-US" sz="1599" dirty="0">
                <a:solidFill>
                  <a:srgbClr val="2A566A"/>
                </a:solidFill>
                <a:latin typeface="+mj-lt"/>
                <a:ea typeface="Times New Roman"/>
                <a:cs typeface="Times New Roman" panose="02020603050405020304" pitchFamily="18" charset="0"/>
                <a:sym typeface="Times New Roman"/>
              </a:rPr>
              <a:t>Dementia, as a long-term condition, refers to the loss of memory and other thinking abilities of individuals (Huizenga </a:t>
            </a:r>
            <a:r>
              <a:rPr lang="en-US" sz="1599" i="1" dirty="0">
                <a:solidFill>
                  <a:srgbClr val="2A566A"/>
                </a:solidFill>
                <a:latin typeface="+mj-lt"/>
                <a:ea typeface="Times New Roman"/>
                <a:cs typeface="Times New Roman" panose="02020603050405020304" pitchFamily="18" charset="0"/>
                <a:sym typeface="Times New Roman"/>
              </a:rPr>
              <a:t>et al</a:t>
            </a:r>
            <a:r>
              <a:rPr lang="en-US" sz="1599" dirty="0">
                <a:solidFill>
                  <a:srgbClr val="2A566A"/>
                </a:solidFill>
                <a:latin typeface="+mj-lt"/>
                <a:ea typeface="Times New Roman"/>
                <a:cs typeface="Times New Roman" panose="02020603050405020304" pitchFamily="18" charset="0"/>
                <a:sym typeface="Times New Roman"/>
              </a:rPr>
              <a:t>., 2023).</a:t>
            </a:r>
            <a:endParaRPr dirty="0">
              <a:latin typeface="+mj-lt"/>
              <a:ea typeface="Times New Roman"/>
              <a:cs typeface="Times New Roman" panose="02020603050405020304" pitchFamily="18" charset="0"/>
              <a:sym typeface="Times New Roman"/>
            </a:endParaRPr>
          </a:p>
        </p:txBody>
      </p:sp>
      <p:sp>
        <p:nvSpPr>
          <p:cNvPr id="133" name="Google Shape;133;p14"/>
          <p:cNvSpPr txBox="1"/>
          <p:nvPr/>
        </p:nvSpPr>
        <p:spPr>
          <a:xfrm>
            <a:off x="1129856" y="3249263"/>
            <a:ext cx="2761200" cy="332399"/>
          </a:xfrm>
          <a:prstGeom prst="rect">
            <a:avLst/>
          </a:prstGeom>
          <a:noFill/>
          <a:ln>
            <a:noFill/>
          </a:ln>
        </p:spPr>
        <p:txBody>
          <a:bodyPr spcFirstLastPara="1" wrap="square" lIns="0" tIns="0" rIns="0" bIns="0" anchor="t" anchorCtr="0">
            <a:spAutoFit/>
          </a:bodyPr>
          <a:lstStyle/>
          <a:p>
            <a:pPr marL="0" marR="0" lvl="0" indent="0" algn="l" rtl="0">
              <a:lnSpc>
                <a:spcPct val="119958"/>
              </a:lnSpc>
              <a:spcBef>
                <a:spcPts val="0"/>
              </a:spcBef>
              <a:spcAft>
                <a:spcPts val="0"/>
              </a:spcAft>
              <a:buNone/>
            </a:pPr>
            <a:r>
              <a:rPr lang="en-US" sz="1800" b="1" dirty="0">
                <a:solidFill>
                  <a:srgbClr val="2A566A"/>
                </a:solidFill>
                <a:latin typeface="+mj-lt"/>
                <a:ea typeface="Times New Roman"/>
                <a:cs typeface="Times New Roman" panose="02020603050405020304" pitchFamily="18" charset="0"/>
                <a:sym typeface="Times New Roman"/>
              </a:rPr>
              <a:t>Symptoms</a:t>
            </a:r>
            <a:endParaRPr sz="1100" dirty="0">
              <a:latin typeface="+mj-lt"/>
              <a:ea typeface="Times New Roman"/>
              <a:cs typeface="Times New Roman" panose="02020603050405020304" pitchFamily="18" charset="0"/>
              <a:sym typeface="Times New Roman"/>
            </a:endParaRPr>
          </a:p>
        </p:txBody>
      </p:sp>
      <p:sp>
        <p:nvSpPr>
          <p:cNvPr id="134" name="Google Shape;134;p14"/>
          <p:cNvSpPr txBox="1"/>
          <p:nvPr/>
        </p:nvSpPr>
        <p:spPr>
          <a:xfrm>
            <a:off x="819806" y="3787670"/>
            <a:ext cx="3320581" cy="1071062"/>
          </a:xfrm>
          <a:prstGeom prst="rect">
            <a:avLst/>
          </a:prstGeom>
          <a:noFill/>
          <a:ln>
            <a:noFill/>
          </a:ln>
        </p:spPr>
        <p:txBody>
          <a:bodyPr spcFirstLastPara="1" wrap="square" lIns="0" tIns="0" rIns="0" bIns="0" anchor="t" anchorCtr="0">
            <a:spAutoFit/>
          </a:bodyPr>
          <a:lstStyle/>
          <a:p>
            <a:pPr marL="285750" marR="0" lvl="0" indent="-285750" algn="l" rtl="0">
              <a:lnSpc>
                <a:spcPct val="120012"/>
              </a:lnSpc>
              <a:spcBef>
                <a:spcPts val="0"/>
              </a:spcBef>
              <a:spcAft>
                <a:spcPts val="0"/>
              </a:spcAft>
              <a:buFont typeface="Arial" panose="020B0604020202020204" pitchFamily="34" charset="0"/>
              <a:buChar char="•"/>
            </a:pPr>
            <a:r>
              <a:rPr lang="en-US" sz="1450" dirty="0" err="1">
                <a:solidFill>
                  <a:srgbClr val="2A566A"/>
                </a:solidFill>
                <a:latin typeface="+mj-lt"/>
                <a:ea typeface="Times New Roman"/>
                <a:cs typeface="Times New Roman" panose="02020603050405020304" pitchFamily="18" charset="0"/>
                <a:sym typeface="Times New Roman"/>
              </a:rPr>
              <a:t>Symbolising</a:t>
            </a:r>
            <a:r>
              <a:rPr lang="en-US" sz="1450" dirty="0">
                <a:solidFill>
                  <a:srgbClr val="2A566A"/>
                </a:solidFill>
                <a:latin typeface="+mj-lt"/>
                <a:ea typeface="Times New Roman"/>
                <a:cs typeface="Times New Roman" panose="02020603050405020304" pitchFamily="18" charset="0"/>
                <a:sym typeface="Times New Roman"/>
              </a:rPr>
              <a:t> by increasing loss of memory, thinking abilities, functional and </a:t>
            </a:r>
            <a:r>
              <a:rPr lang="en-US" sz="1450" dirty="0" err="1">
                <a:solidFill>
                  <a:srgbClr val="2A566A"/>
                </a:solidFill>
                <a:latin typeface="+mj-lt"/>
                <a:ea typeface="Times New Roman"/>
                <a:cs typeface="Times New Roman" panose="02020603050405020304" pitchFamily="18" charset="0"/>
                <a:sym typeface="Times New Roman"/>
              </a:rPr>
              <a:t>behavioural</a:t>
            </a:r>
            <a:r>
              <a:rPr lang="en-US" sz="1450" dirty="0">
                <a:solidFill>
                  <a:srgbClr val="2A566A"/>
                </a:solidFill>
                <a:latin typeface="+mj-lt"/>
                <a:ea typeface="Times New Roman"/>
                <a:cs typeface="Times New Roman" panose="02020603050405020304" pitchFamily="18" charset="0"/>
                <a:sym typeface="Times New Roman"/>
              </a:rPr>
              <a:t> activities (Sharifi </a:t>
            </a:r>
            <a:r>
              <a:rPr lang="en-US" sz="1450" i="1" dirty="0">
                <a:solidFill>
                  <a:srgbClr val="2A566A"/>
                </a:solidFill>
                <a:latin typeface="+mj-lt"/>
                <a:ea typeface="Times New Roman"/>
                <a:cs typeface="Times New Roman" panose="02020603050405020304" pitchFamily="18" charset="0"/>
                <a:sym typeface="Times New Roman"/>
              </a:rPr>
              <a:t>et al., </a:t>
            </a:r>
            <a:r>
              <a:rPr lang="en-US" sz="1450" dirty="0">
                <a:solidFill>
                  <a:srgbClr val="2A566A"/>
                </a:solidFill>
                <a:latin typeface="+mj-lt"/>
                <a:ea typeface="Times New Roman"/>
                <a:cs typeface="Times New Roman" panose="02020603050405020304" pitchFamily="18" charset="0"/>
                <a:sym typeface="Times New Roman"/>
              </a:rPr>
              <a:t>2024; Schwertner </a:t>
            </a:r>
            <a:r>
              <a:rPr lang="en-US" sz="1450" i="1" dirty="0">
                <a:solidFill>
                  <a:srgbClr val="2A566A"/>
                </a:solidFill>
                <a:latin typeface="+mj-lt"/>
                <a:ea typeface="Times New Roman"/>
                <a:cs typeface="Times New Roman" panose="02020603050405020304" pitchFamily="18" charset="0"/>
                <a:sym typeface="Times New Roman"/>
              </a:rPr>
              <a:t>et al., </a:t>
            </a:r>
            <a:r>
              <a:rPr lang="en-US" sz="1450" dirty="0">
                <a:solidFill>
                  <a:srgbClr val="2A566A"/>
                </a:solidFill>
                <a:latin typeface="+mj-lt"/>
                <a:ea typeface="Times New Roman"/>
                <a:cs typeface="Times New Roman" panose="02020603050405020304" pitchFamily="18" charset="0"/>
                <a:sym typeface="Times New Roman"/>
              </a:rPr>
              <a:t>2022).</a:t>
            </a:r>
            <a:endParaRPr sz="1450" dirty="0">
              <a:latin typeface="+mj-lt"/>
              <a:ea typeface="Times New Roman"/>
              <a:cs typeface="Times New Roman" panose="02020603050405020304" pitchFamily="18" charset="0"/>
              <a:sym typeface="Times New Roman"/>
            </a:endParaRPr>
          </a:p>
        </p:txBody>
      </p:sp>
      <p:sp>
        <p:nvSpPr>
          <p:cNvPr id="135" name="Google Shape;135;p14"/>
          <p:cNvSpPr txBox="1"/>
          <p:nvPr/>
        </p:nvSpPr>
        <p:spPr>
          <a:xfrm>
            <a:off x="1024752" y="5231529"/>
            <a:ext cx="2761200" cy="332399"/>
          </a:xfrm>
          <a:prstGeom prst="rect">
            <a:avLst/>
          </a:prstGeom>
          <a:noFill/>
          <a:ln>
            <a:noFill/>
          </a:ln>
        </p:spPr>
        <p:txBody>
          <a:bodyPr spcFirstLastPara="1" wrap="square" lIns="0" tIns="0" rIns="0" bIns="0" anchor="t" anchorCtr="0">
            <a:spAutoFit/>
          </a:bodyPr>
          <a:lstStyle/>
          <a:p>
            <a:pPr marL="0" marR="0" lvl="0" indent="0" algn="l" rtl="0">
              <a:lnSpc>
                <a:spcPct val="119958"/>
              </a:lnSpc>
              <a:spcBef>
                <a:spcPts val="0"/>
              </a:spcBef>
              <a:spcAft>
                <a:spcPts val="0"/>
              </a:spcAft>
              <a:buNone/>
            </a:pPr>
            <a:r>
              <a:rPr lang="en-US" sz="1800" b="1" dirty="0">
                <a:solidFill>
                  <a:srgbClr val="2A566A"/>
                </a:solidFill>
                <a:latin typeface="+mj-lt"/>
                <a:ea typeface="Times New Roman"/>
                <a:cs typeface="Times New Roman" panose="02020603050405020304" pitchFamily="18" charset="0"/>
                <a:sym typeface="Times New Roman"/>
              </a:rPr>
              <a:t>Causes</a:t>
            </a:r>
            <a:endParaRPr sz="1100" dirty="0">
              <a:latin typeface="+mj-lt"/>
              <a:ea typeface="Times New Roman"/>
              <a:cs typeface="Times New Roman" panose="02020603050405020304" pitchFamily="18" charset="0"/>
              <a:sym typeface="Times New Roman"/>
            </a:endParaRPr>
          </a:p>
        </p:txBody>
      </p:sp>
      <p:sp>
        <p:nvSpPr>
          <p:cNvPr id="136" name="Google Shape;136;p14"/>
          <p:cNvSpPr txBox="1"/>
          <p:nvPr/>
        </p:nvSpPr>
        <p:spPr>
          <a:xfrm>
            <a:off x="1008993" y="5633304"/>
            <a:ext cx="3289050" cy="1181349"/>
          </a:xfrm>
          <a:prstGeom prst="rect">
            <a:avLst/>
          </a:prstGeom>
          <a:noFill/>
          <a:ln>
            <a:noFill/>
          </a:ln>
        </p:spPr>
        <p:txBody>
          <a:bodyPr spcFirstLastPara="1" wrap="square" lIns="0" tIns="0" rIns="0" bIns="0" anchor="t" anchorCtr="0">
            <a:spAutoFit/>
          </a:bodyPr>
          <a:lstStyle/>
          <a:p>
            <a:pPr marL="285750" marR="0" lvl="0" indent="-285750" algn="l" rtl="0">
              <a:lnSpc>
                <a:spcPct val="120012"/>
              </a:lnSpc>
              <a:spcBef>
                <a:spcPts val="0"/>
              </a:spcBef>
              <a:spcAft>
                <a:spcPts val="0"/>
              </a:spcAft>
              <a:buFont typeface="Arial" panose="020B0604020202020204" pitchFamily="34" charset="0"/>
              <a:buChar char="•"/>
            </a:pPr>
            <a:r>
              <a:rPr lang="en-US" sz="1599" dirty="0">
                <a:solidFill>
                  <a:srgbClr val="2A566A"/>
                </a:solidFill>
                <a:latin typeface="+mj-lt"/>
                <a:ea typeface="Times New Roman"/>
                <a:cs typeface="Times New Roman" panose="02020603050405020304" pitchFamily="18" charset="0"/>
                <a:sym typeface="Times New Roman"/>
              </a:rPr>
              <a:t>Dementia, as a neurodegenerative disease, causes damage to nerve cells (Moroz </a:t>
            </a:r>
            <a:r>
              <a:rPr lang="en-US" sz="1599" i="1" dirty="0">
                <a:solidFill>
                  <a:srgbClr val="2A566A"/>
                </a:solidFill>
                <a:latin typeface="+mj-lt"/>
                <a:ea typeface="Times New Roman"/>
                <a:cs typeface="Times New Roman" panose="02020603050405020304" pitchFamily="18" charset="0"/>
                <a:sym typeface="Times New Roman"/>
              </a:rPr>
              <a:t>et al., </a:t>
            </a:r>
            <a:r>
              <a:rPr lang="en-US" sz="1599" dirty="0">
                <a:solidFill>
                  <a:srgbClr val="2A566A"/>
                </a:solidFill>
                <a:latin typeface="+mj-lt"/>
                <a:ea typeface="Times New Roman"/>
                <a:cs typeface="Times New Roman" panose="02020603050405020304" pitchFamily="18" charset="0"/>
                <a:sym typeface="Times New Roman"/>
              </a:rPr>
              <a:t>2024).</a:t>
            </a:r>
            <a:endParaRPr dirty="0">
              <a:latin typeface="+mj-lt"/>
              <a:ea typeface="Times New Roman"/>
              <a:cs typeface="Times New Roman" panose="02020603050405020304" pitchFamily="18" charset="0"/>
              <a:sym typeface="Times New Roman"/>
            </a:endParaRPr>
          </a:p>
        </p:txBody>
      </p:sp>
      <p:sp>
        <p:nvSpPr>
          <p:cNvPr id="137" name="Google Shape;137;p14"/>
          <p:cNvSpPr txBox="1"/>
          <p:nvPr/>
        </p:nvSpPr>
        <p:spPr>
          <a:xfrm>
            <a:off x="4268141" y="2011691"/>
            <a:ext cx="5410200" cy="689420"/>
          </a:xfrm>
          <a:prstGeom prst="rect">
            <a:avLst/>
          </a:prstGeom>
          <a:noFill/>
          <a:ln>
            <a:noFill/>
          </a:ln>
        </p:spPr>
        <p:txBody>
          <a:bodyPr spcFirstLastPara="1" wrap="square" lIns="0" tIns="0" rIns="0" bIns="0" anchor="t" anchorCtr="0">
            <a:spAutoFit/>
          </a:bodyPr>
          <a:lstStyle/>
          <a:p>
            <a:pPr marL="0" marR="0" lvl="0" indent="0" algn="ctr" rtl="0">
              <a:lnSpc>
                <a:spcPct val="159916"/>
              </a:lnSpc>
              <a:spcBef>
                <a:spcPts val="0"/>
              </a:spcBef>
              <a:spcAft>
                <a:spcPts val="0"/>
              </a:spcAft>
              <a:buNone/>
            </a:pPr>
            <a:r>
              <a:rPr lang="en-US" b="1" dirty="0">
                <a:solidFill>
                  <a:srgbClr val="2A566A"/>
                </a:solidFill>
                <a:latin typeface="+mj-lt"/>
                <a:ea typeface="Times New Roman"/>
                <a:cs typeface="Times New Roman" panose="02020603050405020304" pitchFamily="18" charset="0"/>
                <a:sym typeface="Times New Roman"/>
              </a:rPr>
              <a:t>FOCUSING ON THE CARE HOME WORKERS AS SOCIAL GROUP </a:t>
            </a:r>
            <a:endParaRPr sz="1600" dirty="0">
              <a:latin typeface="+mj-lt"/>
              <a:ea typeface="Times New Roman"/>
              <a:cs typeface="Times New Roman" panose="02020603050405020304" pitchFamily="18" charset="0"/>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grpSp>
        <p:nvGrpSpPr>
          <p:cNvPr id="146" name="Google Shape;146;p15"/>
          <p:cNvGrpSpPr/>
          <p:nvPr/>
        </p:nvGrpSpPr>
        <p:grpSpPr>
          <a:xfrm>
            <a:off x="845563" y="51910"/>
            <a:ext cx="4336037" cy="3830582"/>
            <a:chOff x="0" y="0"/>
            <a:chExt cx="812800" cy="812800"/>
          </a:xfrm>
        </p:grpSpPr>
        <p:sp>
          <p:nvSpPr>
            <p:cNvPr id="147" name="Google Shape;147;p1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15"/>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a:solidFill>
                  <a:schemeClr val="dk1"/>
                </a:solidFill>
                <a:latin typeface="Arial"/>
                <a:ea typeface="Arial"/>
                <a:cs typeface="Arial"/>
                <a:sym typeface="Arial"/>
              </a:endParaRPr>
            </a:p>
          </p:txBody>
        </p:sp>
      </p:grpSp>
      <p:grpSp>
        <p:nvGrpSpPr>
          <p:cNvPr id="149" name="Google Shape;149;p15"/>
          <p:cNvGrpSpPr/>
          <p:nvPr/>
        </p:nvGrpSpPr>
        <p:grpSpPr>
          <a:xfrm>
            <a:off x="21683" y="51910"/>
            <a:ext cx="3090608" cy="3453290"/>
            <a:chOff x="0" y="0"/>
            <a:chExt cx="812800" cy="812800"/>
          </a:xfrm>
        </p:grpSpPr>
        <p:sp>
          <p:nvSpPr>
            <p:cNvPr id="150" name="Google Shape;150;p1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5"/>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a:solidFill>
                  <a:schemeClr val="dk1"/>
                </a:solidFill>
                <a:latin typeface="Arial"/>
                <a:ea typeface="Arial"/>
                <a:cs typeface="Arial"/>
                <a:sym typeface="Arial"/>
              </a:endParaRPr>
            </a:p>
          </p:txBody>
        </p:sp>
      </p:grpSp>
      <p:grpSp>
        <p:nvGrpSpPr>
          <p:cNvPr id="152" name="Google Shape;152;p15"/>
          <p:cNvGrpSpPr/>
          <p:nvPr/>
        </p:nvGrpSpPr>
        <p:grpSpPr>
          <a:xfrm>
            <a:off x="2538211" y="4842258"/>
            <a:ext cx="1717683" cy="1717683"/>
            <a:chOff x="0" y="0"/>
            <a:chExt cx="812800" cy="812800"/>
          </a:xfrm>
        </p:grpSpPr>
        <p:sp>
          <p:nvSpPr>
            <p:cNvPr id="153" name="Google Shape;153;p1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15"/>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a:solidFill>
                  <a:schemeClr val="dk1"/>
                </a:solidFill>
                <a:latin typeface="Arial"/>
                <a:ea typeface="Arial"/>
                <a:cs typeface="Arial"/>
                <a:sym typeface="Arial"/>
              </a:endParaRPr>
            </a:p>
          </p:txBody>
        </p:sp>
      </p:grpSp>
      <p:sp>
        <p:nvSpPr>
          <p:cNvPr id="155" name="Google Shape;155;p15"/>
          <p:cNvSpPr/>
          <p:nvPr/>
        </p:nvSpPr>
        <p:spPr>
          <a:xfrm>
            <a:off x="253092" y="3482075"/>
            <a:ext cx="3896324" cy="3833125"/>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3">
              <a:alphaModFix/>
            </a:blip>
            <a:stretch>
              <a:fillRect l="-17820"/>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5"/>
          <p:cNvSpPr/>
          <p:nvPr/>
        </p:nvSpPr>
        <p:spPr>
          <a:xfrm>
            <a:off x="625738" y="3590793"/>
            <a:ext cx="835467" cy="835467"/>
          </a:xfrm>
          <a:custGeom>
            <a:avLst/>
            <a:gdLst/>
            <a:ahLst/>
            <a:cxnLst/>
            <a:rect l="l" t="t" r="r" b="b"/>
            <a:pathLst>
              <a:path w="835467" h="835467" extrusionOk="0">
                <a:moveTo>
                  <a:pt x="0" y="0"/>
                </a:moveTo>
                <a:lnTo>
                  <a:pt x="835467" y="0"/>
                </a:lnTo>
                <a:lnTo>
                  <a:pt x="835467" y="835467"/>
                </a:lnTo>
                <a:lnTo>
                  <a:pt x="0" y="835467"/>
                </a:lnTo>
                <a:lnTo>
                  <a:pt x="0" y="0"/>
                </a:lnTo>
                <a:close/>
              </a:path>
            </a:pathLst>
          </a:cu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7" name="Google Shape;157;p15"/>
          <p:cNvSpPr/>
          <p:nvPr/>
        </p:nvSpPr>
        <p:spPr>
          <a:xfrm>
            <a:off x="8501696" y="6410668"/>
            <a:ext cx="622639" cy="622639"/>
          </a:xfrm>
          <a:custGeom>
            <a:avLst/>
            <a:gdLst/>
            <a:ahLst/>
            <a:cxnLst/>
            <a:rect l="l" t="t" r="r" b="b"/>
            <a:pathLst>
              <a:path w="622639" h="622639" extrusionOk="0">
                <a:moveTo>
                  <a:pt x="0" y="0"/>
                </a:moveTo>
                <a:lnTo>
                  <a:pt x="622639" y="0"/>
                </a:lnTo>
                <a:lnTo>
                  <a:pt x="622639" y="622640"/>
                </a:lnTo>
                <a:lnTo>
                  <a:pt x="0" y="622640"/>
                </a:lnTo>
                <a:lnTo>
                  <a:pt x="0" y="0"/>
                </a:lnTo>
                <a:close/>
              </a:path>
            </a:pathLst>
          </a:custGeom>
          <a:noFill/>
          <a:ln>
            <a:noFill/>
          </a:ln>
        </p:spPr>
      </p:sp>
      <p:sp>
        <p:nvSpPr>
          <p:cNvPr id="158" name="Google Shape;158;p15"/>
          <p:cNvSpPr txBox="1"/>
          <p:nvPr/>
        </p:nvSpPr>
        <p:spPr>
          <a:xfrm>
            <a:off x="449065" y="1119829"/>
            <a:ext cx="4784400" cy="1421928"/>
          </a:xfrm>
          <a:prstGeom prst="rect">
            <a:avLst/>
          </a:prstGeom>
          <a:noFill/>
          <a:ln>
            <a:noFill/>
          </a:ln>
        </p:spPr>
        <p:txBody>
          <a:bodyPr spcFirstLastPara="1" wrap="square" lIns="0" tIns="0" rIns="0" bIns="0" anchor="t" anchorCtr="0">
            <a:spAutoFit/>
          </a:bodyPr>
          <a:lstStyle/>
          <a:p>
            <a:pPr marL="0" marR="0" lvl="0" indent="0" algn="ctr" rtl="0">
              <a:lnSpc>
                <a:spcPct val="165000"/>
              </a:lnSpc>
              <a:spcBef>
                <a:spcPts val="0"/>
              </a:spcBef>
              <a:spcAft>
                <a:spcPts val="0"/>
              </a:spcAft>
              <a:buNone/>
            </a:pPr>
            <a:r>
              <a:rPr lang="en-US" sz="2800" b="1" dirty="0">
                <a:solidFill>
                  <a:srgbClr val="FFFFFF"/>
                </a:solidFill>
                <a:latin typeface="+mj-lt"/>
                <a:ea typeface="Times New Roman"/>
                <a:cs typeface="Times New Roman"/>
                <a:sym typeface="Times New Roman"/>
              </a:rPr>
              <a:t>Global and UK-based practice of Dementia</a:t>
            </a:r>
            <a:endParaRPr sz="1050" b="1" dirty="0">
              <a:latin typeface="+mj-lt"/>
              <a:ea typeface="Times New Roman"/>
              <a:cs typeface="Times New Roman"/>
              <a:sym typeface="Times New Roman"/>
            </a:endParaRPr>
          </a:p>
        </p:txBody>
      </p:sp>
      <p:sp>
        <p:nvSpPr>
          <p:cNvPr id="159" name="Google Shape;159;p15"/>
          <p:cNvSpPr txBox="1"/>
          <p:nvPr/>
        </p:nvSpPr>
        <p:spPr>
          <a:xfrm>
            <a:off x="5192110" y="1093076"/>
            <a:ext cx="4172607" cy="5490606"/>
          </a:xfrm>
          <a:prstGeom prst="rect">
            <a:avLst/>
          </a:prstGeom>
          <a:noFill/>
          <a:ln>
            <a:noFill/>
          </a:ln>
        </p:spPr>
        <p:txBody>
          <a:bodyPr spcFirstLastPara="1" wrap="square" lIns="0" tIns="0" rIns="0" bIns="0" anchor="t" anchorCtr="0">
            <a:spAutoFit/>
          </a:bodyPr>
          <a:lstStyle/>
          <a:p>
            <a:pPr marL="345439" marR="0" lvl="1" indent="-172720" algn="just" rtl="0">
              <a:lnSpc>
                <a:spcPct val="223076"/>
              </a:lnSpc>
              <a:spcBef>
                <a:spcPts val="0"/>
              </a:spcBef>
              <a:spcAft>
                <a:spcPts val="0"/>
              </a:spcAft>
              <a:buClr>
                <a:srgbClr val="000000"/>
              </a:buClr>
              <a:buSzPts val="1599"/>
              <a:buFont typeface="Times New Roman"/>
              <a:buChar char="•"/>
            </a:pPr>
            <a:r>
              <a:rPr lang="en-US" sz="1600" i="0" u="none" strike="noStrike" cap="none" dirty="0">
                <a:solidFill>
                  <a:schemeClr val="bg2">
                    <a:lumMod val="75000"/>
                  </a:schemeClr>
                </a:solidFill>
                <a:latin typeface="+mj-lt"/>
                <a:ea typeface="Times New Roman"/>
                <a:cs typeface="Times New Roman"/>
                <a:sym typeface="Times New Roman"/>
              </a:rPr>
              <a:t>The Government of the United Kingdom shares the records of 483000 cases in England related to Dementia (Gov.UK, 2025).</a:t>
            </a:r>
            <a:endParaRPr sz="1600" dirty="0">
              <a:solidFill>
                <a:schemeClr val="bg2">
                  <a:lumMod val="75000"/>
                </a:schemeClr>
              </a:solidFill>
              <a:latin typeface="+mj-lt"/>
              <a:ea typeface="Times New Roman"/>
              <a:cs typeface="Times New Roman"/>
              <a:sym typeface="Times New Roman"/>
            </a:endParaRPr>
          </a:p>
          <a:p>
            <a:pPr marL="345439" marR="0" lvl="1" indent="-172720" algn="just" rtl="0">
              <a:lnSpc>
                <a:spcPct val="223076"/>
              </a:lnSpc>
              <a:spcBef>
                <a:spcPts val="0"/>
              </a:spcBef>
              <a:spcAft>
                <a:spcPts val="0"/>
              </a:spcAft>
              <a:buClr>
                <a:srgbClr val="000000"/>
              </a:buClr>
              <a:buSzPts val="1599"/>
              <a:buFont typeface="Times New Roman"/>
              <a:buChar char="•"/>
            </a:pPr>
            <a:r>
              <a:rPr lang="en-US" sz="1600" i="0" u="none" strike="noStrike" cap="none" dirty="0">
                <a:solidFill>
                  <a:schemeClr val="bg2">
                    <a:lumMod val="75000"/>
                  </a:schemeClr>
                </a:solidFill>
                <a:latin typeface="+mj-lt"/>
                <a:ea typeface="Times New Roman"/>
                <a:cs typeface="Times New Roman"/>
                <a:sym typeface="Times New Roman"/>
              </a:rPr>
              <a:t>The statistical record of UK shares the prevalence rate was 4.2 percent in 2024 against Dementia (Gov.UK, 2025)</a:t>
            </a:r>
            <a:endParaRPr sz="1600" dirty="0">
              <a:solidFill>
                <a:schemeClr val="bg2">
                  <a:lumMod val="75000"/>
                </a:schemeClr>
              </a:solidFill>
              <a:latin typeface="+mj-lt"/>
              <a:ea typeface="Times New Roman"/>
              <a:cs typeface="Times New Roman"/>
              <a:sym typeface="Times New Roman"/>
            </a:endParaRPr>
          </a:p>
          <a:p>
            <a:pPr marL="345439" marR="0" lvl="1" indent="-172720" algn="just" rtl="0">
              <a:lnSpc>
                <a:spcPct val="223076"/>
              </a:lnSpc>
              <a:spcBef>
                <a:spcPts val="0"/>
              </a:spcBef>
              <a:spcAft>
                <a:spcPts val="0"/>
              </a:spcAft>
              <a:buClr>
                <a:srgbClr val="000000"/>
              </a:buClr>
              <a:buSzPts val="1599"/>
              <a:buFont typeface="Times New Roman"/>
              <a:buChar char="•"/>
            </a:pPr>
            <a:r>
              <a:rPr lang="en-US" sz="1600" i="0" u="none" strike="noStrike" cap="none" dirty="0">
                <a:solidFill>
                  <a:schemeClr val="bg2">
                    <a:lumMod val="75000"/>
                  </a:schemeClr>
                </a:solidFill>
                <a:latin typeface="+mj-lt"/>
                <a:ea typeface="Times New Roman"/>
                <a:cs typeface="Times New Roman"/>
                <a:sym typeface="Times New Roman"/>
              </a:rPr>
              <a:t>Global records share that 57 million people had dementia as per the 2021 records (WHO, 2025).</a:t>
            </a:r>
            <a:endParaRPr sz="1600" dirty="0">
              <a:solidFill>
                <a:schemeClr val="bg2">
                  <a:lumMod val="75000"/>
                </a:schemeClr>
              </a:solidFill>
              <a:latin typeface="+mj-lt"/>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grpSp>
        <p:nvGrpSpPr>
          <p:cNvPr id="168" name="Google Shape;168;p16"/>
          <p:cNvGrpSpPr/>
          <p:nvPr/>
        </p:nvGrpSpPr>
        <p:grpSpPr>
          <a:xfrm>
            <a:off x="2193166" y="3903761"/>
            <a:ext cx="3384703" cy="3384703"/>
            <a:chOff x="0" y="0"/>
            <a:chExt cx="812800" cy="812800"/>
          </a:xfrm>
        </p:grpSpPr>
        <p:sp>
          <p:nvSpPr>
            <p:cNvPr id="169" name="Google Shape;169;p1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sp>
          <p:nvSpPr>
            <p:cNvPr id="170" name="Google Shape;170;p16"/>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600">
                <a:solidFill>
                  <a:schemeClr val="dk1"/>
                </a:solidFill>
                <a:latin typeface="Arial"/>
                <a:ea typeface="Arial"/>
                <a:cs typeface="Arial"/>
                <a:sym typeface="Arial"/>
              </a:endParaRPr>
            </a:p>
          </p:txBody>
        </p:sp>
      </p:grpSp>
      <p:sp>
        <p:nvSpPr>
          <p:cNvPr id="171" name="Google Shape;171;p16"/>
          <p:cNvSpPr/>
          <p:nvPr/>
        </p:nvSpPr>
        <p:spPr>
          <a:xfrm>
            <a:off x="0" y="3233219"/>
            <a:ext cx="4081981" cy="4081981"/>
          </a:xfrm>
          <a:custGeom>
            <a:avLst/>
            <a:gdLst/>
            <a:ahLst/>
            <a:cxnLst/>
            <a:rect l="l" t="t" r="r" b="b"/>
            <a:pathLst>
              <a:path w="3331210" h="3331210" extrusionOk="0">
                <a:moveTo>
                  <a:pt x="0" y="3331210"/>
                </a:moveTo>
                <a:lnTo>
                  <a:pt x="0" y="0"/>
                </a:lnTo>
                <a:cubicBezTo>
                  <a:pt x="1840230" y="0"/>
                  <a:pt x="3331210" y="1490980"/>
                  <a:pt x="3331210" y="3331210"/>
                </a:cubicBezTo>
                <a:lnTo>
                  <a:pt x="0" y="3331210"/>
                </a:lnTo>
                <a:close/>
              </a:path>
            </a:pathLst>
          </a:custGeom>
          <a:blipFill rotWithShape="1">
            <a:blip r:embed="rId3">
              <a:alphaModFix/>
            </a:blip>
            <a:stretch>
              <a:fillRect l="-24906" r="-24906"/>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sp>
        <p:nvSpPr>
          <p:cNvPr id="172" name="Google Shape;172;p16"/>
          <p:cNvSpPr/>
          <p:nvPr/>
        </p:nvSpPr>
        <p:spPr>
          <a:xfrm>
            <a:off x="1882587" y="3112780"/>
            <a:ext cx="2608483" cy="2608483"/>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4">
              <a:alphaModFix/>
            </a:blip>
            <a:stretch>
              <a:fillRect l="-37107" r="-12984"/>
            </a:stretch>
          </a:blipFill>
          <a:ln w="190500" cap="sq" cmpd="sng">
            <a:solidFill>
              <a:srgbClr val="FFFFFF"/>
            </a:solidFill>
            <a:prstDash val="solid"/>
            <a:miter lim="8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grpSp>
        <p:nvGrpSpPr>
          <p:cNvPr id="173" name="Google Shape;173;p16"/>
          <p:cNvGrpSpPr/>
          <p:nvPr/>
        </p:nvGrpSpPr>
        <p:grpSpPr>
          <a:xfrm>
            <a:off x="6934200" y="74098"/>
            <a:ext cx="2311372" cy="2311372"/>
            <a:chOff x="0" y="0"/>
            <a:chExt cx="812800" cy="812800"/>
          </a:xfrm>
        </p:grpSpPr>
        <p:sp>
          <p:nvSpPr>
            <p:cNvPr id="174" name="Google Shape;174;p1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sp>
          <p:nvSpPr>
            <p:cNvPr id="175" name="Google Shape;175;p16"/>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600">
                <a:solidFill>
                  <a:schemeClr val="dk1"/>
                </a:solidFill>
                <a:latin typeface="Arial"/>
                <a:ea typeface="Arial"/>
                <a:cs typeface="Arial"/>
                <a:sym typeface="Arial"/>
              </a:endParaRPr>
            </a:p>
          </p:txBody>
        </p:sp>
      </p:grpSp>
      <p:sp>
        <p:nvSpPr>
          <p:cNvPr id="176" name="Google Shape;176;p16"/>
          <p:cNvSpPr/>
          <p:nvPr/>
        </p:nvSpPr>
        <p:spPr>
          <a:xfrm>
            <a:off x="8186613" y="931411"/>
            <a:ext cx="835467" cy="835467"/>
          </a:xfrm>
          <a:custGeom>
            <a:avLst/>
            <a:gdLst/>
            <a:ahLst/>
            <a:cxnLst/>
            <a:rect l="l" t="t" r="r" b="b"/>
            <a:pathLst>
              <a:path w="835467" h="835467" extrusionOk="0">
                <a:moveTo>
                  <a:pt x="0" y="0"/>
                </a:moveTo>
                <a:lnTo>
                  <a:pt x="835467" y="0"/>
                </a:lnTo>
                <a:lnTo>
                  <a:pt x="835467" y="835468"/>
                </a:lnTo>
                <a:lnTo>
                  <a:pt x="0" y="835468"/>
                </a:lnTo>
                <a:lnTo>
                  <a:pt x="0" y="0"/>
                </a:lnTo>
                <a:close/>
              </a:path>
            </a:pathLst>
          </a:custGeom>
          <a:noFill/>
          <a:ln>
            <a:noFill/>
          </a:ln>
        </p:spPr>
      </p:sp>
      <p:sp>
        <p:nvSpPr>
          <p:cNvPr id="177" name="Google Shape;177;p16"/>
          <p:cNvSpPr/>
          <p:nvPr/>
        </p:nvSpPr>
        <p:spPr>
          <a:xfrm>
            <a:off x="4243629" y="3112780"/>
            <a:ext cx="494881" cy="494881"/>
          </a:xfrm>
          <a:custGeom>
            <a:avLst/>
            <a:gdLst/>
            <a:ahLst/>
            <a:cxnLst/>
            <a:rect l="l" t="t" r="r" b="b"/>
            <a:pathLst>
              <a:path w="494881" h="494881" extrusionOk="0">
                <a:moveTo>
                  <a:pt x="0" y="0"/>
                </a:moveTo>
                <a:lnTo>
                  <a:pt x="494881" y="0"/>
                </a:lnTo>
                <a:lnTo>
                  <a:pt x="494881" y="494881"/>
                </a:lnTo>
                <a:lnTo>
                  <a:pt x="0" y="494881"/>
                </a:lnTo>
                <a:lnTo>
                  <a:pt x="0" y="0"/>
                </a:lnTo>
                <a:close/>
              </a:path>
            </a:pathLst>
          </a:custGeom>
          <a:noFill/>
          <a:ln>
            <a:noFill/>
          </a:ln>
        </p:spPr>
      </p:sp>
      <p:sp>
        <p:nvSpPr>
          <p:cNvPr id="178" name="Google Shape;178;p16"/>
          <p:cNvSpPr txBox="1"/>
          <p:nvPr/>
        </p:nvSpPr>
        <p:spPr>
          <a:xfrm>
            <a:off x="908968" y="804854"/>
            <a:ext cx="5721600" cy="1292662"/>
          </a:xfrm>
          <a:prstGeom prst="rect">
            <a:avLst/>
          </a:prstGeom>
          <a:noFill/>
          <a:ln>
            <a:noFill/>
          </a:ln>
        </p:spPr>
        <p:txBody>
          <a:bodyPr spcFirstLastPara="1" wrap="square" lIns="0" tIns="0" rIns="0" bIns="0" anchor="t" anchorCtr="0">
            <a:spAutoFit/>
          </a:bodyPr>
          <a:lstStyle/>
          <a:p>
            <a:pPr marL="0" marR="0" lvl="0" indent="0" algn="ctr" rtl="0">
              <a:lnSpc>
                <a:spcPct val="150000"/>
              </a:lnSpc>
              <a:spcBef>
                <a:spcPts val="0"/>
              </a:spcBef>
              <a:spcAft>
                <a:spcPts val="0"/>
              </a:spcAft>
              <a:buNone/>
            </a:pPr>
            <a:r>
              <a:rPr lang="en-US" sz="2800" b="1" dirty="0">
                <a:solidFill>
                  <a:srgbClr val="2A566A"/>
                </a:solidFill>
                <a:latin typeface="+mj-lt"/>
                <a:ea typeface="Times New Roman"/>
                <a:cs typeface="Times New Roman"/>
                <a:sym typeface="Times New Roman"/>
              </a:rPr>
              <a:t>Economic and Social Burden of Dementia</a:t>
            </a:r>
            <a:endParaRPr sz="2800" b="1" dirty="0">
              <a:latin typeface="+mj-lt"/>
              <a:ea typeface="Times New Roman"/>
              <a:cs typeface="Times New Roman"/>
              <a:sym typeface="Times New Roman"/>
            </a:endParaRPr>
          </a:p>
        </p:txBody>
      </p:sp>
      <p:sp>
        <p:nvSpPr>
          <p:cNvPr id="179" name="Google Shape;179;p16"/>
          <p:cNvSpPr txBox="1"/>
          <p:nvPr/>
        </p:nvSpPr>
        <p:spPr>
          <a:xfrm>
            <a:off x="5698804" y="2461547"/>
            <a:ext cx="3361800" cy="332399"/>
          </a:xfrm>
          <a:prstGeom prst="rect">
            <a:avLst/>
          </a:prstGeom>
          <a:noFill/>
          <a:ln>
            <a:noFill/>
          </a:ln>
        </p:spPr>
        <p:txBody>
          <a:bodyPr spcFirstLastPara="1" wrap="square" lIns="0" tIns="0" rIns="0" bIns="0" anchor="t" anchorCtr="0">
            <a:spAutoFit/>
          </a:bodyPr>
          <a:lstStyle/>
          <a:p>
            <a:pPr marL="285750" marR="0" lvl="0" indent="-285750" algn="l" rtl="0">
              <a:lnSpc>
                <a:spcPct val="119958"/>
              </a:lnSpc>
              <a:spcBef>
                <a:spcPts val="0"/>
              </a:spcBef>
              <a:spcAft>
                <a:spcPts val="0"/>
              </a:spcAft>
              <a:buFont typeface="Arial" panose="020B0604020202020204" pitchFamily="34" charset="0"/>
              <a:buChar char="•"/>
            </a:pPr>
            <a:r>
              <a:rPr lang="en-US" sz="1800" b="1" dirty="0">
                <a:solidFill>
                  <a:srgbClr val="2A566A"/>
                </a:solidFill>
                <a:latin typeface="+mj-lt"/>
                <a:ea typeface="Times New Roman"/>
                <a:cs typeface="Times New Roman"/>
                <a:sym typeface="Times New Roman"/>
              </a:rPr>
              <a:t>Economic Burden</a:t>
            </a:r>
            <a:endParaRPr sz="1100" dirty="0">
              <a:latin typeface="+mj-lt"/>
              <a:ea typeface="Times New Roman"/>
              <a:cs typeface="Times New Roman"/>
              <a:sym typeface="Times New Roman"/>
            </a:endParaRPr>
          </a:p>
        </p:txBody>
      </p:sp>
      <p:sp>
        <p:nvSpPr>
          <p:cNvPr id="180" name="Google Shape;180;p16"/>
          <p:cNvSpPr txBox="1"/>
          <p:nvPr/>
        </p:nvSpPr>
        <p:spPr>
          <a:xfrm>
            <a:off x="5707116" y="2911367"/>
            <a:ext cx="3867807" cy="886397"/>
          </a:xfrm>
          <a:prstGeom prst="rect">
            <a:avLst/>
          </a:prstGeom>
          <a:noFill/>
          <a:ln>
            <a:noFill/>
          </a:ln>
        </p:spPr>
        <p:txBody>
          <a:bodyPr spcFirstLastPara="1" wrap="square" lIns="0" tIns="0" rIns="0" bIns="0" anchor="t" anchorCtr="0">
            <a:spAutoFit/>
          </a:bodyPr>
          <a:lstStyle/>
          <a:p>
            <a:pPr marL="0" marR="0" lvl="0" indent="0" algn="l" rtl="0">
              <a:lnSpc>
                <a:spcPct val="120012"/>
              </a:lnSpc>
              <a:spcBef>
                <a:spcPts val="0"/>
              </a:spcBef>
              <a:spcAft>
                <a:spcPts val="0"/>
              </a:spcAft>
              <a:buNone/>
            </a:pPr>
            <a:r>
              <a:rPr lang="en-US" sz="1600" dirty="0">
                <a:solidFill>
                  <a:srgbClr val="2A566A"/>
                </a:solidFill>
                <a:latin typeface="+mj-lt"/>
                <a:ea typeface="Times New Roman"/>
                <a:cs typeface="Times New Roman"/>
                <a:sym typeface="Times New Roman"/>
              </a:rPr>
              <a:t>Global Expenses against Dementia was recorded at 1313.4 billion US dollars by 2019 (NCBI, 2023). </a:t>
            </a:r>
            <a:endParaRPr dirty="0">
              <a:latin typeface="+mj-lt"/>
              <a:ea typeface="Times New Roman"/>
              <a:cs typeface="Times New Roman"/>
              <a:sym typeface="Times New Roman"/>
            </a:endParaRPr>
          </a:p>
        </p:txBody>
      </p:sp>
      <p:sp>
        <p:nvSpPr>
          <p:cNvPr id="181" name="Google Shape;181;p16"/>
          <p:cNvSpPr txBox="1"/>
          <p:nvPr/>
        </p:nvSpPr>
        <p:spPr>
          <a:xfrm>
            <a:off x="5730335" y="3999511"/>
            <a:ext cx="3361800" cy="332399"/>
          </a:xfrm>
          <a:prstGeom prst="rect">
            <a:avLst/>
          </a:prstGeom>
          <a:noFill/>
          <a:ln>
            <a:noFill/>
          </a:ln>
        </p:spPr>
        <p:txBody>
          <a:bodyPr spcFirstLastPara="1" wrap="square" lIns="0" tIns="0" rIns="0" bIns="0" anchor="t" anchorCtr="0">
            <a:spAutoFit/>
          </a:bodyPr>
          <a:lstStyle/>
          <a:p>
            <a:pPr marL="285750" marR="0" lvl="0" indent="-285750" algn="l" rtl="0">
              <a:lnSpc>
                <a:spcPct val="119958"/>
              </a:lnSpc>
              <a:spcBef>
                <a:spcPts val="0"/>
              </a:spcBef>
              <a:spcAft>
                <a:spcPts val="0"/>
              </a:spcAft>
              <a:buFont typeface="Arial" panose="020B0604020202020204" pitchFamily="34" charset="0"/>
              <a:buChar char="•"/>
            </a:pPr>
            <a:r>
              <a:rPr lang="en-US" sz="1800" b="1" dirty="0">
                <a:solidFill>
                  <a:srgbClr val="2A566A"/>
                </a:solidFill>
                <a:latin typeface="+mj-lt"/>
                <a:ea typeface="Times New Roman"/>
                <a:cs typeface="Times New Roman"/>
                <a:sym typeface="Times New Roman"/>
              </a:rPr>
              <a:t>Social Burden</a:t>
            </a:r>
            <a:endParaRPr sz="1100" dirty="0">
              <a:latin typeface="+mj-lt"/>
              <a:ea typeface="Times New Roman"/>
              <a:cs typeface="Times New Roman"/>
              <a:sym typeface="Times New Roman"/>
            </a:endParaRPr>
          </a:p>
        </p:txBody>
      </p:sp>
      <p:sp>
        <p:nvSpPr>
          <p:cNvPr id="182" name="Google Shape;182;p16"/>
          <p:cNvSpPr txBox="1"/>
          <p:nvPr/>
        </p:nvSpPr>
        <p:spPr>
          <a:xfrm>
            <a:off x="5738648" y="4359245"/>
            <a:ext cx="3658287" cy="590931"/>
          </a:xfrm>
          <a:prstGeom prst="rect">
            <a:avLst/>
          </a:prstGeom>
          <a:noFill/>
          <a:ln>
            <a:noFill/>
          </a:ln>
        </p:spPr>
        <p:txBody>
          <a:bodyPr spcFirstLastPara="1" wrap="square" lIns="0" tIns="0" rIns="0" bIns="0" anchor="t" anchorCtr="0">
            <a:spAutoFit/>
          </a:bodyPr>
          <a:lstStyle/>
          <a:p>
            <a:pPr marL="0" marR="0" lvl="0" indent="0" algn="l" rtl="0">
              <a:lnSpc>
                <a:spcPct val="120012"/>
              </a:lnSpc>
              <a:spcBef>
                <a:spcPts val="0"/>
              </a:spcBef>
              <a:spcAft>
                <a:spcPts val="0"/>
              </a:spcAft>
              <a:buNone/>
            </a:pPr>
            <a:r>
              <a:rPr lang="en-US" sz="1600" dirty="0">
                <a:solidFill>
                  <a:srgbClr val="2A566A"/>
                </a:solidFill>
                <a:latin typeface="+mj-lt"/>
                <a:ea typeface="Times New Roman"/>
                <a:cs typeface="Times New Roman"/>
                <a:sym typeface="Times New Roman"/>
              </a:rPr>
              <a:t>Global societal cost projected to be 1.3 trillion US dollars by 2019 (NCBI, 2024).</a:t>
            </a:r>
            <a:endParaRPr sz="1600" dirty="0">
              <a:latin typeface="+mj-lt"/>
              <a:ea typeface="Times New Roman"/>
              <a:cs typeface="Times New Roman"/>
              <a:sym typeface="Times New Roman"/>
            </a:endParaRPr>
          </a:p>
        </p:txBody>
      </p:sp>
      <p:sp>
        <p:nvSpPr>
          <p:cNvPr id="183" name="Google Shape;183;p16"/>
          <p:cNvSpPr txBox="1"/>
          <p:nvPr/>
        </p:nvSpPr>
        <p:spPr>
          <a:xfrm>
            <a:off x="5793398" y="5202370"/>
            <a:ext cx="3361800" cy="332399"/>
          </a:xfrm>
          <a:prstGeom prst="rect">
            <a:avLst/>
          </a:prstGeom>
          <a:noFill/>
          <a:ln>
            <a:noFill/>
          </a:ln>
        </p:spPr>
        <p:txBody>
          <a:bodyPr spcFirstLastPara="1" wrap="square" lIns="0" tIns="0" rIns="0" bIns="0" anchor="t" anchorCtr="0">
            <a:spAutoFit/>
          </a:bodyPr>
          <a:lstStyle/>
          <a:p>
            <a:pPr marL="285750" marR="0" lvl="0" indent="-285750" algn="l" rtl="0">
              <a:lnSpc>
                <a:spcPct val="119958"/>
              </a:lnSpc>
              <a:spcBef>
                <a:spcPts val="0"/>
              </a:spcBef>
              <a:spcAft>
                <a:spcPts val="0"/>
              </a:spcAft>
              <a:buFont typeface="Arial" panose="020B0604020202020204" pitchFamily="34" charset="0"/>
              <a:buChar char="•"/>
            </a:pPr>
            <a:r>
              <a:rPr lang="en-US" sz="1800" b="1" dirty="0">
                <a:solidFill>
                  <a:srgbClr val="2A566A"/>
                </a:solidFill>
                <a:latin typeface="+mj-lt"/>
                <a:ea typeface="Times New Roman"/>
                <a:cs typeface="Times New Roman"/>
                <a:sym typeface="Times New Roman"/>
              </a:rPr>
              <a:t>Socio-Economic View</a:t>
            </a:r>
            <a:endParaRPr sz="1100" dirty="0">
              <a:latin typeface="+mj-lt"/>
              <a:ea typeface="Times New Roman"/>
              <a:cs typeface="Times New Roman"/>
              <a:sym typeface="Times New Roman"/>
            </a:endParaRPr>
          </a:p>
        </p:txBody>
      </p:sp>
      <p:sp>
        <p:nvSpPr>
          <p:cNvPr id="184" name="Google Shape;184;p16"/>
          <p:cNvSpPr txBox="1"/>
          <p:nvPr/>
        </p:nvSpPr>
        <p:spPr>
          <a:xfrm>
            <a:off x="5793397" y="5698738"/>
            <a:ext cx="3504000" cy="1181862"/>
          </a:xfrm>
          <a:prstGeom prst="rect">
            <a:avLst/>
          </a:prstGeom>
          <a:noFill/>
          <a:ln>
            <a:noFill/>
          </a:ln>
        </p:spPr>
        <p:txBody>
          <a:bodyPr spcFirstLastPara="1" wrap="square" lIns="0" tIns="0" rIns="0" bIns="0" anchor="t" anchorCtr="0">
            <a:spAutoFit/>
          </a:bodyPr>
          <a:lstStyle/>
          <a:p>
            <a:pPr marL="0" marR="0" lvl="0" indent="0" algn="l" rtl="0">
              <a:lnSpc>
                <a:spcPct val="120012"/>
              </a:lnSpc>
              <a:spcBef>
                <a:spcPts val="0"/>
              </a:spcBef>
              <a:spcAft>
                <a:spcPts val="0"/>
              </a:spcAft>
              <a:buNone/>
            </a:pPr>
            <a:r>
              <a:rPr lang="en-US" sz="1600" dirty="0">
                <a:solidFill>
                  <a:srgbClr val="2A566A"/>
                </a:solidFill>
                <a:latin typeface="+mj-lt"/>
                <a:ea typeface="Times New Roman"/>
                <a:cs typeface="Times New Roman"/>
                <a:sym typeface="Times New Roman"/>
              </a:rPr>
              <a:t>Requiring a consistent flow of capital investment and cooperation of family and friends is considered an informal burden against Dementia.</a:t>
            </a:r>
            <a:endParaRPr dirty="0">
              <a:latin typeface="+mj-lt"/>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grpSp>
        <p:nvGrpSpPr>
          <p:cNvPr id="193" name="Google Shape;193;p17"/>
          <p:cNvGrpSpPr/>
          <p:nvPr/>
        </p:nvGrpSpPr>
        <p:grpSpPr>
          <a:xfrm>
            <a:off x="6408014" y="4277683"/>
            <a:ext cx="3278249" cy="3028679"/>
            <a:chOff x="0" y="0"/>
            <a:chExt cx="812800" cy="812800"/>
          </a:xfrm>
        </p:grpSpPr>
        <p:sp>
          <p:nvSpPr>
            <p:cNvPr id="194" name="Google Shape;194;p1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lnSpc>
                  <a:spcPct val="150000"/>
                </a:lnSpc>
                <a:spcBef>
                  <a:spcPts val="0"/>
                </a:spcBef>
                <a:spcAft>
                  <a:spcPts val="0"/>
                </a:spcAft>
                <a:buNone/>
              </a:pPr>
              <a:endParaRPr sz="1200"/>
            </a:p>
          </p:txBody>
        </p:sp>
        <p:sp>
          <p:nvSpPr>
            <p:cNvPr id="195" name="Google Shape;195;p17"/>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50000"/>
                </a:lnSpc>
                <a:spcBef>
                  <a:spcPts val="0"/>
                </a:spcBef>
                <a:spcAft>
                  <a:spcPts val="0"/>
                </a:spcAft>
                <a:buNone/>
              </a:pPr>
              <a:endParaRPr sz="1600">
                <a:solidFill>
                  <a:schemeClr val="dk1"/>
                </a:solidFill>
                <a:latin typeface="Arial"/>
                <a:ea typeface="Arial"/>
                <a:cs typeface="Arial"/>
                <a:sym typeface="Arial"/>
              </a:endParaRPr>
            </a:p>
          </p:txBody>
        </p:sp>
      </p:grpSp>
      <p:sp>
        <p:nvSpPr>
          <p:cNvPr id="196" name="Google Shape;196;p17"/>
          <p:cNvSpPr/>
          <p:nvPr/>
        </p:nvSpPr>
        <p:spPr>
          <a:xfrm>
            <a:off x="5713580" y="731520"/>
            <a:ext cx="3308500" cy="5852160"/>
          </a:xfrm>
          <a:custGeom>
            <a:avLst/>
            <a:gdLst/>
            <a:ahLst/>
            <a:cxnLst/>
            <a:rect l="l" t="t" r="r" b="b"/>
            <a:pathLst>
              <a:path w="720806" h="1274980" extrusionOk="0">
                <a:moveTo>
                  <a:pt x="37440" y="0"/>
                </a:moveTo>
                <a:lnTo>
                  <a:pt x="683366" y="0"/>
                </a:lnTo>
                <a:cubicBezTo>
                  <a:pt x="693296" y="0"/>
                  <a:pt x="702819" y="3945"/>
                  <a:pt x="709840" y="10966"/>
                </a:cubicBezTo>
                <a:cubicBezTo>
                  <a:pt x="716862" y="17987"/>
                  <a:pt x="720806" y="27510"/>
                  <a:pt x="720806" y="37440"/>
                </a:cubicBezTo>
                <a:lnTo>
                  <a:pt x="720806" y="1237540"/>
                </a:lnTo>
                <a:cubicBezTo>
                  <a:pt x="720806" y="1247470"/>
                  <a:pt x="716862" y="1256993"/>
                  <a:pt x="709840" y="1264014"/>
                </a:cubicBezTo>
                <a:cubicBezTo>
                  <a:pt x="702819" y="1271036"/>
                  <a:pt x="693296" y="1274980"/>
                  <a:pt x="683366" y="1274980"/>
                </a:cubicBezTo>
                <a:lnTo>
                  <a:pt x="37440" y="1274980"/>
                </a:lnTo>
                <a:cubicBezTo>
                  <a:pt x="27510" y="1274980"/>
                  <a:pt x="17987" y="1271036"/>
                  <a:pt x="10966" y="1264014"/>
                </a:cubicBezTo>
                <a:cubicBezTo>
                  <a:pt x="3945" y="1256993"/>
                  <a:pt x="0" y="1247470"/>
                  <a:pt x="0" y="1237540"/>
                </a:cubicBezTo>
                <a:lnTo>
                  <a:pt x="0" y="37440"/>
                </a:lnTo>
                <a:cubicBezTo>
                  <a:pt x="0" y="27510"/>
                  <a:pt x="3945" y="17987"/>
                  <a:pt x="10966" y="10966"/>
                </a:cubicBezTo>
                <a:cubicBezTo>
                  <a:pt x="17987" y="3945"/>
                  <a:pt x="27510" y="0"/>
                  <a:pt x="37440" y="0"/>
                </a:cubicBezTo>
                <a:close/>
              </a:path>
            </a:pathLst>
          </a:custGeom>
          <a:blipFill rotWithShape="1">
            <a:blip r:embed="rId3">
              <a:alphaModFix/>
            </a:blip>
            <a:stretch>
              <a:fillRect l="-9035" r="-9035"/>
            </a:stretch>
          </a:blipFill>
          <a:ln>
            <a:noFill/>
          </a:ln>
        </p:spPr>
        <p:txBody>
          <a:bodyPr spcFirstLastPara="1" wrap="square" lIns="91425" tIns="91425" rIns="91425" bIns="91425" anchor="ctr" anchorCtr="0">
            <a:noAutofit/>
          </a:bodyPr>
          <a:lstStyle/>
          <a:p>
            <a:pPr marL="0" lvl="0" indent="0" algn="l" rtl="0">
              <a:lnSpc>
                <a:spcPct val="150000"/>
              </a:lnSpc>
              <a:spcBef>
                <a:spcPts val="0"/>
              </a:spcBef>
              <a:spcAft>
                <a:spcPts val="0"/>
              </a:spcAft>
              <a:buNone/>
            </a:pPr>
            <a:endParaRPr sz="1200"/>
          </a:p>
        </p:txBody>
      </p:sp>
      <p:sp>
        <p:nvSpPr>
          <p:cNvPr id="197" name="Google Shape;197;p17"/>
          <p:cNvSpPr txBox="1"/>
          <p:nvPr/>
        </p:nvSpPr>
        <p:spPr>
          <a:xfrm>
            <a:off x="918878" y="628135"/>
            <a:ext cx="4773600" cy="1292662"/>
          </a:xfrm>
          <a:prstGeom prst="rect">
            <a:avLst/>
          </a:prstGeom>
          <a:noFill/>
          <a:ln>
            <a:noFill/>
          </a:ln>
        </p:spPr>
        <p:txBody>
          <a:bodyPr spcFirstLastPara="1" wrap="square" lIns="0" tIns="0" rIns="0" bIns="0" anchor="t" anchorCtr="0">
            <a:spAutoFit/>
          </a:bodyPr>
          <a:lstStyle/>
          <a:p>
            <a:pPr marL="0" marR="0" lvl="0" indent="0" algn="ctr" rtl="0">
              <a:lnSpc>
                <a:spcPct val="150000"/>
              </a:lnSpc>
              <a:spcBef>
                <a:spcPts val="0"/>
              </a:spcBef>
              <a:spcAft>
                <a:spcPts val="0"/>
              </a:spcAft>
              <a:buNone/>
            </a:pPr>
            <a:r>
              <a:rPr lang="en-US" sz="2800" b="1" dirty="0">
                <a:solidFill>
                  <a:srgbClr val="2A566A"/>
                </a:solidFill>
                <a:latin typeface="+mj-lt"/>
                <a:ea typeface="Times New Roman"/>
                <a:cs typeface="Times New Roman"/>
                <a:sym typeface="Times New Roman"/>
              </a:rPr>
              <a:t>Diagnosis and Initial Analysis of Dementia</a:t>
            </a:r>
            <a:endParaRPr sz="1050" b="1" dirty="0">
              <a:latin typeface="+mj-lt"/>
              <a:ea typeface="Times New Roman"/>
              <a:cs typeface="Times New Roman"/>
              <a:sym typeface="Times New Roman"/>
            </a:endParaRPr>
          </a:p>
        </p:txBody>
      </p:sp>
      <p:sp>
        <p:nvSpPr>
          <p:cNvPr id="198" name="Google Shape;198;p17"/>
          <p:cNvSpPr txBox="1"/>
          <p:nvPr/>
        </p:nvSpPr>
        <p:spPr>
          <a:xfrm>
            <a:off x="761799" y="2178608"/>
            <a:ext cx="3361800" cy="415498"/>
          </a:xfrm>
          <a:prstGeom prst="rect">
            <a:avLst/>
          </a:prstGeom>
          <a:noFill/>
          <a:ln>
            <a:noFill/>
          </a:ln>
        </p:spPr>
        <p:txBody>
          <a:bodyPr spcFirstLastPara="1" wrap="square" lIns="0" tIns="0" rIns="0" bIns="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1800" b="1" dirty="0">
                <a:solidFill>
                  <a:srgbClr val="2A566A"/>
                </a:solidFill>
                <a:latin typeface="+mj-lt"/>
                <a:ea typeface="Times New Roman"/>
                <a:cs typeface="Times New Roman"/>
                <a:sym typeface="Times New Roman"/>
              </a:rPr>
              <a:t>Diagnosis</a:t>
            </a:r>
            <a:endParaRPr sz="1200" dirty="0">
              <a:latin typeface="+mj-lt"/>
              <a:ea typeface="Times New Roman"/>
              <a:cs typeface="Times New Roman"/>
              <a:sym typeface="Times New Roman"/>
            </a:endParaRPr>
          </a:p>
        </p:txBody>
      </p:sp>
      <p:sp>
        <p:nvSpPr>
          <p:cNvPr id="199" name="Google Shape;199;p17"/>
          <p:cNvSpPr txBox="1"/>
          <p:nvPr/>
        </p:nvSpPr>
        <p:spPr>
          <a:xfrm>
            <a:off x="721009" y="2596321"/>
            <a:ext cx="4317900" cy="110799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600" dirty="0">
                <a:solidFill>
                  <a:srgbClr val="2A566A"/>
                </a:solidFill>
                <a:latin typeface="+mj-lt"/>
                <a:ea typeface="Times New Roman"/>
                <a:cs typeface="Times New Roman"/>
                <a:sym typeface="Times New Roman"/>
              </a:rPr>
              <a:t>Diagnoses include combining physical, cognitive, and functional tests, including patient medical histories (</a:t>
            </a:r>
            <a:r>
              <a:rPr lang="en-US" sz="1600" dirty="0" err="1">
                <a:solidFill>
                  <a:srgbClr val="2A566A"/>
                </a:solidFill>
                <a:latin typeface="+mj-lt"/>
                <a:ea typeface="Times New Roman"/>
                <a:cs typeface="Times New Roman"/>
                <a:sym typeface="Times New Roman"/>
              </a:rPr>
              <a:t>Kusoro</a:t>
            </a:r>
            <a:r>
              <a:rPr lang="en-US" sz="1600" dirty="0">
                <a:solidFill>
                  <a:srgbClr val="2A566A"/>
                </a:solidFill>
                <a:latin typeface="+mj-lt"/>
                <a:ea typeface="Times New Roman"/>
                <a:cs typeface="Times New Roman"/>
                <a:sym typeface="Times New Roman"/>
              </a:rPr>
              <a:t> </a:t>
            </a:r>
            <a:r>
              <a:rPr lang="en-US" sz="1600" i="1" dirty="0">
                <a:solidFill>
                  <a:srgbClr val="2A566A"/>
                </a:solidFill>
                <a:latin typeface="+mj-lt"/>
                <a:ea typeface="Times New Roman"/>
                <a:cs typeface="Times New Roman"/>
                <a:sym typeface="Times New Roman"/>
              </a:rPr>
              <a:t>et al., </a:t>
            </a:r>
            <a:r>
              <a:rPr lang="en-US" sz="1600" dirty="0">
                <a:solidFill>
                  <a:srgbClr val="2A566A"/>
                </a:solidFill>
                <a:latin typeface="+mj-lt"/>
                <a:ea typeface="Times New Roman"/>
                <a:cs typeface="Times New Roman"/>
                <a:sym typeface="Times New Roman"/>
              </a:rPr>
              <a:t>2025).</a:t>
            </a:r>
            <a:endParaRPr dirty="0">
              <a:latin typeface="+mj-lt"/>
              <a:ea typeface="Times New Roman"/>
              <a:cs typeface="Times New Roman"/>
              <a:sym typeface="Times New Roman"/>
            </a:endParaRPr>
          </a:p>
        </p:txBody>
      </p:sp>
      <p:sp>
        <p:nvSpPr>
          <p:cNvPr id="200" name="Google Shape;200;p17"/>
          <p:cNvSpPr txBox="1"/>
          <p:nvPr/>
        </p:nvSpPr>
        <p:spPr>
          <a:xfrm>
            <a:off x="751289" y="3837940"/>
            <a:ext cx="1995600" cy="415498"/>
          </a:xfrm>
          <a:prstGeom prst="rect">
            <a:avLst/>
          </a:prstGeom>
          <a:noFill/>
          <a:ln>
            <a:noFill/>
          </a:ln>
        </p:spPr>
        <p:txBody>
          <a:bodyPr spcFirstLastPara="1" wrap="square" lIns="0" tIns="0" rIns="0" bIns="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1800" b="1" dirty="0">
                <a:solidFill>
                  <a:srgbClr val="2A566A"/>
                </a:solidFill>
                <a:latin typeface="+mj-lt"/>
                <a:ea typeface="Times New Roman"/>
                <a:cs typeface="Times New Roman"/>
                <a:sym typeface="Times New Roman"/>
              </a:rPr>
              <a:t>Global Facts</a:t>
            </a:r>
            <a:endParaRPr sz="1100" dirty="0">
              <a:latin typeface="+mj-lt"/>
              <a:ea typeface="Times New Roman"/>
              <a:cs typeface="Times New Roman"/>
              <a:sym typeface="Times New Roman"/>
            </a:endParaRPr>
          </a:p>
        </p:txBody>
      </p:sp>
      <p:sp>
        <p:nvSpPr>
          <p:cNvPr id="201" name="Google Shape;201;p17"/>
          <p:cNvSpPr txBox="1"/>
          <p:nvPr/>
        </p:nvSpPr>
        <p:spPr>
          <a:xfrm>
            <a:off x="752540" y="4246661"/>
            <a:ext cx="4428000" cy="1107996"/>
          </a:xfrm>
          <a:prstGeom prst="rect">
            <a:avLst/>
          </a:prstGeom>
          <a:noFill/>
          <a:ln>
            <a:noFill/>
          </a:ln>
        </p:spPr>
        <p:txBody>
          <a:bodyPr spcFirstLastPara="1" wrap="square" lIns="0" tIns="0" rIns="0" bIns="0" anchor="t" anchorCtr="0">
            <a:spAutoFit/>
          </a:bodyPr>
          <a:lstStyle/>
          <a:p>
            <a:pPr marL="0" marR="0" lvl="0" indent="0" algn="just" rtl="0">
              <a:lnSpc>
                <a:spcPct val="150000"/>
              </a:lnSpc>
              <a:spcBef>
                <a:spcPts val="0"/>
              </a:spcBef>
              <a:spcAft>
                <a:spcPts val="0"/>
              </a:spcAft>
              <a:buNone/>
            </a:pPr>
            <a:r>
              <a:rPr lang="en-US" sz="1600" dirty="0">
                <a:solidFill>
                  <a:srgbClr val="2A566A"/>
                </a:solidFill>
                <a:latin typeface="+mj-lt"/>
                <a:ea typeface="Times New Roman"/>
                <a:cs typeface="Times New Roman"/>
                <a:sym typeface="Times New Roman"/>
              </a:rPr>
              <a:t>Global Statistical reports share only 15 percent of individuals diagnosed under memory clinics for Dementia (Hsu </a:t>
            </a:r>
            <a:r>
              <a:rPr lang="en-US" sz="1600" i="1" dirty="0">
                <a:solidFill>
                  <a:srgbClr val="2A566A"/>
                </a:solidFill>
                <a:latin typeface="+mj-lt"/>
                <a:ea typeface="Times New Roman"/>
                <a:cs typeface="Times New Roman"/>
                <a:sym typeface="Times New Roman"/>
              </a:rPr>
              <a:t>et al., </a:t>
            </a:r>
            <a:r>
              <a:rPr lang="en-US" sz="1600" dirty="0">
                <a:solidFill>
                  <a:srgbClr val="2A566A"/>
                </a:solidFill>
                <a:latin typeface="+mj-lt"/>
                <a:ea typeface="Times New Roman"/>
                <a:cs typeface="Times New Roman"/>
                <a:sym typeface="Times New Roman"/>
              </a:rPr>
              <a:t>2025).</a:t>
            </a:r>
            <a:endParaRPr sz="1600" dirty="0">
              <a:latin typeface="+mj-lt"/>
              <a:ea typeface="Times New Roman"/>
              <a:cs typeface="Times New Roman"/>
              <a:sym typeface="Times New Roman"/>
            </a:endParaRPr>
          </a:p>
        </p:txBody>
      </p:sp>
      <p:sp>
        <p:nvSpPr>
          <p:cNvPr id="202" name="Google Shape;202;p17"/>
          <p:cNvSpPr txBox="1"/>
          <p:nvPr/>
        </p:nvSpPr>
        <p:spPr>
          <a:xfrm>
            <a:off x="761799" y="5452674"/>
            <a:ext cx="2782200" cy="415498"/>
          </a:xfrm>
          <a:prstGeom prst="rect">
            <a:avLst/>
          </a:prstGeom>
          <a:noFill/>
          <a:ln>
            <a:noFill/>
          </a:ln>
        </p:spPr>
        <p:txBody>
          <a:bodyPr spcFirstLastPara="1" wrap="square" lIns="0" tIns="0" rIns="0" bIns="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1800" b="1" dirty="0">
                <a:solidFill>
                  <a:srgbClr val="2A566A"/>
                </a:solidFill>
                <a:latin typeface="+mj-lt"/>
                <a:ea typeface="Times New Roman"/>
                <a:cs typeface="Times New Roman"/>
                <a:sym typeface="Times New Roman"/>
              </a:rPr>
              <a:t>Initial Assessment</a:t>
            </a:r>
            <a:endParaRPr sz="1100" dirty="0">
              <a:latin typeface="+mj-lt"/>
              <a:ea typeface="Times New Roman"/>
              <a:cs typeface="Times New Roman"/>
              <a:sym typeface="Times New Roman"/>
            </a:endParaRPr>
          </a:p>
        </p:txBody>
      </p:sp>
      <p:sp>
        <p:nvSpPr>
          <p:cNvPr id="203" name="Google Shape;203;p17"/>
          <p:cNvSpPr txBox="1"/>
          <p:nvPr/>
        </p:nvSpPr>
        <p:spPr>
          <a:xfrm>
            <a:off x="731520" y="5924129"/>
            <a:ext cx="4576204" cy="1338828"/>
          </a:xfrm>
          <a:prstGeom prst="rect">
            <a:avLst/>
          </a:prstGeom>
          <a:noFill/>
          <a:ln>
            <a:noFill/>
          </a:ln>
        </p:spPr>
        <p:txBody>
          <a:bodyPr spcFirstLastPara="1" wrap="square" lIns="0" tIns="0" rIns="0" bIns="0" anchor="t" anchorCtr="0">
            <a:spAutoFit/>
          </a:bodyPr>
          <a:lstStyle/>
          <a:p>
            <a:pPr marL="0" lvl="0" indent="0" algn="just" rtl="0">
              <a:lnSpc>
                <a:spcPct val="150000"/>
              </a:lnSpc>
              <a:spcBef>
                <a:spcPts val="0"/>
              </a:spcBef>
              <a:spcAft>
                <a:spcPts val="1800"/>
              </a:spcAft>
              <a:buNone/>
            </a:pPr>
            <a:r>
              <a:rPr lang="en-US" sz="1600" dirty="0">
                <a:solidFill>
                  <a:srgbClr val="2A566A"/>
                </a:solidFill>
                <a:latin typeface="+mj-lt"/>
                <a:ea typeface="Times New Roman"/>
                <a:cs typeface="Times New Roman"/>
                <a:sym typeface="Times New Roman"/>
              </a:rPr>
              <a:t>Care home staff should notify clinicians of any early indicators, such as behavioral changes and memory loss.</a:t>
            </a:r>
            <a:endParaRPr sz="1600" dirty="0">
              <a:solidFill>
                <a:srgbClr val="2A566A"/>
              </a:solidFill>
              <a:latin typeface="+mj-lt"/>
              <a:ea typeface="Times New Roman"/>
              <a:cs typeface="Times New Roman"/>
              <a:sym typeface="Times New Roman"/>
            </a:endParaRPr>
          </a:p>
        </p:txBody>
      </p:sp>
      <p:grpSp>
        <p:nvGrpSpPr>
          <p:cNvPr id="204" name="Google Shape;204;p17"/>
          <p:cNvGrpSpPr/>
          <p:nvPr/>
        </p:nvGrpSpPr>
        <p:grpSpPr>
          <a:xfrm>
            <a:off x="21094" y="-13288"/>
            <a:ext cx="1123913" cy="1093642"/>
            <a:chOff x="0" y="0"/>
            <a:chExt cx="812800" cy="812800"/>
          </a:xfrm>
        </p:grpSpPr>
        <p:sp>
          <p:nvSpPr>
            <p:cNvPr id="205" name="Google Shape;205;p1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lnSpc>
                  <a:spcPct val="150000"/>
                </a:lnSpc>
                <a:spcBef>
                  <a:spcPts val="0"/>
                </a:spcBef>
                <a:spcAft>
                  <a:spcPts val="0"/>
                </a:spcAft>
                <a:buNone/>
              </a:pPr>
              <a:endParaRPr sz="1200"/>
            </a:p>
          </p:txBody>
        </p:sp>
        <p:sp>
          <p:nvSpPr>
            <p:cNvPr id="206" name="Google Shape;206;p17"/>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50000"/>
                </a:lnSpc>
                <a:spcBef>
                  <a:spcPts val="0"/>
                </a:spcBef>
                <a:spcAft>
                  <a:spcPts val="0"/>
                </a:spcAft>
                <a:buNone/>
              </a:pPr>
              <a:endParaRPr sz="1600">
                <a:solidFill>
                  <a:schemeClr val="dk1"/>
                </a:solidFill>
                <a:latin typeface="Arial"/>
                <a:ea typeface="Arial"/>
                <a:cs typeface="Arial"/>
                <a:sym typeface="Arial"/>
              </a:endParaRPr>
            </a:p>
          </p:txBody>
        </p:sp>
      </p:grpSp>
      <p:sp>
        <p:nvSpPr>
          <p:cNvPr id="207" name="Google Shape;207;p17"/>
          <p:cNvSpPr/>
          <p:nvPr/>
        </p:nvSpPr>
        <p:spPr>
          <a:xfrm>
            <a:off x="4668589" y="6279287"/>
            <a:ext cx="835467" cy="835467"/>
          </a:xfrm>
          <a:custGeom>
            <a:avLst/>
            <a:gdLst/>
            <a:ahLst/>
            <a:cxnLst/>
            <a:rect l="l" t="t" r="r" b="b"/>
            <a:pathLst>
              <a:path w="835467" h="835467" extrusionOk="0">
                <a:moveTo>
                  <a:pt x="0" y="0"/>
                </a:moveTo>
                <a:lnTo>
                  <a:pt x="835468" y="0"/>
                </a:lnTo>
                <a:lnTo>
                  <a:pt x="835468" y="835467"/>
                </a:lnTo>
                <a:lnTo>
                  <a:pt x="0" y="835467"/>
                </a:lnTo>
                <a:lnTo>
                  <a:pt x="0" y="0"/>
                </a:lnTo>
                <a:close/>
              </a:path>
            </a:pathLst>
          </a:custGeom>
          <a:noFill/>
          <a:ln>
            <a:noFill/>
          </a:ln>
        </p:spPr>
      </p:sp>
      <p:sp>
        <p:nvSpPr>
          <p:cNvPr id="208" name="Google Shape;208;p17"/>
          <p:cNvSpPr/>
          <p:nvPr/>
        </p:nvSpPr>
        <p:spPr>
          <a:xfrm>
            <a:off x="5454799" y="2772442"/>
            <a:ext cx="517562" cy="517562"/>
          </a:xfrm>
          <a:custGeom>
            <a:avLst/>
            <a:gdLst/>
            <a:ahLst/>
            <a:cxnLst/>
            <a:rect l="l" t="t" r="r" b="b"/>
            <a:pathLst>
              <a:path w="517562" h="517562" extrusionOk="0">
                <a:moveTo>
                  <a:pt x="0" y="0"/>
                </a:moveTo>
                <a:lnTo>
                  <a:pt x="517561" y="0"/>
                </a:lnTo>
                <a:lnTo>
                  <a:pt x="517561" y="517562"/>
                </a:lnTo>
                <a:lnTo>
                  <a:pt x="0" y="517562"/>
                </a:lnTo>
                <a:lnTo>
                  <a:pt x="0" y="0"/>
                </a:lnTo>
                <a:close/>
              </a:path>
            </a:pathLst>
          </a:custGeom>
          <a:noFill/>
          <a:ln>
            <a:noFill/>
          </a:ln>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18"/>
          <p:cNvSpPr txBox="1"/>
          <p:nvPr/>
        </p:nvSpPr>
        <p:spPr>
          <a:xfrm>
            <a:off x="4080911" y="415549"/>
            <a:ext cx="5351400" cy="1232389"/>
          </a:xfrm>
          <a:prstGeom prst="rect">
            <a:avLst/>
          </a:prstGeom>
          <a:noFill/>
          <a:ln>
            <a:noFill/>
          </a:ln>
        </p:spPr>
        <p:txBody>
          <a:bodyPr spcFirstLastPara="1" wrap="square" lIns="0" tIns="0" rIns="0" bIns="0" anchor="t" anchorCtr="0">
            <a:spAutoFit/>
          </a:bodyPr>
          <a:lstStyle/>
          <a:p>
            <a:pPr marL="0" marR="0" lvl="0" indent="0" algn="ctr" rtl="0">
              <a:lnSpc>
                <a:spcPct val="143333"/>
              </a:lnSpc>
              <a:spcBef>
                <a:spcPts val="0"/>
              </a:spcBef>
              <a:spcAft>
                <a:spcPts val="0"/>
              </a:spcAft>
              <a:buNone/>
            </a:pPr>
            <a:r>
              <a:rPr lang="en-US" sz="2800" b="1" dirty="0">
                <a:solidFill>
                  <a:srgbClr val="2A566A"/>
                </a:solidFill>
                <a:latin typeface="+mj-lt"/>
                <a:ea typeface="Times New Roman"/>
                <a:cs typeface="Times New Roman"/>
                <a:sym typeface="Times New Roman"/>
              </a:rPr>
              <a:t>Analysis of Management Practices of Dementia</a:t>
            </a:r>
            <a:endParaRPr sz="1100" b="1" dirty="0">
              <a:latin typeface="+mj-lt"/>
              <a:ea typeface="Times New Roman"/>
              <a:cs typeface="Times New Roman"/>
              <a:sym typeface="Times New Roman"/>
            </a:endParaRPr>
          </a:p>
        </p:txBody>
      </p:sp>
      <p:sp>
        <p:nvSpPr>
          <p:cNvPr id="218" name="Google Shape;218;p18"/>
          <p:cNvSpPr/>
          <p:nvPr/>
        </p:nvSpPr>
        <p:spPr>
          <a:xfrm>
            <a:off x="0" y="0"/>
            <a:ext cx="4296545" cy="4296545"/>
          </a:xfrm>
          <a:custGeom>
            <a:avLst/>
            <a:gdLst/>
            <a:ahLst/>
            <a:cxnLst/>
            <a:rect l="l" t="t" r="r" b="b"/>
            <a:pathLst>
              <a:path w="3331210" h="3331210" extrusionOk="0">
                <a:moveTo>
                  <a:pt x="0" y="0"/>
                </a:moveTo>
                <a:lnTo>
                  <a:pt x="3331210" y="0"/>
                </a:lnTo>
                <a:cubicBezTo>
                  <a:pt x="3331210" y="1840230"/>
                  <a:pt x="1840230" y="3331210"/>
                  <a:pt x="0" y="3331210"/>
                </a:cubicBezTo>
                <a:lnTo>
                  <a:pt x="0" y="0"/>
                </a:lnTo>
                <a:close/>
              </a:path>
            </a:pathLst>
          </a:custGeom>
          <a:blipFill rotWithShape="1">
            <a:blip r:embed="rId3">
              <a:alphaModFix/>
            </a:blip>
            <a:stretch>
              <a:fillRect l="-25046" r="-25046"/>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grpSp>
        <p:nvGrpSpPr>
          <p:cNvPr id="219" name="Google Shape;219;p18"/>
          <p:cNvGrpSpPr/>
          <p:nvPr/>
        </p:nvGrpSpPr>
        <p:grpSpPr>
          <a:xfrm>
            <a:off x="146161" y="4497924"/>
            <a:ext cx="2305816" cy="2404705"/>
            <a:chOff x="0" y="0"/>
            <a:chExt cx="812800" cy="812800"/>
          </a:xfrm>
        </p:grpSpPr>
        <p:sp>
          <p:nvSpPr>
            <p:cNvPr id="220" name="Google Shape;220;p18"/>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sp>
          <p:nvSpPr>
            <p:cNvPr id="221" name="Google Shape;221;p18"/>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600">
                <a:solidFill>
                  <a:schemeClr val="dk1"/>
                </a:solidFill>
                <a:latin typeface="Arial"/>
                <a:ea typeface="Arial"/>
                <a:cs typeface="Arial"/>
                <a:sym typeface="Arial"/>
              </a:endParaRPr>
            </a:p>
          </p:txBody>
        </p:sp>
      </p:grpSp>
      <p:sp>
        <p:nvSpPr>
          <p:cNvPr id="222" name="Google Shape;222;p18"/>
          <p:cNvSpPr/>
          <p:nvPr/>
        </p:nvSpPr>
        <p:spPr>
          <a:xfrm>
            <a:off x="686641" y="4508434"/>
            <a:ext cx="2268194" cy="2179264"/>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4">
              <a:alphaModFix/>
            </a:blip>
            <a:stretch>
              <a:fillRect t="-25188" b="-25188"/>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grpSp>
        <p:nvGrpSpPr>
          <p:cNvPr id="223" name="Google Shape;223;p18"/>
          <p:cNvGrpSpPr/>
          <p:nvPr/>
        </p:nvGrpSpPr>
        <p:grpSpPr>
          <a:xfrm>
            <a:off x="1871547" y="2226961"/>
            <a:ext cx="1717683" cy="1717683"/>
            <a:chOff x="0" y="0"/>
            <a:chExt cx="812800" cy="812800"/>
          </a:xfrm>
        </p:grpSpPr>
        <p:sp>
          <p:nvSpPr>
            <p:cNvPr id="224" name="Google Shape;224;p18"/>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sp>
          <p:nvSpPr>
            <p:cNvPr id="225" name="Google Shape;225;p18"/>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600">
                <a:solidFill>
                  <a:schemeClr val="dk1"/>
                </a:solidFill>
                <a:latin typeface="Arial"/>
                <a:ea typeface="Arial"/>
                <a:cs typeface="Arial"/>
                <a:sym typeface="Arial"/>
              </a:endParaRPr>
            </a:p>
          </p:txBody>
        </p:sp>
      </p:grpSp>
      <p:sp>
        <p:nvSpPr>
          <p:cNvPr id="226" name="Google Shape;226;p18"/>
          <p:cNvSpPr/>
          <p:nvPr/>
        </p:nvSpPr>
        <p:spPr>
          <a:xfrm>
            <a:off x="5463698" y="4986213"/>
            <a:ext cx="835467" cy="835467"/>
          </a:xfrm>
          <a:custGeom>
            <a:avLst/>
            <a:gdLst/>
            <a:ahLst/>
            <a:cxnLst/>
            <a:rect l="l" t="t" r="r" b="b"/>
            <a:pathLst>
              <a:path w="835467" h="835467" extrusionOk="0">
                <a:moveTo>
                  <a:pt x="0" y="0"/>
                </a:moveTo>
                <a:lnTo>
                  <a:pt x="835467" y="0"/>
                </a:lnTo>
                <a:lnTo>
                  <a:pt x="835467" y="835467"/>
                </a:lnTo>
                <a:lnTo>
                  <a:pt x="0" y="835467"/>
                </a:lnTo>
                <a:lnTo>
                  <a:pt x="0" y="0"/>
                </a:lnTo>
                <a:close/>
              </a:path>
            </a:pathLst>
          </a:custGeom>
          <a:noFill/>
          <a:ln>
            <a:noFill/>
          </a:ln>
        </p:spPr>
      </p:sp>
      <p:sp>
        <p:nvSpPr>
          <p:cNvPr id="227" name="Google Shape;227;p18"/>
          <p:cNvSpPr/>
          <p:nvPr/>
        </p:nvSpPr>
        <p:spPr>
          <a:xfrm>
            <a:off x="97615" y="6273223"/>
            <a:ext cx="835467" cy="835467"/>
          </a:xfrm>
          <a:custGeom>
            <a:avLst/>
            <a:gdLst/>
            <a:ahLst/>
            <a:cxnLst/>
            <a:rect l="l" t="t" r="r" b="b"/>
            <a:pathLst>
              <a:path w="835467" h="835467" extrusionOk="0">
                <a:moveTo>
                  <a:pt x="0" y="0"/>
                </a:moveTo>
                <a:lnTo>
                  <a:pt x="835468" y="0"/>
                </a:lnTo>
                <a:lnTo>
                  <a:pt x="835468" y="835467"/>
                </a:lnTo>
                <a:lnTo>
                  <a:pt x="0" y="835467"/>
                </a:lnTo>
                <a:lnTo>
                  <a:pt x="0" y="0"/>
                </a:lnTo>
                <a:close/>
              </a:path>
            </a:pathLst>
          </a:custGeom>
          <a:noFill/>
          <a:ln>
            <a:noFill/>
          </a:ln>
        </p:spPr>
      </p:sp>
      <p:sp>
        <p:nvSpPr>
          <p:cNvPr id="228" name="Google Shape;228;p18"/>
          <p:cNvSpPr txBox="1"/>
          <p:nvPr/>
        </p:nvSpPr>
        <p:spPr>
          <a:xfrm>
            <a:off x="3363311" y="2260775"/>
            <a:ext cx="6274676" cy="4333494"/>
          </a:xfrm>
          <a:prstGeom prst="rect">
            <a:avLst/>
          </a:prstGeom>
          <a:noFill/>
          <a:ln>
            <a:noFill/>
          </a:ln>
        </p:spPr>
        <p:txBody>
          <a:bodyPr spcFirstLastPara="1" wrap="square" lIns="0" tIns="0" rIns="0" bIns="0" anchor="t" anchorCtr="0">
            <a:spAutoFit/>
          </a:bodyPr>
          <a:lstStyle/>
          <a:p>
            <a:pPr marL="345439" marR="0" lvl="1" indent="-172720" algn="l" rtl="0">
              <a:lnSpc>
                <a:spcPct val="220075"/>
              </a:lnSpc>
              <a:spcBef>
                <a:spcPts val="0"/>
              </a:spcBef>
              <a:spcAft>
                <a:spcPts val="0"/>
              </a:spcAft>
              <a:buClr>
                <a:srgbClr val="2A566A"/>
              </a:buClr>
              <a:buSzPts val="1599"/>
              <a:buFont typeface="Times New Roman"/>
              <a:buChar char="•"/>
            </a:pPr>
            <a:r>
              <a:rPr lang="en-US" sz="1600" b="1" dirty="0">
                <a:solidFill>
                  <a:srgbClr val="2A566A"/>
                </a:solidFill>
                <a:latin typeface="+mj-lt"/>
                <a:ea typeface="Times New Roman"/>
                <a:cs typeface="Times New Roman"/>
                <a:sym typeface="Times New Roman"/>
              </a:rPr>
              <a:t>NICE Guidelines (NG97): </a:t>
            </a:r>
            <a:r>
              <a:rPr lang="en-US" sz="1600" dirty="0">
                <a:solidFill>
                  <a:srgbClr val="2A566A"/>
                </a:solidFill>
                <a:latin typeface="+mj-lt"/>
                <a:ea typeface="Times New Roman"/>
                <a:cs typeface="Times New Roman"/>
                <a:sym typeface="Times New Roman"/>
              </a:rPr>
              <a:t>Evidence-based guidance for dementia diagnosis, treatment, and ongoing management (OECD.ORG, 2026).</a:t>
            </a:r>
            <a:endParaRPr sz="1600" dirty="0">
              <a:solidFill>
                <a:srgbClr val="2A566A"/>
              </a:solidFill>
              <a:latin typeface="+mj-lt"/>
              <a:ea typeface="Times New Roman"/>
              <a:cs typeface="Times New Roman"/>
              <a:sym typeface="Times New Roman"/>
            </a:endParaRPr>
          </a:p>
          <a:p>
            <a:pPr marL="345439" marR="0" lvl="1" indent="-172720" algn="l" rtl="0">
              <a:lnSpc>
                <a:spcPct val="220075"/>
              </a:lnSpc>
              <a:spcBef>
                <a:spcPts val="0"/>
              </a:spcBef>
              <a:spcAft>
                <a:spcPts val="0"/>
              </a:spcAft>
              <a:buClr>
                <a:srgbClr val="2A566A"/>
              </a:buClr>
              <a:buSzPts val="1599"/>
              <a:buFont typeface="Times New Roman"/>
              <a:buChar char="•"/>
            </a:pPr>
            <a:r>
              <a:rPr lang="en-US" sz="1600" b="1" dirty="0">
                <a:solidFill>
                  <a:srgbClr val="2A566A"/>
                </a:solidFill>
                <a:latin typeface="+mj-lt"/>
                <a:ea typeface="Times New Roman"/>
                <a:cs typeface="Times New Roman"/>
                <a:sym typeface="Times New Roman"/>
              </a:rPr>
              <a:t>NHS Long Term Plan (2019)</a:t>
            </a:r>
            <a:r>
              <a:rPr lang="en-US" sz="1600" dirty="0">
                <a:solidFill>
                  <a:srgbClr val="2A566A"/>
                </a:solidFill>
                <a:latin typeface="+mj-lt"/>
                <a:ea typeface="Times New Roman"/>
                <a:cs typeface="Times New Roman"/>
                <a:sym typeface="Times New Roman"/>
              </a:rPr>
              <a:t>: promotes </a:t>
            </a:r>
            <a:r>
              <a:rPr lang="en-US" sz="1600" dirty="0" err="1">
                <a:solidFill>
                  <a:srgbClr val="2A566A"/>
                </a:solidFill>
                <a:latin typeface="+mj-lt"/>
                <a:ea typeface="Times New Roman"/>
                <a:cs typeface="Times New Roman"/>
                <a:sym typeface="Times New Roman"/>
              </a:rPr>
              <a:t>personalised</a:t>
            </a:r>
            <a:r>
              <a:rPr lang="en-US" sz="1600" dirty="0">
                <a:solidFill>
                  <a:srgbClr val="2A566A"/>
                </a:solidFill>
                <a:latin typeface="+mj-lt"/>
                <a:ea typeface="Times New Roman"/>
                <a:cs typeface="Times New Roman"/>
                <a:sym typeface="Times New Roman"/>
              </a:rPr>
              <a:t>, integrated, and community-based dementia care (Dementia UK. Org, 2026)</a:t>
            </a:r>
            <a:endParaRPr sz="1600" dirty="0">
              <a:solidFill>
                <a:srgbClr val="2A566A"/>
              </a:solidFill>
              <a:latin typeface="+mj-lt"/>
              <a:ea typeface="Times New Roman"/>
              <a:cs typeface="Times New Roman"/>
              <a:sym typeface="Times New Roman"/>
            </a:endParaRPr>
          </a:p>
          <a:p>
            <a:pPr marL="345439" marR="0" lvl="1" indent="-172720" algn="l" rtl="0">
              <a:lnSpc>
                <a:spcPct val="220075"/>
              </a:lnSpc>
              <a:spcBef>
                <a:spcPts val="0"/>
              </a:spcBef>
              <a:spcAft>
                <a:spcPts val="0"/>
              </a:spcAft>
              <a:buClr>
                <a:srgbClr val="2A566A"/>
              </a:buClr>
              <a:buSzPts val="1599"/>
              <a:buFont typeface="Times New Roman"/>
              <a:buChar char="•"/>
            </a:pPr>
            <a:r>
              <a:rPr lang="en-US" sz="1600" i="0" u="none" strike="noStrike" cap="none" dirty="0">
                <a:solidFill>
                  <a:srgbClr val="2A566A"/>
                </a:solidFill>
                <a:latin typeface="+mj-lt"/>
                <a:ea typeface="Times New Roman"/>
                <a:cs typeface="Times New Roman"/>
                <a:sym typeface="Times New Roman"/>
              </a:rPr>
              <a:t>Integrating artificial intelligence through CST assistance  for serving first-line treatment with accurate determination (Care England, 2025).</a:t>
            </a:r>
            <a:endParaRPr dirty="0">
              <a:latin typeface="+mj-lt"/>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9"/>
          <p:cNvSpPr/>
          <p:nvPr/>
        </p:nvSpPr>
        <p:spPr>
          <a:xfrm>
            <a:off x="0" y="0"/>
            <a:ext cx="3095744" cy="4296545"/>
          </a:xfrm>
          <a:custGeom>
            <a:avLst/>
            <a:gdLst/>
            <a:ahLst/>
            <a:cxnLst/>
            <a:rect l="l" t="t" r="r" b="b"/>
            <a:pathLst>
              <a:path w="3331210" h="3331210" extrusionOk="0">
                <a:moveTo>
                  <a:pt x="0" y="0"/>
                </a:moveTo>
                <a:lnTo>
                  <a:pt x="3331210" y="0"/>
                </a:lnTo>
                <a:cubicBezTo>
                  <a:pt x="3331210" y="1840230"/>
                  <a:pt x="1840230" y="3331210"/>
                  <a:pt x="0" y="3331210"/>
                </a:cubicBezTo>
                <a:lnTo>
                  <a:pt x="0" y="0"/>
                </a:lnTo>
                <a:close/>
              </a:path>
            </a:pathLst>
          </a:custGeom>
          <a:blipFill rotWithShape="1">
            <a:blip r:embed="rId3">
              <a:alphaModFix/>
            </a:blip>
            <a:stretch>
              <a:fillRect l="-38302" r="-38302"/>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grpSp>
        <p:nvGrpSpPr>
          <p:cNvPr id="238" name="Google Shape;238;p19"/>
          <p:cNvGrpSpPr/>
          <p:nvPr/>
        </p:nvGrpSpPr>
        <p:grpSpPr>
          <a:xfrm>
            <a:off x="7633224" y="0"/>
            <a:ext cx="2089158" cy="2089158"/>
            <a:chOff x="0" y="0"/>
            <a:chExt cx="812800" cy="812800"/>
          </a:xfrm>
        </p:grpSpPr>
        <p:sp>
          <p:nvSpPr>
            <p:cNvPr id="239" name="Google Shape;239;p19"/>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sp>
          <p:nvSpPr>
            <p:cNvPr id="240" name="Google Shape;240;p19"/>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600">
                <a:solidFill>
                  <a:schemeClr val="dk1"/>
                </a:solidFill>
                <a:latin typeface="Arial"/>
                <a:ea typeface="Arial"/>
                <a:cs typeface="Arial"/>
                <a:sym typeface="Arial"/>
              </a:endParaRPr>
            </a:p>
          </p:txBody>
        </p:sp>
      </p:grpSp>
      <p:grpSp>
        <p:nvGrpSpPr>
          <p:cNvPr id="241" name="Google Shape;241;p19"/>
          <p:cNvGrpSpPr/>
          <p:nvPr/>
        </p:nvGrpSpPr>
        <p:grpSpPr>
          <a:xfrm>
            <a:off x="71382" y="5807554"/>
            <a:ext cx="1488895" cy="1488895"/>
            <a:chOff x="0" y="0"/>
            <a:chExt cx="812800" cy="812800"/>
          </a:xfrm>
        </p:grpSpPr>
        <p:sp>
          <p:nvSpPr>
            <p:cNvPr id="242" name="Google Shape;242;p19"/>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sp>
          <p:nvSpPr>
            <p:cNvPr id="243" name="Google Shape;243;p19"/>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600">
                <a:solidFill>
                  <a:schemeClr val="dk1"/>
                </a:solidFill>
                <a:latin typeface="Arial"/>
                <a:ea typeface="Arial"/>
                <a:cs typeface="Arial"/>
                <a:sym typeface="Arial"/>
              </a:endParaRPr>
            </a:p>
          </p:txBody>
        </p:sp>
      </p:grpSp>
      <p:sp>
        <p:nvSpPr>
          <p:cNvPr id="244" name="Google Shape;244;p19"/>
          <p:cNvSpPr/>
          <p:nvPr/>
        </p:nvSpPr>
        <p:spPr>
          <a:xfrm>
            <a:off x="7842336" y="455886"/>
            <a:ext cx="835467" cy="835467"/>
          </a:xfrm>
          <a:custGeom>
            <a:avLst/>
            <a:gdLst/>
            <a:ahLst/>
            <a:cxnLst/>
            <a:rect l="l" t="t" r="r" b="b"/>
            <a:pathLst>
              <a:path w="835467" h="835467" extrusionOk="0">
                <a:moveTo>
                  <a:pt x="0" y="0"/>
                </a:moveTo>
                <a:lnTo>
                  <a:pt x="835467" y="0"/>
                </a:lnTo>
                <a:lnTo>
                  <a:pt x="835467" y="835468"/>
                </a:lnTo>
                <a:lnTo>
                  <a:pt x="0" y="835468"/>
                </a:lnTo>
                <a:lnTo>
                  <a:pt x="0" y="0"/>
                </a:lnTo>
                <a:close/>
              </a:path>
            </a:pathLst>
          </a:custGeom>
          <a:noFill/>
          <a:ln>
            <a:noFill/>
          </a:ln>
        </p:spPr>
      </p:sp>
      <p:sp>
        <p:nvSpPr>
          <p:cNvPr id="245" name="Google Shape;245;p19"/>
          <p:cNvSpPr/>
          <p:nvPr/>
        </p:nvSpPr>
        <p:spPr>
          <a:xfrm>
            <a:off x="126124" y="3300249"/>
            <a:ext cx="4181459" cy="3477320"/>
          </a:xfrm>
          <a:custGeom>
            <a:avLst/>
            <a:gdLst/>
            <a:ahLst/>
            <a:cxnLst/>
            <a:rect l="l" t="t" r="r" b="b"/>
            <a:pathLst>
              <a:path w="3725189" h="2765953" extrusionOk="0">
                <a:moveTo>
                  <a:pt x="0" y="0"/>
                </a:moveTo>
                <a:lnTo>
                  <a:pt x="3725189" y="0"/>
                </a:lnTo>
                <a:lnTo>
                  <a:pt x="3725189" y="2765953"/>
                </a:lnTo>
                <a:lnTo>
                  <a:pt x="0" y="2765953"/>
                </a:lnTo>
                <a:lnTo>
                  <a:pt x="0" y="0"/>
                </a:lnTo>
                <a:close/>
              </a:path>
            </a:pathLst>
          </a:custGeom>
          <a:blipFill rotWithShape="1">
            <a:blip r:embed="rId4">
              <a:alphaModFix/>
            </a:blip>
            <a:stretch>
              <a:fillRect/>
            </a:stretch>
          </a:blipFill>
          <a:ln>
            <a:noFill/>
          </a:ln>
        </p:spPr>
      </p:sp>
      <p:sp>
        <p:nvSpPr>
          <p:cNvPr id="246" name="Google Shape;246;p19"/>
          <p:cNvSpPr txBox="1"/>
          <p:nvPr/>
        </p:nvSpPr>
        <p:spPr>
          <a:xfrm>
            <a:off x="3095745" y="208382"/>
            <a:ext cx="4746600" cy="1938992"/>
          </a:xfrm>
          <a:prstGeom prst="rect">
            <a:avLst/>
          </a:prstGeom>
          <a:noFill/>
          <a:ln>
            <a:noFill/>
          </a:ln>
        </p:spPr>
        <p:txBody>
          <a:bodyPr spcFirstLastPara="1" wrap="square" lIns="0" tIns="0" rIns="0" bIns="0" anchor="t" anchorCtr="0">
            <a:spAutoFit/>
          </a:bodyPr>
          <a:lstStyle/>
          <a:p>
            <a:pPr marL="0" marR="0" lvl="0" indent="0" algn="ctr" rtl="0">
              <a:lnSpc>
                <a:spcPct val="150000"/>
              </a:lnSpc>
              <a:spcBef>
                <a:spcPts val="0"/>
              </a:spcBef>
              <a:spcAft>
                <a:spcPts val="0"/>
              </a:spcAft>
              <a:buNone/>
            </a:pPr>
            <a:r>
              <a:rPr lang="en-US" sz="2800" b="1" dirty="0">
                <a:solidFill>
                  <a:srgbClr val="2A566A"/>
                </a:solidFill>
                <a:latin typeface="+mj-lt"/>
                <a:ea typeface="Times New Roman"/>
                <a:cs typeface="Times New Roman"/>
                <a:sym typeface="Times New Roman"/>
              </a:rPr>
              <a:t>Available treatment strategies of the United Kingdom</a:t>
            </a:r>
            <a:endParaRPr sz="1050" b="1" dirty="0">
              <a:latin typeface="+mj-lt"/>
              <a:ea typeface="Times New Roman"/>
              <a:cs typeface="Times New Roman"/>
              <a:sym typeface="Times New Roman"/>
            </a:endParaRPr>
          </a:p>
        </p:txBody>
      </p:sp>
      <p:sp>
        <p:nvSpPr>
          <p:cNvPr id="247" name="Google Shape;247;p19"/>
          <p:cNvSpPr txBox="1"/>
          <p:nvPr/>
        </p:nvSpPr>
        <p:spPr>
          <a:xfrm>
            <a:off x="5025806" y="2646782"/>
            <a:ext cx="4145400" cy="332399"/>
          </a:xfrm>
          <a:prstGeom prst="rect">
            <a:avLst/>
          </a:prstGeom>
          <a:noFill/>
          <a:ln>
            <a:noFill/>
          </a:ln>
        </p:spPr>
        <p:txBody>
          <a:bodyPr spcFirstLastPara="1" wrap="square" lIns="0" tIns="0" rIns="0" bIns="0" anchor="t" anchorCtr="0">
            <a:spAutoFit/>
          </a:bodyPr>
          <a:lstStyle/>
          <a:p>
            <a:pPr marL="0" marR="0" lvl="0" indent="0" algn="l" rtl="0">
              <a:lnSpc>
                <a:spcPct val="119958"/>
              </a:lnSpc>
              <a:spcBef>
                <a:spcPts val="0"/>
              </a:spcBef>
              <a:spcAft>
                <a:spcPts val="0"/>
              </a:spcAft>
              <a:buNone/>
            </a:pPr>
            <a:r>
              <a:rPr lang="en-US" sz="1800" b="1" dirty="0">
                <a:solidFill>
                  <a:srgbClr val="2A566A"/>
                </a:solidFill>
                <a:latin typeface="+mj-lt"/>
                <a:ea typeface="Times New Roman"/>
                <a:cs typeface="Times New Roman"/>
                <a:sym typeface="Times New Roman"/>
              </a:rPr>
              <a:t>Pharmacological approach</a:t>
            </a:r>
            <a:endParaRPr sz="1100" dirty="0">
              <a:latin typeface="+mj-lt"/>
              <a:ea typeface="Times New Roman"/>
              <a:cs typeface="Times New Roman"/>
              <a:sym typeface="Times New Roman"/>
            </a:endParaRPr>
          </a:p>
        </p:txBody>
      </p:sp>
      <p:sp>
        <p:nvSpPr>
          <p:cNvPr id="248" name="Google Shape;248;p19"/>
          <p:cNvSpPr txBox="1"/>
          <p:nvPr/>
        </p:nvSpPr>
        <p:spPr>
          <a:xfrm>
            <a:off x="5025806" y="3162536"/>
            <a:ext cx="4145400" cy="886397"/>
          </a:xfrm>
          <a:prstGeom prst="rect">
            <a:avLst/>
          </a:prstGeom>
          <a:noFill/>
          <a:ln>
            <a:noFill/>
          </a:ln>
        </p:spPr>
        <p:txBody>
          <a:bodyPr spcFirstLastPara="1" wrap="square" lIns="0" tIns="0" rIns="0" bIns="0" anchor="t" anchorCtr="0">
            <a:spAutoFit/>
          </a:bodyPr>
          <a:lstStyle/>
          <a:p>
            <a:pPr marL="285750" marR="0" lvl="0" indent="-285750" algn="l" rtl="0">
              <a:lnSpc>
                <a:spcPct val="120012"/>
              </a:lnSpc>
              <a:spcBef>
                <a:spcPts val="0"/>
              </a:spcBef>
              <a:spcAft>
                <a:spcPts val="0"/>
              </a:spcAft>
              <a:buFont typeface="Arial" panose="020B0604020202020204" pitchFamily="34" charset="0"/>
              <a:buChar char="•"/>
            </a:pPr>
            <a:r>
              <a:rPr lang="en-US" sz="1600" dirty="0">
                <a:solidFill>
                  <a:srgbClr val="2A566A"/>
                </a:solidFill>
                <a:latin typeface="+mj-lt"/>
                <a:ea typeface="Times New Roman"/>
                <a:cs typeface="Times New Roman"/>
                <a:sym typeface="Times New Roman"/>
              </a:rPr>
              <a:t>Cholinesterase inhibitors and improvement in the cognitive symptoms (Chib et al., 2025). </a:t>
            </a:r>
            <a:endParaRPr dirty="0">
              <a:latin typeface="+mj-lt"/>
              <a:ea typeface="Times New Roman"/>
              <a:cs typeface="Times New Roman"/>
              <a:sym typeface="Times New Roman"/>
            </a:endParaRPr>
          </a:p>
        </p:txBody>
      </p:sp>
      <p:sp>
        <p:nvSpPr>
          <p:cNvPr id="249" name="Google Shape;249;p19"/>
          <p:cNvSpPr txBox="1"/>
          <p:nvPr/>
        </p:nvSpPr>
        <p:spPr>
          <a:xfrm>
            <a:off x="5025806" y="4000166"/>
            <a:ext cx="4553400" cy="398892"/>
          </a:xfrm>
          <a:prstGeom prst="rect">
            <a:avLst/>
          </a:prstGeom>
          <a:noFill/>
          <a:ln>
            <a:noFill/>
          </a:ln>
        </p:spPr>
        <p:txBody>
          <a:bodyPr spcFirstLastPara="1" wrap="square" lIns="0" tIns="0" rIns="0" bIns="0" anchor="t" anchorCtr="0">
            <a:spAutoFit/>
          </a:bodyPr>
          <a:lstStyle/>
          <a:p>
            <a:pPr marL="0" marR="0" lvl="0" indent="0" algn="l" rtl="0">
              <a:lnSpc>
                <a:spcPct val="143950"/>
              </a:lnSpc>
              <a:spcBef>
                <a:spcPts val="0"/>
              </a:spcBef>
              <a:spcAft>
                <a:spcPts val="0"/>
              </a:spcAft>
              <a:buNone/>
            </a:pPr>
            <a:r>
              <a:rPr lang="en-US" sz="1800" b="1" dirty="0">
                <a:solidFill>
                  <a:srgbClr val="2A566A"/>
                </a:solidFill>
                <a:latin typeface="+mj-lt"/>
                <a:ea typeface="Times New Roman"/>
                <a:cs typeface="Times New Roman"/>
                <a:sym typeface="Times New Roman"/>
              </a:rPr>
              <a:t>Non-Pharmacological approach</a:t>
            </a:r>
            <a:endParaRPr sz="1200" dirty="0">
              <a:latin typeface="+mj-lt"/>
              <a:ea typeface="Times New Roman"/>
              <a:cs typeface="Times New Roman"/>
              <a:sym typeface="Times New Roman"/>
            </a:endParaRPr>
          </a:p>
        </p:txBody>
      </p:sp>
      <p:sp>
        <p:nvSpPr>
          <p:cNvPr id="250" name="Google Shape;250;p19"/>
          <p:cNvSpPr txBox="1"/>
          <p:nvPr/>
        </p:nvSpPr>
        <p:spPr>
          <a:xfrm>
            <a:off x="5025805" y="4515920"/>
            <a:ext cx="3771353" cy="886397"/>
          </a:xfrm>
          <a:prstGeom prst="rect">
            <a:avLst/>
          </a:prstGeom>
          <a:noFill/>
          <a:ln>
            <a:noFill/>
          </a:ln>
        </p:spPr>
        <p:txBody>
          <a:bodyPr spcFirstLastPara="1" wrap="square" lIns="0" tIns="0" rIns="0" bIns="0" anchor="t" anchorCtr="0">
            <a:spAutoFit/>
          </a:bodyPr>
          <a:lstStyle/>
          <a:p>
            <a:pPr marL="285750" marR="0" lvl="0" indent="-285750" algn="l" rtl="0">
              <a:lnSpc>
                <a:spcPct val="120012"/>
              </a:lnSpc>
              <a:spcBef>
                <a:spcPts val="0"/>
              </a:spcBef>
              <a:spcAft>
                <a:spcPts val="0"/>
              </a:spcAft>
              <a:buFont typeface="Arial" panose="020B0604020202020204" pitchFamily="34" charset="0"/>
              <a:buChar char="•"/>
            </a:pPr>
            <a:r>
              <a:rPr lang="en-US" sz="1600" dirty="0">
                <a:solidFill>
                  <a:srgbClr val="2A566A"/>
                </a:solidFill>
                <a:latin typeface="+mj-lt"/>
                <a:ea typeface="Times New Roman"/>
                <a:cs typeface="Times New Roman"/>
                <a:sym typeface="Times New Roman"/>
              </a:rPr>
              <a:t>Cognitive stimulations, reminiscence and person-</a:t>
            </a:r>
            <a:r>
              <a:rPr lang="en-US" sz="1600" dirty="0" err="1">
                <a:solidFill>
                  <a:srgbClr val="2A566A"/>
                </a:solidFill>
                <a:latin typeface="+mj-lt"/>
                <a:ea typeface="Times New Roman"/>
                <a:cs typeface="Times New Roman"/>
                <a:sym typeface="Times New Roman"/>
              </a:rPr>
              <a:t>centred</a:t>
            </a:r>
            <a:r>
              <a:rPr lang="en-US" sz="1600" dirty="0">
                <a:solidFill>
                  <a:srgbClr val="2A566A"/>
                </a:solidFill>
                <a:latin typeface="+mj-lt"/>
                <a:ea typeface="Times New Roman"/>
                <a:cs typeface="Times New Roman"/>
                <a:sym typeface="Times New Roman"/>
              </a:rPr>
              <a:t> care (Fisher </a:t>
            </a:r>
            <a:r>
              <a:rPr lang="en-US" sz="1600" i="1" dirty="0">
                <a:solidFill>
                  <a:srgbClr val="2A566A"/>
                </a:solidFill>
                <a:latin typeface="+mj-lt"/>
                <a:ea typeface="Times New Roman"/>
                <a:cs typeface="Times New Roman"/>
                <a:sym typeface="Times New Roman"/>
              </a:rPr>
              <a:t>et al., </a:t>
            </a:r>
            <a:r>
              <a:rPr lang="en-US" sz="1600" dirty="0">
                <a:solidFill>
                  <a:srgbClr val="2A566A"/>
                </a:solidFill>
                <a:latin typeface="+mj-lt"/>
                <a:ea typeface="Times New Roman"/>
                <a:cs typeface="Times New Roman"/>
                <a:sym typeface="Times New Roman"/>
              </a:rPr>
              <a:t>2025).</a:t>
            </a:r>
            <a:endParaRPr dirty="0">
              <a:latin typeface="+mj-lt"/>
              <a:ea typeface="Times New Roman"/>
              <a:cs typeface="Times New Roman"/>
              <a:sym typeface="Times New Roman"/>
            </a:endParaRPr>
          </a:p>
        </p:txBody>
      </p:sp>
      <p:sp>
        <p:nvSpPr>
          <p:cNvPr id="251" name="Google Shape;251;p19"/>
          <p:cNvSpPr txBox="1"/>
          <p:nvPr/>
        </p:nvSpPr>
        <p:spPr>
          <a:xfrm>
            <a:off x="5025805" y="5444547"/>
            <a:ext cx="3897477" cy="1181862"/>
          </a:xfrm>
          <a:prstGeom prst="rect">
            <a:avLst/>
          </a:prstGeom>
          <a:noFill/>
          <a:ln>
            <a:noFill/>
          </a:ln>
        </p:spPr>
        <p:txBody>
          <a:bodyPr spcFirstLastPara="1" wrap="square" lIns="0" tIns="0" rIns="0" bIns="0" anchor="t" anchorCtr="0">
            <a:spAutoFit/>
          </a:bodyPr>
          <a:lstStyle/>
          <a:p>
            <a:pPr marL="285750" marR="0" lvl="0" indent="-285750" algn="l" rtl="0">
              <a:lnSpc>
                <a:spcPct val="120012"/>
              </a:lnSpc>
              <a:spcBef>
                <a:spcPts val="0"/>
              </a:spcBef>
              <a:spcAft>
                <a:spcPts val="0"/>
              </a:spcAft>
              <a:buFont typeface="Arial" panose="020B0604020202020204" pitchFamily="34" charset="0"/>
              <a:buChar char="•"/>
            </a:pPr>
            <a:r>
              <a:rPr lang="en-US" sz="1600" dirty="0">
                <a:solidFill>
                  <a:srgbClr val="2A566A"/>
                </a:solidFill>
                <a:latin typeface="+mj-lt"/>
                <a:ea typeface="Times New Roman"/>
                <a:cs typeface="Times New Roman"/>
                <a:sym typeface="Times New Roman"/>
              </a:rPr>
              <a:t>The Alzheimer's Society in the UK spent around 33 million British pounds on dementia counselors and support in 2024-2025 (Statista, 2026).</a:t>
            </a:r>
            <a:endParaRPr dirty="0">
              <a:latin typeface="+mj-lt"/>
              <a:ea typeface="Times New Roman"/>
              <a:cs typeface="Times New Roman"/>
              <a:sym typeface="Times New Roman"/>
            </a:endParaRPr>
          </a:p>
        </p:txBody>
      </p:sp>
      <p:sp>
        <p:nvSpPr>
          <p:cNvPr id="252" name="Google Shape;252;p19"/>
          <p:cNvSpPr txBox="1"/>
          <p:nvPr/>
        </p:nvSpPr>
        <p:spPr>
          <a:xfrm>
            <a:off x="2039575" y="6687200"/>
            <a:ext cx="2500500" cy="369300"/>
          </a:xfrm>
          <a:prstGeom prst="rect">
            <a:avLst/>
          </a:prstGeom>
          <a:noFill/>
          <a:ln>
            <a:noFill/>
          </a:ln>
        </p:spPr>
        <p:txBody>
          <a:bodyPr spcFirstLastPara="1" wrap="square" lIns="91425" tIns="91425" rIns="91425" bIns="91425" anchor="t" anchorCtr="0">
            <a:noAutofit/>
          </a:bodyPr>
          <a:lstStyle/>
          <a:p>
            <a:pPr marL="0" marR="0" lvl="0" indent="0" algn="l" rtl="0">
              <a:lnSpc>
                <a:spcPct val="120012"/>
              </a:lnSpc>
              <a:spcBef>
                <a:spcPts val="0"/>
              </a:spcBef>
              <a:spcAft>
                <a:spcPts val="0"/>
              </a:spcAft>
              <a:buClr>
                <a:srgbClr val="000000"/>
              </a:buClr>
              <a:buFont typeface="Arial"/>
              <a:buNone/>
            </a:pPr>
            <a:r>
              <a:rPr lang="en-US" b="1" dirty="0">
                <a:solidFill>
                  <a:srgbClr val="2A566A"/>
                </a:solidFill>
                <a:latin typeface="+mj-lt"/>
                <a:ea typeface="Times New Roman"/>
                <a:cs typeface="Times New Roman"/>
                <a:sym typeface="Times New Roman"/>
              </a:rPr>
              <a:t>Source: (Statista, 2026)</a:t>
            </a:r>
            <a:endParaRPr sz="2800" b="1" dirty="0">
              <a:solidFill>
                <a:schemeClr val="dk1"/>
              </a:solidFill>
              <a:latin typeface="+mj-lt"/>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20"/>
          <p:cNvSpPr/>
          <p:nvPr/>
        </p:nvSpPr>
        <p:spPr>
          <a:xfrm>
            <a:off x="313786" y="5462664"/>
            <a:ext cx="835467" cy="835467"/>
          </a:xfrm>
          <a:custGeom>
            <a:avLst/>
            <a:gdLst/>
            <a:ahLst/>
            <a:cxnLst/>
            <a:rect l="l" t="t" r="r" b="b"/>
            <a:pathLst>
              <a:path w="835467" h="835467" extrusionOk="0">
                <a:moveTo>
                  <a:pt x="0" y="0"/>
                </a:moveTo>
                <a:lnTo>
                  <a:pt x="835468" y="0"/>
                </a:lnTo>
                <a:lnTo>
                  <a:pt x="835468" y="835467"/>
                </a:lnTo>
                <a:lnTo>
                  <a:pt x="0" y="835467"/>
                </a:lnTo>
                <a:lnTo>
                  <a:pt x="0" y="0"/>
                </a:lnTo>
                <a:close/>
              </a:path>
            </a:pathLst>
          </a:custGeom>
          <a:noFill/>
          <a:ln>
            <a:noFill/>
          </a:ln>
        </p:spPr>
      </p:sp>
      <p:grpSp>
        <p:nvGrpSpPr>
          <p:cNvPr id="262" name="Google Shape;262;p20"/>
          <p:cNvGrpSpPr/>
          <p:nvPr/>
        </p:nvGrpSpPr>
        <p:grpSpPr>
          <a:xfrm>
            <a:off x="7471485" y="2175360"/>
            <a:ext cx="2257305" cy="4012230"/>
            <a:chOff x="0" y="0"/>
            <a:chExt cx="812800" cy="812800"/>
          </a:xfrm>
        </p:grpSpPr>
        <p:sp>
          <p:nvSpPr>
            <p:cNvPr id="263" name="Google Shape;263;p2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0"/>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a:solidFill>
                  <a:schemeClr val="dk1"/>
                </a:solidFill>
                <a:latin typeface="Arial"/>
                <a:ea typeface="Arial"/>
                <a:cs typeface="Arial"/>
                <a:sym typeface="Arial"/>
              </a:endParaRPr>
            </a:p>
          </p:txBody>
        </p:sp>
      </p:grpSp>
      <p:grpSp>
        <p:nvGrpSpPr>
          <p:cNvPr id="265" name="Google Shape;265;p20"/>
          <p:cNvGrpSpPr/>
          <p:nvPr/>
        </p:nvGrpSpPr>
        <p:grpSpPr>
          <a:xfrm>
            <a:off x="313786" y="340564"/>
            <a:ext cx="1361503" cy="1361503"/>
            <a:chOff x="0" y="0"/>
            <a:chExt cx="812800" cy="812800"/>
          </a:xfrm>
        </p:grpSpPr>
        <p:sp>
          <p:nvSpPr>
            <p:cNvPr id="266" name="Google Shape;266;p2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0"/>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800">
                <a:solidFill>
                  <a:schemeClr val="dk1"/>
                </a:solidFill>
                <a:latin typeface="Arial"/>
                <a:ea typeface="Arial"/>
                <a:cs typeface="Arial"/>
                <a:sym typeface="Arial"/>
              </a:endParaRPr>
            </a:p>
          </p:txBody>
        </p:sp>
      </p:grpSp>
      <p:sp>
        <p:nvSpPr>
          <p:cNvPr id="268" name="Google Shape;268;p20"/>
          <p:cNvSpPr/>
          <p:nvPr/>
        </p:nvSpPr>
        <p:spPr>
          <a:xfrm>
            <a:off x="0" y="2154621"/>
            <a:ext cx="4132450" cy="2961440"/>
          </a:xfrm>
          <a:custGeom>
            <a:avLst/>
            <a:gdLst/>
            <a:ahLst/>
            <a:cxnLst/>
            <a:rect l="l" t="t" r="r" b="b"/>
            <a:pathLst>
              <a:path w="4132450" h="2753244" extrusionOk="0">
                <a:moveTo>
                  <a:pt x="0" y="0"/>
                </a:moveTo>
                <a:lnTo>
                  <a:pt x="4132450" y="0"/>
                </a:lnTo>
                <a:lnTo>
                  <a:pt x="4132450" y="2753244"/>
                </a:lnTo>
                <a:lnTo>
                  <a:pt x="0" y="2753244"/>
                </a:lnTo>
                <a:lnTo>
                  <a:pt x="0" y="0"/>
                </a:lnTo>
                <a:close/>
              </a:path>
            </a:pathLst>
          </a:custGeom>
          <a:blipFill rotWithShape="1">
            <a:blip r:embed="rId3">
              <a:alphaModFix/>
            </a:blip>
            <a:stretch>
              <a:fillRect/>
            </a:stretch>
          </a:blipFill>
          <a:ln>
            <a:noFill/>
          </a:ln>
        </p:spPr>
      </p:sp>
      <p:sp>
        <p:nvSpPr>
          <p:cNvPr id="269" name="Google Shape;269;p20"/>
          <p:cNvSpPr/>
          <p:nvPr/>
        </p:nvSpPr>
        <p:spPr>
          <a:xfrm>
            <a:off x="299401" y="425043"/>
            <a:ext cx="2019791" cy="1345686"/>
          </a:xfrm>
          <a:custGeom>
            <a:avLst/>
            <a:gdLst/>
            <a:ahLst/>
            <a:cxnLst/>
            <a:rect l="l" t="t" r="r" b="b"/>
            <a:pathLst>
              <a:path w="2019791" h="1345686" extrusionOk="0">
                <a:moveTo>
                  <a:pt x="0" y="0"/>
                </a:moveTo>
                <a:lnTo>
                  <a:pt x="2019791" y="0"/>
                </a:lnTo>
                <a:lnTo>
                  <a:pt x="2019791" y="1345686"/>
                </a:lnTo>
                <a:lnTo>
                  <a:pt x="0" y="1345686"/>
                </a:lnTo>
                <a:lnTo>
                  <a:pt x="0" y="0"/>
                </a:lnTo>
                <a:close/>
              </a:path>
            </a:pathLst>
          </a:custGeom>
          <a:blipFill rotWithShape="1">
            <a:blip r:embed="rId4">
              <a:alphaModFix/>
            </a:blip>
            <a:stretch>
              <a:fillRect/>
            </a:stretch>
          </a:blipFill>
          <a:ln>
            <a:noFill/>
          </a:ln>
        </p:spPr>
        <p:txBody>
          <a:bodyPr/>
          <a:lstStyle/>
          <a:p>
            <a:endParaRPr lang="en-IN" dirty="0"/>
          </a:p>
        </p:txBody>
      </p:sp>
      <p:sp>
        <p:nvSpPr>
          <p:cNvPr id="270" name="Google Shape;270;p20"/>
          <p:cNvSpPr/>
          <p:nvPr/>
        </p:nvSpPr>
        <p:spPr>
          <a:xfrm>
            <a:off x="7646849" y="2822257"/>
            <a:ext cx="2081941" cy="2718435"/>
          </a:xfrm>
          <a:custGeom>
            <a:avLst/>
            <a:gdLst/>
            <a:ahLst/>
            <a:cxnLst/>
            <a:rect l="l" t="t" r="r" b="b"/>
            <a:pathLst>
              <a:path w="2260185" h="2718435" extrusionOk="0">
                <a:moveTo>
                  <a:pt x="0" y="0"/>
                </a:moveTo>
                <a:lnTo>
                  <a:pt x="2260184" y="0"/>
                </a:lnTo>
                <a:lnTo>
                  <a:pt x="2260184" y="2718435"/>
                </a:lnTo>
                <a:lnTo>
                  <a:pt x="0" y="2718435"/>
                </a:lnTo>
                <a:lnTo>
                  <a:pt x="0" y="0"/>
                </a:lnTo>
                <a:close/>
              </a:path>
            </a:pathLst>
          </a:custGeom>
          <a:blipFill rotWithShape="1">
            <a:blip r:embed="rId5">
              <a:alphaModFix/>
            </a:blip>
            <a:stretch>
              <a:fillRect/>
            </a:stretch>
          </a:blipFill>
          <a:ln>
            <a:noFill/>
          </a:ln>
        </p:spPr>
      </p:sp>
      <p:sp>
        <p:nvSpPr>
          <p:cNvPr id="271" name="Google Shape;271;p20"/>
          <p:cNvSpPr txBox="1"/>
          <p:nvPr/>
        </p:nvSpPr>
        <p:spPr>
          <a:xfrm>
            <a:off x="2963096" y="285356"/>
            <a:ext cx="6349200" cy="51706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2800" b="1" dirty="0">
                <a:solidFill>
                  <a:srgbClr val="2A566A"/>
                </a:solidFill>
                <a:latin typeface="+mj-lt"/>
                <a:ea typeface="Times New Roman"/>
                <a:cs typeface="Times New Roman"/>
                <a:sym typeface="Times New Roman"/>
              </a:rPr>
              <a:t>Concurrent symptoms of Dementia </a:t>
            </a:r>
            <a:endParaRPr sz="800" b="1" dirty="0">
              <a:latin typeface="+mj-lt"/>
              <a:ea typeface="Times New Roman"/>
              <a:cs typeface="Times New Roman"/>
              <a:sym typeface="Times New Roman"/>
            </a:endParaRPr>
          </a:p>
        </p:txBody>
      </p:sp>
      <p:sp>
        <p:nvSpPr>
          <p:cNvPr id="272" name="Google Shape;272;p20"/>
          <p:cNvSpPr txBox="1"/>
          <p:nvPr/>
        </p:nvSpPr>
        <p:spPr>
          <a:xfrm>
            <a:off x="4392598" y="2087551"/>
            <a:ext cx="2979000" cy="1181349"/>
          </a:xfrm>
          <a:prstGeom prst="rect">
            <a:avLst/>
          </a:prstGeom>
          <a:noFill/>
          <a:ln>
            <a:noFill/>
          </a:ln>
        </p:spPr>
        <p:txBody>
          <a:bodyPr spcFirstLastPara="1" wrap="square" lIns="0" tIns="0" rIns="0" bIns="0" anchor="t" anchorCtr="0">
            <a:spAutoFit/>
          </a:bodyPr>
          <a:lstStyle/>
          <a:p>
            <a:pPr marL="285750" marR="0" lvl="0" indent="-285750" algn="l" rtl="0">
              <a:lnSpc>
                <a:spcPct val="120012"/>
              </a:lnSpc>
              <a:spcBef>
                <a:spcPts val="0"/>
              </a:spcBef>
              <a:spcAft>
                <a:spcPts val="0"/>
              </a:spcAft>
              <a:buFont typeface="Wingdings" panose="05000000000000000000" pitchFamily="2" charset="2"/>
              <a:buChar char="§"/>
            </a:pPr>
            <a:r>
              <a:rPr lang="en-US" sz="1599" dirty="0">
                <a:solidFill>
                  <a:srgbClr val="2A566A"/>
                </a:solidFill>
                <a:latin typeface="+mj-lt"/>
                <a:ea typeface="Times New Roman"/>
                <a:cs typeface="Times New Roman"/>
                <a:sym typeface="Times New Roman"/>
              </a:rPr>
              <a:t>The cognitive symptoms of dementia are loss of memory, confusion and impaired judgement (Blaszczyk, 2022).</a:t>
            </a:r>
            <a:endParaRPr dirty="0">
              <a:latin typeface="+mj-lt"/>
              <a:ea typeface="Times New Roman"/>
              <a:cs typeface="Times New Roman"/>
              <a:sym typeface="Times New Roman"/>
            </a:endParaRPr>
          </a:p>
        </p:txBody>
      </p:sp>
      <p:sp>
        <p:nvSpPr>
          <p:cNvPr id="273" name="Google Shape;273;p20"/>
          <p:cNvSpPr txBox="1"/>
          <p:nvPr/>
        </p:nvSpPr>
        <p:spPr>
          <a:xfrm>
            <a:off x="4373926" y="3666633"/>
            <a:ext cx="2979000" cy="1181349"/>
          </a:xfrm>
          <a:prstGeom prst="rect">
            <a:avLst/>
          </a:prstGeom>
          <a:noFill/>
          <a:ln>
            <a:noFill/>
          </a:ln>
        </p:spPr>
        <p:txBody>
          <a:bodyPr spcFirstLastPara="1" wrap="square" lIns="0" tIns="0" rIns="0" bIns="0" anchor="t" anchorCtr="0">
            <a:spAutoFit/>
          </a:bodyPr>
          <a:lstStyle/>
          <a:p>
            <a:pPr marL="285750" marR="0" lvl="0" indent="-285750" algn="l" rtl="0">
              <a:lnSpc>
                <a:spcPct val="120012"/>
              </a:lnSpc>
              <a:spcBef>
                <a:spcPts val="0"/>
              </a:spcBef>
              <a:spcAft>
                <a:spcPts val="0"/>
              </a:spcAft>
              <a:buFont typeface="Wingdings" panose="05000000000000000000" pitchFamily="2" charset="2"/>
              <a:buChar char="§"/>
            </a:pPr>
            <a:r>
              <a:rPr lang="en-US" sz="1599" dirty="0">
                <a:solidFill>
                  <a:srgbClr val="2A566A"/>
                </a:solidFill>
                <a:latin typeface="+mj-lt"/>
                <a:ea typeface="Times New Roman"/>
                <a:cs typeface="Times New Roman"/>
                <a:sym typeface="Times New Roman"/>
              </a:rPr>
              <a:t>The </a:t>
            </a:r>
            <a:r>
              <a:rPr lang="en-US" sz="1599" dirty="0" err="1">
                <a:solidFill>
                  <a:srgbClr val="2A566A"/>
                </a:solidFill>
                <a:latin typeface="+mj-lt"/>
                <a:ea typeface="Times New Roman"/>
                <a:cs typeface="Times New Roman"/>
                <a:sym typeface="Times New Roman"/>
              </a:rPr>
              <a:t>behaviour</a:t>
            </a:r>
            <a:r>
              <a:rPr lang="en-US" sz="1599" dirty="0">
                <a:solidFill>
                  <a:srgbClr val="2A566A"/>
                </a:solidFill>
                <a:latin typeface="+mj-lt"/>
                <a:ea typeface="Times New Roman"/>
                <a:cs typeface="Times New Roman"/>
                <a:sym typeface="Times New Roman"/>
              </a:rPr>
              <a:t> change includes aggression, anxiety and social withdrawal (Ismail, 2022).</a:t>
            </a:r>
            <a:endParaRPr dirty="0">
              <a:latin typeface="+mj-lt"/>
              <a:ea typeface="Times New Roman"/>
              <a:cs typeface="Times New Roman"/>
              <a:sym typeface="Times New Roman"/>
            </a:endParaRPr>
          </a:p>
        </p:txBody>
      </p:sp>
      <p:sp>
        <p:nvSpPr>
          <p:cNvPr id="274" name="Google Shape;274;p20"/>
          <p:cNvSpPr txBox="1"/>
          <p:nvPr/>
        </p:nvSpPr>
        <p:spPr>
          <a:xfrm>
            <a:off x="4394948" y="5007358"/>
            <a:ext cx="2979000" cy="1181349"/>
          </a:xfrm>
          <a:prstGeom prst="rect">
            <a:avLst/>
          </a:prstGeom>
          <a:noFill/>
          <a:ln>
            <a:noFill/>
          </a:ln>
        </p:spPr>
        <p:txBody>
          <a:bodyPr spcFirstLastPara="1" wrap="square" lIns="0" tIns="0" rIns="0" bIns="0" anchor="t" anchorCtr="0">
            <a:spAutoFit/>
          </a:bodyPr>
          <a:lstStyle/>
          <a:p>
            <a:pPr marL="285750" marR="0" lvl="0" indent="-285750" algn="l" rtl="0">
              <a:lnSpc>
                <a:spcPct val="120012"/>
              </a:lnSpc>
              <a:spcBef>
                <a:spcPts val="0"/>
              </a:spcBef>
              <a:spcAft>
                <a:spcPts val="0"/>
              </a:spcAft>
              <a:buFont typeface="Wingdings" panose="05000000000000000000" pitchFamily="2" charset="2"/>
              <a:buChar char="§"/>
            </a:pPr>
            <a:r>
              <a:rPr lang="en-US" sz="1599" dirty="0">
                <a:solidFill>
                  <a:srgbClr val="2A566A"/>
                </a:solidFill>
                <a:latin typeface="+mj-lt"/>
                <a:ea typeface="Times New Roman"/>
                <a:cs typeface="Times New Roman"/>
                <a:sym typeface="Times New Roman"/>
              </a:rPr>
              <a:t>At least one of the comorbidities is diagnosed in 77% of dementia patients (UK GOV, 2019).</a:t>
            </a:r>
            <a:endParaRPr dirty="0">
              <a:latin typeface="+mj-lt"/>
              <a:ea typeface="Times New Roman"/>
              <a:cs typeface="Times New Roman"/>
              <a:sym typeface="Times New Roman"/>
            </a:endParaRPr>
          </a:p>
        </p:txBody>
      </p:sp>
      <p:sp>
        <p:nvSpPr>
          <p:cNvPr id="275" name="Google Shape;275;p20"/>
          <p:cNvSpPr txBox="1"/>
          <p:nvPr/>
        </p:nvSpPr>
        <p:spPr>
          <a:xfrm>
            <a:off x="541875" y="5392550"/>
            <a:ext cx="3000000" cy="443168"/>
          </a:xfrm>
          <a:prstGeom prst="rect">
            <a:avLst/>
          </a:prstGeom>
          <a:noFill/>
          <a:ln>
            <a:noFill/>
          </a:ln>
        </p:spPr>
        <p:txBody>
          <a:bodyPr spcFirstLastPara="1" wrap="square" lIns="91425" tIns="91425" rIns="91425" bIns="91425" anchor="t" anchorCtr="0">
            <a:spAutoFit/>
          </a:bodyPr>
          <a:lstStyle/>
          <a:p>
            <a:pPr marL="0" lvl="0" indent="0" algn="l" rtl="0">
              <a:lnSpc>
                <a:spcPct val="120012"/>
              </a:lnSpc>
              <a:spcBef>
                <a:spcPts val="0"/>
              </a:spcBef>
              <a:spcAft>
                <a:spcPts val="0"/>
              </a:spcAft>
              <a:buNone/>
            </a:pPr>
            <a:r>
              <a:rPr lang="en-US" b="1" dirty="0">
                <a:solidFill>
                  <a:srgbClr val="2A566A"/>
                </a:solidFill>
                <a:latin typeface="+mj-lt"/>
                <a:ea typeface="Times New Roman"/>
                <a:cs typeface="Times New Roman"/>
                <a:sym typeface="Times New Roman"/>
              </a:rPr>
              <a:t>Source: (UK GOV, 2019).</a:t>
            </a:r>
            <a:endParaRPr sz="1200" b="1" dirty="0">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7" name="Google Shape;287;p21"/>
          <p:cNvSpPr/>
          <p:nvPr/>
        </p:nvSpPr>
        <p:spPr>
          <a:xfrm>
            <a:off x="8738434" y="2882950"/>
            <a:ext cx="835467" cy="835467"/>
          </a:xfrm>
          <a:custGeom>
            <a:avLst/>
            <a:gdLst/>
            <a:ahLst/>
            <a:cxnLst/>
            <a:rect l="l" t="t" r="r" b="b"/>
            <a:pathLst>
              <a:path w="835467" h="835467" extrusionOk="0">
                <a:moveTo>
                  <a:pt x="0" y="0"/>
                </a:moveTo>
                <a:lnTo>
                  <a:pt x="835467" y="0"/>
                </a:lnTo>
                <a:lnTo>
                  <a:pt x="835467" y="835467"/>
                </a:lnTo>
                <a:lnTo>
                  <a:pt x="0" y="835467"/>
                </a:lnTo>
                <a:lnTo>
                  <a:pt x="0" y="0"/>
                </a:lnTo>
                <a:close/>
              </a:path>
            </a:pathLst>
          </a:custGeom>
          <a:noFill/>
          <a:ln>
            <a:noFill/>
          </a:ln>
        </p:spPr>
      </p:sp>
      <p:sp>
        <p:nvSpPr>
          <p:cNvPr id="288" name="Google Shape;288;p21"/>
          <p:cNvSpPr/>
          <p:nvPr/>
        </p:nvSpPr>
        <p:spPr>
          <a:xfrm>
            <a:off x="313786" y="5134812"/>
            <a:ext cx="835467" cy="835467"/>
          </a:xfrm>
          <a:custGeom>
            <a:avLst/>
            <a:gdLst/>
            <a:ahLst/>
            <a:cxnLst/>
            <a:rect l="l" t="t" r="r" b="b"/>
            <a:pathLst>
              <a:path w="835467" h="835467" extrusionOk="0">
                <a:moveTo>
                  <a:pt x="0" y="0"/>
                </a:moveTo>
                <a:lnTo>
                  <a:pt x="835468" y="0"/>
                </a:lnTo>
                <a:lnTo>
                  <a:pt x="835468" y="835467"/>
                </a:lnTo>
                <a:lnTo>
                  <a:pt x="0" y="835467"/>
                </a:lnTo>
                <a:lnTo>
                  <a:pt x="0" y="0"/>
                </a:lnTo>
                <a:close/>
              </a:path>
            </a:pathLst>
          </a:custGeom>
          <a:noFill/>
          <a:ln>
            <a:noFill/>
          </a:ln>
        </p:spPr>
      </p:sp>
      <p:grpSp>
        <p:nvGrpSpPr>
          <p:cNvPr id="289" name="Google Shape;289;p21"/>
          <p:cNvGrpSpPr/>
          <p:nvPr/>
        </p:nvGrpSpPr>
        <p:grpSpPr>
          <a:xfrm>
            <a:off x="313786" y="340564"/>
            <a:ext cx="1361503" cy="1361503"/>
            <a:chOff x="0" y="0"/>
            <a:chExt cx="812800" cy="812800"/>
          </a:xfrm>
        </p:grpSpPr>
        <p:sp>
          <p:nvSpPr>
            <p:cNvPr id="290" name="Google Shape;290;p21"/>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1"/>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50000"/>
                </a:lnSpc>
                <a:spcBef>
                  <a:spcPts val="0"/>
                </a:spcBef>
                <a:spcAft>
                  <a:spcPts val="0"/>
                </a:spcAft>
                <a:buNone/>
              </a:pPr>
              <a:endParaRPr sz="1800">
                <a:solidFill>
                  <a:schemeClr val="dk1"/>
                </a:solidFill>
                <a:latin typeface="Times New Roman"/>
                <a:ea typeface="Times New Roman"/>
                <a:cs typeface="Times New Roman"/>
                <a:sym typeface="Times New Roman"/>
              </a:endParaRPr>
            </a:p>
          </p:txBody>
        </p:sp>
      </p:grpSp>
      <p:sp>
        <p:nvSpPr>
          <p:cNvPr id="292" name="Google Shape;292;p21"/>
          <p:cNvSpPr/>
          <p:nvPr/>
        </p:nvSpPr>
        <p:spPr>
          <a:xfrm>
            <a:off x="5598205" y="4600099"/>
            <a:ext cx="2853769" cy="1904891"/>
          </a:xfrm>
          <a:custGeom>
            <a:avLst/>
            <a:gdLst/>
            <a:ahLst/>
            <a:cxnLst/>
            <a:rect l="l" t="t" r="r" b="b"/>
            <a:pathLst>
              <a:path w="2853769" h="1904891" extrusionOk="0">
                <a:moveTo>
                  <a:pt x="0" y="0"/>
                </a:moveTo>
                <a:lnTo>
                  <a:pt x="2853769" y="0"/>
                </a:lnTo>
                <a:lnTo>
                  <a:pt x="2853769" y="1904891"/>
                </a:lnTo>
                <a:lnTo>
                  <a:pt x="0" y="1904891"/>
                </a:lnTo>
                <a:lnTo>
                  <a:pt x="0" y="0"/>
                </a:lnTo>
                <a:close/>
              </a:path>
            </a:pathLst>
          </a:custGeom>
          <a:blipFill rotWithShape="1">
            <a:blip r:embed="rId3">
              <a:alphaModFix/>
            </a:blip>
            <a:stretch>
              <a:fillRect/>
            </a:stretch>
          </a:blipFill>
          <a:ln>
            <a:noFill/>
          </a:ln>
        </p:spPr>
      </p:sp>
      <p:sp>
        <p:nvSpPr>
          <p:cNvPr id="293" name="Google Shape;293;p21"/>
          <p:cNvSpPr/>
          <p:nvPr/>
        </p:nvSpPr>
        <p:spPr>
          <a:xfrm>
            <a:off x="5910850" y="1855526"/>
            <a:ext cx="3013669" cy="2007857"/>
          </a:xfrm>
          <a:custGeom>
            <a:avLst/>
            <a:gdLst/>
            <a:ahLst/>
            <a:cxnLst/>
            <a:rect l="l" t="t" r="r" b="b"/>
            <a:pathLst>
              <a:path w="3013669" h="2007857" extrusionOk="0">
                <a:moveTo>
                  <a:pt x="0" y="0"/>
                </a:moveTo>
                <a:lnTo>
                  <a:pt x="3013669" y="0"/>
                </a:lnTo>
                <a:lnTo>
                  <a:pt x="3013669" y="2007857"/>
                </a:lnTo>
                <a:lnTo>
                  <a:pt x="0" y="2007857"/>
                </a:lnTo>
                <a:lnTo>
                  <a:pt x="0" y="0"/>
                </a:lnTo>
                <a:close/>
              </a:path>
            </a:pathLst>
          </a:custGeom>
          <a:blipFill rotWithShape="1">
            <a:blip r:embed="rId4">
              <a:alphaModFix/>
            </a:blip>
            <a:stretch>
              <a:fillRect/>
            </a:stretch>
          </a:blipFill>
          <a:ln>
            <a:noFill/>
          </a:ln>
        </p:spPr>
      </p:sp>
      <p:sp>
        <p:nvSpPr>
          <p:cNvPr id="294" name="Google Shape;294;p21"/>
          <p:cNvSpPr/>
          <p:nvPr/>
        </p:nvSpPr>
        <p:spPr>
          <a:xfrm>
            <a:off x="427104" y="5232301"/>
            <a:ext cx="2082899" cy="2082899"/>
          </a:xfrm>
          <a:custGeom>
            <a:avLst/>
            <a:gdLst/>
            <a:ahLst/>
            <a:cxnLst/>
            <a:rect l="l" t="t" r="r" b="b"/>
            <a:pathLst>
              <a:path w="2082899" h="2082899" extrusionOk="0">
                <a:moveTo>
                  <a:pt x="0" y="0"/>
                </a:moveTo>
                <a:lnTo>
                  <a:pt x="2082899" y="0"/>
                </a:lnTo>
                <a:lnTo>
                  <a:pt x="2082899" y="2082899"/>
                </a:lnTo>
                <a:lnTo>
                  <a:pt x="0" y="2082899"/>
                </a:lnTo>
                <a:lnTo>
                  <a:pt x="0" y="0"/>
                </a:lnTo>
                <a:close/>
              </a:path>
            </a:pathLst>
          </a:custGeom>
          <a:blipFill rotWithShape="1">
            <a:blip r:embed="rId5">
              <a:alphaModFix/>
            </a:blip>
            <a:stretch>
              <a:fillRect/>
            </a:stretch>
          </a:blipFill>
          <a:ln>
            <a:noFill/>
          </a:ln>
        </p:spPr>
      </p:sp>
      <p:sp>
        <p:nvSpPr>
          <p:cNvPr id="295" name="Google Shape;295;p21"/>
          <p:cNvSpPr txBox="1"/>
          <p:nvPr/>
        </p:nvSpPr>
        <p:spPr>
          <a:xfrm>
            <a:off x="1675289" y="330527"/>
            <a:ext cx="7941677" cy="646331"/>
          </a:xfrm>
          <a:prstGeom prst="rect">
            <a:avLst/>
          </a:prstGeom>
          <a:noFill/>
          <a:ln>
            <a:noFill/>
          </a:ln>
        </p:spPr>
        <p:txBody>
          <a:bodyPr spcFirstLastPara="1" wrap="square" lIns="0" tIns="0" rIns="0" bIns="0" anchor="t" anchorCtr="0">
            <a:spAutoFit/>
          </a:bodyPr>
          <a:lstStyle/>
          <a:p>
            <a:pPr marL="0" marR="0" lvl="0" indent="0" algn="ctr" rtl="0">
              <a:lnSpc>
                <a:spcPct val="150000"/>
              </a:lnSpc>
              <a:spcBef>
                <a:spcPts val="0"/>
              </a:spcBef>
              <a:spcAft>
                <a:spcPts val="0"/>
              </a:spcAft>
              <a:buNone/>
            </a:pPr>
            <a:r>
              <a:rPr lang="en-US" sz="2800" b="1" dirty="0">
                <a:solidFill>
                  <a:srgbClr val="2A566A"/>
                </a:solidFill>
                <a:latin typeface="+mj-lt"/>
                <a:ea typeface="Times New Roman"/>
                <a:cs typeface="Times New Roman"/>
                <a:sym typeface="Times New Roman"/>
              </a:rPr>
              <a:t>Preventive Measures of Dementia </a:t>
            </a:r>
            <a:endParaRPr sz="1050" dirty="0">
              <a:latin typeface="+mj-lt"/>
            </a:endParaRPr>
          </a:p>
        </p:txBody>
      </p:sp>
      <p:sp>
        <p:nvSpPr>
          <p:cNvPr id="296" name="Google Shape;296;p21"/>
          <p:cNvSpPr txBox="1"/>
          <p:nvPr/>
        </p:nvSpPr>
        <p:spPr>
          <a:xfrm>
            <a:off x="1518862" y="1536601"/>
            <a:ext cx="3990848" cy="1799723"/>
          </a:xfrm>
          <a:prstGeom prst="rect">
            <a:avLst/>
          </a:prstGeom>
          <a:noFill/>
          <a:ln>
            <a:noFill/>
          </a:ln>
        </p:spPr>
        <p:txBody>
          <a:bodyPr spcFirstLastPara="1" wrap="square" lIns="0" tIns="0" rIns="0" bIns="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1599" dirty="0">
                <a:solidFill>
                  <a:srgbClr val="2A566A"/>
                </a:solidFill>
                <a:latin typeface="+mj-lt"/>
                <a:ea typeface="Times New Roman"/>
                <a:cs typeface="Times New Roman"/>
                <a:sym typeface="Times New Roman"/>
              </a:rPr>
              <a:t>It is suggested to focus on a healthy lifestyle with balancing the diet, regular exercise and avoiding smoking (Dhana et al., 2024).</a:t>
            </a:r>
          </a:p>
          <a:p>
            <a:pPr marL="285750" marR="0" lvl="0" indent="-285750" algn="l" rtl="0">
              <a:lnSpc>
                <a:spcPct val="150000"/>
              </a:lnSpc>
              <a:spcBef>
                <a:spcPts val="0"/>
              </a:spcBef>
              <a:spcAft>
                <a:spcPts val="0"/>
              </a:spcAft>
              <a:buFont typeface="Arial" panose="020B0604020202020204" pitchFamily="34" charset="0"/>
              <a:buChar char="•"/>
            </a:pPr>
            <a:endParaRPr dirty="0">
              <a:latin typeface="+mj-lt"/>
            </a:endParaRPr>
          </a:p>
        </p:txBody>
      </p:sp>
      <p:sp>
        <p:nvSpPr>
          <p:cNvPr id="297" name="Google Shape;297;p21"/>
          <p:cNvSpPr txBox="1"/>
          <p:nvPr/>
        </p:nvSpPr>
        <p:spPr>
          <a:xfrm>
            <a:off x="1518862" y="3026979"/>
            <a:ext cx="3742607" cy="1845698"/>
          </a:xfrm>
          <a:prstGeom prst="rect">
            <a:avLst/>
          </a:prstGeom>
          <a:noFill/>
          <a:ln>
            <a:noFill/>
          </a:ln>
        </p:spPr>
        <p:txBody>
          <a:bodyPr spcFirstLastPara="1" wrap="square" lIns="0" tIns="0" rIns="0" bIns="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1599" dirty="0">
                <a:solidFill>
                  <a:srgbClr val="2A566A"/>
                </a:solidFill>
                <a:latin typeface="+mj-lt"/>
                <a:ea typeface="Times New Roman"/>
                <a:cs typeface="Times New Roman"/>
                <a:sym typeface="Times New Roman"/>
              </a:rPr>
              <a:t>Cognitive stimulations through education, social engagement and mental activity can also be the preventive measures for dementia (</a:t>
            </a:r>
            <a:r>
              <a:rPr lang="en-US" sz="1599" dirty="0" err="1">
                <a:solidFill>
                  <a:srgbClr val="2A566A"/>
                </a:solidFill>
                <a:latin typeface="+mj-lt"/>
                <a:ea typeface="Times New Roman"/>
                <a:cs typeface="Times New Roman"/>
                <a:sym typeface="Times New Roman"/>
              </a:rPr>
              <a:t>Telenius</a:t>
            </a:r>
            <a:r>
              <a:rPr lang="en-US" sz="1599" dirty="0">
                <a:solidFill>
                  <a:srgbClr val="2A566A"/>
                </a:solidFill>
                <a:latin typeface="+mj-lt"/>
                <a:ea typeface="Times New Roman"/>
                <a:cs typeface="Times New Roman"/>
                <a:sym typeface="Times New Roman"/>
              </a:rPr>
              <a:t> </a:t>
            </a:r>
            <a:r>
              <a:rPr lang="en-US" sz="1599" i="1" dirty="0">
                <a:solidFill>
                  <a:srgbClr val="2A566A"/>
                </a:solidFill>
                <a:latin typeface="+mj-lt"/>
                <a:ea typeface="Times New Roman"/>
                <a:cs typeface="Times New Roman"/>
                <a:sym typeface="Times New Roman"/>
              </a:rPr>
              <a:t>et al., </a:t>
            </a:r>
            <a:r>
              <a:rPr lang="en-US" sz="1599" dirty="0">
                <a:solidFill>
                  <a:srgbClr val="2A566A"/>
                </a:solidFill>
                <a:latin typeface="+mj-lt"/>
                <a:ea typeface="Times New Roman"/>
                <a:cs typeface="Times New Roman"/>
                <a:sym typeface="Times New Roman"/>
              </a:rPr>
              <a:t>2022).</a:t>
            </a:r>
            <a:endParaRPr dirty="0">
              <a:latin typeface="+mj-lt"/>
            </a:endParaRPr>
          </a:p>
        </p:txBody>
      </p:sp>
      <p:sp>
        <p:nvSpPr>
          <p:cNvPr id="298" name="Google Shape;298;p21"/>
          <p:cNvSpPr txBox="1"/>
          <p:nvPr/>
        </p:nvSpPr>
        <p:spPr>
          <a:xfrm>
            <a:off x="1547648" y="4970166"/>
            <a:ext cx="3962061" cy="1107419"/>
          </a:xfrm>
          <a:prstGeom prst="rect">
            <a:avLst/>
          </a:prstGeom>
          <a:noFill/>
          <a:ln>
            <a:noFill/>
          </a:ln>
        </p:spPr>
        <p:txBody>
          <a:bodyPr spcFirstLastPara="1" wrap="square" lIns="0" tIns="0" rIns="0" bIns="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1599" dirty="0">
                <a:solidFill>
                  <a:srgbClr val="2A566A"/>
                </a:solidFill>
                <a:latin typeface="+mj-lt"/>
                <a:ea typeface="Times New Roman"/>
                <a:cs typeface="Times New Roman"/>
                <a:sym typeface="Times New Roman"/>
              </a:rPr>
              <a:t>Modifiable risk factors account for 40% of dementia cases (Dukelow et al., 2023).</a:t>
            </a:r>
            <a:endParaRPr dirty="0">
              <a:latin typeface="+mj-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22"/>
          <p:cNvSpPr txBox="1"/>
          <p:nvPr/>
        </p:nvSpPr>
        <p:spPr>
          <a:xfrm>
            <a:off x="3514082" y="2281118"/>
            <a:ext cx="4145400" cy="1846659"/>
          </a:xfrm>
          <a:prstGeom prst="rect">
            <a:avLst/>
          </a:prstGeom>
          <a:noFill/>
          <a:ln>
            <a:noFill/>
          </a:ln>
        </p:spPr>
        <p:txBody>
          <a:bodyPr spcFirstLastPara="1" wrap="square" lIns="0" tIns="0" rIns="0" bIns="0" anchor="t" anchorCtr="0">
            <a:spAutoFit/>
          </a:bodyPr>
          <a:lstStyle/>
          <a:p>
            <a:pPr marL="345439" marR="0" lvl="1" indent="-172720" algn="l" rtl="0">
              <a:lnSpc>
                <a:spcPct val="150000"/>
              </a:lnSpc>
              <a:spcBef>
                <a:spcPts val="0"/>
              </a:spcBef>
              <a:spcAft>
                <a:spcPts val="0"/>
              </a:spcAft>
              <a:buClr>
                <a:srgbClr val="2A566A"/>
              </a:buClr>
              <a:buSzPts val="1400"/>
              <a:buFont typeface="Arial"/>
              <a:buChar char="•"/>
            </a:pPr>
            <a:r>
              <a:rPr lang="en-US" sz="1600" b="0" i="0" u="none" strike="noStrike" cap="none" dirty="0">
                <a:solidFill>
                  <a:srgbClr val="2A566A"/>
                </a:solidFill>
                <a:latin typeface="+mj-lt"/>
                <a:ea typeface="Times New Roman"/>
                <a:cs typeface="Times New Roman"/>
                <a:sym typeface="Times New Roman"/>
              </a:rPr>
              <a:t>Encouraging the decision-making between the patients, family and care staff could be the primary co-productive care practice in dementia (Lewis et al., 2025).</a:t>
            </a:r>
            <a:endParaRPr sz="1600" dirty="0">
              <a:latin typeface="+mj-lt"/>
            </a:endParaRPr>
          </a:p>
        </p:txBody>
      </p:sp>
      <p:sp>
        <p:nvSpPr>
          <p:cNvPr id="308" name="Google Shape;308;p22"/>
          <p:cNvSpPr/>
          <p:nvPr/>
        </p:nvSpPr>
        <p:spPr>
          <a:xfrm>
            <a:off x="0" y="0"/>
            <a:ext cx="4296545" cy="4296545"/>
          </a:xfrm>
          <a:custGeom>
            <a:avLst/>
            <a:gdLst/>
            <a:ahLst/>
            <a:cxnLst/>
            <a:rect l="l" t="t" r="r" b="b"/>
            <a:pathLst>
              <a:path w="3331210" h="3331210" extrusionOk="0">
                <a:moveTo>
                  <a:pt x="0" y="0"/>
                </a:moveTo>
                <a:lnTo>
                  <a:pt x="3331210" y="0"/>
                </a:lnTo>
                <a:cubicBezTo>
                  <a:pt x="3331210" y="1840230"/>
                  <a:pt x="1840230" y="3331210"/>
                  <a:pt x="0" y="3331210"/>
                </a:cubicBezTo>
                <a:lnTo>
                  <a:pt x="0" y="0"/>
                </a:lnTo>
                <a:close/>
              </a:path>
            </a:pathLst>
          </a:custGeom>
          <a:blipFill rotWithShape="1">
            <a:blip r:embed="rId3">
              <a:alphaModFix/>
            </a:blip>
            <a:stretch>
              <a:fillRect l="-25046" r="-25046"/>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09" name="Google Shape;309;p22"/>
          <p:cNvGrpSpPr/>
          <p:nvPr/>
        </p:nvGrpSpPr>
        <p:grpSpPr>
          <a:xfrm>
            <a:off x="6852103" y="4462347"/>
            <a:ext cx="2852853" cy="2852853"/>
            <a:chOff x="0" y="0"/>
            <a:chExt cx="812800" cy="812800"/>
          </a:xfrm>
        </p:grpSpPr>
        <p:sp>
          <p:nvSpPr>
            <p:cNvPr id="310" name="Google Shape;310;p2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22"/>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50000"/>
                </a:lnSpc>
                <a:spcBef>
                  <a:spcPts val="0"/>
                </a:spcBef>
                <a:spcAft>
                  <a:spcPts val="0"/>
                </a:spcAft>
                <a:buNone/>
              </a:pPr>
              <a:endParaRPr sz="1800">
                <a:solidFill>
                  <a:schemeClr val="dk1"/>
                </a:solidFill>
                <a:latin typeface="Times New Roman"/>
                <a:ea typeface="Times New Roman"/>
                <a:cs typeface="Times New Roman"/>
                <a:sym typeface="Times New Roman"/>
              </a:endParaRPr>
            </a:p>
          </p:txBody>
        </p:sp>
      </p:grpSp>
      <p:sp>
        <p:nvSpPr>
          <p:cNvPr id="312" name="Google Shape;312;p22"/>
          <p:cNvSpPr/>
          <p:nvPr/>
        </p:nvSpPr>
        <p:spPr>
          <a:xfrm>
            <a:off x="6299166" y="5017782"/>
            <a:ext cx="2924046" cy="2297417"/>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4">
              <a:alphaModFix/>
            </a:blip>
            <a:stretch>
              <a:fillRect l="-25046" r="-25046"/>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13" name="Google Shape;313;p22"/>
          <p:cNvGrpSpPr/>
          <p:nvPr/>
        </p:nvGrpSpPr>
        <p:grpSpPr>
          <a:xfrm>
            <a:off x="1871547" y="2226961"/>
            <a:ext cx="1717683" cy="1717683"/>
            <a:chOff x="0" y="0"/>
            <a:chExt cx="812800" cy="812800"/>
          </a:xfrm>
        </p:grpSpPr>
        <p:sp>
          <p:nvSpPr>
            <p:cNvPr id="314" name="Google Shape;314;p2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22"/>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50000"/>
                </a:lnSpc>
                <a:spcBef>
                  <a:spcPts val="0"/>
                </a:spcBef>
                <a:spcAft>
                  <a:spcPts val="0"/>
                </a:spcAft>
                <a:buNone/>
              </a:pPr>
              <a:endParaRPr sz="1800">
                <a:solidFill>
                  <a:schemeClr val="dk1"/>
                </a:solidFill>
                <a:latin typeface="Times New Roman"/>
                <a:ea typeface="Times New Roman"/>
                <a:cs typeface="Times New Roman"/>
                <a:sym typeface="Times New Roman"/>
              </a:endParaRPr>
            </a:p>
          </p:txBody>
        </p:sp>
      </p:grpSp>
      <p:sp>
        <p:nvSpPr>
          <p:cNvPr id="316" name="Google Shape;316;p22"/>
          <p:cNvSpPr/>
          <p:nvPr/>
        </p:nvSpPr>
        <p:spPr>
          <a:xfrm>
            <a:off x="5463698" y="4986213"/>
            <a:ext cx="835467" cy="835467"/>
          </a:xfrm>
          <a:custGeom>
            <a:avLst/>
            <a:gdLst/>
            <a:ahLst/>
            <a:cxnLst/>
            <a:rect l="l" t="t" r="r" b="b"/>
            <a:pathLst>
              <a:path w="835467" h="835467" extrusionOk="0">
                <a:moveTo>
                  <a:pt x="0" y="0"/>
                </a:moveTo>
                <a:lnTo>
                  <a:pt x="835467" y="0"/>
                </a:lnTo>
                <a:lnTo>
                  <a:pt x="835467" y="835467"/>
                </a:lnTo>
                <a:lnTo>
                  <a:pt x="0" y="835467"/>
                </a:lnTo>
                <a:lnTo>
                  <a:pt x="0" y="0"/>
                </a:lnTo>
                <a:close/>
              </a:path>
            </a:pathLst>
          </a:custGeom>
          <a:noFill/>
          <a:ln>
            <a:noFill/>
          </a:ln>
        </p:spPr>
        <p:txBody>
          <a:bodyPr spcFirstLastPara="1" wrap="square" lIns="91425" tIns="45700" rIns="91425" bIns="45700" anchor="t" anchorCtr="0">
            <a:noAutofit/>
          </a:bodyPr>
          <a:lstStyle/>
          <a:p>
            <a:pPr marL="0" marR="0" lvl="0" indent="0" algn="l" rtl="0">
              <a:lnSpc>
                <a:spcPct val="150000"/>
              </a:lnSpc>
              <a:spcBef>
                <a:spcPts val="0"/>
              </a:spcBef>
              <a:spcAft>
                <a:spcPts val="0"/>
              </a:spcAft>
              <a:buNone/>
            </a:pPr>
            <a:endParaRPr sz="1800">
              <a:solidFill>
                <a:schemeClr val="dk1"/>
              </a:solidFill>
              <a:latin typeface="Times New Roman"/>
              <a:ea typeface="Times New Roman"/>
              <a:cs typeface="Times New Roman"/>
              <a:sym typeface="Times New Roman"/>
            </a:endParaRPr>
          </a:p>
        </p:txBody>
      </p:sp>
      <p:sp>
        <p:nvSpPr>
          <p:cNvPr id="317" name="Google Shape;317;p22"/>
          <p:cNvSpPr/>
          <p:nvPr/>
        </p:nvSpPr>
        <p:spPr>
          <a:xfrm>
            <a:off x="6997806" y="2663920"/>
            <a:ext cx="2561448" cy="2561448"/>
          </a:xfrm>
          <a:custGeom>
            <a:avLst/>
            <a:gdLst/>
            <a:ahLst/>
            <a:cxnLst/>
            <a:rect l="l" t="t" r="r" b="b"/>
            <a:pathLst>
              <a:path w="2561448" h="2561448" extrusionOk="0">
                <a:moveTo>
                  <a:pt x="0" y="0"/>
                </a:moveTo>
                <a:lnTo>
                  <a:pt x="2561449" y="0"/>
                </a:lnTo>
                <a:lnTo>
                  <a:pt x="2561449" y="2561448"/>
                </a:lnTo>
                <a:lnTo>
                  <a:pt x="0" y="2561448"/>
                </a:lnTo>
                <a:lnTo>
                  <a:pt x="0" y="0"/>
                </a:lnTo>
                <a:close/>
              </a:path>
            </a:pathLst>
          </a:custGeom>
          <a:blipFill rotWithShape="1">
            <a:blip r:embed="rId5">
              <a:alphaModFix/>
            </a:blip>
            <a:stretch>
              <a:fillRect/>
            </a:stretch>
          </a:blipFill>
          <a:ln>
            <a:noFill/>
          </a:ln>
        </p:spPr>
      </p:sp>
      <p:sp>
        <p:nvSpPr>
          <p:cNvPr id="318" name="Google Shape;318;p22"/>
          <p:cNvSpPr txBox="1"/>
          <p:nvPr/>
        </p:nvSpPr>
        <p:spPr>
          <a:xfrm>
            <a:off x="4257882" y="484461"/>
            <a:ext cx="5247378" cy="1292662"/>
          </a:xfrm>
          <a:prstGeom prst="rect">
            <a:avLst/>
          </a:prstGeom>
          <a:noFill/>
          <a:ln>
            <a:noFill/>
          </a:ln>
        </p:spPr>
        <p:txBody>
          <a:bodyPr spcFirstLastPara="1" wrap="square" lIns="0" tIns="0" rIns="0" bIns="0" anchor="t" anchorCtr="0">
            <a:spAutoFit/>
          </a:bodyPr>
          <a:lstStyle/>
          <a:p>
            <a:pPr marL="0" marR="0" lvl="0" indent="0" algn="ctr" rtl="0">
              <a:lnSpc>
                <a:spcPct val="150000"/>
              </a:lnSpc>
              <a:spcBef>
                <a:spcPts val="0"/>
              </a:spcBef>
              <a:spcAft>
                <a:spcPts val="0"/>
              </a:spcAft>
              <a:buNone/>
            </a:pPr>
            <a:r>
              <a:rPr lang="en-US" sz="2800" b="1" dirty="0">
                <a:solidFill>
                  <a:srgbClr val="2A566A"/>
                </a:solidFill>
                <a:latin typeface="+mj-lt"/>
                <a:ea typeface="Times New Roman"/>
                <a:cs typeface="Times New Roman"/>
                <a:sym typeface="Times New Roman"/>
              </a:rPr>
              <a:t>Analysis of co-productive care practices against Dementia </a:t>
            </a:r>
            <a:endParaRPr sz="1000" b="1" dirty="0">
              <a:latin typeface="+mj-lt"/>
            </a:endParaRPr>
          </a:p>
        </p:txBody>
      </p:sp>
      <p:sp>
        <p:nvSpPr>
          <p:cNvPr id="3" name="TextBox 2">
            <a:extLst>
              <a:ext uri="{FF2B5EF4-FFF2-40B4-BE49-F238E27FC236}">
                <a16:creationId xmlns:a16="http://schemas.microsoft.com/office/drawing/2014/main" id="{110D05E8-A073-9786-6922-469151E7D87B}"/>
              </a:ext>
            </a:extLst>
          </p:cNvPr>
          <p:cNvSpPr txBox="1"/>
          <p:nvPr/>
        </p:nvSpPr>
        <p:spPr>
          <a:xfrm>
            <a:off x="767254" y="4532754"/>
            <a:ext cx="5318235" cy="2632003"/>
          </a:xfrm>
          <a:prstGeom prst="rect">
            <a:avLst/>
          </a:prstGeom>
          <a:noFill/>
        </p:spPr>
        <p:txBody>
          <a:bodyPr wrap="square">
            <a:spAutoFit/>
          </a:bodyPr>
          <a:lstStyle/>
          <a:p>
            <a:pPr marL="345439" marR="0" lvl="1" indent="-172720" algn="l" rtl="0">
              <a:lnSpc>
                <a:spcPct val="150000"/>
              </a:lnSpc>
              <a:spcBef>
                <a:spcPts val="0"/>
              </a:spcBef>
              <a:spcAft>
                <a:spcPts val="0"/>
              </a:spcAft>
              <a:buClr>
                <a:srgbClr val="2A566A"/>
              </a:buClr>
              <a:buSzPts val="1400"/>
              <a:buFont typeface="Arial"/>
              <a:buChar char="•"/>
            </a:pPr>
            <a:r>
              <a:rPr lang="en-US" sz="1600" b="0" i="0" u="none" strike="noStrike" cap="none" dirty="0">
                <a:solidFill>
                  <a:srgbClr val="2A566A"/>
                </a:solidFill>
                <a:latin typeface="+mj-lt"/>
                <a:ea typeface="Times New Roman"/>
                <a:cs typeface="Times New Roman"/>
                <a:sym typeface="Times New Roman"/>
              </a:rPr>
              <a:t>Improving the person-</a:t>
            </a:r>
            <a:r>
              <a:rPr lang="en-US" sz="1600" b="0" i="0" u="none" strike="noStrike" cap="none" dirty="0" err="1">
                <a:solidFill>
                  <a:srgbClr val="2A566A"/>
                </a:solidFill>
                <a:latin typeface="+mj-lt"/>
                <a:ea typeface="Times New Roman"/>
                <a:cs typeface="Times New Roman"/>
                <a:sym typeface="Times New Roman"/>
              </a:rPr>
              <a:t>centred</a:t>
            </a:r>
            <a:r>
              <a:rPr lang="en-US" sz="1600" b="0" i="0" u="none" strike="noStrike" cap="none" dirty="0">
                <a:solidFill>
                  <a:srgbClr val="2A566A"/>
                </a:solidFill>
                <a:latin typeface="+mj-lt"/>
                <a:ea typeface="Times New Roman"/>
                <a:cs typeface="Times New Roman"/>
                <a:sym typeface="Times New Roman"/>
              </a:rPr>
              <a:t> care facilities for improving the dignity, autonomy and quality of life (</a:t>
            </a:r>
            <a:r>
              <a:rPr lang="en-US" sz="1600" b="0" i="0" u="none" strike="noStrike" cap="none" dirty="0" err="1">
                <a:solidFill>
                  <a:srgbClr val="2A566A"/>
                </a:solidFill>
                <a:latin typeface="+mj-lt"/>
                <a:ea typeface="Times New Roman"/>
                <a:cs typeface="Times New Roman"/>
                <a:sym typeface="Times New Roman"/>
              </a:rPr>
              <a:t>Boumans</a:t>
            </a:r>
            <a:r>
              <a:rPr lang="en-US" sz="1600" b="0" i="0" u="none" strike="noStrike" cap="none" dirty="0">
                <a:solidFill>
                  <a:srgbClr val="2A566A"/>
                </a:solidFill>
                <a:latin typeface="+mj-lt"/>
                <a:ea typeface="Times New Roman"/>
                <a:cs typeface="Times New Roman"/>
                <a:sym typeface="Times New Roman"/>
              </a:rPr>
              <a:t> </a:t>
            </a:r>
            <a:r>
              <a:rPr lang="en-US" sz="1600" b="0" i="1" u="none" strike="noStrike" cap="none" dirty="0">
                <a:solidFill>
                  <a:srgbClr val="2A566A"/>
                </a:solidFill>
                <a:latin typeface="+mj-lt"/>
                <a:ea typeface="Times New Roman"/>
                <a:cs typeface="Times New Roman"/>
                <a:sym typeface="Times New Roman"/>
              </a:rPr>
              <a:t>et al., </a:t>
            </a:r>
            <a:r>
              <a:rPr lang="en-US" sz="1600" b="0" u="none" strike="noStrike" cap="none" dirty="0">
                <a:solidFill>
                  <a:srgbClr val="2A566A"/>
                </a:solidFill>
                <a:latin typeface="+mj-lt"/>
                <a:ea typeface="Times New Roman"/>
                <a:cs typeface="Times New Roman"/>
                <a:sym typeface="Times New Roman"/>
              </a:rPr>
              <a:t>2022)</a:t>
            </a:r>
            <a:r>
              <a:rPr lang="en-US" sz="1600" b="0" i="0" u="none" strike="noStrike" cap="none" dirty="0">
                <a:solidFill>
                  <a:srgbClr val="2A566A"/>
                </a:solidFill>
                <a:latin typeface="+mj-lt"/>
                <a:ea typeface="Times New Roman"/>
                <a:cs typeface="Times New Roman"/>
                <a:sym typeface="Times New Roman"/>
              </a:rPr>
              <a:t>.</a:t>
            </a:r>
            <a:endParaRPr lang="en-US" sz="1600" dirty="0">
              <a:latin typeface="+mj-lt"/>
            </a:endParaRPr>
          </a:p>
          <a:p>
            <a:pPr marL="345439" marR="0" lvl="1" indent="-172720" algn="l" rtl="0">
              <a:lnSpc>
                <a:spcPct val="150000"/>
              </a:lnSpc>
              <a:spcBef>
                <a:spcPts val="0"/>
              </a:spcBef>
              <a:spcAft>
                <a:spcPts val="0"/>
              </a:spcAft>
              <a:buClr>
                <a:srgbClr val="2A566A"/>
              </a:buClr>
              <a:buSzPts val="1400"/>
              <a:buChar char="•"/>
            </a:pPr>
            <a:r>
              <a:rPr lang="en-US" sz="1600" dirty="0">
                <a:solidFill>
                  <a:srgbClr val="2A566A"/>
                </a:solidFill>
                <a:latin typeface="+mj-lt"/>
                <a:ea typeface="Times New Roman"/>
                <a:cs typeface="Times New Roman"/>
                <a:sym typeface="Times New Roman"/>
              </a:rPr>
              <a:t>There is conflict between providing person-centered care (autonomy, dignity) and real-world limitations including cognitive decline, safety hazards, and scarce resources for care homes.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23"/>
          <p:cNvSpPr txBox="1"/>
          <p:nvPr/>
        </p:nvSpPr>
        <p:spPr>
          <a:xfrm>
            <a:off x="388883" y="327384"/>
            <a:ext cx="9133490" cy="861774"/>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2800" b="1" dirty="0">
                <a:solidFill>
                  <a:srgbClr val="2A566A"/>
                </a:solidFill>
                <a:latin typeface="+mj-lt"/>
                <a:ea typeface="Times New Roman"/>
                <a:cs typeface="Times New Roman"/>
                <a:sym typeface="Times New Roman"/>
              </a:rPr>
              <a:t>Application of the Comprehensive Model of Personal Care</a:t>
            </a:r>
            <a:endParaRPr sz="1050" dirty="0">
              <a:latin typeface="+mj-lt"/>
            </a:endParaRPr>
          </a:p>
        </p:txBody>
      </p:sp>
      <p:sp>
        <p:nvSpPr>
          <p:cNvPr id="328" name="Google Shape;328;p23"/>
          <p:cNvSpPr txBox="1"/>
          <p:nvPr/>
        </p:nvSpPr>
        <p:spPr>
          <a:xfrm>
            <a:off x="430748" y="2547702"/>
            <a:ext cx="5290908" cy="2908489"/>
          </a:xfrm>
          <a:prstGeom prst="rect">
            <a:avLst/>
          </a:prstGeom>
          <a:noFill/>
          <a:ln>
            <a:noFill/>
          </a:ln>
        </p:spPr>
        <p:txBody>
          <a:bodyPr spcFirstLastPara="1" wrap="square" lIns="0" tIns="0" rIns="0" bIns="0" anchor="t" anchorCtr="0">
            <a:spAutoFit/>
          </a:bodyPr>
          <a:lstStyle/>
          <a:p>
            <a:pPr marL="457200" lvl="0" indent="-304800" algn="just" rtl="0">
              <a:lnSpc>
                <a:spcPct val="150000"/>
              </a:lnSpc>
              <a:spcBef>
                <a:spcPts val="0"/>
              </a:spcBef>
              <a:spcAft>
                <a:spcPts val="0"/>
              </a:spcAft>
              <a:buClr>
                <a:srgbClr val="2A566A"/>
              </a:buClr>
              <a:buSzPts val="1200"/>
              <a:buFont typeface="Times New Roman"/>
              <a:buChar char="●"/>
            </a:pPr>
            <a:r>
              <a:rPr lang="en-US" b="1" dirty="0">
                <a:solidFill>
                  <a:srgbClr val="2A566A"/>
                </a:solidFill>
                <a:latin typeface="+mj-lt"/>
                <a:ea typeface="Times New Roman"/>
                <a:cs typeface="Times New Roman"/>
                <a:sym typeface="Times New Roman"/>
              </a:rPr>
              <a:t>Shared decision-making</a:t>
            </a:r>
            <a:r>
              <a:rPr lang="en-US" dirty="0">
                <a:solidFill>
                  <a:srgbClr val="2A566A"/>
                </a:solidFill>
                <a:latin typeface="+mj-lt"/>
                <a:ea typeface="Times New Roman"/>
                <a:cs typeface="Times New Roman"/>
                <a:sym typeface="Times New Roman"/>
              </a:rPr>
              <a:t>: Involving patients, relatives, and carers in decisions about their care is known as shared decision-making (NHS England, </a:t>
            </a:r>
            <a:r>
              <a:rPr lang="en-US" dirty="0" err="1">
                <a:solidFill>
                  <a:srgbClr val="2A566A"/>
                </a:solidFill>
                <a:latin typeface="+mj-lt"/>
                <a:ea typeface="Times New Roman"/>
                <a:cs typeface="Times New Roman"/>
                <a:sym typeface="Times New Roman"/>
              </a:rPr>
              <a:t>n.d</a:t>
            </a:r>
            <a:r>
              <a:rPr lang="en-US" dirty="0">
                <a:solidFill>
                  <a:srgbClr val="2A566A"/>
                </a:solidFill>
                <a:latin typeface="+mj-lt"/>
                <a:ea typeface="Times New Roman"/>
                <a:cs typeface="Times New Roman"/>
                <a:sym typeface="Times New Roman"/>
              </a:rPr>
              <a:t>).</a:t>
            </a:r>
            <a:endParaRPr dirty="0">
              <a:solidFill>
                <a:srgbClr val="2A566A"/>
              </a:solidFill>
              <a:latin typeface="+mj-lt"/>
              <a:ea typeface="Times New Roman"/>
              <a:cs typeface="Times New Roman"/>
              <a:sym typeface="Times New Roman"/>
            </a:endParaRPr>
          </a:p>
          <a:p>
            <a:pPr marL="457200" lvl="0" indent="-304800" algn="just" rtl="0">
              <a:lnSpc>
                <a:spcPct val="150000"/>
              </a:lnSpc>
              <a:spcBef>
                <a:spcPts val="0"/>
              </a:spcBef>
              <a:spcAft>
                <a:spcPts val="0"/>
              </a:spcAft>
              <a:buClr>
                <a:srgbClr val="2A566A"/>
              </a:buClr>
              <a:buSzPts val="1200"/>
              <a:buFont typeface="Times New Roman"/>
              <a:buChar char="●"/>
            </a:pPr>
            <a:r>
              <a:rPr lang="en-US" b="1" dirty="0" err="1">
                <a:solidFill>
                  <a:srgbClr val="2A566A"/>
                </a:solidFill>
                <a:latin typeface="+mj-lt"/>
                <a:ea typeface="Times New Roman"/>
                <a:cs typeface="Times New Roman"/>
                <a:sym typeface="Times New Roman"/>
              </a:rPr>
              <a:t>Personalised</a:t>
            </a:r>
            <a:r>
              <a:rPr lang="en-US" b="1" dirty="0">
                <a:solidFill>
                  <a:srgbClr val="2A566A"/>
                </a:solidFill>
                <a:latin typeface="+mj-lt"/>
                <a:ea typeface="Times New Roman"/>
                <a:cs typeface="Times New Roman"/>
                <a:sym typeface="Times New Roman"/>
              </a:rPr>
              <a:t> care and support planning:</a:t>
            </a:r>
            <a:r>
              <a:rPr lang="en-US" dirty="0">
                <a:solidFill>
                  <a:srgbClr val="2A566A"/>
                </a:solidFill>
                <a:latin typeface="+mj-lt"/>
                <a:ea typeface="Times New Roman"/>
                <a:cs typeface="Times New Roman"/>
                <a:sym typeface="Times New Roman"/>
              </a:rPr>
              <a:t> Encouraging the routine base activities for maintaining the independence and cognitive functions (Harwood </a:t>
            </a:r>
            <a:r>
              <a:rPr lang="en-US" i="1" dirty="0">
                <a:solidFill>
                  <a:srgbClr val="2A566A"/>
                </a:solidFill>
                <a:latin typeface="+mj-lt"/>
                <a:ea typeface="Times New Roman"/>
                <a:cs typeface="Times New Roman"/>
                <a:sym typeface="Times New Roman"/>
              </a:rPr>
              <a:t>et al., </a:t>
            </a:r>
            <a:r>
              <a:rPr lang="en-US" dirty="0">
                <a:solidFill>
                  <a:srgbClr val="2A566A"/>
                </a:solidFill>
                <a:latin typeface="+mj-lt"/>
                <a:ea typeface="Times New Roman"/>
                <a:cs typeface="Times New Roman"/>
                <a:sym typeface="Times New Roman"/>
              </a:rPr>
              <a:t>2023).</a:t>
            </a:r>
            <a:endParaRPr dirty="0">
              <a:solidFill>
                <a:srgbClr val="2A566A"/>
              </a:solidFill>
              <a:latin typeface="+mj-lt"/>
              <a:ea typeface="Times New Roman"/>
              <a:cs typeface="Times New Roman"/>
              <a:sym typeface="Times New Roman"/>
            </a:endParaRPr>
          </a:p>
          <a:p>
            <a:pPr marL="457200" lvl="0" indent="-304800" algn="just" rtl="0">
              <a:lnSpc>
                <a:spcPct val="150000"/>
              </a:lnSpc>
              <a:spcBef>
                <a:spcPts val="0"/>
              </a:spcBef>
              <a:spcAft>
                <a:spcPts val="0"/>
              </a:spcAft>
              <a:buClr>
                <a:srgbClr val="2A566A"/>
              </a:buClr>
              <a:buSzPts val="1200"/>
              <a:buFont typeface="Times New Roman"/>
              <a:buChar char="●"/>
            </a:pPr>
            <a:r>
              <a:rPr lang="en-US" b="1" dirty="0">
                <a:solidFill>
                  <a:srgbClr val="2A566A"/>
                </a:solidFill>
                <a:latin typeface="+mj-lt"/>
                <a:ea typeface="Times New Roman"/>
                <a:cs typeface="Times New Roman"/>
                <a:sym typeface="Times New Roman"/>
              </a:rPr>
              <a:t>Enabling choice</a:t>
            </a:r>
            <a:r>
              <a:rPr lang="en-US" dirty="0">
                <a:solidFill>
                  <a:srgbClr val="2A566A"/>
                </a:solidFill>
                <a:latin typeface="+mj-lt"/>
                <a:ea typeface="Times New Roman"/>
                <a:cs typeface="Times New Roman"/>
                <a:sym typeface="Times New Roman"/>
              </a:rPr>
              <a:t>: Encouraging choice is offering choices for daily activities, treatments, and care routines in order to preserve autonomy (Johnson </a:t>
            </a:r>
            <a:r>
              <a:rPr lang="en-US" i="1" dirty="0">
                <a:solidFill>
                  <a:srgbClr val="2A566A"/>
                </a:solidFill>
                <a:latin typeface="+mj-lt"/>
                <a:ea typeface="Times New Roman"/>
                <a:cs typeface="Times New Roman"/>
                <a:sym typeface="Times New Roman"/>
              </a:rPr>
              <a:t>et al., </a:t>
            </a:r>
            <a:r>
              <a:rPr lang="en-US" dirty="0">
                <a:solidFill>
                  <a:srgbClr val="2A566A"/>
                </a:solidFill>
                <a:latin typeface="+mj-lt"/>
                <a:ea typeface="Times New Roman"/>
                <a:cs typeface="Times New Roman"/>
                <a:sym typeface="Times New Roman"/>
              </a:rPr>
              <a:t>2023)</a:t>
            </a:r>
            <a:endParaRPr sz="1600" dirty="0">
              <a:solidFill>
                <a:srgbClr val="2A566A"/>
              </a:solidFill>
              <a:latin typeface="+mj-lt"/>
              <a:ea typeface="Times New Roman"/>
              <a:cs typeface="Times New Roman"/>
              <a:sym typeface="Times New Roman"/>
            </a:endParaRPr>
          </a:p>
        </p:txBody>
      </p:sp>
      <p:grpSp>
        <p:nvGrpSpPr>
          <p:cNvPr id="329" name="Google Shape;329;p23"/>
          <p:cNvGrpSpPr/>
          <p:nvPr/>
        </p:nvGrpSpPr>
        <p:grpSpPr>
          <a:xfrm>
            <a:off x="5799635" y="1913462"/>
            <a:ext cx="3953965" cy="3953965"/>
            <a:chOff x="0" y="0"/>
            <a:chExt cx="812800" cy="812800"/>
          </a:xfrm>
        </p:grpSpPr>
        <p:sp>
          <p:nvSpPr>
            <p:cNvPr id="330" name="Google Shape;330;p23"/>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23"/>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50000"/>
                </a:lnSpc>
                <a:spcBef>
                  <a:spcPts val="0"/>
                </a:spcBef>
                <a:spcAft>
                  <a:spcPts val="0"/>
                </a:spcAft>
                <a:buNone/>
              </a:pPr>
              <a:endParaRPr sz="1800">
                <a:solidFill>
                  <a:schemeClr val="dk1"/>
                </a:solidFill>
                <a:latin typeface="Times New Roman"/>
                <a:ea typeface="Times New Roman"/>
                <a:cs typeface="Times New Roman"/>
                <a:sym typeface="Times New Roman"/>
              </a:endParaRPr>
            </a:p>
          </p:txBody>
        </p:sp>
      </p:grpSp>
      <p:grpSp>
        <p:nvGrpSpPr>
          <p:cNvPr id="332" name="Google Shape;332;p23"/>
          <p:cNvGrpSpPr/>
          <p:nvPr/>
        </p:nvGrpSpPr>
        <p:grpSpPr>
          <a:xfrm>
            <a:off x="128752" y="5684447"/>
            <a:ext cx="2425262" cy="1630753"/>
            <a:chOff x="0" y="0"/>
            <a:chExt cx="812800" cy="812800"/>
          </a:xfrm>
        </p:grpSpPr>
        <p:sp>
          <p:nvSpPr>
            <p:cNvPr id="333" name="Google Shape;333;p23"/>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C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23"/>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50000"/>
                </a:lnSpc>
                <a:spcBef>
                  <a:spcPts val="0"/>
                </a:spcBef>
                <a:spcAft>
                  <a:spcPts val="0"/>
                </a:spcAft>
                <a:buNone/>
              </a:pPr>
              <a:endParaRPr sz="1800">
                <a:solidFill>
                  <a:schemeClr val="dk1"/>
                </a:solidFill>
                <a:latin typeface="Times New Roman"/>
                <a:ea typeface="Times New Roman"/>
                <a:cs typeface="Times New Roman"/>
                <a:sym typeface="Times New Roman"/>
              </a:endParaRPr>
            </a:p>
          </p:txBody>
        </p:sp>
      </p:grpSp>
      <p:sp>
        <p:nvSpPr>
          <p:cNvPr id="335" name="Google Shape;335;p23"/>
          <p:cNvSpPr/>
          <p:nvPr/>
        </p:nvSpPr>
        <p:spPr>
          <a:xfrm>
            <a:off x="241739" y="5696974"/>
            <a:ext cx="2291255" cy="1481592"/>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3">
              <a:alphaModFix/>
            </a:blip>
            <a:stretch>
              <a:fillRect l="-36766" r="-36766"/>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23"/>
          <p:cNvSpPr/>
          <p:nvPr/>
        </p:nvSpPr>
        <p:spPr>
          <a:xfrm>
            <a:off x="5178894" y="2915661"/>
            <a:ext cx="835467" cy="835467"/>
          </a:xfrm>
          <a:custGeom>
            <a:avLst/>
            <a:gdLst/>
            <a:ahLst/>
            <a:cxnLst/>
            <a:rect l="l" t="t" r="r" b="b"/>
            <a:pathLst>
              <a:path w="835467" h="835467" extrusionOk="0">
                <a:moveTo>
                  <a:pt x="0" y="0"/>
                </a:moveTo>
                <a:lnTo>
                  <a:pt x="835467" y="0"/>
                </a:lnTo>
                <a:lnTo>
                  <a:pt x="835467" y="835467"/>
                </a:lnTo>
                <a:lnTo>
                  <a:pt x="0" y="835467"/>
                </a:lnTo>
                <a:lnTo>
                  <a:pt x="0" y="0"/>
                </a:lnTo>
                <a:close/>
              </a:path>
            </a:pathLst>
          </a:custGeom>
          <a:noFill/>
          <a:ln>
            <a:noFill/>
          </a:ln>
        </p:spPr>
      </p:sp>
      <p:sp>
        <p:nvSpPr>
          <p:cNvPr id="337" name="Google Shape;337;p23"/>
          <p:cNvSpPr/>
          <p:nvPr/>
        </p:nvSpPr>
        <p:spPr>
          <a:xfrm>
            <a:off x="8379675" y="5975733"/>
            <a:ext cx="622639" cy="622639"/>
          </a:xfrm>
          <a:custGeom>
            <a:avLst/>
            <a:gdLst/>
            <a:ahLst/>
            <a:cxnLst/>
            <a:rect l="l" t="t" r="r" b="b"/>
            <a:pathLst>
              <a:path w="622639" h="622639" extrusionOk="0">
                <a:moveTo>
                  <a:pt x="0" y="0"/>
                </a:moveTo>
                <a:lnTo>
                  <a:pt x="622639" y="0"/>
                </a:lnTo>
                <a:lnTo>
                  <a:pt x="622639" y="622640"/>
                </a:lnTo>
                <a:lnTo>
                  <a:pt x="0" y="622640"/>
                </a:lnTo>
                <a:lnTo>
                  <a:pt x="0" y="0"/>
                </a:lnTo>
                <a:close/>
              </a:path>
            </a:pathLst>
          </a:custGeom>
          <a:noFill/>
          <a:ln>
            <a:noFill/>
          </a:ln>
        </p:spPr>
      </p:sp>
      <p:sp>
        <p:nvSpPr>
          <p:cNvPr id="338" name="Google Shape;338;p23"/>
          <p:cNvSpPr/>
          <p:nvPr/>
        </p:nvSpPr>
        <p:spPr>
          <a:xfrm>
            <a:off x="6316455" y="2915661"/>
            <a:ext cx="3276985" cy="1785957"/>
          </a:xfrm>
          <a:custGeom>
            <a:avLst/>
            <a:gdLst/>
            <a:ahLst/>
            <a:cxnLst/>
            <a:rect l="l" t="t" r="r" b="b"/>
            <a:pathLst>
              <a:path w="3276985" h="1785957" extrusionOk="0">
                <a:moveTo>
                  <a:pt x="0" y="0"/>
                </a:moveTo>
                <a:lnTo>
                  <a:pt x="3276985" y="0"/>
                </a:lnTo>
                <a:lnTo>
                  <a:pt x="3276985" y="1785957"/>
                </a:lnTo>
                <a:lnTo>
                  <a:pt x="0" y="1785957"/>
                </a:lnTo>
                <a:lnTo>
                  <a:pt x="0" y="0"/>
                </a:lnTo>
                <a:close/>
              </a:path>
            </a:pathLst>
          </a:custGeom>
          <a:blipFill rotWithShape="1">
            <a:blip r:embed="rId4">
              <a:alphaModFix/>
            </a:blip>
            <a:stretch>
              <a:fillRect/>
            </a:stretch>
          </a:blipFill>
          <a:ln>
            <a:noFill/>
          </a:ln>
        </p:spPr>
      </p:sp>
      <p:sp>
        <p:nvSpPr>
          <p:cNvPr id="2" name="TextBox 1">
            <a:extLst>
              <a:ext uri="{FF2B5EF4-FFF2-40B4-BE49-F238E27FC236}">
                <a16:creationId xmlns:a16="http://schemas.microsoft.com/office/drawing/2014/main" id="{C9090720-B6F9-938F-2F98-240597679599}"/>
              </a:ext>
            </a:extLst>
          </p:cNvPr>
          <p:cNvSpPr txBox="1"/>
          <p:nvPr/>
        </p:nvSpPr>
        <p:spPr>
          <a:xfrm>
            <a:off x="241739" y="1568962"/>
            <a:ext cx="5290909" cy="800219"/>
          </a:xfrm>
          <a:prstGeom prst="rect">
            <a:avLst/>
          </a:prstGeom>
          <a:noFill/>
        </p:spPr>
        <p:txBody>
          <a:bodyPr wrap="square" rtlCol="0">
            <a:spAutoFit/>
          </a:bodyPr>
          <a:lstStyle/>
          <a:p>
            <a:r>
              <a:rPr lang="en-US" sz="1600" b="1" dirty="0">
                <a:solidFill>
                  <a:schemeClr val="bg2">
                    <a:lumMod val="75000"/>
                  </a:schemeClr>
                </a:solidFill>
              </a:rPr>
              <a:t>The Six Components of the Comprehensive Model of </a:t>
            </a:r>
            <a:r>
              <a:rPr lang="en-US" sz="1600" b="1" dirty="0" err="1">
                <a:solidFill>
                  <a:schemeClr val="bg2">
                    <a:lumMod val="75000"/>
                  </a:schemeClr>
                </a:solidFill>
              </a:rPr>
              <a:t>Personalised</a:t>
            </a:r>
            <a:r>
              <a:rPr lang="en-US" sz="1600" b="1" dirty="0">
                <a:solidFill>
                  <a:schemeClr val="bg2">
                    <a:lumMod val="75000"/>
                  </a:schemeClr>
                </a:solidFill>
              </a:rPr>
              <a:t> Care</a:t>
            </a:r>
            <a:endParaRPr lang="en-US" sz="1600" dirty="0">
              <a:solidFill>
                <a:schemeClr val="bg2">
                  <a:lumMod val="75000"/>
                </a:schemeClr>
              </a:solidFill>
            </a:endParaRPr>
          </a:p>
          <a:p>
            <a:endParaRPr lang="en-IN" dirty="0">
              <a:solidFill>
                <a:schemeClr val="bg2">
                  <a:lumMod val="75000"/>
                </a:schemeClr>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grpSp>
        <p:nvGrpSpPr>
          <p:cNvPr id="348" name="Google Shape;348;p24"/>
          <p:cNvGrpSpPr/>
          <p:nvPr/>
        </p:nvGrpSpPr>
        <p:grpSpPr>
          <a:xfrm>
            <a:off x="5757319" y="3324811"/>
            <a:ext cx="4012230" cy="4012230"/>
            <a:chOff x="0" y="0"/>
            <a:chExt cx="812800" cy="812800"/>
          </a:xfrm>
        </p:grpSpPr>
        <p:sp>
          <p:nvSpPr>
            <p:cNvPr id="349" name="Google Shape;349;p2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sp>
          <p:nvSpPr>
            <p:cNvPr id="350" name="Google Shape;350;p24"/>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600">
                <a:solidFill>
                  <a:schemeClr val="dk1"/>
                </a:solidFill>
                <a:latin typeface="Arial"/>
                <a:ea typeface="Arial"/>
                <a:cs typeface="Arial"/>
                <a:sym typeface="Arial"/>
              </a:endParaRPr>
            </a:p>
          </p:txBody>
        </p:sp>
      </p:grpSp>
      <p:sp>
        <p:nvSpPr>
          <p:cNvPr id="351" name="Google Shape;351;p24"/>
          <p:cNvSpPr/>
          <p:nvPr/>
        </p:nvSpPr>
        <p:spPr>
          <a:xfrm>
            <a:off x="5713580" y="731520"/>
            <a:ext cx="3308500" cy="5852160"/>
          </a:xfrm>
          <a:custGeom>
            <a:avLst/>
            <a:gdLst/>
            <a:ahLst/>
            <a:cxnLst/>
            <a:rect l="l" t="t" r="r" b="b"/>
            <a:pathLst>
              <a:path w="720806" h="1274980" extrusionOk="0">
                <a:moveTo>
                  <a:pt x="37440" y="0"/>
                </a:moveTo>
                <a:lnTo>
                  <a:pt x="683366" y="0"/>
                </a:lnTo>
                <a:cubicBezTo>
                  <a:pt x="693296" y="0"/>
                  <a:pt x="702819" y="3945"/>
                  <a:pt x="709840" y="10966"/>
                </a:cubicBezTo>
                <a:cubicBezTo>
                  <a:pt x="716862" y="17987"/>
                  <a:pt x="720806" y="27510"/>
                  <a:pt x="720806" y="37440"/>
                </a:cubicBezTo>
                <a:lnTo>
                  <a:pt x="720806" y="1237540"/>
                </a:lnTo>
                <a:cubicBezTo>
                  <a:pt x="720806" y="1247470"/>
                  <a:pt x="716862" y="1256993"/>
                  <a:pt x="709840" y="1264014"/>
                </a:cubicBezTo>
                <a:cubicBezTo>
                  <a:pt x="702819" y="1271036"/>
                  <a:pt x="693296" y="1274980"/>
                  <a:pt x="683366" y="1274980"/>
                </a:cubicBezTo>
                <a:lnTo>
                  <a:pt x="37440" y="1274980"/>
                </a:lnTo>
                <a:cubicBezTo>
                  <a:pt x="27510" y="1274980"/>
                  <a:pt x="17987" y="1271036"/>
                  <a:pt x="10966" y="1264014"/>
                </a:cubicBezTo>
                <a:cubicBezTo>
                  <a:pt x="3945" y="1256993"/>
                  <a:pt x="0" y="1247470"/>
                  <a:pt x="0" y="1237540"/>
                </a:cubicBezTo>
                <a:lnTo>
                  <a:pt x="0" y="37440"/>
                </a:lnTo>
                <a:cubicBezTo>
                  <a:pt x="0" y="27510"/>
                  <a:pt x="3945" y="17987"/>
                  <a:pt x="10966" y="10966"/>
                </a:cubicBezTo>
                <a:cubicBezTo>
                  <a:pt x="17987" y="3945"/>
                  <a:pt x="27510" y="0"/>
                  <a:pt x="37440" y="0"/>
                </a:cubicBezTo>
                <a:close/>
              </a:path>
            </a:pathLst>
          </a:custGeom>
          <a:blipFill rotWithShape="1">
            <a:blip r:embed="rId3">
              <a:alphaModFix/>
            </a:blip>
            <a:stretch>
              <a:fillRect l="-9035" r="-9035"/>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grpSp>
        <p:nvGrpSpPr>
          <p:cNvPr id="352" name="Google Shape;352;p24"/>
          <p:cNvGrpSpPr/>
          <p:nvPr/>
        </p:nvGrpSpPr>
        <p:grpSpPr>
          <a:xfrm>
            <a:off x="8366994" y="101275"/>
            <a:ext cx="1310172" cy="1310172"/>
            <a:chOff x="0" y="0"/>
            <a:chExt cx="812800" cy="812800"/>
          </a:xfrm>
        </p:grpSpPr>
        <p:sp>
          <p:nvSpPr>
            <p:cNvPr id="353" name="Google Shape;353;p2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56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a:p>
          </p:txBody>
        </p:sp>
        <p:sp>
          <p:nvSpPr>
            <p:cNvPr id="354" name="Google Shape;354;p24"/>
            <p:cNvSpPr txBox="1"/>
            <p:nvPr/>
          </p:nvSpPr>
          <p:spPr>
            <a:xfrm>
              <a:off x="76200" y="76200"/>
              <a:ext cx="660400" cy="660400"/>
            </a:xfrm>
            <a:prstGeom prst="rect">
              <a:avLst/>
            </a:prstGeom>
            <a:noFill/>
            <a:ln>
              <a:noFill/>
            </a:ln>
          </p:spPr>
          <p:txBody>
            <a:bodyPr spcFirstLastPara="1" wrap="square" lIns="50800" tIns="50800" rIns="50800" bIns="50800" anchor="ctr" anchorCtr="0">
              <a:noAutofit/>
            </a:bodyPr>
            <a:lstStyle/>
            <a:p>
              <a:pPr marL="0" marR="0" lvl="0" indent="0" algn="ctr" rtl="0">
                <a:lnSpc>
                  <a:spcPct val="106611"/>
                </a:lnSpc>
                <a:spcBef>
                  <a:spcPts val="0"/>
                </a:spcBef>
                <a:spcAft>
                  <a:spcPts val="0"/>
                </a:spcAft>
                <a:buNone/>
              </a:pPr>
              <a:endParaRPr sz="1600">
                <a:solidFill>
                  <a:schemeClr val="dk1"/>
                </a:solidFill>
                <a:latin typeface="Arial"/>
                <a:ea typeface="Arial"/>
                <a:cs typeface="Arial"/>
                <a:sym typeface="Arial"/>
              </a:endParaRPr>
            </a:p>
          </p:txBody>
        </p:sp>
      </p:grpSp>
      <p:sp>
        <p:nvSpPr>
          <p:cNvPr id="355" name="Google Shape;355;p24"/>
          <p:cNvSpPr/>
          <p:nvPr/>
        </p:nvSpPr>
        <p:spPr>
          <a:xfrm>
            <a:off x="8665761" y="219661"/>
            <a:ext cx="835467" cy="835467"/>
          </a:xfrm>
          <a:custGeom>
            <a:avLst/>
            <a:gdLst/>
            <a:ahLst/>
            <a:cxnLst/>
            <a:rect l="l" t="t" r="r" b="b"/>
            <a:pathLst>
              <a:path w="835467" h="835467" extrusionOk="0">
                <a:moveTo>
                  <a:pt x="0" y="0"/>
                </a:moveTo>
                <a:lnTo>
                  <a:pt x="835468" y="0"/>
                </a:lnTo>
                <a:lnTo>
                  <a:pt x="835468" y="835467"/>
                </a:lnTo>
                <a:lnTo>
                  <a:pt x="0" y="835467"/>
                </a:lnTo>
                <a:lnTo>
                  <a:pt x="0" y="0"/>
                </a:lnTo>
                <a:close/>
              </a:path>
            </a:pathLst>
          </a:custGeom>
          <a:noFill/>
          <a:ln>
            <a:noFill/>
          </a:ln>
        </p:spPr>
      </p:sp>
      <p:sp>
        <p:nvSpPr>
          <p:cNvPr id="356" name="Google Shape;356;p24"/>
          <p:cNvSpPr/>
          <p:nvPr/>
        </p:nvSpPr>
        <p:spPr>
          <a:xfrm>
            <a:off x="5454799" y="2772442"/>
            <a:ext cx="517562" cy="517562"/>
          </a:xfrm>
          <a:custGeom>
            <a:avLst/>
            <a:gdLst/>
            <a:ahLst/>
            <a:cxnLst/>
            <a:rect l="l" t="t" r="r" b="b"/>
            <a:pathLst>
              <a:path w="517562" h="517562" extrusionOk="0">
                <a:moveTo>
                  <a:pt x="0" y="0"/>
                </a:moveTo>
                <a:lnTo>
                  <a:pt x="517561" y="0"/>
                </a:lnTo>
                <a:lnTo>
                  <a:pt x="517561" y="517562"/>
                </a:lnTo>
                <a:lnTo>
                  <a:pt x="0" y="517562"/>
                </a:lnTo>
                <a:lnTo>
                  <a:pt x="0" y="0"/>
                </a:lnTo>
                <a:close/>
              </a:path>
            </a:pathLst>
          </a:custGeom>
          <a:noFill/>
          <a:ln>
            <a:noFill/>
          </a:ln>
        </p:spPr>
      </p:sp>
      <p:sp>
        <p:nvSpPr>
          <p:cNvPr id="358" name="Google Shape;358;p24"/>
          <p:cNvSpPr txBox="1"/>
          <p:nvPr/>
        </p:nvSpPr>
        <p:spPr>
          <a:xfrm>
            <a:off x="657948" y="1710897"/>
            <a:ext cx="4145400" cy="4801314"/>
          </a:xfrm>
          <a:prstGeom prst="rect">
            <a:avLst/>
          </a:prstGeom>
          <a:noFill/>
          <a:ln>
            <a:noFill/>
          </a:ln>
        </p:spPr>
        <p:txBody>
          <a:bodyPr spcFirstLastPara="1" wrap="square" lIns="0" tIns="0" rIns="0" bIns="0" anchor="t" anchorCtr="0">
            <a:spAutoFit/>
          </a:bodyPr>
          <a:lstStyle/>
          <a:p>
            <a:pPr marL="457200" lvl="0" indent="-304800" algn="just" rtl="0">
              <a:lnSpc>
                <a:spcPct val="150000"/>
              </a:lnSpc>
              <a:spcBef>
                <a:spcPts val="0"/>
              </a:spcBef>
              <a:spcAft>
                <a:spcPts val="0"/>
              </a:spcAft>
              <a:buClr>
                <a:srgbClr val="2A566A"/>
              </a:buClr>
              <a:buSzPts val="1200"/>
              <a:buFont typeface="Times New Roman"/>
              <a:buChar char="●"/>
            </a:pPr>
            <a:r>
              <a:rPr lang="en-US" sz="1600" b="1" dirty="0">
                <a:solidFill>
                  <a:srgbClr val="2A566A"/>
                </a:solidFill>
                <a:latin typeface="+mj-lt"/>
                <a:ea typeface="Times New Roman"/>
                <a:cs typeface="Times New Roman"/>
                <a:sym typeface="Times New Roman"/>
              </a:rPr>
              <a:t>Social prescribing</a:t>
            </a:r>
            <a:r>
              <a:rPr lang="en-US" sz="1600" dirty="0">
                <a:solidFill>
                  <a:srgbClr val="2A566A"/>
                </a:solidFill>
                <a:latin typeface="+mj-lt"/>
                <a:ea typeface="Times New Roman"/>
                <a:cs typeface="Times New Roman"/>
                <a:sym typeface="Times New Roman"/>
              </a:rPr>
              <a:t>: Implementations of </a:t>
            </a:r>
            <a:r>
              <a:rPr lang="en-US" sz="1600" dirty="0" err="1">
                <a:solidFill>
                  <a:srgbClr val="2A566A"/>
                </a:solidFill>
                <a:latin typeface="+mj-lt"/>
                <a:ea typeface="Times New Roman"/>
                <a:cs typeface="Times New Roman"/>
                <a:sym typeface="Times New Roman"/>
              </a:rPr>
              <a:t>personalised</a:t>
            </a:r>
            <a:r>
              <a:rPr lang="en-US" sz="1600" dirty="0">
                <a:solidFill>
                  <a:srgbClr val="2A566A"/>
                </a:solidFill>
                <a:latin typeface="+mj-lt"/>
                <a:ea typeface="Times New Roman"/>
                <a:cs typeface="Times New Roman"/>
                <a:sym typeface="Times New Roman"/>
              </a:rPr>
              <a:t> care planning can allow for the needs and preferences of individuals (Heaven </a:t>
            </a:r>
            <a:r>
              <a:rPr lang="en-US" sz="1600" i="1" dirty="0">
                <a:solidFill>
                  <a:srgbClr val="2A566A"/>
                </a:solidFill>
                <a:latin typeface="+mj-lt"/>
                <a:ea typeface="Times New Roman"/>
                <a:cs typeface="Times New Roman"/>
                <a:sym typeface="Times New Roman"/>
              </a:rPr>
              <a:t>et al., </a:t>
            </a:r>
            <a:r>
              <a:rPr lang="en-US" sz="1600" dirty="0">
                <a:solidFill>
                  <a:srgbClr val="2A566A"/>
                </a:solidFill>
                <a:latin typeface="+mj-lt"/>
                <a:ea typeface="Times New Roman"/>
                <a:cs typeface="Times New Roman"/>
                <a:sym typeface="Times New Roman"/>
              </a:rPr>
              <a:t>2025).</a:t>
            </a:r>
            <a:endParaRPr sz="1600" dirty="0">
              <a:solidFill>
                <a:srgbClr val="2A566A"/>
              </a:solidFill>
              <a:latin typeface="+mj-lt"/>
              <a:ea typeface="Times New Roman"/>
              <a:cs typeface="Times New Roman"/>
              <a:sym typeface="Times New Roman"/>
            </a:endParaRPr>
          </a:p>
          <a:p>
            <a:pPr marL="457200" lvl="0" indent="-304800" algn="just" rtl="0">
              <a:lnSpc>
                <a:spcPct val="150000"/>
              </a:lnSpc>
              <a:spcBef>
                <a:spcPts val="0"/>
              </a:spcBef>
              <a:spcAft>
                <a:spcPts val="0"/>
              </a:spcAft>
              <a:buClr>
                <a:srgbClr val="2A566A"/>
              </a:buClr>
              <a:buSzPts val="1200"/>
              <a:buFont typeface="Times New Roman"/>
              <a:buChar char="●"/>
            </a:pPr>
            <a:r>
              <a:rPr lang="en-US" sz="1600" b="1" dirty="0">
                <a:solidFill>
                  <a:srgbClr val="2A566A"/>
                </a:solidFill>
                <a:latin typeface="+mj-lt"/>
                <a:ea typeface="Times New Roman"/>
                <a:cs typeface="Times New Roman"/>
                <a:sym typeface="Times New Roman"/>
              </a:rPr>
              <a:t>Supported self-management</a:t>
            </a:r>
            <a:r>
              <a:rPr lang="en-US" sz="1600" dirty="0">
                <a:solidFill>
                  <a:srgbClr val="2A566A"/>
                </a:solidFill>
                <a:latin typeface="+mj-lt"/>
                <a:ea typeface="Times New Roman"/>
                <a:cs typeface="Times New Roman"/>
                <a:sym typeface="Times New Roman"/>
              </a:rPr>
              <a:t>: Encouraging independence through routines, assistive technology, and caregiver support is known as supported self-management (Essam, 2019).</a:t>
            </a:r>
            <a:endParaRPr sz="1600" dirty="0">
              <a:solidFill>
                <a:srgbClr val="2A566A"/>
              </a:solidFill>
              <a:latin typeface="+mj-lt"/>
              <a:ea typeface="Times New Roman"/>
              <a:cs typeface="Times New Roman"/>
              <a:sym typeface="Times New Roman"/>
            </a:endParaRPr>
          </a:p>
          <a:p>
            <a:pPr marL="457200" lvl="0" indent="-304800" algn="just" rtl="0">
              <a:lnSpc>
                <a:spcPct val="150000"/>
              </a:lnSpc>
              <a:spcBef>
                <a:spcPts val="0"/>
              </a:spcBef>
              <a:spcAft>
                <a:spcPts val="0"/>
              </a:spcAft>
              <a:buClr>
                <a:srgbClr val="2A566A"/>
              </a:buClr>
              <a:buSzPts val="1200"/>
              <a:buFont typeface="Times New Roman"/>
              <a:buChar char="●"/>
            </a:pPr>
            <a:r>
              <a:rPr lang="en-US" sz="1600" b="1" dirty="0">
                <a:solidFill>
                  <a:srgbClr val="2A566A"/>
                </a:solidFill>
                <a:latin typeface="+mj-lt"/>
                <a:ea typeface="Times New Roman"/>
                <a:cs typeface="Times New Roman"/>
                <a:sym typeface="Times New Roman"/>
              </a:rPr>
              <a:t>Personal health budgets</a:t>
            </a:r>
            <a:r>
              <a:rPr lang="en-US" sz="1600" dirty="0">
                <a:solidFill>
                  <a:srgbClr val="2A566A"/>
                </a:solidFill>
                <a:latin typeface="+mj-lt"/>
                <a:ea typeface="Times New Roman"/>
                <a:cs typeface="Times New Roman"/>
                <a:sym typeface="Times New Roman"/>
              </a:rPr>
              <a:t>: Personal health budgets give people and families authority over the utilization of medical resources (Entwistle </a:t>
            </a:r>
            <a:r>
              <a:rPr lang="en-US" sz="1600" i="1" dirty="0">
                <a:solidFill>
                  <a:srgbClr val="2A566A"/>
                </a:solidFill>
                <a:latin typeface="+mj-lt"/>
                <a:ea typeface="Times New Roman"/>
                <a:cs typeface="Times New Roman"/>
                <a:sym typeface="Times New Roman"/>
              </a:rPr>
              <a:t>et al., </a:t>
            </a:r>
            <a:r>
              <a:rPr lang="en-US" sz="1600" dirty="0">
                <a:solidFill>
                  <a:srgbClr val="2A566A"/>
                </a:solidFill>
                <a:latin typeface="+mj-lt"/>
                <a:ea typeface="Times New Roman"/>
                <a:cs typeface="Times New Roman"/>
                <a:sym typeface="Times New Roman"/>
              </a:rPr>
              <a:t>2022).</a:t>
            </a:r>
            <a:endParaRPr sz="2000" dirty="0">
              <a:solidFill>
                <a:srgbClr val="2A566A"/>
              </a:solidFill>
              <a:latin typeface="+mj-lt"/>
            </a:endParaRPr>
          </a:p>
        </p:txBody>
      </p:sp>
      <p:sp>
        <p:nvSpPr>
          <p:cNvPr id="2" name="Google Shape;327;p23">
            <a:extLst>
              <a:ext uri="{FF2B5EF4-FFF2-40B4-BE49-F238E27FC236}">
                <a16:creationId xmlns:a16="http://schemas.microsoft.com/office/drawing/2014/main" id="{D26D77D9-B69A-D769-0DA3-46DFBFA0751A}"/>
              </a:ext>
            </a:extLst>
          </p:cNvPr>
          <p:cNvSpPr txBox="1"/>
          <p:nvPr/>
        </p:nvSpPr>
        <p:spPr>
          <a:xfrm>
            <a:off x="0" y="201260"/>
            <a:ext cx="5738648" cy="1292662"/>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2800" b="1" dirty="0">
                <a:solidFill>
                  <a:srgbClr val="2A566A"/>
                </a:solidFill>
                <a:latin typeface="+mj-lt"/>
                <a:ea typeface="Times New Roman"/>
                <a:cs typeface="Times New Roman"/>
                <a:sym typeface="Times New Roman"/>
              </a:rPr>
              <a:t>Application of the Comprehensive Model of Personal Care</a:t>
            </a:r>
            <a:endParaRPr sz="1050" dirty="0">
              <a:latin typeface="+mj-l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25"/>
          <p:cNvSpPr txBox="1"/>
          <p:nvPr/>
        </p:nvSpPr>
        <p:spPr>
          <a:xfrm>
            <a:off x="147144" y="698188"/>
            <a:ext cx="9522373" cy="6140142"/>
          </a:xfrm>
          <a:prstGeom prst="rect">
            <a:avLst/>
          </a:prstGeom>
          <a:noFill/>
          <a:ln>
            <a:noFill/>
          </a:ln>
        </p:spPr>
        <p:txBody>
          <a:bodyPr spcFirstLastPara="1" wrap="square" lIns="0" tIns="0" rIns="0" bIns="0" anchor="t" anchorCtr="0">
            <a:spAutoFit/>
          </a:bodyPr>
          <a:lstStyle/>
          <a:p>
            <a:r>
              <a:rPr lang="en-GB" sz="700" dirty="0" err="1"/>
              <a:t>Błaszczyk</a:t>
            </a:r>
            <a:r>
              <a:rPr lang="en-GB" sz="700" dirty="0"/>
              <a:t>, J.W., (2022). Pathogenesis of dementia. </a:t>
            </a:r>
            <a:r>
              <a:rPr lang="en-GB" sz="700" i="1" dirty="0"/>
              <a:t>International Journal of Molecular Sciences</a:t>
            </a:r>
            <a:r>
              <a:rPr lang="en-GB" sz="700" dirty="0"/>
              <a:t>, </a:t>
            </a:r>
            <a:r>
              <a:rPr lang="en-GB" sz="700" i="1" dirty="0"/>
              <a:t>24</a:t>
            </a:r>
            <a:r>
              <a:rPr lang="en-GB" sz="700" dirty="0"/>
              <a:t>(1), p.543. Available at: </a:t>
            </a:r>
            <a:r>
              <a:rPr lang="en-GB" sz="700" u="sng" dirty="0">
                <a:hlinkClick r:id="rId3"/>
              </a:rPr>
              <a:t>https://www.mdpi.com/1422-0067/24/1/543</a:t>
            </a:r>
            <a:r>
              <a:rPr lang="en-GB" sz="700" dirty="0"/>
              <a:t> [Accessed on 10 April 2026]</a:t>
            </a:r>
            <a:endParaRPr lang="en-IN" sz="700" dirty="0"/>
          </a:p>
          <a:p>
            <a:r>
              <a:rPr lang="en-GB" sz="700" dirty="0" err="1"/>
              <a:t>Boumans</a:t>
            </a:r>
            <a:r>
              <a:rPr lang="en-GB" sz="700" dirty="0"/>
              <a:t>, J., Van Boekel, L.C., Verbiest, M.E., Baan, C.A. and </a:t>
            </a:r>
            <a:r>
              <a:rPr lang="en-GB" sz="700" dirty="0" err="1"/>
              <a:t>Luijkx</a:t>
            </a:r>
            <a:r>
              <a:rPr lang="en-GB" sz="700" dirty="0"/>
              <a:t>, K.G., (2022). Exploring how residential care facilities can enhance the autonomy of people with dementia and improve informal care. </a:t>
            </a:r>
            <a:r>
              <a:rPr lang="en-GB" sz="700" i="1" dirty="0"/>
              <a:t>Dementia</a:t>
            </a:r>
            <a:r>
              <a:rPr lang="en-GB" sz="700" dirty="0"/>
              <a:t>, </a:t>
            </a:r>
            <a:r>
              <a:rPr lang="en-GB" sz="700" i="1" dirty="0"/>
              <a:t>21</a:t>
            </a:r>
            <a:r>
              <a:rPr lang="en-GB" sz="700" dirty="0"/>
              <a:t>(1), pp.136-152. Available at: </a:t>
            </a:r>
            <a:r>
              <a:rPr lang="en-GB" sz="700" u="sng" dirty="0">
                <a:hlinkClick r:id="rId4"/>
              </a:rPr>
              <a:t>https://journals.sagepub.com/doi/pdf/10.1177/14713012211030501</a:t>
            </a:r>
            <a:r>
              <a:rPr lang="en-GB" sz="700" dirty="0"/>
              <a:t> [Accessed on 10 April 2026]</a:t>
            </a:r>
            <a:endParaRPr lang="en-IN" sz="700" dirty="0"/>
          </a:p>
          <a:p>
            <a:r>
              <a:rPr lang="en-GB" sz="700" dirty="0"/>
              <a:t>Care England, (2025).Dementia Care in 2026: Why the Sector Must Shift From Reactive to Outcome-</a:t>
            </a:r>
            <a:r>
              <a:rPr lang="en-GB" sz="700" dirty="0" err="1"/>
              <a:t>DrivenSupport.Available</a:t>
            </a:r>
            <a:r>
              <a:rPr lang="en-GB" sz="700" dirty="0"/>
              <a:t> </a:t>
            </a:r>
            <a:r>
              <a:rPr lang="en-GB" sz="700" dirty="0" err="1"/>
              <a:t>at:</a:t>
            </a:r>
            <a:r>
              <a:rPr lang="en-GB" sz="700" u="sng" dirty="0" err="1">
                <a:hlinkClick r:id="rId5"/>
              </a:rPr>
              <a:t>https</a:t>
            </a:r>
            <a:r>
              <a:rPr lang="en-GB" sz="700" u="sng" dirty="0">
                <a:hlinkClick r:id="rId5"/>
              </a:rPr>
              <a:t>://www.careengland.org.uk/dementia-care-shift-from-reactive-to-outcome-driven-support/</a:t>
            </a:r>
            <a:r>
              <a:rPr lang="en-GB" sz="700" dirty="0"/>
              <a:t> [Accessed on 10 April 2026]</a:t>
            </a:r>
            <a:endParaRPr lang="en-IN" sz="700" dirty="0"/>
          </a:p>
          <a:p>
            <a:r>
              <a:rPr lang="en-GB" sz="700" dirty="0"/>
              <a:t>Chib, S., Sharma, K. and Singh, R., (2025). Interventions of cognitive impairment in older adults: A comprehensive review. </a:t>
            </a:r>
            <a:r>
              <a:rPr lang="en-GB" sz="700" i="1" dirty="0"/>
              <a:t>Aging and Health Research</a:t>
            </a:r>
            <a:r>
              <a:rPr lang="en-GB" sz="700" dirty="0"/>
              <a:t>, </a:t>
            </a:r>
            <a:r>
              <a:rPr lang="en-GB" sz="700" i="1" dirty="0"/>
              <a:t>5</a:t>
            </a:r>
            <a:r>
              <a:rPr lang="en-GB" sz="700" dirty="0"/>
              <a:t>(1), p.100223. Available at: </a:t>
            </a:r>
            <a:r>
              <a:rPr lang="en-GB" sz="700" u="sng" dirty="0">
                <a:hlinkClick r:id="rId6"/>
              </a:rPr>
              <a:t>https://www.sciencedirect.com/science/article/pii/S2667032125000046</a:t>
            </a:r>
            <a:r>
              <a:rPr lang="en-GB" sz="700" dirty="0"/>
              <a:t> [Accessed on 10 April 2026]</a:t>
            </a:r>
            <a:endParaRPr lang="en-IN" sz="700" dirty="0"/>
          </a:p>
          <a:p>
            <a:r>
              <a:rPr lang="en-GB" sz="700" dirty="0"/>
              <a:t>Dhana, K., Agarwal, P., James, B.D., </a:t>
            </a:r>
            <a:r>
              <a:rPr lang="en-GB" sz="700" dirty="0" err="1"/>
              <a:t>Leurgans</a:t>
            </a:r>
            <a:r>
              <a:rPr lang="en-GB" sz="700" dirty="0"/>
              <a:t>, S.E., Rajan, K.B., Aggarwal, N.T., Barnes, L.L., Bennett, D.A. and Schneider, J.A., (2024). Healthy lifestyle and cognition in older adults with common </a:t>
            </a:r>
            <a:r>
              <a:rPr lang="en-GB" sz="700" dirty="0" err="1"/>
              <a:t>neuropathologies</a:t>
            </a:r>
            <a:r>
              <a:rPr lang="en-GB" sz="700" dirty="0"/>
              <a:t> of dementia. </a:t>
            </a:r>
            <a:r>
              <a:rPr lang="en-GB" sz="700" i="1" dirty="0"/>
              <a:t>JAMA neurology</a:t>
            </a:r>
            <a:r>
              <a:rPr lang="en-GB" sz="700" dirty="0"/>
              <a:t>, </a:t>
            </a:r>
            <a:r>
              <a:rPr lang="en-GB" sz="700" i="1" dirty="0"/>
              <a:t>81</a:t>
            </a:r>
            <a:r>
              <a:rPr lang="en-GB" sz="700" dirty="0"/>
              <a:t>(3), pp.233-239. Available at: </a:t>
            </a:r>
            <a:r>
              <a:rPr lang="en-GB" sz="700" u="sng" dirty="0">
                <a:hlinkClick r:id="rId7"/>
              </a:rPr>
              <a:t>https://pmc.ncbi.nlm.nih.gov/articles/PMC9136504/</a:t>
            </a:r>
            <a:r>
              <a:rPr lang="en-GB" sz="700" dirty="0"/>
              <a:t> [Accessed on 10 April 2026]</a:t>
            </a:r>
            <a:endParaRPr lang="en-IN" sz="700" dirty="0"/>
          </a:p>
          <a:p>
            <a:r>
              <a:rPr lang="en-GB" sz="700" dirty="0" err="1"/>
              <a:t>DimentiaUK.Org</a:t>
            </a:r>
            <a:r>
              <a:rPr lang="en-GB" sz="700" dirty="0"/>
              <a:t>. Progress for dementia care in the NHS 10-year Health </a:t>
            </a:r>
            <a:r>
              <a:rPr lang="en-GB" sz="700" dirty="0" err="1"/>
              <a:t>Plan.Available</a:t>
            </a:r>
            <a:r>
              <a:rPr lang="en-GB" sz="700" dirty="0"/>
              <a:t> </a:t>
            </a:r>
            <a:r>
              <a:rPr lang="en-GB" sz="700" dirty="0" err="1"/>
              <a:t>at:</a:t>
            </a:r>
            <a:r>
              <a:rPr lang="en-GB" sz="700" u="sng" dirty="0" err="1">
                <a:hlinkClick r:id="rId8"/>
              </a:rPr>
              <a:t>https</a:t>
            </a:r>
            <a:r>
              <a:rPr lang="en-GB" sz="700" u="sng" dirty="0">
                <a:hlinkClick r:id="rId8"/>
              </a:rPr>
              <a:t>://www.dementiauk.org/news/progress-for-dementia-care-in-the-nhs-10-year-health-plan-for-england/</a:t>
            </a:r>
            <a:r>
              <a:rPr lang="en-GB" sz="700" dirty="0"/>
              <a:t> </a:t>
            </a:r>
            <a:endParaRPr lang="en-IN" sz="700" dirty="0"/>
          </a:p>
          <a:p>
            <a:r>
              <a:rPr lang="en-GB" sz="700" dirty="0"/>
              <a:t>Dukelow, T., Lawrence, E.G., Jacobson, L., Vassilev, P., </a:t>
            </a:r>
            <a:r>
              <a:rPr lang="en-GB" sz="700" dirty="0" err="1"/>
              <a:t>Koychev</a:t>
            </a:r>
            <a:r>
              <a:rPr lang="en-GB" sz="700" dirty="0"/>
              <a:t>, I., Muhammed, K. and Kennelly, S.P., (2023). Modifiable risk factors for dementia, and awareness of brain health </a:t>
            </a:r>
            <a:r>
              <a:rPr lang="en-GB" sz="700" dirty="0" err="1"/>
              <a:t>behaviors</a:t>
            </a:r>
            <a:r>
              <a:rPr lang="en-GB" sz="700" dirty="0"/>
              <a:t>: Results from the Five Lives Brain Health Ireland Survey (FLBHIS). </a:t>
            </a:r>
            <a:r>
              <a:rPr lang="en-GB" sz="700" i="1" dirty="0"/>
              <a:t>Frontiers in Psychology</a:t>
            </a:r>
            <a:r>
              <a:rPr lang="en-GB" sz="700" dirty="0"/>
              <a:t>, </a:t>
            </a:r>
            <a:r>
              <a:rPr lang="en-GB" sz="700" i="1" dirty="0"/>
              <a:t>13</a:t>
            </a:r>
            <a:r>
              <a:rPr lang="en-GB" sz="700" dirty="0"/>
              <a:t>, p.1070259. Available at: </a:t>
            </a:r>
            <a:r>
              <a:rPr lang="en-GB" sz="700" u="sng" dirty="0">
                <a:hlinkClick r:id="rId9"/>
              </a:rPr>
              <a:t>https://pmc.ncbi.nlm.nih.gov/articles/PMC9879702/</a:t>
            </a:r>
            <a:r>
              <a:rPr lang="en-GB" sz="700" dirty="0"/>
              <a:t> [Accessed on 10 April 2026]</a:t>
            </a:r>
            <a:endParaRPr lang="en-IN" sz="700" dirty="0"/>
          </a:p>
          <a:p>
            <a:r>
              <a:rPr lang="en-GB" sz="700" dirty="0"/>
              <a:t>Entwistle, V.A., Cribb, A., Mitchell, P. and Walter, S., (2022). Unifying and universalizing personalised care? An analysis of a national curriculum with implications for policy and education relating to person-centred care. </a:t>
            </a:r>
            <a:r>
              <a:rPr lang="en-GB" sz="700" i="1" dirty="0"/>
              <a:t>Patient Education and </a:t>
            </a:r>
            <a:r>
              <a:rPr lang="en-GB" sz="700" i="1" dirty="0" err="1"/>
              <a:t>Counseling</a:t>
            </a:r>
            <a:r>
              <a:rPr lang="en-GB" sz="700" dirty="0"/>
              <a:t>, </a:t>
            </a:r>
            <a:r>
              <a:rPr lang="en-GB" sz="700" i="1" dirty="0"/>
              <a:t>105</a:t>
            </a:r>
            <a:r>
              <a:rPr lang="en-GB" sz="700" dirty="0"/>
              <a:t>(12), pp.3422-3428. Available at: </a:t>
            </a:r>
            <a:r>
              <a:rPr lang="en-GB" sz="700" u="sng" dirty="0">
                <a:hlinkClick r:id="rId10"/>
              </a:rPr>
              <a:t>https://www.sciencedirect.com/science/article/pii/S0738399122003019</a:t>
            </a:r>
            <a:r>
              <a:rPr lang="en-GB" sz="700" dirty="0"/>
              <a:t> [Accessed on 10 April 2026]</a:t>
            </a:r>
            <a:endParaRPr lang="en-IN" sz="700" dirty="0"/>
          </a:p>
          <a:p>
            <a:r>
              <a:rPr lang="en-IN" sz="700" dirty="0"/>
              <a:t>Essam, M.A. </a:t>
            </a:r>
            <a:r>
              <a:rPr lang="en-IN" sz="700" i="1" dirty="0"/>
              <a:t>et al.</a:t>
            </a:r>
            <a:r>
              <a:rPr lang="en-IN" sz="700" dirty="0"/>
              <a:t> (2019) </a:t>
            </a:r>
            <a:r>
              <a:rPr lang="en-IN" sz="700" i="1" dirty="0"/>
              <a:t>Implementing the comprehensive model of personalised care</a:t>
            </a:r>
            <a:r>
              <a:rPr lang="en-IN" sz="700" dirty="0"/>
              <a:t>. </a:t>
            </a:r>
            <a:r>
              <a:rPr lang="en-GB" sz="700" dirty="0"/>
              <a:t>Available at: </a:t>
            </a:r>
            <a:r>
              <a:rPr lang="en-IN" sz="700" u="sng" dirty="0">
                <a:hlinkClick r:id="rId11"/>
              </a:rPr>
              <a:t>https://napc.co.uk/wp-content/uploads/2019/10/NAPC19-Implementing-the-comprehensive-model-of-personalised-care.pdf</a:t>
            </a:r>
            <a:r>
              <a:rPr lang="en-IN" sz="700" dirty="0"/>
              <a:t>.</a:t>
            </a:r>
            <a:r>
              <a:rPr lang="en-GB" sz="700" dirty="0"/>
              <a:t>[Accessed on 10 April 2026]</a:t>
            </a:r>
            <a:endParaRPr lang="en-IN" sz="700" dirty="0"/>
          </a:p>
          <a:p>
            <a:r>
              <a:rPr lang="en-GB" sz="700" dirty="0"/>
              <a:t>Fisher, E., Chick, I., Fossey, J. and Spector, A., (2025). Barriers and facilitators to implementing cognitive stimulation and reminiscence therapy for dementia in care homes: systematic review. </a:t>
            </a:r>
            <a:r>
              <a:rPr lang="en-GB" sz="700" i="1" dirty="0"/>
              <a:t>International Journal of Geriatric Psychiatry</a:t>
            </a:r>
            <a:r>
              <a:rPr lang="en-GB" sz="700" dirty="0"/>
              <a:t>, </a:t>
            </a:r>
            <a:r>
              <a:rPr lang="en-GB" sz="700" i="1" dirty="0"/>
              <a:t>40</a:t>
            </a:r>
            <a:r>
              <a:rPr lang="en-GB" sz="700" dirty="0"/>
              <a:t>(7), p.e70124. Available at: </a:t>
            </a:r>
            <a:r>
              <a:rPr lang="en-GB" sz="700" u="sng" dirty="0">
                <a:hlinkClick r:id="rId12"/>
              </a:rPr>
              <a:t>https://onlinelibrary.wiley.com/doi/pdfdirect/10.1002/gps.70124</a:t>
            </a:r>
            <a:r>
              <a:rPr lang="en-GB" sz="700" dirty="0"/>
              <a:t> [Accessed on 10 April 2026]</a:t>
            </a:r>
            <a:endParaRPr lang="en-IN" sz="700" dirty="0"/>
          </a:p>
          <a:p>
            <a:r>
              <a:rPr lang="en-GB" sz="700" dirty="0"/>
              <a:t>Gov.uk, (2025).Dementia profile: prevalence and supporting well topics statistical commentary, March 2025.Available </a:t>
            </a:r>
            <a:r>
              <a:rPr lang="en-GB" sz="700" dirty="0" err="1"/>
              <a:t>at:</a:t>
            </a:r>
            <a:r>
              <a:rPr lang="en-GB" sz="700" u="sng" dirty="0" err="1">
                <a:hlinkClick r:id="rId13"/>
              </a:rPr>
              <a:t>https</a:t>
            </a:r>
            <a:r>
              <a:rPr lang="en-GB" sz="700" u="sng" dirty="0">
                <a:hlinkClick r:id="rId13"/>
              </a:rPr>
              <a:t>://www.gov.uk/government/statistics/dementia-profile-march-2025-update/dementia-profile-prevalence-and-supporting-well-topics-statistical-commentary-march-2025</a:t>
            </a:r>
            <a:r>
              <a:rPr lang="en-GB" sz="700" dirty="0"/>
              <a:t> [Accessed on 10 April 2026]</a:t>
            </a:r>
            <a:endParaRPr lang="en-IN" sz="700" dirty="0"/>
          </a:p>
          <a:p>
            <a:r>
              <a:rPr lang="en-GB" sz="700" dirty="0"/>
              <a:t>Harwood, R.H., Goldberg, S.E., Brand, A., van Der </a:t>
            </a:r>
            <a:r>
              <a:rPr lang="en-GB" sz="700" dirty="0" err="1"/>
              <a:t>Wardt</a:t>
            </a:r>
            <a:r>
              <a:rPr lang="en-GB" sz="700" dirty="0"/>
              <a:t>, V., Booth, V., Di Lorito, C., Hoare, Z., Hancox, J., Bajwa, R., Burgon, C. and Howe, L., (2023). Promoting Activity, Independence, and Stability in Early Dementia and mild cognitive impairment (</a:t>
            </a:r>
            <a:r>
              <a:rPr lang="en-GB" sz="700" dirty="0" err="1"/>
              <a:t>PrAISED</a:t>
            </a:r>
            <a:r>
              <a:rPr lang="en-GB" sz="700" dirty="0"/>
              <a:t>): randomised controlled trial. </a:t>
            </a:r>
            <a:r>
              <a:rPr lang="en-GB" sz="700" i="1" dirty="0" err="1"/>
              <a:t>bmj</a:t>
            </a:r>
            <a:r>
              <a:rPr lang="en-GB" sz="700" dirty="0"/>
              <a:t>, </a:t>
            </a:r>
            <a:r>
              <a:rPr lang="en-GB" sz="700" i="1" dirty="0"/>
              <a:t>382</a:t>
            </a:r>
            <a:r>
              <a:rPr lang="en-GB" sz="700" dirty="0"/>
              <a:t>. Available at: </a:t>
            </a:r>
            <a:r>
              <a:rPr lang="en-GB" sz="700" u="sng" dirty="0">
                <a:hlinkClick r:id="rId14"/>
              </a:rPr>
              <a:t>https://www.bmj.com/content/382/bmj-2023-074787.short</a:t>
            </a:r>
            <a:r>
              <a:rPr lang="en-GB" sz="700" dirty="0"/>
              <a:t> [Accessed on 10 April 2026]</a:t>
            </a:r>
            <a:endParaRPr lang="en-IN" sz="700" dirty="0"/>
          </a:p>
          <a:p>
            <a:r>
              <a:rPr lang="en-GB" sz="700" dirty="0"/>
              <a:t>Heaven, A., Foster, M., Foy, R., Hawkins, R., Hulme, C., Humphrey, S., Smith, J. and Clegg, A.P., (2025). Personalised care planning for older people with frailty: a review of factors influencing implementation. </a:t>
            </a:r>
            <a:r>
              <a:rPr lang="en-GB" sz="700" i="1" dirty="0"/>
              <a:t>BJGP open</a:t>
            </a:r>
            <a:r>
              <a:rPr lang="en-GB" sz="700" dirty="0"/>
              <a:t>, </a:t>
            </a:r>
            <a:r>
              <a:rPr lang="en-GB" sz="700" i="1" dirty="0"/>
              <a:t>9</a:t>
            </a:r>
            <a:r>
              <a:rPr lang="en-GB" sz="700" dirty="0"/>
              <a:t>(1). Available at: </a:t>
            </a:r>
            <a:r>
              <a:rPr lang="en-GB" sz="700" u="sng" dirty="0">
                <a:hlinkClick r:id="rId15"/>
              </a:rPr>
              <a:t>https://bjgpopen.org/content/9/1/BJGPO.2024.0163.abstract</a:t>
            </a:r>
            <a:r>
              <a:rPr lang="en-GB" sz="700" dirty="0"/>
              <a:t> [Accessed on 10 April 2026]</a:t>
            </a:r>
            <a:endParaRPr lang="en-IN" sz="700" dirty="0"/>
          </a:p>
          <a:p>
            <a:r>
              <a:rPr lang="en-GB" sz="700" dirty="0"/>
              <a:t>Hsu, J.L., Park, K.H., </a:t>
            </a:r>
            <a:r>
              <a:rPr lang="en-GB" sz="700" dirty="0" err="1"/>
              <a:t>Panegyres</a:t>
            </a:r>
            <a:r>
              <a:rPr lang="en-GB" sz="700" dirty="0"/>
              <a:t>, P.K., Huang, Y.H., Eom, Y.I., </a:t>
            </a:r>
            <a:r>
              <a:rPr lang="en-GB" sz="700" dirty="0" err="1"/>
              <a:t>Prusty</a:t>
            </a:r>
            <a:r>
              <a:rPr lang="en-GB" sz="700" dirty="0"/>
              <a:t>, V., Tan, L.S. and Shea, Y.F., 2025. Early Alzheimer’s disease (mild cognitive impairment or mild dementia): Prevalence, diagnostics, treatment options, and guidelines in Asia, Australasia, and Pacific nations countries. </a:t>
            </a:r>
            <a:r>
              <a:rPr lang="en-GB" sz="700" i="1" dirty="0"/>
              <a:t>The journal of prevention of Alzheimer's disease</a:t>
            </a:r>
            <a:r>
              <a:rPr lang="en-GB" sz="700" dirty="0"/>
              <a:t>, p.100362.Available </a:t>
            </a:r>
            <a:r>
              <a:rPr lang="en-GB" sz="700" dirty="0" err="1"/>
              <a:t>at:</a:t>
            </a:r>
            <a:r>
              <a:rPr lang="en-GB" sz="700" u="sng" dirty="0" err="1">
                <a:hlinkClick r:id="rId16"/>
              </a:rPr>
              <a:t>https</a:t>
            </a:r>
            <a:r>
              <a:rPr lang="en-GB" sz="700" u="sng" dirty="0">
                <a:hlinkClick r:id="rId16"/>
              </a:rPr>
              <a:t>://www.sciencedirect.com/science/article/pii/S2274580725003048</a:t>
            </a:r>
            <a:r>
              <a:rPr lang="en-GB" sz="700" dirty="0"/>
              <a:t> [Accessed on 10 April 2026]</a:t>
            </a:r>
            <a:endParaRPr lang="en-IN" sz="700" dirty="0"/>
          </a:p>
          <a:p>
            <a:r>
              <a:rPr lang="en-GB" sz="700" dirty="0"/>
              <a:t>Huizenga, J., </a:t>
            </a:r>
            <a:r>
              <a:rPr lang="en-GB" sz="700" dirty="0" err="1"/>
              <a:t>Scheffelaar</a:t>
            </a:r>
            <a:r>
              <a:rPr lang="en-GB" sz="700" dirty="0"/>
              <a:t>, A., </a:t>
            </a:r>
            <a:r>
              <a:rPr lang="en-GB" sz="700" dirty="0" err="1"/>
              <a:t>Bleijenberg</a:t>
            </a:r>
            <a:r>
              <a:rPr lang="en-GB" sz="700" dirty="0"/>
              <a:t>, N., Wilken, J.P., Keady, J. and Van </a:t>
            </a:r>
            <a:r>
              <a:rPr lang="en-GB" sz="700" dirty="0" err="1"/>
              <a:t>Regenmortel</a:t>
            </a:r>
            <a:r>
              <a:rPr lang="en-GB" sz="700" dirty="0"/>
              <a:t>, T., 2023. What matters most: Exploring the everyday lives of people with dementia. </a:t>
            </a:r>
            <a:r>
              <a:rPr lang="en-GB" sz="700" i="1" dirty="0"/>
              <a:t>International journal of geriatric psychiatry</a:t>
            </a:r>
            <a:r>
              <a:rPr lang="en-GB" sz="700" dirty="0"/>
              <a:t>, </a:t>
            </a:r>
            <a:r>
              <a:rPr lang="en-GB" sz="700" i="1" dirty="0"/>
              <a:t>38</a:t>
            </a:r>
            <a:r>
              <a:rPr lang="en-GB" sz="700" dirty="0"/>
              <a:t>(8), p.e5983.Available </a:t>
            </a:r>
            <a:r>
              <a:rPr lang="en-GB" sz="700" dirty="0" err="1"/>
              <a:t>at:</a:t>
            </a:r>
            <a:r>
              <a:rPr lang="en-GB" sz="700" u="sng" dirty="0" err="1">
                <a:hlinkClick r:id="rId17"/>
              </a:rPr>
              <a:t>https</a:t>
            </a:r>
            <a:r>
              <a:rPr lang="en-GB" sz="700" u="sng" dirty="0">
                <a:hlinkClick r:id="rId17"/>
              </a:rPr>
              <a:t>://onlinelibrary.wiley.com/</a:t>
            </a:r>
            <a:r>
              <a:rPr lang="en-GB" sz="700" u="sng" dirty="0" err="1">
                <a:hlinkClick r:id="rId17"/>
              </a:rPr>
              <a:t>doi</a:t>
            </a:r>
            <a:r>
              <a:rPr lang="en-GB" sz="700" u="sng" dirty="0">
                <a:hlinkClick r:id="rId17"/>
              </a:rPr>
              <a:t>/</a:t>
            </a:r>
            <a:r>
              <a:rPr lang="en-GB" sz="700" u="sng" dirty="0" err="1">
                <a:hlinkClick r:id="rId17"/>
              </a:rPr>
              <a:t>pdfdirect</a:t>
            </a:r>
            <a:r>
              <a:rPr lang="en-GB" sz="700" u="sng" dirty="0">
                <a:hlinkClick r:id="rId17"/>
              </a:rPr>
              <a:t>/10.1002/gps.5983</a:t>
            </a:r>
            <a:r>
              <a:rPr lang="en-GB" sz="700" dirty="0"/>
              <a:t> [Accessed on 10 April 2026]</a:t>
            </a:r>
            <a:endParaRPr lang="en-IN" sz="700" dirty="0"/>
          </a:p>
          <a:p>
            <a:r>
              <a:rPr lang="en-GB" sz="700" dirty="0"/>
              <a:t>Ismail, Z., (2022). Understanding behavioural changes in moderate stage dementia. </a:t>
            </a:r>
            <a:r>
              <a:rPr lang="en-GB" sz="700" i="1" dirty="0"/>
              <a:t>World Alzheimer report</a:t>
            </a:r>
            <a:r>
              <a:rPr lang="en-GB" sz="700" dirty="0"/>
              <a:t>, pp.168-169. Available at: </a:t>
            </a:r>
            <a:r>
              <a:rPr lang="en-GB" sz="700" u="sng" dirty="0">
                <a:hlinkClick r:id="rId18"/>
              </a:rPr>
              <a:t>https://www.researchgate.net/profile/Laura-Lebec/publication/387218693_The_impact_of_cognitive_impairment_on_employability/links/676432e68cfcdf077fe57641/The-impact-of-cognitive-impairment-on-employability.pdf#page=168</a:t>
            </a:r>
            <a:r>
              <a:rPr lang="en-GB" sz="700" dirty="0"/>
              <a:t> [Accessed on 10 April 2026]</a:t>
            </a:r>
            <a:endParaRPr lang="en-IN" sz="700" dirty="0"/>
          </a:p>
          <a:p>
            <a:r>
              <a:rPr lang="en-GB" sz="700" dirty="0"/>
              <a:t>Johnson, L., Kirk, H., Clark, B., Heath, S., Royse, C., Adams, C. and Portillo, M.C., (2023). Improving personalised care, through the development of a service evaluation tool to assess, understand and monitor delivery. </a:t>
            </a:r>
            <a:r>
              <a:rPr lang="en-GB" sz="700" i="1" dirty="0"/>
              <a:t>BMJ Open Quality</a:t>
            </a:r>
            <a:r>
              <a:rPr lang="en-GB" sz="700" dirty="0"/>
              <a:t>, </a:t>
            </a:r>
            <a:r>
              <a:rPr lang="en-GB" sz="700" i="1" dirty="0"/>
              <a:t>12</a:t>
            </a:r>
            <a:r>
              <a:rPr lang="en-GB" sz="700" dirty="0"/>
              <a:t>(3). Available at: </a:t>
            </a:r>
            <a:r>
              <a:rPr lang="en-GB" sz="700" u="sng" dirty="0">
                <a:hlinkClick r:id="rId19"/>
              </a:rPr>
              <a:t>https://bmjopenquality.bmj.com/content/bmjqir/12/3/e002324.full.pdf</a:t>
            </a:r>
            <a:r>
              <a:rPr lang="en-GB" sz="700" dirty="0"/>
              <a:t> [Accessed on 10 April 2026]</a:t>
            </a:r>
            <a:endParaRPr lang="en-IN" sz="700" dirty="0"/>
          </a:p>
          <a:p>
            <a:r>
              <a:rPr lang="en-GB" sz="700" dirty="0" err="1"/>
              <a:t>Kusoro</a:t>
            </a:r>
            <a:r>
              <a:rPr lang="en-GB" sz="700" dirty="0"/>
              <a:t>, O., Roche, M., Del‐Pino‐Casado, R., Leung, P. and Orgeta, V., (2025). Time to diagnosis in dementia: a systematic review with meta‐analysis. </a:t>
            </a:r>
            <a:r>
              <a:rPr lang="en-GB" sz="700" i="1" dirty="0"/>
              <a:t>International Journal of Geriatric Psychiatry</a:t>
            </a:r>
            <a:r>
              <a:rPr lang="en-GB" sz="700" dirty="0"/>
              <a:t>, </a:t>
            </a:r>
            <a:r>
              <a:rPr lang="en-GB" sz="700" i="1" dirty="0"/>
              <a:t>40</a:t>
            </a:r>
            <a:r>
              <a:rPr lang="en-GB" sz="700" dirty="0"/>
              <a:t>(7), p.e70129. Available at: </a:t>
            </a:r>
            <a:r>
              <a:rPr lang="en-GB" sz="700" u="sng" dirty="0">
                <a:hlinkClick r:id="rId20"/>
              </a:rPr>
              <a:t>https://onlinelibrary.wiley.com/doi/pdf/10.1002/gps.70129?domain=p2p_domain&amp;fbclid=IwZXh0bgNhZW0CMTAAYnJpZBEwbWM1bGVMV2V4OGI2MXZ2OQEej5keGjrWrqQC2eWvvlsHXhuZAFkZAV0huUj18j1pj0YHddBWVZ5KbsaJzb4_aem_vojILxwAwKQyJ2UfZ_D5EQ&amp;token=5WMXGVD5GSUAWMJFYPAI</a:t>
            </a:r>
            <a:r>
              <a:rPr lang="en-GB" sz="700" dirty="0"/>
              <a:t> [Accessed on 10 April 2026]</a:t>
            </a:r>
            <a:endParaRPr lang="en-IN" sz="700" dirty="0"/>
          </a:p>
          <a:p>
            <a:r>
              <a:rPr lang="en-GB" sz="700" dirty="0"/>
              <a:t>Lewis, L., Farrington, N., Patel, H.P., </a:t>
            </a:r>
            <a:r>
              <a:rPr lang="en-GB" sz="700" dirty="0" err="1"/>
              <a:t>Wagland</a:t>
            </a:r>
            <a:r>
              <a:rPr lang="en-GB" sz="700" dirty="0"/>
              <a:t>, R. and Hunt, K., (2025). Experience of decision-making for older adults, their significant others, and health care professionals after a diagnosis of cancer: A systematic review. </a:t>
            </a:r>
            <a:r>
              <a:rPr lang="en-GB" sz="700" i="1" dirty="0"/>
              <a:t>Journal of Geriatric Oncology</a:t>
            </a:r>
            <a:r>
              <a:rPr lang="en-GB" sz="700" dirty="0"/>
              <a:t>, </a:t>
            </a:r>
            <a:r>
              <a:rPr lang="en-GB" sz="700" i="1" dirty="0"/>
              <a:t>16</a:t>
            </a:r>
            <a:r>
              <a:rPr lang="en-GB" sz="700" dirty="0"/>
              <a:t>(8), p.102716. Available at: </a:t>
            </a:r>
            <a:r>
              <a:rPr lang="en-GB" sz="700" u="sng" dirty="0">
                <a:hlinkClick r:id="rId21"/>
              </a:rPr>
              <a:t>https://www.sciencedirect.com/science/article/pii/S1879406825005326</a:t>
            </a:r>
            <a:r>
              <a:rPr lang="en-GB" sz="700" dirty="0"/>
              <a:t> [Accessed on 10 April 2026]</a:t>
            </a:r>
            <a:endParaRPr lang="en-IN" sz="700" dirty="0"/>
          </a:p>
          <a:p>
            <a:r>
              <a:rPr lang="en-GB" sz="700" dirty="0"/>
              <a:t>Moroz, O.F., Kravchenko, V.I., </a:t>
            </a:r>
            <a:r>
              <a:rPr lang="en-GB" sz="700" dirty="0" err="1"/>
              <a:t>Kushch</a:t>
            </a:r>
            <a:r>
              <a:rPr lang="en-GB" sz="700" dirty="0"/>
              <a:t>, B.O. and </a:t>
            </a:r>
            <a:r>
              <a:rPr lang="en-GB" sz="700" dirty="0" err="1"/>
              <a:t>Zholos</a:t>
            </a:r>
            <a:r>
              <a:rPr lang="en-GB" sz="700" dirty="0"/>
              <a:t>, A.V., (2024). Dementia and neurodegenerative diseases: What is known and what is promising at the cellular and molecular level. </a:t>
            </a:r>
            <a:r>
              <a:rPr lang="en-GB" sz="700" i="1" dirty="0"/>
              <a:t>Basic &amp; Clinical Pharmacology &amp; Toxicology</a:t>
            </a:r>
            <a:r>
              <a:rPr lang="en-GB" sz="700" dirty="0"/>
              <a:t>, </a:t>
            </a:r>
            <a:r>
              <a:rPr lang="en-GB" sz="700" i="1" dirty="0"/>
              <a:t>135</a:t>
            </a:r>
            <a:r>
              <a:rPr lang="en-GB" sz="700" dirty="0"/>
              <a:t>(5), pp.550-560. Available at: </a:t>
            </a:r>
            <a:r>
              <a:rPr lang="en-GB" sz="700" u="sng" dirty="0">
                <a:hlinkClick r:id="rId22"/>
              </a:rPr>
              <a:t>https://onlinelibrary.wiley.com/doi/pdf/10.1111/bcpt.14087</a:t>
            </a:r>
            <a:r>
              <a:rPr lang="en-GB" sz="700" dirty="0"/>
              <a:t> [Accessed on 10 April 2026]</a:t>
            </a:r>
            <a:endParaRPr lang="en-IN" sz="700" dirty="0"/>
          </a:p>
          <a:p>
            <a:r>
              <a:rPr lang="en-GB" sz="700" dirty="0"/>
              <a:t>NCBI, (2023).The worldwide costs of dementia in 2019.</a:t>
            </a:r>
            <a:r>
              <a:rPr lang="en-GB" sz="700" u="sng" dirty="0">
                <a:hlinkClick r:id="rId23"/>
              </a:rPr>
              <a:t>https://pubmed.ncbi.nlm.nih.gov/36617519/#:~:text=Results:%20In%202019%2C%20the%20annual,global%20cost%20comparisons%20are%20needed</a:t>
            </a:r>
            <a:r>
              <a:rPr lang="en-GB" sz="700" dirty="0"/>
              <a:t> [Accessed on 10 April 2026]</a:t>
            </a:r>
            <a:endParaRPr lang="en-IN" sz="700" dirty="0"/>
          </a:p>
          <a:p>
            <a:r>
              <a:rPr lang="en-GB" sz="700" dirty="0"/>
              <a:t>NCBI, (2024).Societal Costs of Dementia: 204 Countries, 2000–2019.Available </a:t>
            </a:r>
            <a:r>
              <a:rPr lang="en-GB" sz="700" dirty="0" err="1"/>
              <a:t>at:</a:t>
            </a:r>
            <a:r>
              <a:rPr lang="en-GB" sz="700" u="sng" dirty="0" err="1">
                <a:hlinkClick r:id="rId24"/>
              </a:rPr>
              <a:t>https</a:t>
            </a:r>
            <a:r>
              <a:rPr lang="en-GB" sz="700" u="sng" dirty="0">
                <a:hlinkClick r:id="rId24"/>
              </a:rPr>
              <a:t>://pmc.ncbi.nlm.nih.gov/articles/PMC11380273/#:~:text=Understanding%20the%20full%20societal%20costs,to%20$2.5%20trillion%20by%202030</a:t>
            </a:r>
            <a:r>
              <a:rPr lang="en-GB" sz="700" dirty="0"/>
              <a:t> [Accessed on 10 April 2026]</a:t>
            </a:r>
            <a:endParaRPr lang="en-IN" sz="700" dirty="0"/>
          </a:p>
          <a:p>
            <a:r>
              <a:rPr lang="en-IN" sz="700" dirty="0"/>
              <a:t>NHS England, (</a:t>
            </a:r>
            <a:r>
              <a:rPr lang="en-IN" sz="700" dirty="0" err="1"/>
              <a:t>n.d</a:t>
            </a:r>
            <a:r>
              <a:rPr lang="en-IN" sz="700" dirty="0"/>
              <a:t>) </a:t>
            </a:r>
            <a:r>
              <a:rPr lang="en-IN" sz="700" i="1" dirty="0"/>
              <a:t>NHS England » Comprehensive model of personalised care</a:t>
            </a:r>
            <a:r>
              <a:rPr lang="en-IN" sz="700" dirty="0"/>
              <a:t>. </a:t>
            </a:r>
            <a:r>
              <a:rPr lang="en-GB" sz="700" dirty="0"/>
              <a:t>Available at: </a:t>
            </a:r>
            <a:r>
              <a:rPr lang="en-IN" sz="700" u="sng" dirty="0">
                <a:hlinkClick r:id="rId25"/>
              </a:rPr>
              <a:t>https://www.england.nhs.uk/personalisedcare/comprehensive-model-of-personalised-care/#:~:text=This%20comprehensive%20model%20of%20personalised,choices%20when%20their%20health%20changes</a:t>
            </a:r>
            <a:r>
              <a:rPr lang="en-IN" sz="700" dirty="0"/>
              <a:t> </a:t>
            </a:r>
            <a:r>
              <a:rPr lang="en-GB" sz="700" dirty="0"/>
              <a:t>[Accessed on 10 April 2026]</a:t>
            </a:r>
            <a:endParaRPr lang="en-IN" sz="700" dirty="0"/>
          </a:p>
          <a:p>
            <a:r>
              <a:rPr lang="en-GB" sz="700" dirty="0"/>
              <a:t>OCED.ORG, (2026).Policies for people with dementia across OECD </a:t>
            </a:r>
            <a:r>
              <a:rPr lang="en-GB" sz="700" dirty="0" err="1"/>
              <a:t>countries.Available</a:t>
            </a:r>
            <a:r>
              <a:rPr lang="en-GB" sz="700" dirty="0"/>
              <a:t> </a:t>
            </a:r>
            <a:r>
              <a:rPr lang="en-GB" sz="700" dirty="0" err="1"/>
              <a:t>at:</a:t>
            </a:r>
            <a:r>
              <a:rPr lang="en-GB" sz="700" u="sng" dirty="0" err="1">
                <a:hlinkClick r:id="rId26"/>
              </a:rPr>
              <a:t>https</a:t>
            </a:r>
            <a:r>
              <a:rPr lang="en-GB" sz="700" u="sng" dirty="0">
                <a:hlinkClick r:id="rId26"/>
              </a:rPr>
              <a:t>://www.oecd.org/content/dam/oecd/en/publications/reports/2026/01/policies-for-people-with-dementia-across-oecd-countries_5d13347a/e41e6eaa-en.pdf</a:t>
            </a:r>
            <a:r>
              <a:rPr lang="en-GB" sz="700" dirty="0"/>
              <a:t> [Accessed on 10 April 2026]</a:t>
            </a:r>
            <a:endParaRPr lang="en-IN" sz="700" dirty="0"/>
          </a:p>
          <a:p>
            <a:r>
              <a:rPr lang="en-GB" sz="700" dirty="0"/>
              <a:t>Schwertner, E., Pereira, J.B., Xu, H., </a:t>
            </a:r>
            <a:r>
              <a:rPr lang="en-GB" sz="700" dirty="0" err="1"/>
              <a:t>Secnik</a:t>
            </a:r>
            <a:r>
              <a:rPr lang="en-GB" sz="700" dirty="0"/>
              <a:t>, J., Winblad, B., </a:t>
            </a:r>
            <a:r>
              <a:rPr lang="en-GB" sz="700" dirty="0" err="1"/>
              <a:t>Eriksdotter</a:t>
            </a:r>
            <a:r>
              <a:rPr lang="en-GB" sz="700" dirty="0"/>
              <a:t>, M., </a:t>
            </a:r>
            <a:r>
              <a:rPr lang="en-GB" sz="700" dirty="0" err="1"/>
              <a:t>Nägga</a:t>
            </a:r>
            <a:r>
              <a:rPr lang="en-GB" sz="700" dirty="0"/>
              <a:t>, K. and </a:t>
            </a:r>
            <a:r>
              <a:rPr lang="en-GB" sz="700" dirty="0" err="1"/>
              <a:t>Religa</a:t>
            </a:r>
            <a:r>
              <a:rPr lang="en-GB" sz="700" dirty="0"/>
              <a:t>, D., (2022). Behavioral and psychological symptoms of dementia in different dementia disorders: a large-scale study of 10,000 individuals. </a:t>
            </a:r>
            <a:r>
              <a:rPr lang="en-GB" sz="700" i="1" dirty="0"/>
              <a:t>Journal of Alzheimer’s Disease</a:t>
            </a:r>
            <a:r>
              <a:rPr lang="en-GB" sz="700" dirty="0"/>
              <a:t>, </a:t>
            </a:r>
            <a:r>
              <a:rPr lang="en-GB" sz="700" i="1" dirty="0"/>
              <a:t>87</a:t>
            </a:r>
            <a:r>
              <a:rPr lang="en-GB" sz="700" dirty="0"/>
              <a:t>(3), pp.1307-1318. Available at: </a:t>
            </a:r>
            <a:r>
              <a:rPr lang="en-GB" sz="700" u="sng" dirty="0">
                <a:hlinkClick r:id="rId27"/>
              </a:rPr>
              <a:t>https://journals.sagepub.com/doi/pdf/10.3233/JAD-215198</a:t>
            </a:r>
            <a:r>
              <a:rPr lang="en-GB" sz="700" dirty="0"/>
              <a:t> [Accessed on 10 April 2026]</a:t>
            </a:r>
            <a:endParaRPr lang="en-IN" sz="700" dirty="0"/>
          </a:p>
          <a:p>
            <a:r>
              <a:rPr lang="en-GB" sz="700" dirty="0"/>
              <a:t>Sharifi, F., </a:t>
            </a:r>
            <a:r>
              <a:rPr lang="en-GB" sz="700" dirty="0" err="1"/>
              <a:t>Ghandali</a:t>
            </a:r>
            <a:r>
              <a:rPr lang="en-GB" sz="700" dirty="0"/>
              <a:t>, R., Alimohammadi, M. and </a:t>
            </a:r>
            <a:r>
              <a:rPr lang="en-GB" sz="700" dirty="0" err="1"/>
              <a:t>Ahmadipour</a:t>
            </a:r>
            <a:r>
              <a:rPr lang="en-GB" sz="700" dirty="0"/>
              <a:t>, P., (2024). Symptoms and diagnosis of dementia. In </a:t>
            </a:r>
            <a:r>
              <a:rPr lang="en-GB" sz="700" i="1" dirty="0"/>
              <a:t>Nutrition in Brain Aging and Dementia</a:t>
            </a:r>
            <a:r>
              <a:rPr lang="en-GB" sz="700" dirty="0"/>
              <a:t> (pp. 59-91). Singapore: Springer Nature Singapore. Available at: </a:t>
            </a:r>
            <a:r>
              <a:rPr lang="en-GB" sz="700" u="sng" dirty="0">
                <a:hlinkClick r:id="rId28"/>
              </a:rPr>
              <a:t>https://www.researchgate.net/profile/Dr-Saeid-Abbasi-Maleki/publication/383474532_Probiotic_Agents_for_Alzheimer_and_Dementia/links/68258c02be1b507dce8b5912/Probiotic-Agents-for-Alzheimer-and-Dementia.pdf#page=74</a:t>
            </a:r>
            <a:r>
              <a:rPr lang="en-GB" sz="700" dirty="0"/>
              <a:t> [Accessed on 10 April 2026]</a:t>
            </a:r>
            <a:endParaRPr lang="en-IN" sz="700" dirty="0"/>
          </a:p>
          <a:p>
            <a:r>
              <a:rPr lang="en-GB" sz="700" dirty="0"/>
              <a:t>Statista, (2026). Annual expenditure on Alzheimer's Society care service activities in the United Kingdom (UK) in 2024/25. Available at: </a:t>
            </a:r>
            <a:r>
              <a:rPr lang="en-GB" sz="700" u="sng" dirty="0">
                <a:hlinkClick r:id="rId29"/>
              </a:rPr>
              <a:t>https://www.statista.com/statistics/506615/alzheimers-society-annual-expenditure-care-service-activities-united-kingdom-uk/?srsltid=AfmBOooLw0JQvUSCCLNofo9MFp1FFv31VgEqAWIvW9ojm7RWbEN4_0v1</a:t>
            </a:r>
            <a:r>
              <a:rPr lang="en-GB" sz="700" dirty="0"/>
              <a:t> [Accessed on 10 April 2026]</a:t>
            </a:r>
            <a:endParaRPr lang="en-IN" sz="700" dirty="0"/>
          </a:p>
          <a:p>
            <a:r>
              <a:rPr lang="en-GB" sz="700" dirty="0" err="1"/>
              <a:t>Telenius</a:t>
            </a:r>
            <a:r>
              <a:rPr lang="en-GB" sz="700" dirty="0"/>
              <a:t>, E.W., Tangen, G.G., Eriksen, S. and Rokstad, A.M.M., (2022). Fun and a meaningful routine: The experience of physical activity in people with dementia. </a:t>
            </a:r>
            <a:r>
              <a:rPr lang="en-GB" sz="700" i="1" dirty="0"/>
              <a:t>BMC geriatrics</a:t>
            </a:r>
            <a:r>
              <a:rPr lang="en-GB" sz="700" dirty="0"/>
              <a:t>, </a:t>
            </a:r>
            <a:r>
              <a:rPr lang="en-GB" sz="700" i="1" dirty="0"/>
              <a:t>22</a:t>
            </a:r>
            <a:r>
              <a:rPr lang="en-GB" sz="700" dirty="0"/>
              <a:t>(1), p.500. Available at: Available at: </a:t>
            </a:r>
            <a:r>
              <a:rPr lang="en-GB" sz="700" u="sng" dirty="0">
                <a:hlinkClick r:id="rId30"/>
              </a:rPr>
              <a:t>https://link.springer.com/content/pdf/10.1186/s12877-022-03149-6.pdf</a:t>
            </a:r>
            <a:r>
              <a:rPr lang="en-GB" sz="700" dirty="0"/>
              <a:t> [Accessed on 10 April 2026]</a:t>
            </a:r>
            <a:endParaRPr lang="en-IN" sz="700" dirty="0"/>
          </a:p>
          <a:p>
            <a:r>
              <a:rPr lang="en-GB" sz="700" dirty="0"/>
              <a:t>UK GOV, (2019). Dementia: comorbidities in patients - data briefing. Available at: </a:t>
            </a:r>
            <a:r>
              <a:rPr lang="en-GB" sz="700" u="sng" dirty="0">
                <a:hlinkClick r:id="rId31"/>
              </a:rPr>
              <a:t>https://www.gov.uk/government/publications/dementia-comorbidities-in-patients/dementia-comorbidities-in-patients-data-briefing</a:t>
            </a:r>
            <a:r>
              <a:rPr lang="en-GB" sz="700" dirty="0"/>
              <a:t> [Accessed on 10 April 2026]</a:t>
            </a:r>
            <a:endParaRPr lang="en-IN" sz="700" dirty="0"/>
          </a:p>
          <a:p>
            <a:r>
              <a:rPr lang="en-GB" sz="700" dirty="0"/>
              <a:t>WHO, (2025).</a:t>
            </a:r>
            <a:r>
              <a:rPr lang="en-GB" sz="700" dirty="0" err="1"/>
              <a:t>Dementia.Available</a:t>
            </a:r>
            <a:r>
              <a:rPr lang="en-GB" sz="700" dirty="0"/>
              <a:t> </a:t>
            </a:r>
            <a:r>
              <a:rPr lang="en-GB" sz="700" dirty="0" err="1"/>
              <a:t>at:</a:t>
            </a:r>
            <a:r>
              <a:rPr lang="en-GB" sz="700" u="sng" dirty="0" err="1">
                <a:hlinkClick r:id="rId32"/>
              </a:rPr>
              <a:t>https</a:t>
            </a:r>
            <a:r>
              <a:rPr lang="en-GB" sz="700" u="sng" dirty="0">
                <a:hlinkClick r:id="rId32"/>
              </a:rPr>
              <a:t>://www.who.int/news-room/fact-sheets/detail/dementia</a:t>
            </a:r>
            <a:r>
              <a:rPr lang="en-GB" sz="700" dirty="0"/>
              <a:t> [Accessed on 10 April 2026]</a:t>
            </a:r>
            <a:endParaRPr lang="en-IN" sz="700" dirty="0"/>
          </a:p>
        </p:txBody>
      </p:sp>
      <p:sp>
        <p:nvSpPr>
          <p:cNvPr id="365" name="Google Shape;365;p25"/>
          <p:cNvSpPr txBox="1"/>
          <p:nvPr/>
        </p:nvSpPr>
        <p:spPr>
          <a:xfrm>
            <a:off x="243957" y="0"/>
            <a:ext cx="8389521" cy="51706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2800" b="1" dirty="0">
                <a:solidFill>
                  <a:srgbClr val="2A566A"/>
                </a:solidFill>
                <a:latin typeface="+mj-lt"/>
                <a:ea typeface="Times New Roman"/>
                <a:cs typeface="Times New Roman"/>
                <a:sym typeface="Times New Roman"/>
              </a:rPr>
              <a:t>References </a:t>
            </a:r>
            <a:endParaRPr sz="800" dirty="0">
              <a:latin typeface="+mj-lt"/>
            </a:endParaRPr>
          </a:p>
        </p:txBody>
      </p:sp>
      <p:sp>
        <p:nvSpPr>
          <p:cNvPr id="366" name="Google Shape;366;p25"/>
          <p:cNvSpPr/>
          <p:nvPr/>
        </p:nvSpPr>
        <p:spPr>
          <a:xfrm>
            <a:off x="8279987" y="918813"/>
            <a:ext cx="835467" cy="835467"/>
          </a:xfrm>
          <a:custGeom>
            <a:avLst/>
            <a:gdLst/>
            <a:ahLst/>
            <a:cxnLst/>
            <a:rect l="l" t="t" r="r" b="b"/>
            <a:pathLst>
              <a:path w="835467" h="835467" extrusionOk="0">
                <a:moveTo>
                  <a:pt x="0" y="0"/>
                </a:moveTo>
                <a:lnTo>
                  <a:pt x="835468" y="0"/>
                </a:lnTo>
                <a:lnTo>
                  <a:pt x="835468" y="835467"/>
                </a:lnTo>
                <a:lnTo>
                  <a:pt x="0" y="835467"/>
                </a:lnTo>
                <a:lnTo>
                  <a:pt x="0" y="0"/>
                </a:lnTo>
                <a:close/>
              </a:path>
            </a:pathLst>
          </a:custGeom>
          <a:noFill/>
          <a:ln>
            <a:noFill/>
          </a:ln>
        </p:spPr>
      </p:sp>
      <p:sp>
        <p:nvSpPr>
          <p:cNvPr id="367" name="Google Shape;367;p25"/>
          <p:cNvSpPr/>
          <p:nvPr/>
        </p:nvSpPr>
        <p:spPr>
          <a:xfrm>
            <a:off x="8458200" y="5257800"/>
            <a:ext cx="835467" cy="835467"/>
          </a:xfrm>
          <a:custGeom>
            <a:avLst/>
            <a:gdLst/>
            <a:ahLst/>
            <a:cxnLst/>
            <a:rect l="l" t="t" r="r" b="b"/>
            <a:pathLst>
              <a:path w="835467" h="835467" extrusionOk="0">
                <a:moveTo>
                  <a:pt x="0" y="0"/>
                </a:moveTo>
                <a:lnTo>
                  <a:pt x="835468" y="0"/>
                </a:lnTo>
                <a:lnTo>
                  <a:pt x="835468" y="835467"/>
                </a:lnTo>
                <a:lnTo>
                  <a:pt x="0" y="835467"/>
                </a:lnTo>
                <a:lnTo>
                  <a:pt x="0" y="0"/>
                </a:lnTo>
                <a:close/>
              </a:path>
            </a:pathLst>
          </a:custGeom>
          <a:noFill/>
          <a:ln>
            <a:noFill/>
          </a:ln>
        </p:spPr>
      </p:sp>
      <p:sp>
        <p:nvSpPr>
          <p:cNvPr id="368" name="Google Shape;368;p25"/>
          <p:cNvSpPr/>
          <p:nvPr/>
        </p:nvSpPr>
        <p:spPr>
          <a:xfrm>
            <a:off x="3718863" y="347965"/>
            <a:ext cx="835467" cy="835467"/>
          </a:xfrm>
          <a:custGeom>
            <a:avLst/>
            <a:gdLst/>
            <a:ahLst/>
            <a:cxnLst/>
            <a:rect l="l" t="t" r="r" b="b"/>
            <a:pathLst>
              <a:path w="835467" h="835467" extrusionOk="0">
                <a:moveTo>
                  <a:pt x="0" y="0"/>
                </a:moveTo>
                <a:lnTo>
                  <a:pt x="835468" y="0"/>
                </a:lnTo>
                <a:lnTo>
                  <a:pt x="835468" y="835467"/>
                </a:lnTo>
                <a:lnTo>
                  <a:pt x="0" y="835467"/>
                </a:lnTo>
                <a:lnTo>
                  <a:pt x="0" y="0"/>
                </a:lnTo>
                <a:close/>
              </a:path>
            </a:pathLst>
          </a:custGeom>
          <a:noFill/>
          <a:ln>
            <a:noFill/>
          </a:ln>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26"/>
          <p:cNvSpPr/>
          <p:nvPr/>
        </p:nvSpPr>
        <p:spPr>
          <a:xfrm>
            <a:off x="0" y="0"/>
            <a:ext cx="9753600" cy="7315200"/>
          </a:xfrm>
          <a:custGeom>
            <a:avLst/>
            <a:gdLst/>
            <a:ahLst/>
            <a:cxnLst/>
            <a:rect l="l" t="t" r="r" b="b"/>
            <a:pathLst>
              <a:path w="9753600" h="7315200" extrusionOk="0">
                <a:moveTo>
                  <a:pt x="0" y="0"/>
                </a:moveTo>
                <a:lnTo>
                  <a:pt x="9753600" y="0"/>
                </a:lnTo>
                <a:lnTo>
                  <a:pt x="9753600" y="7315200"/>
                </a:lnTo>
                <a:lnTo>
                  <a:pt x="0" y="7315200"/>
                </a:lnTo>
                <a:lnTo>
                  <a:pt x="0" y="0"/>
                </a:lnTo>
                <a:close/>
              </a:path>
            </a:pathLst>
          </a:custGeom>
          <a:blipFill rotWithShape="1">
            <a:blip r:embed="rId3">
              <a:alphaModFix/>
            </a:blip>
            <a:stretch>
              <a:fillRect t="-23180" b="-77321"/>
            </a:stretch>
          </a:blipFill>
          <a:ln>
            <a:noFill/>
          </a:ln>
        </p:spPr>
      </p:sp>
      <p:sp>
        <p:nvSpPr>
          <p:cNvPr id="374" name="Google Shape;374;p26"/>
          <p:cNvSpPr txBox="1"/>
          <p:nvPr/>
        </p:nvSpPr>
        <p:spPr>
          <a:xfrm>
            <a:off x="1678789" y="3620893"/>
            <a:ext cx="6396021" cy="1772793"/>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en-US" sz="9600" b="1" dirty="0">
                <a:solidFill>
                  <a:srgbClr val="FFFFFF"/>
                </a:solidFill>
                <a:latin typeface="+mj-lt"/>
                <a:ea typeface="Bebas Neue"/>
                <a:cs typeface="Bebas Neue"/>
                <a:sym typeface="Bebas Neue"/>
              </a:rPr>
              <a:t>Thank You</a:t>
            </a:r>
            <a:endParaRPr sz="1100" b="1" dirty="0">
              <a:latin typeface="+mj-lt"/>
            </a:endParaRPr>
          </a:p>
        </p:txBody>
      </p:sp>
      <p:sp>
        <p:nvSpPr>
          <p:cNvPr id="375" name="Google Shape;375;p26"/>
          <p:cNvSpPr/>
          <p:nvPr/>
        </p:nvSpPr>
        <p:spPr>
          <a:xfrm>
            <a:off x="1393792" y="2910453"/>
            <a:ext cx="835467" cy="835467"/>
          </a:xfrm>
          <a:custGeom>
            <a:avLst/>
            <a:gdLst/>
            <a:ahLst/>
            <a:cxnLst/>
            <a:rect l="l" t="t" r="r" b="b"/>
            <a:pathLst>
              <a:path w="835467" h="835467" extrusionOk="0">
                <a:moveTo>
                  <a:pt x="0" y="0"/>
                </a:moveTo>
                <a:lnTo>
                  <a:pt x="835467" y="0"/>
                </a:lnTo>
                <a:lnTo>
                  <a:pt x="835467" y="835467"/>
                </a:lnTo>
                <a:lnTo>
                  <a:pt x="0" y="835467"/>
                </a:lnTo>
                <a:lnTo>
                  <a:pt x="0" y="0"/>
                </a:lnTo>
                <a:close/>
              </a:path>
            </a:pathLst>
          </a:custGeom>
          <a:noFill/>
          <a:ln>
            <a:noFill/>
          </a:ln>
        </p:spPr>
      </p:sp>
      <p:sp>
        <p:nvSpPr>
          <p:cNvPr id="376" name="Google Shape;376;p26"/>
          <p:cNvSpPr/>
          <p:nvPr/>
        </p:nvSpPr>
        <p:spPr>
          <a:xfrm>
            <a:off x="7838013" y="5231945"/>
            <a:ext cx="473594" cy="473594"/>
          </a:xfrm>
          <a:custGeom>
            <a:avLst/>
            <a:gdLst/>
            <a:ahLst/>
            <a:cxnLst/>
            <a:rect l="l" t="t" r="r" b="b"/>
            <a:pathLst>
              <a:path w="473594" h="473594" extrusionOk="0">
                <a:moveTo>
                  <a:pt x="0" y="0"/>
                </a:moveTo>
                <a:lnTo>
                  <a:pt x="473595" y="0"/>
                </a:lnTo>
                <a:lnTo>
                  <a:pt x="473595" y="473595"/>
                </a:lnTo>
                <a:lnTo>
                  <a:pt x="0" y="473595"/>
                </a:lnTo>
                <a:lnTo>
                  <a:pt x="0" y="0"/>
                </a:lnTo>
                <a:close/>
              </a:path>
            </a:pathLst>
          </a:custGeom>
          <a:noFill/>
          <a:ln>
            <a:noFill/>
          </a:ln>
        </p:spPr>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TotalTime>
  <Words>4222</Words>
  <Application>Microsoft Office PowerPoint</Application>
  <PresentationFormat>Custom</PresentationFormat>
  <Paragraphs>138</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Times New Roman</vt:lpstr>
      <vt:lpstr>Wingdings</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Norin Qureshi</dc:creator>
  <cp:lastModifiedBy>Norin Qureshi</cp:lastModifiedBy>
  <cp:revision>5</cp:revision>
  <dcterms:modified xsi:type="dcterms:W3CDTF">2026-04-15T13:42:01Z</dcterms:modified>
</cp:coreProperties>
</file>