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>
  <p:sldMasterIdLst>
    <p:sldMasterId id="2147483648" r:id="rId1"/>
  </p:sldMasterIdLst>
  <p:sldIdLst>
    <p:sldId id="256" r:id="rId2"/>
  </p:sldIdLst>
  <p:sldSz cx="9753600" cy="14630400"/>
  <p:notesSz cx="6858000" cy="9144000"/>
  <p:embeddedFontLst>
    <p:embeddedFont>
      <p:font typeface="Calibri" panose="020F0502020204030204" pitchFamily="34" charset="0"/>
      <p:regular r:id="rId3"/>
      <p:bold r:id="rId4"/>
      <p:italic r:id="rId5"/>
      <p:boldItalic r:id="rId6"/>
    </p:embeddedFont>
    <p:embeddedFont>
      <p:font typeface="Canva Sans" panose="020B0604020202020204" charset="0"/>
      <p:regular r:id="rId7"/>
    </p:embeddedFont>
    <p:embeddedFont>
      <p:font typeface="Canva Sans Bold" panose="020B0604020202020204" charset="0"/>
      <p:regular r:id="rId8"/>
    </p:embeddedFont>
    <p:embeddedFont>
      <p:font typeface="Canva Sans Bold Italics" panose="020B0604020202020204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125" d="100"/>
          <a:sy n="125" d="100"/>
        </p:scale>
        <p:origin x="954" y="1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tableStyles" Target="tableStyle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viewProps" Target="viewProps.xml"/><Relationship Id="rId5" Type="http://schemas.openxmlformats.org/officeDocument/2006/relationships/font" Target="fonts/font3.fntdata"/><Relationship Id="rId10" Type="http://schemas.openxmlformats.org/officeDocument/2006/relationships/presProps" Target="presProps.xml"/><Relationship Id="rId4" Type="http://schemas.openxmlformats.org/officeDocument/2006/relationships/font" Target="fonts/font2.fntdata"/><Relationship Id="rId9" Type="http://schemas.openxmlformats.org/officeDocument/2006/relationships/font" Target="fonts/font7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4223023"/>
            <a:ext cx="9753600" cy="407377"/>
            <a:chOff x="0" y="0"/>
            <a:chExt cx="2709333" cy="1131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709333" cy="113160"/>
            </a:xfrm>
            <a:custGeom>
              <a:avLst/>
              <a:gdLst/>
              <a:ahLst/>
              <a:cxnLst/>
              <a:rect l="l" t="t" r="r" b="b"/>
              <a:pathLst>
                <a:path w="2709333" h="113160">
                  <a:moveTo>
                    <a:pt x="0" y="0"/>
                  </a:moveTo>
                  <a:lnTo>
                    <a:pt x="2709333" y="0"/>
                  </a:lnTo>
                  <a:lnTo>
                    <a:pt x="2709333" y="113160"/>
                  </a:lnTo>
                  <a:lnTo>
                    <a:pt x="0" y="113160"/>
                  </a:lnTo>
                  <a:close/>
                </a:path>
              </a:pathLst>
            </a:custGeom>
            <a:solidFill>
              <a:srgbClr val="082A5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709333" cy="14173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91326" y="1562750"/>
            <a:ext cx="4624514" cy="4434459"/>
            <a:chOff x="0" y="0"/>
            <a:chExt cx="6166019" cy="5912612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6166019" cy="5912612"/>
              <a:chOff x="0" y="0"/>
              <a:chExt cx="1284605" cy="1231773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284605" cy="1231773"/>
              </a:xfrm>
              <a:custGeom>
                <a:avLst/>
                <a:gdLst/>
                <a:ahLst/>
                <a:cxnLst/>
                <a:rect l="l" t="t" r="r" b="b"/>
                <a:pathLst>
                  <a:path w="1284605" h="1231773">
                    <a:moveTo>
                      <a:pt x="1284605" y="0"/>
                    </a:moveTo>
                    <a:lnTo>
                      <a:pt x="1284605" y="1231773"/>
                    </a:lnTo>
                    <a:lnTo>
                      <a:pt x="0" y="1231773"/>
                    </a:lnTo>
                    <a:lnTo>
                      <a:pt x="0" y="0"/>
                    </a:ln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8" name="TextBox 8"/>
              <p:cNvSpPr txBox="1"/>
              <p:nvPr/>
            </p:nvSpPr>
            <p:spPr>
              <a:xfrm>
                <a:off x="0" y="-28575"/>
                <a:ext cx="1284605" cy="12603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9" name="Group 9"/>
            <p:cNvGrpSpPr/>
            <p:nvPr/>
          </p:nvGrpSpPr>
          <p:grpSpPr>
            <a:xfrm>
              <a:off x="22298" y="0"/>
              <a:ext cx="6143721" cy="565841"/>
              <a:chOff x="0" y="0"/>
              <a:chExt cx="1279942" cy="117883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1279942" cy="117884"/>
              </a:xfrm>
              <a:custGeom>
                <a:avLst/>
                <a:gdLst/>
                <a:ahLst/>
                <a:cxnLst/>
                <a:rect l="l" t="t" r="r" b="b"/>
                <a:pathLst>
                  <a:path w="1279942" h="117884">
                    <a:moveTo>
                      <a:pt x="0" y="0"/>
                    </a:moveTo>
                    <a:lnTo>
                      <a:pt x="1279942" y="0"/>
                    </a:lnTo>
                    <a:lnTo>
                      <a:pt x="1279942" y="117884"/>
                    </a:lnTo>
                    <a:lnTo>
                      <a:pt x="0" y="117884"/>
                    </a:ln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11" name="TextBox 11"/>
              <p:cNvSpPr txBox="1"/>
              <p:nvPr/>
            </p:nvSpPr>
            <p:spPr>
              <a:xfrm>
                <a:off x="0" y="-28575"/>
                <a:ext cx="1279942" cy="1464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</p:grpSp>
      <p:grpSp>
        <p:nvGrpSpPr>
          <p:cNvPr id="12" name="Group 12"/>
          <p:cNvGrpSpPr/>
          <p:nvPr/>
        </p:nvGrpSpPr>
        <p:grpSpPr>
          <a:xfrm>
            <a:off x="4953826" y="1562750"/>
            <a:ext cx="4624514" cy="4434459"/>
            <a:chOff x="0" y="0"/>
            <a:chExt cx="6166019" cy="5912612"/>
          </a:xfrm>
        </p:grpSpPr>
        <p:grpSp>
          <p:nvGrpSpPr>
            <p:cNvPr id="13" name="Group 13"/>
            <p:cNvGrpSpPr/>
            <p:nvPr/>
          </p:nvGrpSpPr>
          <p:grpSpPr>
            <a:xfrm>
              <a:off x="0" y="0"/>
              <a:ext cx="6166019" cy="5912612"/>
              <a:chOff x="0" y="0"/>
              <a:chExt cx="1284605" cy="1231773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1284605" cy="1231773"/>
              </a:xfrm>
              <a:custGeom>
                <a:avLst/>
                <a:gdLst/>
                <a:ahLst/>
                <a:cxnLst/>
                <a:rect l="l" t="t" r="r" b="b"/>
                <a:pathLst>
                  <a:path w="1284605" h="1231773">
                    <a:moveTo>
                      <a:pt x="1284605" y="0"/>
                    </a:moveTo>
                    <a:lnTo>
                      <a:pt x="1284605" y="1231773"/>
                    </a:lnTo>
                    <a:lnTo>
                      <a:pt x="0" y="1231773"/>
                    </a:lnTo>
                    <a:lnTo>
                      <a:pt x="0" y="0"/>
                    </a:ln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15" name="TextBox 15"/>
              <p:cNvSpPr txBox="1"/>
              <p:nvPr/>
            </p:nvSpPr>
            <p:spPr>
              <a:xfrm>
                <a:off x="0" y="-28575"/>
                <a:ext cx="1284605" cy="126034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22298" y="0"/>
              <a:ext cx="6143721" cy="565841"/>
              <a:chOff x="0" y="0"/>
              <a:chExt cx="1279942" cy="117883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1279942" cy="117884"/>
              </a:xfrm>
              <a:custGeom>
                <a:avLst/>
                <a:gdLst/>
                <a:ahLst/>
                <a:cxnLst/>
                <a:rect l="l" t="t" r="r" b="b"/>
                <a:pathLst>
                  <a:path w="1279942" h="117884">
                    <a:moveTo>
                      <a:pt x="0" y="0"/>
                    </a:moveTo>
                    <a:lnTo>
                      <a:pt x="1279942" y="0"/>
                    </a:lnTo>
                    <a:lnTo>
                      <a:pt x="1279942" y="117884"/>
                    </a:lnTo>
                    <a:lnTo>
                      <a:pt x="0" y="117884"/>
                    </a:ln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18" name="TextBox 18"/>
              <p:cNvSpPr txBox="1"/>
              <p:nvPr/>
            </p:nvSpPr>
            <p:spPr>
              <a:xfrm>
                <a:off x="0" y="-28575"/>
                <a:ext cx="1279942" cy="14645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</p:grpSp>
      <p:grpSp>
        <p:nvGrpSpPr>
          <p:cNvPr id="19" name="Group 19"/>
          <p:cNvGrpSpPr/>
          <p:nvPr/>
        </p:nvGrpSpPr>
        <p:grpSpPr>
          <a:xfrm>
            <a:off x="191326" y="6168374"/>
            <a:ext cx="4624514" cy="4875957"/>
            <a:chOff x="0" y="0"/>
            <a:chExt cx="6166019" cy="6501276"/>
          </a:xfrm>
        </p:grpSpPr>
        <p:grpSp>
          <p:nvGrpSpPr>
            <p:cNvPr id="20" name="Group 20"/>
            <p:cNvGrpSpPr/>
            <p:nvPr/>
          </p:nvGrpSpPr>
          <p:grpSpPr>
            <a:xfrm>
              <a:off x="0" y="0"/>
              <a:ext cx="6166019" cy="6501276"/>
              <a:chOff x="0" y="0"/>
              <a:chExt cx="1284605" cy="1354409"/>
            </a:xfrm>
          </p:grpSpPr>
          <p:sp>
            <p:nvSpPr>
              <p:cNvPr id="21" name="Freeform 21"/>
              <p:cNvSpPr/>
              <p:nvPr/>
            </p:nvSpPr>
            <p:spPr>
              <a:xfrm>
                <a:off x="0" y="0"/>
                <a:ext cx="1284605" cy="1354409"/>
              </a:xfrm>
              <a:custGeom>
                <a:avLst/>
                <a:gdLst/>
                <a:ahLst/>
                <a:cxnLst/>
                <a:rect l="l" t="t" r="r" b="b"/>
                <a:pathLst>
                  <a:path w="1284605" h="1354409">
                    <a:moveTo>
                      <a:pt x="1284605" y="0"/>
                    </a:moveTo>
                    <a:lnTo>
                      <a:pt x="1284605" y="1354409"/>
                    </a:lnTo>
                    <a:lnTo>
                      <a:pt x="0" y="1354409"/>
                    </a:lnTo>
                    <a:lnTo>
                      <a:pt x="0" y="0"/>
                    </a:ln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22" name="TextBox 22"/>
              <p:cNvSpPr txBox="1"/>
              <p:nvPr/>
            </p:nvSpPr>
            <p:spPr>
              <a:xfrm>
                <a:off x="0" y="-28575"/>
                <a:ext cx="1284605" cy="138298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23" name="Group 23"/>
            <p:cNvGrpSpPr/>
            <p:nvPr/>
          </p:nvGrpSpPr>
          <p:grpSpPr>
            <a:xfrm>
              <a:off x="22298" y="0"/>
              <a:ext cx="6143721" cy="622176"/>
              <a:chOff x="0" y="0"/>
              <a:chExt cx="1279942" cy="129620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1279942" cy="129620"/>
              </a:xfrm>
              <a:custGeom>
                <a:avLst/>
                <a:gdLst/>
                <a:ahLst/>
                <a:cxnLst/>
                <a:rect l="l" t="t" r="r" b="b"/>
                <a:pathLst>
                  <a:path w="1279942" h="129620">
                    <a:moveTo>
                      <a:pt x="0" y="0"/>
                    </a:moveTo>
                    <a:lnTo>
                      <a:pt x="1279942" y="0"/>
                    </a:lnTo>
                    <a:lnTo>
                      <a:pt x="1279942" y="129620"/>
                    </a:lnTo>
                    <a:lnTo>
                      <a:pt x="0" y="129620"/>
                    </a:ln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25" name="TextBox 25"/>
              <p:cNvSpPr txBox="1"/>
              <p:nvPr/>
            </p:nvSpPr>
            <p:spPr>
              <a:xfrm>
                <a:off x="0" y="-28575"/>
                <a:ext cx="1279942" cy="1581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</p:grpSp>
      <p:grpSp>
        <p:nvGrpSpPr>
          <p:cNvPr id="26" name="Group 26"/>
          <p:cNvGrpSpPr/>
          <p:nvPr/>
        </p:nvGrpSpPr>
        <p:grpSpPr>
          <a:xfrm>
            <a:off x="4953826" y="6168374"/>
            <a:ext cx="4624514" cy="4875957"/>
            <a:chOff x="0" y="0"/>
            <a:chExt cx="6166019" cy="6501276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0"/>
              <a:ext cx="6166019" cy="6501276"/>
              <a:chOff x="0" y="0"/>
              <a:chExt cx="1284605" cy="1354409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0" y="0"/>
                <a:ext cx="1284605" cy="1354409"/>
              </a:xfrm>
              <a:custGeom>
                <a:avLst/>
                <a:gdLst/>
                <a:ahLst/>
                <a:cxnLst/>
                <a:rect l="l" t="t" r="r" b="b"/>
                <a:pathLst>
                  <a:path w="1284605" h="1354409">
                    <a:moveTo>
                      <a:pt x="1284605" y="0"/>
                    </a:moveTo>
                    <a:lnTo>
                      <a:pt x="1284605" y="1354409"/>
                    </a:lnTo>
                    <a:lnTo>
                      <a:pt x="0" y="1354409"/>
                    </a:lnTo>
                    <a:lnTo>
                      <a:pt x="0" y="0"/>
                    </a:ln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29" name="TextBox 29"/>
              <p:cNvSpPr txBox="1"/>
              <p:nvPr/>
            </p:nvSpPr>
            <p:spPr>
              <a:xfrm>
                <a:off x="0" y="-28575"/>
                <a:ext cx="1284605" cy="138298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30" name="Group 30"/>
            <p:cNvGrpSpPr/>
            <p:nvPr/>
          </p:nvGrpSpPr>
          <p:grpSpPr>
            <a:xfrm>
              <a:off x="22298" y="0"/>
              <a:ext cx="6143721" cy="622176"/>
              <a:chOff x="0" y="0"/>
              <a:chExt cx="1279942" cy="129620"/>
            </a:xfrm>
          </p:grpSpPr>
          <p:sp>
            <p:nvSpPr>
              <p:cNvPr id="31" name="Freeform 31"/>
              <p:cNvSpPr/>
              <p:nvPr/>
            </p:nvSpPr>
            <p:spPr>
              <a:xfrm>
                <a:off x="0" y="0"/>
                <a:ext cx="1279942" cy="129620"/>
              </a:xfrm>
              <a:custGeom>
                <a:avLst/>
                <a:gdLst/>
                <a:ahLst/>
                <a:cxnLst/>
                <a:rect l="l" t="t" r="r" b="b"/>
                <a:pathLst>
                  <a:path w="1279942" h="129620">
                    <a:moveTo>
                      <a:pt x="0" y="0"/>
                    </a:moveTo>
                    <a:lnTo>
                      <a:pt x="1279942" y="0"/>
                    </a:lnTo>
                    <a:lnTo>
                      <a:pt x="1279942" y="129620"/>
                    </a:lnTo>
                    <a:lnTo>
                      <a:pt x="0" y="129620"/>
                    </a:ln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32" name="TextBox 32"/>
              <p:cNvSpPr txBox="1"/>
              <p:nvPr/>
            </p:nvSpPr>
            <p:spPr>
              <a:xfrm>
                <a:off x="0" y="-28575"/>
                <a:ext cx="1279942" cy="1581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</p:grpSp>
      <p:grpSp>
        <p:nvGrpSpPr>
          <p:cNvPr id="33" name="Group 33"/>
          <p:cNvGrpSpPr/>
          <p:nvPr/>
        </p:nvGrpSpPr>
        <p:grpSpPr>
          <a:xfrm>
            <a:off x="208049" y="11215781"/>
            <a:ext cx="4624514" cy="2879702"/>
            <a:chOff x="0" y="0"/>
            <a:chExt cx="6166019" cy="3839603"/>
          </a:xfrm>
        </p:grpSpPr>
        <p:grpSp>
          <p:nvGrpSpPr>
            <p:cNvPr id="34" name="Group 34"/>
            <p:cNvGrpSpPr/>
            <p:nvPr/>
          </p:nvGrpSpPr>
          <p:grpSpPr>
            <a:xfrm>
              <a:off x="0" y="0"/>
              <a:ext cx="6166019" cy="3839603"/>
              <a:chOff x="0" y="0"/>
              <a:chExt cx="1284605" cy="799904"/>
            </a:xfrm>
          </p:grpSpPr>
          <p:sp>
            <p:nvSpPr>
              <p:cNvPr id="35" name="Freeform 35"/>
              <p:cNvSpPr/>
              <p:nvPr/>
            </p:nvSpPr>
            <p:spPr>
              <a:xfrm>
                <a:off x="0" y="0"/>
                <a:ext cx="1284605" cy="799904"/>
              </a:xfrm>
              <a:custGeom>
                <a:avLst/>
                <a:gdLst/>
                <a:ahLst/>
                <a:cxnLst/>
                <a:rect l="l" t="t" r="r" b="b"/>
                <a:pathLst>
                  <a:path w="1284605" h="799904">
                    <a:moveTo>
                      <a:pt x="1284605" y="0"/>
                    </a:moveTo>
                    <a:lnTo>
                      <a:pt x="1284605" y="799904"/>
                    </a:lnTo>
                    <a:lnTo>
                      <a:pt x="0" y="799904"/>
                    </a:lnTo>
                    <a:lnTo>
                      <a:pt x="0" y="0"/>
                    </a:ln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36" name="TextBox 36"/>
              <p:cNvSpPr txBox="1"/>
              <p:nvPr/>
            </p:nvSpPr>
            <p:spPr>
              <a:xfrm>
                <a:off x="0" y="-28575"/>
                <a:ext cx="1284605" cy="82847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37" name="Group 37"/>
            <p:cNvGrpSpPr/>
            <p:nvPr/>
          </p:nvGrpSpPr>
          <p:grpSpPr>
            <a:xfrm>
              <a:off x="22298" y="0"/>
              <a:ext cx="6143721" cy="622176"/>
              <a:chOff x="0" y="0"/>
              <a:chExt cx="1279942" cy="129620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0" y="0"/>
                <a:ext cx="1279942" cy="129620"/>
              </a:xfrm>
              <a:custGeom>
                <a:avLst/>
                <a:gdLst/>
                <a:ahLst/>
                <a:cxnLst/>
                <a:rect l="l" t="t" r="r" b="b"/>
                <a:pathLst>
                  <a:path w="1279942" h="129620">
                    <a:moveTo>
                      <a:pt x="0" y="0"/>
                    </a:moveTo>
                    <a:lnTo>
                      <a:pt x="1279942" y="0"/>
                    </a:lnTo>
                    <a:lnTo>
                      <a:pt x="1279942" y="129620"/>
                    </a:lnTo>
                    <a:lnTo>
                      <a:pt x="0" y="129620"/>
                    </a:ln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39" name="TextBox 39"/>
              <p:cNvSpPr txBox="1"/>
              <p:nvPr/>
            </p:nvSpPr>
            <p:spPr>
              <a:xfrm>
                <a:off x="0" y="-28575"/>
                <a:ext cx="1279942" cy="1581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</p:grpSp>
      <p:grpSp>
        <p:nvGrpSpPr>
          <p:cNvPr id="40" name="Group 40"/>
          <p:cNvGrpSpPr/>
          <p:nvPr/>
        </p:nvGrpSpPr>
        <p:grpSpPr>
          <a:xfrm>
            <a:off x="4953826" y="11215781"/>
            <a:ext cx="4624514" cy="2879702"/>
            <a:chOff x="0" y="0"/>
            <a:chExt cx="6166019" cy="3839603"/>
          </a:xfrm>
        </p:grpSpPr>
        <p:grpSp>
          <p:nvGrpSpPr>
            <p:cNvPr id="41" name="Group 41"/>
            <p:cNvGrpSpPr/>
            <p:nvPr/>
          </p:nvGrpSpPr>
          <p:grpSpPr>
            <a:xfrm>
              <a:off x="0" y="0"/>
              <a:ext cx="6166019" cy="3839603"/>
              <a:chOff x="0" y="0"/>
              <a:chExt cx="1284605" cy="799904"/>
            </a:xfrm>
          </p:grpSpPr>
          <p:sp>
            <p:nvSpPr>
              <p:cNvPr id="42" name="Freeform 42"/>
              <p:cNvSpPr/>
              <p:nvPr/>
            </p:nvSpPr>
            <p:spPr>
              <a:xfrm>
                <a:off x="0" y="0"/>
                <a:ext cx="1284605" cy="799904"/>
              </a:xfrm>
              <a:custGeom>
                <a:avLst/>
                <a:gdLst/>
                <a:ahLst/>
                <a:cxnLst/>
                <a:rect l="l" t="t" r="r" b="b"/>
                <a:pathLst>
                  <a:path w="1284605" h="799904">
                    <a:moveTo>
                      <a:pt x="1284605" y="0"/>
                    </a:moveTo>
                    <a:lnTo>
                      <a:pt x="1284605" y="799904"/>
                    </a:lnTo>
                    <a:lnTo>
                      <a:pt x="0" y="799904"/>
                    </a:lnTo>
                    <a:lnTo>
                      <a:pt x="0" y="0"/>
                    </a:ln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43" name="TextBox 43"/>
              <p:cNvSpPr txBox="1"/>
              <p:nvPr/>
            </p:nvSpPr>
            <p:spPr>
              <a:xfrm>
                <a:off x="0" y="-28575"/>
                <a:ext cx="1284605" cy="82847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44" name="Group 44"/>
            <p:cNvGrpSpPr/>
            <p:nvPr/>
          </p:nvGrpSpPr>
          <p:grpSpPr>
            <a:xfrm>
              <a:off x="22298" y="0"/>
              <a:ext cx="6143721" cy="622176"/>
              <a:chOff x="0" y="0"/>
              <a:chExt cx="1279942" cy="129620"/>
            </a:xfrm>
          </p:grpSpPr>
          <p:sp>
            <p:nvSpPr>
              <p:cNvPr id="45" name="Freeform 45"/>
              <p:cNvSpPr/>
              <p:nvPr/>
            </p:nvSpPr>
            <p:spPr>
              <a:xfrm>
                <a:off x="0" y="0"/>
                <a:ext cx="1279942" cy="129620"/>
              </a:xfrm>
              <a:custGeom>
                <a:avLst/>
                <a:gdLst/>
                <a:ahLst/>
                <a:cxnLst/>
                <a:rect l="l" t="t" r="r" b="b"/>
                <a:pathLst>
                  <a:path w="1279942" h="129620">
                    <a:moveTo>
                      <a:pt x="0" y="0"/>
                    </a:moveTo>
                    <a:lnTo>
                      <a:pt x="1279942" y="0"/>
                    </a:lnTo>
                    <a:lnTo>
                      <a:pt x="1279942" y="129620"/>
                    </a:lnTo>
                    <a:lnTo>
                      <a:pt x="0" y="129620"/>
                    </a:ln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46" name="TextBox 46"/>
              <p:cNvSpPr txBox="1"/>
              <p:nvPr/>
            </p:nvSpPr>
            <p:spPr>
              <a:xfrm>
                <a:off x="0" y="-28575"/>
                <a:ext cx="1279942" cy="1581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</p:grpSp>
      <p:grpSp>
        <p:nvGrpSpPr>
          <p:cNvPr id="47" name="Group 47"/>
          <p:cNvGrpSpPr/>
          <p:nvPr/>
        </p:nvGrpSpPr>
        <p:grpSpPr>
          <a:xfrm>
            <a:off x="0" y="0"/>
            <a:ext cx="9753600" cy="1390525"/>
            <a:chOff x="0" y="0"/>
            <a:chExt cx="2709333" cy="386257"/>
          </a:xfrm>
        </p:grpSpPr>
        <p:sp>
          <p:nvSpPr>
            <p:cNvPr id="48" name="Freeform 48"/>
            <p:cNvSpPr/>
            <p:nvPr/>
          </p:nvSpPr>
          <p:spPr>
            <a:xfrm>
              <a:off x="0" y="0"/>
              <a:ext cx="2709333" cy="386257"/>
            </a:xfrm>
            <a:custGeom>
              <a:avLst/>
              <a:gdLst/>
              <a:ahLst/>
              <a:cxnLst/>
              <a:rect l="l" t="t" r="r" b="b"/>
              <a:pathLst>
                <a:path w="2709333" h="386257">
                  <a:moveTo>
                    <a:pt x="0" y="0"/>
                  </a:moveTo>
                  <a:lnTo>
                    <a:pt x="2709333" y="0"/>
                  </a:lnTo>
                  <a:lnTo>
                    <a:pt x="2709333" y="386257"/>
                  </a:lnTo>
                  <a:lnTo>
                    <a:pt x="0" y="386257"/>
                  </a:lnTo>
                  <a:close/>
                </a:path>
              </a:pathLst>
            </a:custGeom>
            <a:solidFill>
              <a:srgbClr val="082A5F"/>
            </a:solidFill>
          </p:spPr>
        </p:sp>
        <p:sp>
          <p:nvSpPr>
            <p:cNvPr id="49" name="TextBox 49"/>
            <p:cNvSpPr txBox="1"/>
            <p:nvPr/>
          </p:nvSpPr>
          <p:spPr>
            <a:xfrm>
              <a:off x="0" y="-28575"/>
              <a:ext cx="2709333" cy="4148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069552" y="6746614"/>
            <a:ext cx="4361402" cy="999800"/>
            <a:chOff x="0" y="0"/>
            <a:chExt cx="1211500" cy="277722"/>
          </a:xfrm>
        </p:grpSpPr>
        <p:sp>
          <p:nvSpPr>
            <p:cNvPr id="51" name="Freeform 51"/>
            <p:cNvSpPr/>
            <p:nvPr/>
          </p:nvSpPr>
          <p:spPr>
            <a:xfrm>
              <a:off x="0" y="0"/>
              <a:ext cx="1211500" cy="277722"/>
            </a:xfrm>
            <a:custGeom>
              <a:avLst/>
              <a:gdLst/>
              <a:ahLst/>
              <a:cxnLst/>
              <a:rect l="l" t="t" r="r" b="b"/>
              <a:pathLst>
                <a:path w="1211500" h="277722">
                  <a:moveTo>
                    <a:pt x="21301" y="0"/>
                  </a:moveTo>
                  <a:lnTo>
                    <a:pt x="1190199" y="0"/>
                  </a:lnTo>
                  <a:cubicBezTo>
                    <a:pt x="1201964" y="0"/>
                    <a:pt x="1211500" y="9537"/>
                    <a:pt x="1211500" y="21301"/>
                  </a:cubicBezTo>
                  <a:lnTo>
                    <a:pt x="1211500" y="256421"/>
                  </a:lnTo>
                  <a:cubicBezTo>
                    <a:pt x="1211500" y="262070"/>
                    <a:pt x="1209256" y="267488"/>
                    <a:pt x="1205262" y="271483"/>
                  </a:cubicBezTo>
                  <a:cubicBezTo>
                    <a:pt x="1201267" y="275478"/>
                    <a:pt x="1195849" y="277722"/>
                    <a:pt x="1190199" y="277722"/>
                  </a:cubicBezTo>
                  <a:lnTo>
                    <a:pt x="21301" y="277722"/>
                  </a:lnTo>
                  <a:cubicBezTo>
                    <a:pt x="15652" y="277722"/>
                    <a:pt x="10234" y="275478"/>
                    <a:pt x="6239" y="271483"/>
                  </a:cubicBezTo>
                  <a:cubicBezTo>
                    <a:pt x="2244" y="267488"/>
                    <a:pt x="0" y="262070"/>
                    <a:pt x="0" y="256421"/>
                  </a:cubicBezTo>
                  <a:lnTo>
                    <a:pt x="0" y="21301"/>
                  </a:lnTo>
                  <a:cubicBezTo>
                    <a:pt x="0" y="15652"/>
                    <a:pt x="2244" y="10234"/>
                    <a:pt x="6239" y="6239"/>
                  </a:cubicBezTo>
                  <a:cubicBezTo>
                    <a:pt x="10234" y="2244"/>
                    <a:pt x="15652" y="0"/>
                    <a:pt x="21301" y="0"/>
                  </a:cubicBezTo>
                  <a:close/>
                </a:path>
              </a:pathLst>
            </a:custGeom>
            <a:solidFill>
              <a:srgbClr val="D6E7F4"/>
            </a:solidFill>
            <a:ln w="19050" cap="sq">
              <a:solidFill>
                <a:srgbClr val="082A5F"/>
              </a:solidFill>
              <a:prstDash val="solid"/>
              <a:miter/>
            </a:ln>
          </p:spPr>
        </p:sp>
        <p:sp>
          <p:nvSpPr>
            <p:cNvPr id="52" name="TextBox 52"/>
            <p:cNvSpPr txBox="1"/>
            <p:nvPr/>
          </p:nvSpPr>
          <p:spPr>
            <a:xfrm>
              <a:off x="0" y="-28575"/>
              <a:ext cx="1211500" cy="3062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5069552" y="7808620"/>
            <a:ext cx="4361402" cy="999800"/>
            <a:chOff x="0" y="0"/>
            <a:chExt cx="1211500" cy="277722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1211500" cy="277722"/>
            </a:xfrm>
            <a:custGeom>
              <a:avLst/>
              <a:gdLst/>
              <a:ahLst/>
              <a:cxnLst/>
              <a:rect l="l" t="t" r="r" b="b"/>
              <a:pathLst>
                <a:path w="1211500" h="277722">
                  <a:moveTo>
                    <a:pt x="21301" y="0"/>
                  </a:moveTo>
                  <a:lnTo>
                    <a:pt x="1190199" y="0"/>
                  </a:lnTo>
                  <a:cubicBezTo>
                    <a:pt x="1201964" y="0"/>
                    <a:pt x="1211500" y="9537"/>
                    <a:pt x="1211500" y="21301"/>
                  </a:cubicBezTo>
                  <a:lnTo>
                    <a:pt x="1211500" y="256421"/>
                  </a:lnTo>
                  <a:cubicBezTo>
                    <a:pt x="1211500" y="262070"/>
                    <a:pt x="1209256" y="267488"/>
                    <a:pt x="1205262" y="271483"/>
                  </a:cubicBezTo>
                  <a:cubicBezTo>
                    <a:pt x="1201267" y="275478"/>
                    <a:pt x="1195849" y="277722"/>
                    <a:pt x="1190199" y="277722"/>
                  </a:cubicBezTo>
                  <a:lnTo>
                    <a:pt x="21301" y="277722"/>
                  </a:lnTo>
                  <a:cubicBezTo>
                    <a:pt x="15652" y="277722"/>
                    <a:pt x="10234" y="275478"/>
                    <a:pt x="6239" y="271483"/>
                  </a:cubicBezTo>
                  <a:cubicBezTo>
                    <a:pt x="2244" y="267488"/>
                    <a:pt x="0" y="262070"/>
                    <a:pt x="0" y="256421"/>
                  </a:cubicBezTo>
                  <a:lnTo>
                    <a:pt x="0" y="21301"/>
                  </a:lnTo>
                  <a:cubicBezTo>
                    <a:pt x="0" y="15652"/>
                    <a:pt x="2244" y="10234"/>
                    <a:pt x="6239" y="6239"/>
                  </a:cubicBezTo>
                  <a:cubicBezTo>
                    <a:pt x="10234" y="2244"/>
                    <a:pt x="15652" y="0"/>
                    <a:pt x="21301" y="0"/>
                  </a:cubicBezTo>
                  <a:close/>
                </a:path>
              </a:pathLst>
            </a:custGeom>
            <a:solidFill>
              <a:srgbClr val="D6E7F4"/>
            </a:solidFill>
            <a:ln w="19050" cap="sq">
              <a:solidFill>
                <a:srgbClr val="082A5F"/>
              </a:solidFill>
              <a:prstDash val="solid"/>
              <a:miter/>
            </a:ln>
          </p:spPr>
        </p:sp>
        <p:sp>
          <p:nvSpPr>
            <p:cNvPr id="55" name="TextBox 55"/>
            <p:cNvSpPr txBox="1"/>
            <p:nvPr/>
          </p:nvSpPr>
          <p:spPr>
            <a:xfrm>
              <a:off x="0" y="-28575"/>
              <a:ext cx="1211500" cy="3062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5069552" y="8875095"/>
            <a:ext cx="4361402" cy="999800"/>
            <a:chOff x="0" y="0"/>
            <a:chExt cx="1211500" cy="277722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1211500" cy="277722"/>
            </a:xfrm>
            <a:custGeom>
              <a:avLst/>
              <a:gdLst/>
              <a:ahLst/>
              <a:cxnLst/>
              <a:rect l="l" t="t" r="r" b="b"/>
              <a:pathLst>
                <a:path w="1211500" h="277722">
                  <a:moveTo>
                    <a:pt x="21301" y="0"/>
                  </a:moveTo>
                  <a:lnTo>
                    <a:pt x="1190199" y="0"/>
                  </a:lnTo>
                  <a:cubicBezTo>
                    <a:pt x="1201964" y="0"/>
                    <a:pt x="1211500" y="9537"/>
                    <a:pt x="1211500" y="21301"/>
                  </a:cubicBezTo>
                  <a:lnTo>
                    <a:pt x="1211500" y="256421"/>
                  </a:lnTo>
                  <a:cubicBezTo>
                    <a:pt x="1211500" y="262070"/>
                    <a:pt x="1209256" y="267488"/>
                    <a:pt x="1205262" y="271483"/>
                  </a:cubicBezTo>
                  <a:cubicBezTo>
                    <a:pt x="1201267" y="275478"/>
                    <a:pt x="1195849" y="277722"/>
                    <a:pt x="1190199" y="277722"/>
                  </a:cubicBezTo>
                  <a:lnTo>
                    <a:pt x="21301" y="277722"/>
                  </a:lnTo>
                  <a:cubicBezTo>
                    <a:pt x="15652" y="277722"/>
                    <a:pt x="10234" y="275478"/>
                    <a:pt x="6239" y="271483"/>
                  </a:cubicBezTo>
                  <a:cubicBezTo>
                    <a:pt x="2244" y="267488"/>
                    <a:pt x="0" y="262070"/>
                    <a:pt x="0" y="256421"/>
                  </a:cubicBezTo>
                  <a:lnTo>
                    <a:pt x="0" y="21301"/>
                  </a:lnTo>
                  <a:cubicBezTo>
                    <a:pt x="0" y="15652"/>
                    <a:pt x="2244" y="10234"/>
                    <a:pt x="6239" y="6239"/>
                  </a:cubicBezTo>
                  <a:cubicBezTo>
                    <a:pt x="10234" y="2244"/>
                    <a:pt x="15652" y="0"/>
                    <a:pt x="21301" y="0"/>
                  </a:cubicBezTo>
                  <a:close/>
                </a:path>
              </a:pathLst>
            </a:custGeom>
            <a:solidFill>
              <a:srgbClr val="D6E7F4"/>
            </a:solidFill>
            <a:ln w="19050" cap="sq">
              <a:solidFill>
                <a:srgbClr val="082A5F"/>
              </a:solidFill>
              <a:prstDash val="solid"/>
              <a:miter/>
            </a:ln>
          </p:spPr>
        </p:sp>
        <p:sp>
          <p:nvSpPr>
            <p:cNvPr id="58" name="TextBox 58"/>
            <p:cNvSpPr txBox="1"/>
            <p:nvPr/>
          </p:nvSpPr>
          <p:spPr>
            <a:xfrm>
              <a:off x="0" y="-28575"/>
              <a:ext cx="1211500" cy="3062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5069552" y="9941570"/>
            <a:ext cx="4361402" cy="999800"/>
            <a:chOff x="0" y="0"/>
            <a:chExt cx="1211500" cy="277722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1211500" cy="277722"/>
            </a:xfrm>
            <a:custGeom>
              <a:avLst/>
              <a:gdLst/>
              <a:ahLst/>
              <a:cxnLst/>
              <a:rect l="l" t="t" r="r" b="b"/>
              <a:pathLst>
                <a:path w="1211500" h="277722">
                  <a:moveTo>
                    <a:pt x="21301" y="0"/>
                  </a:moveTo>
                  <a:lnTo>
                    <a:pt x="1190199" y="0"/>
                  </a:lnTo>
                  <a:cubicBezTo>
                    <a:pt x="1201964" y="0"/>
                    <a:pt x="1211500" y="9537"/>
                    <a:pt x="1211500" y="21301"/>
                  </a:cubicBezTo>
                  <a:lnTo>
                    <a:pt x="1211500" y="256421"/>
                  </a:lnTo>
                  <a:cubicBezTo>
                    <a:pt x="1211500" y="262070"/>
                    <a:pt x="1209256" y="267488"/>
                    <a:pt x="1205262" y="271483"/>
                  </a:cubicBezTo>
                  <a:cubicBezTo>
                    <a:pt x="1201267" y="275478"/>
                    <a:pt x="1195849" y="277722"/>
                    <a:pt x="1190199" y="277722"/>
                  </a:cubicBezTo>
                  <a:lnTo>
                    <a:pt x="21301" y="277722"/>
                  </a:lnTo>
                  <a:cubicBezTo>
                    <a:pt x="15652" y="277722"/>
                    <a:pt x="10234" y="275478"/>
                    <a:pt x="6239" y="271483"/>
                  </a:cubicBezTo>
                  <a:cubicBezTo>
                    <a:pt x="2244" y="267488"/>
                    <a:pt x="0" y="262070"/>
                    <a:pt x="0" y="256421"/>
                  </a:cubicBezTo>
                  <a:lnTo>
                    <a:pt x="0" y="21301"/>
                  </a:lnTo>
                  <a:cubicBezTo>
                    <a:pt x="0" y="15652"/>
                    <a:pt x="2244" y="10234"/>
                    <a:pt x="6239" y="6239"/>
                  </a:cubicBezTo>
                  <a:cubicBezTo>
                    <a:pt x="10234" y="2244"/>
                    <a:pt x="15652" y="0"/>
                    <a:pt x="21301" y="0"/>
                  </a:cubicBezTo>
                  <a:close/>
                </a:path>
              </a:pathLst>
            </a:custGeom>
            <a:solidFill>
              <a:srgbClr val="D6E7F4"/>
            </a:solidFill>
            <a:ln w="19050" cap="sq">
              <a:solidFill>
                <a:srgbClr val="082A5F"/>
              </a:solidFill>
              <a:prstDash val="solid"/>
              <a:miter/>
            </a:ln>
          </p:spPr>
        </p:sp>
        <p:sp>
          <p:nvSpPr>
            <p:cNvPr id="61" name="TextBox 61"/>
            <p:cNvSpPr txBox="1"/>
            <p:nvPr/>
          </p:nvSpPr>
          <p:spPr>
            <a:xfrm>
              <a:off x="0" y="-28575"/>
              <a:ext cx="1211500" cy="30629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318182" y="6746614"/>
            <a:ext cx="2114619" cy="2050360"/>
            <a:chOff x="0" y="0"/>
            <a:chExt cx="2819492" cy="2733814"/>
          </a:xfrm>
        </p:grpSpPr>
        <p:grpSp>
          <p:nvGrpSpPr>
            <p:cNvPr id="63" name="Group 63"/>
            <p:cNvGrpSpPr/>
            <p:nvPr/>
          </p:nvGrpSpPr>
          <p:grpSpPr>
            <a:xfrm>
              <a:off x="0" y="0"/>
              <a:ext cx="2819492" cy="2733814"/>
              <a:chOff x="0" y="0"/>
              <a:chExt cx="582307" cy="564594"/>
            </a:xfrm>
          </p:grpSpPr>
          <p:sp>
            <p:nvSpPr>
              <p:cNvPr id="64" name="Freeform 64"/>
              <p:cNvSpPr/>
              <p:nvPr/>
            </p:nvSpPr>
            <p:spPr>
              <a:xfrm>
                <a:off x="0" y="0"/>
                <a:ext cx="582307" cy="564594"/>
              </a:xfrm>
              <a:custGeom>
                <a:avLst/>
                <a:gdLst/>
                <a:ahLst/>
                <a:cxnLst/>
                <a:rect l="l" t="t" r="r" b="b"/>
                <a:pathLst>
                  <a:path w="582307" h="564594">
                    <a:moveTo>
                      <a:pt x="582307" y="51705"/>
                    </a:moveTo>
                    <a:lnTo>
                      <a:pt x="582307" y="512890"/>
                    </a:lnTo>
                    <a:cubicBezTo>
                      <a:pt x="582307" y="526603"/>
                      <a:pt x="576859" y="539754"/>
                      <a:pt x="567163" y="549450"/>
                    </a:cubicBezTo>
                    <a:cubicBezTo>
                      <a:pt x="557466" y="559147"/>
                      <a:pt x="544315" y="564594"/>
                      <a:pt x="530602" y="564594"/>
                    </a:cubicBezTo>
                    <a:lnTo>
                      <a:pt x="51705" y="564594"/>
                    </a:lnTo>
                    <a:cubicBezTo>
                      <a:pt x="37992" y="564594"/>
                      <a:pt x="24840" y="559147"/>
                      <a:pt x="15144" y="549450"/>
                    </a:cubicBezTo>
                    <a:cubicBezTo>
                      <a:pt x="5447" y="539754"/>
                      <a:pt x="0" y="526603"/>
                      <a:pt x="0" y="512890"/>
                    </a:cubicBezTo>
                    <a:lnTo>
                      <a:pt x="0" y="51705"/>
                    </a:lnTo>
                    <a:cubicBezTo>
                      <a:pt x="0" y="37992"/>
                      <a:pt x="5447" y="24840"/>
                      <a:pt x="15144" y="15144"/>
                    </a:cubicBezTo>
                    <a:cubicBezTo>
                      <a:pt x="24840" y="5447"/>
                      <a:pt x="37992" y="0"/>
                      <a:pt x="51705" y="0"/>
                    </a:cubicBezTo>
                    <a:lnTo>
                      <a:pt x="530602" y="0"/>
                    </a:lnTo>
                    <a:cubicBezTo>
                      <a:pt x="544315" y="0"/>
                      <a:pt x="557466" y="5447"/>
                      <a:pt x="567163" y="15144"/>
                    </a:cubicBezTo>
                    <a:cubicBezTo>
                      <a:pt x="576859" y="24840"/>
                      <a:pt x="582307" y="37992"/>
                      <a:pt x="582307" y="51705"/>
                    </a:cubicBez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65" name="TextBox 65"/>
              <p:cNvSpPr txBox="1"/>
              <p:nvPr/>
            </p:nvSpPr>
            <p:spPr>
              <a:xfrm>
                <a:off x="0" y="-28575"/>
                <a:ext cx="582307" cy="5931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19"/>
                  </a:lnSpc>
                </a:pPr>
                <a:endParaRPr/>
              </a:p>
            </p:txBody>
          </p:sp>
        </p:grpSp>
        <p:grpSp>
          <p:nvGrpSpPr>
            <p:cNvPr id="66" name="Group 66"/>
            <p:cNvGrpSpPr/>
            <p:nvPr/>
          </p:nvGrpSpPr>
          <p:grpSpPr>
            <a:xfrm>
              <a:off x="10196" y="0"/>
              <a:ext cx="2809296" cy="591090"/>
              <a:chOff x="0" y="0"/>
              <a:chExt cx="580193" cy="122076"/>
            </a:xfrm>
          </p:grpSpPr>
          <p:sp>
            <p:nvSpPr>
              <p:cNvPr id="67" name="Freeform 67"/>
              <p:cNvSpPr/>
              <p:nvPr/>
            </p:nvSpPr>
            <p:spPr>
              <a:xfrm>
                <a:off x="0" y="0"/>
                <a:ext cx="580193" cy="122076"/>
              </a:xfrm>
              <a:custGeom>
                <a:avLst/>
                <a:gdLst/>
                <a:ahLst/>
                <a:cxnLst/>
                <a:rect l="l" t="t" r="r" b="b"/>
                <a:pathLst>
                  <a:path w="580193" h="122076">
                    <a:moveTo>
                      <a:pt x="51892" y="0"/>
                    </a:moveTo>
                    <a:lnTo>
                      <a:pt x="528301" y="0"/>
                    </a:lnTo>
                    <a:cubicBezTo>
                      <a:pt x="556960" y="0"/>
                      <a:pt x="580193" y="23233"/>
                      <a:pt x="580193" y="51892"/>
                    </a:cubicBezTo>
                    <a:lnTo>
                      <a:pt x="580193" y="70183"/>
                    </a:lnTo>
                    <a:cubicBezTo>
                      <a:pt x="580193" y="83946"/>
                      <a:pt x="574726" y="97145"/>
                      <a:pt x="564994" y="106877"/>
                    </a:cubicBezTo>
                    <a:cubicBezTo>
                      <a:pt x="555262" y="116608"/>
                      <a:pt x="542063" y="122076"/>
                      <a:pt x="528301" y="122076"/>
                    </a:cubicBezTo>
                    <a:lnTo>
                      <a:pt x="51892" y="122076"/>
                    </a:lnTo>
                    <a:cubicBezTo>
                      <a:pt x="38130" y="122076"/>
                      <a:pt x="24931" y="116608"/>
                      <a:pt x="15199" y="106877"/>
                    </a:cubicBezTo>
                    <a:cubicBezTo>
                      <a:pt x="5467" y="97145"/>
                      <a:pt x="0" y="83946"/>
                      <a:pt x="0" y="70183"/>
                    </a:cubicBezTo>
                    <a:lnTo>
                      <a:pt x="0" y="51892"/>
                    </a:lnTo>
                    <a:cubicBezTo>
                      <a:pt x="0" y="38130"/>
                      <a:pt x="5467" y="24931"/>
                      <a:pt x="15199" y="15199"/>
                    </a:cubicBezTo>
                    <a:cubicBezTo>
                      <a:pt x="24931" y="5467"/>
                      <a:pt x="38130" y="0"/>
                      <a:pt x="51892" y="0"/>
                    </a:cubicBez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68" name="TextBox 68"/>
              <p:cNvSpPr txBox="1"/>
              <p:nvPr/>
            </p:nvSpPr>
            <p:spPr>
              <a:xfrm>
                <a:off x="0" y="-19050"/>
                <a:ext cx="580193" cy="1411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399"/>
                  </a:lnSpc>
                </a:pPr>
                <a:r>
                  <a:rPr lang="en-US" sz="999" b="1">
                    <a:solidFill>
                      <a:srgbClr val="FFFFFF"/>
                    </a:solidFill>
                    <a:latin typeface="Canva Sans Bold"/>
                    <a:ea typeface="Canva Sans Bold"/>
                    <a:cs typeface="Canva Sans Bold"/>
                    <a:sym typeface="Canva Sans Bold"/>
                  </a:rPr>
                  <a:t>Theme 1 — EI Dimensions at Deliveroo</a:t>
                </a:r>
              </a:p>
            </p:txBody>
          </p:sp>
        </p:grpSp>
      </p:grpSp>
      <p:grpSp>
        <p:nvGrpSpPr>
          <p:cNvPr id="69" name="Group 69"/>
          <p:cNvGrpSpPr/>
          <p:nvPr/>
        </p:nvGrpSpPr>
        <p:grpSpPr>
          <a:xfrm>
            <a:off x="2574365" y="6746614"/>
            <a:ext cx="2114619" cy="2050361"/>
            <a:chOff x="0" y="0"/>
            <a:chExt cx="2819492" cy="2733814"/>
          </a:xfrm>
        </p:grpSpPr>
        <p:grpSp>
          <p:nvGrpSpPr>
            <p:cNvPr id="70" name="Group 70"/>
            <p:cNvGrpSpPr/>
            <p:nvPr/>
          </p:nvGrpSpPr>
          <p:grpSpPr>
            <a:xfrm>
              <a:off x="0" y="0"/>
              <a:ext cx="2819492" cy="2733814"/>
              <a:chOff x="0" y="0"/>
              <a:chExt cx="582307" cy="564594"/>
            </a:xfrm>
          </p:grpSpPr>
          <p:sp>
            <p:nvSpPr>
              <p:cNvPr id="71" name="Freeform 71"/>
              <p:cNvSpPr/>
              <p:nvPr/>
            </p:nvSpPr>
            <p:spPr>
              <a:xfrm>
                <a:off x="0" y="0"/>
                <a:ext cx="582307" cy="564594"/>
              </a:xfrm>
              <a:custGeom>
                <a:avLst/>
                <a:gdLst/>
                <a:ahLst/>
                <a:cxnLst/>
                <a:rect l="l" t="t" r="r" b="b"/>
                <a:pathLst>
                  <a:path w="582307" h="564594">
                    <a:moveTo>
                      <a:pt x="582307" y="51705"/>
                    </a:moveTo>
                    <a:lnTo>
                      <a:pt x="582307" y="512890"/>
                    </a:lnTo>
                    <a:cubicBezTo>
                      <a:pt x="582307" y="526603"/>
                      <a:pt x="576859" y="539754"/>
                      <a:pt x="567163" y="549451"/>
                    </a:cubicBezTo>
                    <a:cubicBezTo>
                      <a:pt x="557466" y="559147"/>
                      <a:pt x="544315" y="564594"/>
                      <a:pt x="530602" y="564594"/>
                    </a:cubicBezTo>
                    <a:lnTo>
                      <a:pt x="51705" y="564594"/>
                    </a:lnTo>
                    <a:cubicBezTo>
                      <a:pt x="37992" y="564594"/>
                      <a:pt x="24840" y="559147"/>
                      <a:pt x="15144" y="549451"/>
                    </a:cubicBezTo>
                    <a:cubicBezTo>
                      <a:pt x="5447" y="539754"/>
                      <a:pt x="0" y="526603"/>
                      <a:pt x="0" y="512890"/>
                    </a:cubicBezTo>
                    <a:lnTo>
                      <a:pt x="0" y="51705"/>
                    </a:lnTo>
                    <a:cubicBezTo>
                      <a:pt x="0" y="37992"/>
                      <a:pt x="5447" y="24840"/>
                      <a:pt x="15144" y="15144"/>
                    </a:cubicBezTo>
                    <a:cubicBezTo>
                      <a:pt x="24840" y="5447"/>
                      <a:pt x="37992" y="0"/>
                      <a:pt x="51705" y="0"/>
                    </a:cubicBezTo>
                    <a:lnTo>
                      <a:pt x="530602" y="0"/>
                    </a:lnTo>
                    <a:cubicBezTo>
                      <a:pt x="544315" y="0"/>
                      <a:pt x="557466" y="5447"/>
                      <a:pt x="567163" y="15144"/>
                    </a:cubicBezTo>
                    <a:cubicBezTo>
                      <a:pt x="576859" y="24840"/>
                      <a:pt x="582307" y="37992"/>
                      <a:pt x="582307" y="51705"/>
                    </a:cubicBez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72" name="TextBox 72"/>
              <p:cNvSpPr txBox="1"/>
              <p:nvPr/>
            </p:nvSpPr>
            <p:spPr>
              <a:xfrm>
                <a:off x="0" y="-28575"/>
                <a:ext cx="582307" cy="5931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19"/>
                  </a:lnSpc>
                </a:pPr>
                <a:endParaRPr/>
              </a:p>
            </p:txBody>
          </p:sp>
        </p:grpSp>
        <p:grpSp>
          <p:nvGrpSpPr>
            <p:cNvPr id="73" name="Group 73"/>
            <p:cNvGrpSpPr/>
            <p:nvPr/>
          </p:nvGrpSpPr>
          <p:grpSpPr>
            <a:xfrm>
              <a:off x="10196" y="0"/>
              <a:ext cx="2809296" cy="591091"/>
              <a:chOff x="0" y="0"/>
              <a:chExt cx="580193" cy="122076"/>
            </a:xfrm>
          </p:grpSpPr>
          <p:sp>
            <p:nvSpPr>
              <p:cNvPr id="74" name="Freeform 74"/>
              <p:cNvSpPr/>
              <p:nvPr/>
            </p:nvSpPr>
            <p:spPr>
              <a:xfrm>
                <a:off x="0" y="0"/>
                <a:ext cx="580193" cy="122076"/>
              </a:xfrm>
              <a:custGeom>
                <a:avLst/>
                <a:gdLst/>
                <a:ahLst/>
                <a:cxnLst/>
                <a:rect l="l" t="t" r="r" b="b"/>
                <a:pathLst>
                  <a:path w="580193" h="122076">
                    <a:moveTo>
                      <a:pt x="51892" y="0"/>
                    </a:moveTo>
                    <a:lnTo>
                      <a:pt x="528301" y="0"/>
                    </a:lnTo>
                    <a:cubicBezTo>
                      <a:pt x="556960" y="0"/>
                      <a:pt x="580193" y="23233"/>
                      <a:pt x="580193" y="51892"/>
                    </a:cubicBezTo>
                    <a:lnTo>
                      <a:pt x="580193" y="70184"/>
                    </a:lnTo>
                    <a:cubicBezTo>
                      <a:pt x="580193" y="83946"/>
                      <a:pt x="574726" y="97145"/>
                      <a:pt x="564994" y="106877"/>
                    </a:cubicBezTo>
                    <a:cubicBezTo>
                      <a:pt x="555262" y="116608"/>
                      <a:pt x="542063" y="122076"/>
                      <a:pt x="528301" y="122076"/>
                    </a:cubicBezTo>
                    <a:lnTo>
                      <a:pt x="51892" y="122076"/>
                    </a:lnTo>
                    <a:cubicBezTo>
                      <a:pt x="38130" y="122076"/>
                      <a:pt x="24931" y="116608"/>
                      <a:pt x="15199" y="106877"/>
                    </a:cubicBezTo>
                    <a:cubicBezTo>
                      <a:pt x="5467" y="97145"/>
                      <a:pt x="0" y="83946"/>
                      <a:pt x="0" y="70184"/>
                    </a:cubicBezTo>
                    <a:lnTo>
                      <a:pt x="0" y="51892"/>
                    </a:lnTo>
                    <a:cubicBezTo>
                      <a:pt x="0" y="38130"/>
                      <a:pt x="5467" y="24931"/>
                      <a:pt x="15199" y="15199"/>
                    </a:cubicBezTo>
                    <a:cubicBezTo>
                      <a:pt x="24931" y="5467"/>
                      <a:pt x="38130" y="0"/>
                      <a:pt x="51892" y="0"/>
                    </a:cubicBez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75" name="TextBox 75"/>
              <p:cNvSpPr txBox="1"/>
              <p:nvPr/>
            </p:nvSpPr>
            <p:spPr>
              <a:xfrm>
                <a:off x="0" y="-28575"/>
                <a:ext cx="580193" cy="15065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400"/>
                  </a:lnSpc>
                </a:pPr>
                <a:r>
                  <a:rPr lang="en-US" sz="1000" b="1">
                    <a:solidFill>
                      <a:srgbClr val="FFFFFF"/>
                    </a:solidFill>
                    <a:latin typeface="Canva Sans Bold"/>
                    <a:ea typeface="Canva Sans Bold"/>
                    <a:cs typeface="Canva Sans Bold"/>
                    <a:sym typeface="Canva Sans Bold"/>
                  </a:rPr>
                  <a:t>Theme 2 — Consumer Purchase Behaviour Factors</a:t>
                </a:r>
              </a:p>
            </p:txBody>
          </p:sp>
        </p:grpSp>
      </p:grpSp>
      <p:grpSp>
        <p:nvGrpSpPr>
          <p:cNvPr id="76" name="Group 76"/>
          <p:cNvGrpSpPr/>
          <p:nvPr/>
        </p:nvGrpSpPr>
        <p:grpSpPr>
          <a:xfrm>
            <a:off x="318182" y="8899159"/>
            <a:ext cx="2114619" cy="2050360"/>
            <a:chOff x="0" y="0"/>
            <a:chExt cx="2819492" cy="2733814"/>
          </a:xfrm>
        </p:grpSpPr>
        <p:grpSp>
          <p:nvGrpSpPr>
            <p:cNvPr id="77" name="Group 77"/>
            <p:cNvGrpSpPr/>
            <p:nvPr/>
          </p:nvGrpSpPr>
          <p:grpSpPr>
            <a:xfrm>
              <a:off x="0" y="0"/>
              <a:ext cx="2819492" cy="2733814"/>
              <a:chOff x="0" y="0"/>
              <a:chExt cx="582307" cy="564594"/>
            </a:xfrm>
          </p:grpSpPr>
          <p:sp>
            <p:nvSpPr>
              <p:cNvPr id="78" name="Freeform 78"/>
              <p:cNvSpPr/>
              <p:nvPr/>
            </p:nvSpPr>
            <p:spPr>
              <a:xfrm>
                <a:off x="0" y="0"/>
                <a:ext cx="582307" cy="564594"/>
              </a:xfrm>
              <a:custGeom>
                <a:avLst/>
                <a:gdLst/>
                <a:ahLst/>
                <a:cxnLst/>
                <a:rect l="l" t="t" r="r" b="b"/>
                <a:pathLst>
                  <a:path w="582307" h="564594">
                    <a:moveTo>
                      <a:pt x="582307" y="51705"/>
                    </a:moveTo>
                    <a:lnTo>
                      <a:pt x="582307" y="512890"/>
                    </a:lnTo>
                    <a:cubicBezTo>
                      <a:pt x="582307" y="526603"/>
                      <a:pt x="576859" y="539754"/>
                      <a:pt x="567163" y="549450"/>
                    </a:cubicBezTo>
                    <a:cubicBezTo>
                      <a:pt x="557466" y="559147"/>
                      <a:pt x="544315" y="564594"/>
                      <a:pt x="530602" y="564594"/>
                    </a:cubicBezTo>
                    <a:lnTo>
                      <a:pt x="51705" y="564594"/>
                    </a:lnTo>
                    <a:cubicBezTo>
                      <a:pt x="37992" y="564594"/>
                      <a:pt x="24840" y="559147"/>
                      <a:pt x="15144" y="549450"/>
                    </a:cubicBezTo>
                    <a:cubicBezTo>
                      <a:pt x="5447" y="539754"/>
                      <a:pt x="0" y="526603"/>
                      <a:pt x="0" y="512890"/>
                    </a:cubicBezTo>
                    <a:lnTo>
                      <a:pt x="0" y="51705"/>
                    </a:lnTo>
                    <a:cubicBezTo>
                      <a:pt x="0" y="37992"/>
                      <a:pt x="5447" y="24840"/>
                      <a:pt x="15144" y="15144"/>
                    </a:cubicBezTo>
                    <a:cubicBezTo>
                      <a:pt x="24840" y="5447"/>
                      <a:pt x="37992" y="0"/>
                      <a:pt x="51705" y="0"/>
                    </a:cubicBezTo>
                    <a:lnTo>
                      <a:pt x="530602" y="0"/>
                    </a:lnTo>
                    <a:cubicBezTo>
                      <a:pt x="544315" y="0"/>
                      <a:pt x="557466" y="5447"/>
                      <a:pt x="567163" y="15144"/>
                    </a:cubicBezTo>
                    <a:cubicBezTo>
                      <a:pt x="576859" y="24840"/>
                      <a:pt x="582307" y="37992"/>
                      <a:pt x="582307" y="51705"/>
                    </a:cubicBez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79" name="TextBox 79"/>
              <p:cNvSpPr txBox="1"/>
              <p:nvPr/>
            </p:nvSpPr>
            <p:spPr>
              <a:xfrm>
                <a:off x="0" y="-28575"/>
                <a:ext cx="582307" cy="59316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19"/>
                  </a:lnSpc>
                </a:pPr>
                <a:endParaRPr/>
              </a:p>
            </p:txBody>
          </p:sp>
        </p:grpSp>
        <p:grpSp>
          <p:nvGrpSpPr>
            <p:cNvPr id="80" name="Group 80"/>
            <p:cNvGrpSpPr/>
            <p:nvPr/>
          </p:nvGrpSpPr>
          <p:grpSpPr>
            <a:xfrm>
              <a:off x="10196" y="0"/>
              <a:ext cx="2809296" cy="591090"/>
              <a:chOff x="0" y="0"/>
              <a:chExt cx="580193" cy="122076"/>
            </a:xfrm>
          </p:grpSpPr>
          <p:sp>
            <p:nvSpPr>
              <p:cNvPr id="81" name="Freeform 81"/>
              <p:cNvSpPr/>
              <p:nvPr/>
            </p:nvSpPr>
            <p:spPr>
              <a:xfrm>
                <a:off x="0" y="0"/>
                <a:ext cx="580193" cy="122076"/>
              </a:xfrm>
              <a:custGeom>
                <a:avLst/>
                <a:gdLst/>
                <a:ahLst/>
                <a:cxnLst/>
                <a:rect l="l" t="t" r="r" b="b"/>
                <a:pathLst>
                  <a:path w="580193" h="122076">
                    <a:moveTo>
                      <a:pt x="51892" y="0"/>
                    </a:moveTo>
                    <a:lnTo>
                      <a:pt x="528301" y="0"/>
                    </a:lnTo>
                    <a:cubicBezTo>
                      <a:pt x="556960" y="0"/>
                      <a:pt x="580193" y="23233"/>
                      <a:pt x="580193" y="51892"/>
                    </a:cubicBezTo>
                    <a:lnTo>
                      <a:pt x="580193" y="70183"/>
                    </a:lnTo>
                    <a:cubicBezTo>
                      <a:pt x="580193" y="83946"/>
                      <a:pt x="574726" y="97145"/>
                      <a:pt x="564994" y="106877"/>
                    </a:cubicBezTo>
                    <a:cubicBezTo>
                      <a:pt x="555262" y="116608"/>
                      <a:pt x="542063" y="122076"/>
                      <a:pt x="528301" y="122076"/>
                    </a:cubicBezTo>
                    <a:lnTo>
                      <a:pt x="51892" y="122076"/>
                    </a:lnTo>
                    <a:cubicBezTo>
                      <a:pt x="38130" y="122076"/>
                      <a:pt x="24931" y="116608"/>
                      <a:pt x="15199" y="106877"/>
                    </a:cubicBezTo>
                    <a:cubicBezTo>
                      <a:pt x="5467" y="97145"/>
                      <a:pt x="0" y="83946"/>
                      <a:pt x="0" y="70183"/>
                    </a:cubicBezTo>
                    <a:lnTo>
                      <a:pt x="0" y="51892"/>
                    </a:lnTo>
                    <a:cubicBezTo>
                      <a:pt x="0" y="38130"/>
                      <a:pt x="5467" y="24931"/>
                      <a:pt x="15199" y="15199"/>
                    </a:cubicBezTo>
                    <a:cubicBezTo>
                      <a:pt x="24931" y="5467"/>
                      <a:pt x="38130" y="0"/>
                      <a:pt x="51892" y="0"/>
                    </a:cubicBez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82" name="TextBox 82"/>
              <p:cNvSpPr txBox="1"/>
              <p:nvPr/>
            </p:nvSpPr>
            <p:spPr>
              <a:xfrm>
                <a:off x="0" y="-19050"/>
                <a:ext cx="580193" cy="1411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399"/>
                  </a:lnSpc>
                </a:pPr>
                <a:r>
                  <a:rPr lang="en-US" sz="999" b="1">
                    <a:solidFill>
                      <a:srgbClr val="FFFFFF"/>
                    </a:solidFill>
                    <a:latin typeface="Canva Sans Bold"/>
                    <a:ea typeface="Canva Sans Bold"/>
                    <a:cs typeface="Canva Sans Bold"/>
                    <a:sym typeface="Canva Sans Bold"/>
                  </a:rPr>
                  <a:t>Theme 3 — EI and Purchase Behaviour Relationship</a:t>
                </a:r>
              </a:p>
            </p:txBody>
          </p:sp>
        </p:grpSp>
      </p:grpSp>
      <p:grpSp>
        <p:nvGrpSpPr>
          <p:cNvPr id="83" name="Group 83"/>
          <p:cNvGrpSpPr/>
          <p:nvPr/>
        </p:nvGrpSpPr>
        <p:grpSpPr>
          <a:xfrm>
            <a:off x="2574365" y="8899159"/>
            <a:ext cx="2114619" cy="2042211"/>
            <a:chOff x="0" y="0"/>
            <a:chExt cx="2819492" cy="2722948"/>
          </a:xfrm>
        </p:grpSpPr>
        <p:grpSp>
          <p:nvGrpSpPr>
            <p:cNvPr id="84" name="Group 84"/>
            <p:cNvGrpSpPr/>
            <p:nvPr/>
          </p:nvGrpSpPr>
          <p:grpSpPr>
            <a:xfrm>
              <a:off x="0" y="0"/>
              <a:ext cx="2819492" cy="2722948"/>
              <a:chOff x="0" y="0"/>
              <a:chExt cx="582307" cy="562350"/>
            </a:xfrm>
          </p:grpSpPr>
          <p:sp>
            <p:nvSpPr>
              <p:cNvPr id="85" name="Freeform 85"/>
              <p:cNvSpPr/>
              <p:nvPr/>
            </p:nvSpPr>
            <p:spPr>
              <a:xfrm>
                <a:off x="0" y="0"/>
                <a:ext cx="582307" cy="562350"/>
              </a:xfrm>
              <a:custGeom>
                <a:avLst/>
                <a:gdLst/>
                <a:ahLst/>
                <a:cxnLst/>
                <a:rect l="l" t="t" r="r" b="b"/>
                <a:pathLst>
                  <a:path w="582307" h="562350">
                    <a:moveTo>
                      <a:pt x="582307" y="51705"/>
                    </a:moveTo>
                    <a:lnTo>
                      <a:pt x="582307" y="510646"/>
                    </a:lnTo>
                    <a:cubicBezTo>
                      <a:pt x="582307" y="524359"/>
                      <a:pt x="576859" y="537510"/>
                      <a:pt x="567163" y="547206"/>
                    </a:cubicBezTo>
                    <a:cubicBezTo>
                      <a:pt x="557466" y="556903"/>
                      <a:pt x="544315" y="562350"/>
                      <a:pt x="530602" y="562350"/>
                    </a:cubicBezTo>
                    <a:lnTo>
                      <a:pt x="51705" y="562350"/>
                    </a:lnTo>
                    <a:cubicBezTo>
                      <a:pt x="37992" y="562350"/>
                      <a:pt x="24840" y="556903"/>
                      <a:pt x="15144" y="547206"/>
                    </a:cubicBezTo>
                    <a:cubicBezTo>
                      <a:pt x="5447" y="537510"/>
                      <a:pt x="0" y="524359"/>
                      <a:pt x="0" y="510646"/>
                    </a:cubicBezTo>
                    <a:lnTo>
                      <a:pt x="0" y="51705"/>
                    </a:lnTo>
                    <a:cubicBezTo>
                      <a:pt x="0" y="37992"/>
                      <a:pt x="5447" y="24840"/>
                      <a:pt x="15144" y="15144"/>
                    </a:cubicBezTo>
                    <a:cubicBezTo>
                      <a:pt x="24840" y="5447"/>
                      <a:pt x="37992" y="0"/>
                      <a:pt x="51705" y="0"/>
                    </a:cubicBezTo>
                    <a:lnTo>
                      <a:pt x="530602" y="0"/>
                    </a:lnTo>
                    <a:cubicBezTo>
                      <a:pt x="544315" y="0"/>
                      <a:pt x="557466" y="5447"/>
                      <a:pt x="567163" y="15144"/>
                    </a:cubicBezTo>
                    <a:cubicBezTo>
                      <a:pt x="576859" y="24840"/>
                      <a:pt x="582307" y="37992"/>
                      <a:pt x="582307" y="51705"/>
                    </a:cubicBezTo>
                    <a:close/>
                  </a:path>
                </a:pathLst>
              </a:custGeom>
              <a:ln w="28575" cap="sq">
                <a:solidFill>
                  <a:srgbClr val="082A5F"/>
                </a:solidFill>
                <a:prstDash val="solid"/>
                <a:miter/>
              </a:ln>
            </p:spPr>
          </p:sp>
          <p:sp>
            <p:nvSpPr>
              <p:cNvPr id="86" name="TextBox 86"/>
              <p:cNvSpPr txBox="1"/>
              <p:nvPr/>
            </p:nvSpPr>
            <p:spPr>
              <a:xfrm>
                <a:off x="0" y="-28575"/>
                <a:ext cx="582307" cy="590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19"/>
                  </a:lnSpc>
                </a:pPr>
                <a:endParaRPr/>
              </a:p>
            </p:txBody>
          </p:sp>
        </p:grpSp>
        <p:grpSp>
          <p:nvGrpSpPr>
            <p:cNvPr id="87" name="Group 87"/>
            <p:cNvGrpSpPr/>
            <p:nvPr/>
          </p:nvGrpSpPr>
          <p:grpSpPr>
            <a:xfrm>
              <a:off x="10196" y="0"/>
              <a:ext cx="2809296" cy="580225"/>
              <a:chOff x="0" y="0"/>
              <a:chExt cx="580193" cy="119832"/>
            </a:xfrm>
          </p:grpSpPr>
          <p:sp>
            <p:nvSpPr>
              <p:cNvPr id="88" name="Freeform 88"/>
              <p:cNvSpPr/>
              <p:nvPr/>
            </p:nvSpPr>
            <p:spPr>
              <a:xfrm>
                <a:off x="0" y="0"/>
                <a:ext cx="580193" cy="119832"/>
              </a:xfrm>
              <a:custGeom>
                <a:avLst/>
                <a:gdLst/>
                <a:ahLst/>
                <a:cxnLst/>
                <a:rect l="l" t="t" r="r" b="b"/>
                <a:pathLst>
                  <a:path w="580193" h="119832">
                    <a:moveTo>
                      <a:pt x="51892" y="0"/>
                    </a:moveTo>
                    <a:lnTo>
                      <a:pt x="528301" y="0"/>
                    </a:lnTo>
                    <a:cubicBezTo>
                      <a:pt x="556960" y="0"/>
                      <a:pt x="580193" y="23233"/>
                      <a:pt x="580193" y="51892"/>
                    </a:cubicBezTo>
                    <a:lnTo>
                      <a:pt x="580193" y="67939"/>
                    </a:lnTo>
                    <a:cubicBezTo>
                      <a:pt x="580193" y="81702"/>
                      <a:pt x="574726" y="94901"/>
                      <a:pt x="564994" y="104633"/>
                    </a:cubicBezTo>
                    <a:cubicBezTo>
                      <a:pt x="555262" y="114364"/>
                      <a:pt x="542063" y="119832"/>
                      <a:pt x="528301" y="119832"/>
                    </a:cubicBezTo>
                    <a:lnTo>
                      <a:pt x="51892" y="119832"/>
                    </a:lnTo>
                    <a:cubicBezTo>
                      <a:pt x="38130" y="119832"/>
                      <a:pt x="24931" y="114364"/>
                      <a:pt x="15199" y="104633"/>
                    </a:cubicBezTo>
                    <a:cubicBezTo>
                      <a:pt x="5467" y="94901"/>
                      <a:pt x="0" y="81702"/>
                      <a:pt x="0" y="67939"/>
                    </a:cubicBezTo>
                    <a:lnTo>
                      <a:pt x="0" y="51892"/>
                    </a:lnTo>
                    <a:cubicBezTo>
                      <a:pt x="0" y="38130"/>
                      <a:pt x="5467" y="24931"/>
                      <a:pt x="15199" y="15199"/>
                    </a:cubicBezTo>
                    <a:cubicBezTo>
                      <a:pt x="24931" y="5467"/>
                      <a:pt x="38130" y="0"/>
                      <a:pt x="51892" y="0"/>
                    </a:cubicBezTo>
                    <a:close/>
                  </a:path>
                </a:pathLst>
              </a:custGeom>
              <a:solidFill>
                <a:srgbClr val="082A5F"/>
              </a:solidFill>
            </p:spPr>
          </p:sp>
          <p:sp>
            <p:nvSpPr>
              <p:cNvPr id="89" name="TextBox 89"/>
              <p:cNvSpPr txBox="1"/>
              <p:nvPr/>
            </p:nvSpPr>
            <p:spPr>
              <a:xfrm>
                <a:off x="0" y="-19050"/>
                <a:ext cx="580193" cy="13888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399"/>
                  </a:lnSpc>
                </a:pPr>
                <a:r>
                  <a:rPr lang="en-US" sz="999" b="1">
                    <a:solidFill>
                      <a:srgbClr val="FFFFFF"/>
                    </a:solidFill>
                    <a:latin typeface="Canva Sans Bold"/>
                    <a:ea typeface="Canva Sans Bold"/>
                    <a:cs typeface="Canva Sans Bold"/>
                    <a:sym typeface="Canva Sans Bold"/>
                  </a:rPr>
                  <a:t>Theme 4 — EI Strategy Gaps</a:t>
                </a:r>
              </a:p>
            </p:txBody>
          </p:sp>
        </p:grpSp>
      </p:grpSp>
      <p:sp>
        <p:nvSpPr>
          <p:cNvPr id="90" name="Freeform 90"/>
          <p:cNvSpPr/>
          <p:nvPr/>
        </p:nvSpPr>
        <p:spPr>
          <a:xfrm>
            <a:off x="8409662" y="46279"/>
            <a:ext cx="1259296" cy="1259296"/>
          </a:xfrm>
          <a:custGeom>
            <a:avLst/>
            <a:gdLst/>
            <a:ahLst/>
            <a:cxnLst/>
            <a:rect l="l" t="t" r="r" b="b"/>
            <a:pathLst>
              <a:path w="1259296" h="1259296">
                <a:moveTo>
                  <a:pt x="0" y="0"/>
                </a:moveTo>
                <a:lnTo>
                  <a:pt x="1259296" y="0"/>
                </a:lnTo>
                <a:lnTo>
                  <a:pt x="1259296" y="1259296"/>
                </a:lnTo>
                <a:lnTo>
                  <a:pt x="0" y="125929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91" name="Freeform 91"/>
          <p:cNvSpPr/>
          <p:nvPr/>
        </p:nvSpPr>
        <p:spPr>
          <a:xfrm>
            <a:off x="418527" y="3291674"/>
            <a:ext cx="262658" cy="280918"/>
          </a:xfrm>
          <a:custGeom>
            <a:avLst/>
            <a:gdLst/>
            <a:ahLst/>
            <a:cxnLst/>
            <a:rect l="l" t="t" r="r" b="b"/>
            <a:pathLst>
              <a:path w="262658" h="280918">
                <a:moveTo>
                  <a:pt x="0" y="0"/>
                </a:moveTo>
                <a:lnTo>
                  <a:pt x="262659" y="0"/>
                </a:lnTo>
                <a:lnTo>
                  <a:pt x="262659" y="280918"/>
                </a:lnTo>
                <a:lnTo>
                  <a:pt x="0" y="28091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2" name="Freeform 92"/>
          <p:cNvSpPr/>
          <p:nvPr/>
        </p:nvSpPr>
        <p:spPr>
          <a:xfrm>
            <a:off x="418527" y="3842720"/>
            <a:ext cx="262658" cy="280918"/>
          </a:xfrm>
          <a:custGeom>
            <a:avLst/>
            <a:gdLst/>
            <a:ahLst/>
            <a:cxnLst/>
            <a:rect l="l" t="t" r="r" b="b"/>
            <a:pathLst>
              <a:path w="262658" h="280918">
                <a:moveTo>
                  <a:pt x="0" y="0"/>
                </a:moveTo>
                <a:lnTo>
                  <a:pt x="262659" y="0"/>
                </a:lnTo>
                <a:lnTo>
                  <a:pt x="262659" y="280918"/>
                </a:lnTo>
                <a:lnTo>
                  <a:pt x="0" y="28091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3" name="Freeform 93"/>
          <p:cNvSpPr/>
          <p:nvPr/>
        </p:nvSpPr>
        <p:spPr>
          <a:xfrm>
            <a:off x="418527" y="4428438"/>
            <a:ext cx="262658" cy="280918"/>
          </a:xfrm>
          <a:custGeom>
            <a:avLst/>
            <a:gdLst/>
            <a:ahLst/>
            <a:cxnLst/>
            <a:rect l="l" t="t" r="r" b="b"/>
            <a:pathLst>
              <a:path w="262658" h="280918">
                <a:moveTo>
                  <a:pt x="0" y="0"/>
                </a:moveTo>
                <a:lnTo>
                  <a:pt x="262659" y="0"/>
                </a:lnTo>
                <a:lnTo>
                  <a:pt x="262659" y="280918"/>
                </a:lnTo>
                <a:lnTo>
                  <a:pt x="0" y="28091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4" name="Freeform 94"/>
          <p:cNvSpPr/>
          <p:nvPr/>
        </p:nvSpPr>
        <p:spPr>
          <a:xfrm>
            <a:off x="418527" y="5051751"/>
            <a:ext cx="262658" cy="280918"/>
          </a:xfrm>
          <a:custGeom>
            <a:avLst/>
            <a:gdLst/>
            <a:ahLst/>
            <a:cxnLst/>
            <a:rect l="l" t="t" r="r" b="b"/>
            <a:pathLst>
              <a:path w="262658" h="280918">
                <a:moveTo>
                  <a:pt x="0" y="0"/>
                </a:moveTo>
                <a:lnTo>
                  <a:pt x="262659" y="0"/>
                </a:lnTo>
                <a:lnTo>
                  <a:pt x="262659" y="280918"/>
                </a:lnTo>
                <a:lnTo>
                  <a:pt x="0" y="28091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6" name="Freeform 96"/>
          <p:cNvSpPr/>
          <p:nvPr/>
        </p:nvSpPr>
        <p:spPr>
          <a:xfrm>
            <a:off x="5141543" y="6974960"/>
            <a:ext cx="519325" cy="519325"/>
          </a:xfrm>
          <a:custGeom>
            <a:avLst/>
            <a:gdLst/>
            <a:ahLst/>
            <a:cxnLst/>
            <a:rect l="l" t="t" r="r" b="b"/>
            <a:pathLst>
              <a:path w="519325" h="519325">
                <a:moveTo>
                  <a:pt x="0" y="0"/>
                </a:moveTo>
                <a:lnTo>
                  <a:pt x="519324" y="0"/>
                </a:lnTo>
                <a:lnTo>
                  <a:pt x="519324" y="519325"/>
                </a:lnTo>
                <a:lnTo>
                  <a:pt x="0" y="51932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7" name="Freeform 97"/>
          <p:cNvSpPr/>
          <p:nvPr/>
        </p:nvSpPr>
        <p:spPr>
          <a:xfrm>
            <a:off x="5089289" y="8003589"/>
            <a:ext cx="623833" cy="623833"/>
          </a:xfrm>
          <a:custGeom>
            <a:avLst/>
            <a:gdLst/>
            <a:ahLst/>
            <a:cxnLst/>
            <a:rect l="l" t="t" r="r" b="b"/>
            <a:pathLst>
              <a:path w="623833" h="623833">
                <a:moveTo>
                  <a:pt x="0" y="0"/>
                </a:moveTo>
                <a:lnTo>
                  <a:pt x="623833" y="0"/>
                </a:lnTo>
                <a:lnTo>
                  <a:pt x="623833" y="623833"/>
                </a:lnTo>
                <a:lnTo>
                  <a:pt x="0" y="62383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98" name="Freeform 98"/>
          <p:cNvSpPr/>
          <p:nvPr/>
        </p:nvSpPr>
        <p:spPr>
          <a:xfrm>
            <a:off x="5089289" y="9068390"/>
            <a:ext cx="657320" cy="657320"/>
          </a:xfrm>
          <a:custGeom>
            <a:avLst/>
            <a:gdLst/>
            <a:ahLst/>
            <a:cxnLst/>
            <a:rect l="l" t="t" r="r" b="b"/>
            <a:pathLst>
              <a:path w="657320" h="657320">
                <a:moveTo>
                  <a:pt x="0" y="0"/>
                </a:moveTo>
                <a:lnTo>
                  <a:pt x="657319" y="0"/>
                </a:lnTo>
                <a:lnTo>
                  <a:pt x="657319" y="657320"/>
                </a:lnTo>
                <a:lnTo>
                  <a:pt x="0" y="65732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99" name="Freeform 99"/>
          <p:cNvSpPr/>
          <p:nvPr/>
        </p:nvSpPr>
        <p:spPr>
          <a:xfrm>
            <a:off x="5099209" y="10147046"/>
            <a:ext cx="647399" cy="647399"/>
          </a:xfrm>
          <a:custGeom>
            <a:avLst/>
            <a:gdLst/>
            <a:ahLst/>
            <a:cxnLst/>
            <a:rect l="l" t="t" r="r" b="b"/>
            <a:pathLst>
              <a:path w="647399" h="647399">
                <a:moveTo>
                  <a:pt x="0" y="0"/>
                </a:moveTo>
                <a:lnTo>
                  <a:pt x="647399" y="0"/>
                </a:lnTo>
                <a:lnTo>
                  <a:pt x="647399" y="647399"/>
                </a:lnTo>
                <a:lnTo>
                  <a:pt x="0" y="647399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100" name="TextBox 100"/>
          <p:cNvSpPr txBox="1"/>
          <p:nvPr/>
        </p:nvSpPr>
        <p:spPr>
          <a:xfrm>
            <a:off x="181801" y="1604279"/>
            <a:ext cx="4624514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1. RESEARCH AIM AND OBJECTIVES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4953826" y="1604279"/>
            <a:ext cx="4624514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2. RESEARCH METHODOLOGY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4953826" y="6225809"/>
            <a:ext cx="4624514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4. RECOMMENDATIONS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191326" y="6216284"/>
            <a:ext cx="4624514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3. KEY FINDINGS</a:t>
            </a:r>
          </a:p>
        </p:txBody>
      </p:sp>
      <p:sp>
        <p:nvSpPr>
          <p:cNvPr id="104" name="TextBox 104"/>
          <p:cNvSpPr txBox="1"/>
          <p:nvPr/>
        </p:nvSpPr>
        <p:spPr>
          <a:xfrm>
            <a:off x="215571" y="11293128"/>
            <a:ext cx="4624514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5. CONCLUSION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4937996" y="11293128"/>
            <a:ext cx="4624514" cy="2971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6. KEY REFERENCES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418527" y="2111009"/>
            <a:ext cx="4143591" cy="87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755"/>
              </a:lnSpc>
              <a:spcBef>
                <a:spcPct val="0"/>
              </a:spcBef>
            </a:pPr>
            <a:r>
              <a:rPr lang="en-US" sz="1253" b="1" i="1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To investigate the impact of emotional intelligence on consumer purchase behaviour in the UK food delivery industry, with Deliveroo plc as the case study.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749501" y="3184395"/>
            <a:ext cx="3541610" cy="434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750"/>
              </a:lnSpc>
              <a:spcBef>
                <a:spcPct val="0"/>
              </a:spcBef>
            </a:pPr>
            <a:r>
              <a:rPr lang="en-US" sz="125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identify the types of emotional intelligence applied by Deliveroo plc.</a:t>
            </a:r>
          </a:p>
        </p:txBody>
      </p:sp>
      <p:sp>
        <p:nvSpPr>
          <p:cNvPr id="108" name="TextBox 108"/>
          <p:cNvSpPr txBox="1"/>
          <p:nvPr/>
        </p:nvSpPr>
        <p:spPr>
          <a:xfrm>
            <a:off x="757023" y="3751404"/>
            <a:ext cx="3637099" cy="434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750"/>
              </a:lnSpc>
              <a:spcBef>
                <a:spcPct val="0"/>
              </a:spcBef>
            </a:pPr>
            <a:r>
              <a:rPr lang="en-US" sz="125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determine the factors influencing consumer purchase behaviour on the platform.</a:t>
            </a:r>
          </a:p>
        </p:txBody>
      </p:sp>
      <p:sp>
        <p:nvSpPr>
          <p:cNvPr id="109" name="TextBox 109"/>
          <p:cNvSpPr txBox="1"/>
          <p:nvPr/>
        </p:nvSpPr>
        <p:spPr>
          <a:xfrm>
            <a:off x="749501" y="4991357"/>
            <a:ext cx="3732126" cy="654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750"/>
              </a:lnSpc>
              <a:spcBef>
                <a:spcPct val="0"/>
              </a:spcBef>
            </a:pPr>
            <a:r>
              <a:rPr lang="en-US" sz="125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recommend strategies for Deliveroo to more effectively leverage emotional intelligence.</a:t>
            </a:r>
          </a:p>
          <a:p>
            <a:pPr algn="just">
              <a:lnSpc>
                <a:spcPts val="1750"/>
              </a:lnSpc>
              <a:spcBef>
                <a:spcPct val="0"/>
              </a:spcBef>
            </a:pPr>
            <a:endParaRPr lang="en-US" sz="1250" dirty="0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  <p:sp>
        <p:nvSpPr>
          <p:cNvPr id="110" name="TextBox 110"/>
          <p:cNvSpPr txBox="1"/>
          <p:nvPr/>
        </p:nvSpPr>
        <p:spPr>
          <a:xfrm>
            <a:off x="757023" y="4346832"/>
            <a:ext cx="3831587" cy="434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750"/>
              </a:lnSpc>
              <a:spcBef>
                <a:spcPct val="0"/>
              </a:spcBef>
            </a:pPr>
            <a:r>
              <a:rPr lang="en-US" sz="125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investigate the relationship between emotional intelligence and consumer purchase behaviour.</a:t>
            </a:r>
          </a:p>
        </p:txBody>
      </p:sp>
      <p:sp>
        <p:nvSpPr>
          <p:cNvPr id="111" name="TextBox 111"/>
          <p:cNvSpPr txBox="1"/>
          <p:nvPr/>
        </p:nvSpPr>
        <p:spPr>
          <a:xfrm>
            <a:off x="-77484" y="54273"/>
            <a:ext cx="8594931" cy="853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2"/>
              </a:lnSpc>
              <a:spcBef>
                <a:spcPct val="0"/>
              </a:spcBef>
            </a:pPr>
            <a:r>
              <a:rPr lang="en-US" sz="2487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The Impact of Emotional Intelligence on Consumer Purchase Behaviour: A Case Study of Deliveroo plc</a:t>
            </a:r>
          </a:p>
        </p:txBody>
      </p:sp>
      <p:sp>
        <p:nvSpPr>
          <p:cNvPr id="112" name="TextBox 112"/>
          <p:cNvSpPr txBox="1"/>
          <p:nvPr/>
        </p:nvSpPr>
        <p:spPr>
          <a:xfrm>
            <a:off x="215571" y="1050343"/>
            <a:ext cx="8008823" cy="198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2"/>
              </a:lnSpc>
              <a:spcBef>
                <a:spcPct val="0"/>
              </a:spcBef>
            </a:pPr>
            <a:r>
              <a:rPr lang="en-US" sz="1201" b="1" i="1" dirty="0">
                <a:solidFill>
                  <a:srgbClr val="FFFFFF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LCLM6005 Independent Project | BA (Hons) Leadership and Management Skills in the Workplace | UWTSD</a:t>
            </a:r>
          </a:p>
        </p:txBody>
      </p:sp>
      <p:sp>
        <p:nvSpPr>
          <p:cNvPr id="113" name="TextBox 113"/>
          <p:cNvSpPr txBox="1"/>
          <p:nvPr/>
        </p:nvSpPr>
        <p:spPr>
          <a:xfrm>
            <a:off x="419975" y="7246889"/>
            <a:ext cx="1912480" cy="10281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18"/>
              </a:lnSpc>
            </a:pPr>
            <a:r>
              <a:rPr lang="en-US" sz="87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All of the 5 Goleman dimensions, but not the same.Digital is the best in terms of empathetic.There is the least organization in customer service in the case of human.Trustpilot rating: 1.3 out of 5 (2024).</a:t>
            </a:r>
          </a:p>
        </p:txBody>
      </p:sp>
      <p:sp>
        <p:nvSpPr>
          <p:cNvPr id="114" name="TextBox 114"/>
          <p:cNvSpPr txBox="1"/>
          <p:nvPr/>
        </p:nvSpPr>
        <p:spPr>
          <a:xfrm>
            <a:off x="2672816" y="7246889"/>
            <a:ext cx="1915794" cy="10675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18"/>
              </a:lnSpc>
            </a:pPr>
            <a:r>
              <a:rPr lang="en-US" sz="87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Repeat purchase is the most important for reasons of trust and habit. Functional factors (for example, price and speed) are factors in initial decision-making. Digital and social factors have an impact on continuous engagement.</a:t>
            </a:r>
          </a:p>
        </p:txBody>
      </p:sp>
      <p:sp>
        <p:nvSpPr>
          <p:cNvPr id="115" name="TextBox 115"/>
          <p:cNvSpPr txBox="1"/>
          <p:nvPr/>
        </p:nvSpPr>
        <p:spPr>
          <a:xfrm>
            <a:off x="419975" y="9378000"/>
            <a:ext cx="1911032" cy="1385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17"/>
              </a:lnSpc>
            </a:pPr>
            <a:r>
              <a:rPr lang="en-US" sz="86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The S-O-R model is </a:t>
            </a:r>
            <a:r>
              <a:rPr lang="en-US" sz="869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realised</a:t>
            </a:r>
            <a:r>
              <a:rPr lang="en-US" sz="869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through communication based on EI (personalisation, proactive notifications, empathic complaint handling), which will result in trust building and repeat purchases. When there is a lack of consistency of messages across touchpoints, the overall impact is reduced</a:t>
            </a:r>
          </a:p>
        </p:txBody>
      </p:sp>
      <p:sp>
        <p:nvSpPr>
          <p:cNvPr id="116" name="TextBox 116"/>
          <p:cNvSpPr txBox="1"/>
          <p:nvPr/>
        </p:nvSpPr>
        <p:spPr>
          <a:xfrm>
            <a:off x="2672816" y="9378000"/>
            <a:ext cx="1915794" cy="11755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18"/>
              </a:lnSpc>
            </a:pPr>
            <a:r>
              <a:rPr lang="en-US" sz="87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Gross profit grew 743% from GBP 91m (2018) to GBP 767m (2024).While there is commercial development there is a great deal of work still to do with regard to delivering human services, organisation awareness, and emotionally-driven brand story</a:t>
            </a:r>
          </a:p>
        </p:txBody>
      </p:sp>
      <p:sp>
        <p:nvSpPr>
          <p:cNvPr id="117" name="TextBox 117"/>
          <p:cNvSpPr txBox="1"/>
          <p:nvPr/>
        </p:nvSpPr>
        <p:spPr>
          <a:xfrm>
            <a:off x="5727558" y="6827789"/>
            <a:ext cx="3599399" cy="8389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3"/>
              </a:lnSpc>
            </a:pPr>
            <a:r>
              <a:rPr lang="en-US" sz="1202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Work with customer service employees to conduct EI training and develop customer service personnel to take part in active listening, empathy and conflict resolution training</a:t>
            </a:r>
          </a:p>
        </p:txBody>
      </p:sp>
      <p:sp>
        <p:nvSpPr>
          <p:cNvPr id="118" name="TextBox 118"/>
          <p:cNvSpPr txBox="1"/>
          <p:nvPr/>
        </p:nvSpPr>
        <p:spPr>
          <a:xfrm>
            <a:off x="5727558" y="7946439"/>
            <a:ext cx="3653770" cy="626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3"/>
              </a:lnSpc>
            </a:pPr>
            <a:r>
              <a:rPr lang="en-US" sz="1202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Develop an emotional brand marketing campaign throughout the year for Spotify Wrapped and get everybody who's addicted to buying it.</a:t>
            </a:r>
          </a:p>
        </p:txBody>
      </p:sp>
      <p:sp>
        <p:nvSpPr>
          <p:cNvPr id="119" name="TextBox 119"/>
          <p:cNvSpPr txBox="1"/>
          <p:nvPr/>
        </p:nvSpPr>
        <p:spPr>
          <a:xfrm>
            <a:off x="5727558" y="9008445"/>
            <a:ext cx="3653770" cy="626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3"/>
              </a:lnSpc>
            </a:pPr>
            <a:r>
              <a:rPr lang="en-US" sz="12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Re-think Deliveroo Plus with emotional values: Advices based on emotional triggers, new restaurants and milestone achievements</a:t>
            </a:r>
          </a:p>
        </p:txBody>
      </p:sp>
      <p:sp>
        <p:nvSpPr>
          <p:cNvPr id="120" name="TextBox 120"/>
          <p:cNvSpPr txBox="1"/>
          <p:nvPr/>
        </p:nvSpPr>
        <p:spPr>
          <a:xfrm>
            <a:off x="5727558" y="10102588"/>
            <a:ext cx="3653770" cy="626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83"/>
              </a:lnSpc>
            </a:pPr>
            <a:r>
              <a:rPr lang="en-US" sz="120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Create a proactive sentiment feedback loop, based on emotion cues in all interactions and base product/service decisions on sentiments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318431" y="11771283"/>
            <a:ext cx="4418794" cy="22421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574"/>
              </a:lnSpc>
              <a:spcBef>
                <a:spcPct val="0"/>
              </a:spcBef>
            </a:pPr>
            <a:r>
              <a:rPr lang="en-US" sz="11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Results of this study have shown that there is directly correlation between emotional intelligence and economic stimulation in the context of digital food delivery. Deliveroo's digital EI is good; there is personalisation, it’s proactive, and it has customer service, but it is missing organisational self-awareness and emotional branding. Filling such gaps would shift Deliveroo from transactional loyalty, which is about price, to one of emotional loyalty, based on connection and trust. When the S-O-R model is integrated with Goleman's Mixed Model, the researchers can offer a comprehensive perspective and improvements to the EI-related consumer </a:t>
            </a:r>
            <a:r>
              <a:rPr lang="en-US" sz="11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behaviours</a:t>
            </a:r>
            <a:r>
              <a:rPr lang="en-US" sz="11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in digital platform environments.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152401" y="14302958"/>
            <a:ext cx="9601200" cy="2194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85"/>
              </a:lnSpc>
              <a:spcBef>
                <a:spcPct val="0"/>
              </a:spcBef>
            </a:pPr>
            <a:r>
              <a:rPr lang="en-US" sz="1400" b="1" dirty="0">
                <a:solidFill>
                  <a:srgbClr val="FFFFFF"/>
                </a:solidFill>
                <a:latin typeface="Canva Sans"/>
                <a:ea typeface="Canva Sans"/>
                <a:cs typeface="Canva Sans"/>
                <a:sym typeface="Canva Sans"/>
              </a:rPr>
              <a:t>Student Name:      | Student ID:       | Module: LCLM6005 | UWTSD 2026 (Element 3)</a:t>
            </a:r>
          </a:p>
        </p:txBody>
      </p:sp>
      <p:sp>
        <p:nvSpPr>
          <p:cNvPr id="123" name="TextBox 123"/>
          <p:cNvSpPr txBox="1"/>
          <p:nvPr/>
        </p:nvSpPr>
        <p:spPr>
          <a:xfrm>
            <a:off x="5017026" y="11734343"/>
            <a:ext cx="4364302" cy="21038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1069"/>
              </a:lnSpc>
              <a:spcBef>
                <a:spcPct val="0"/>
              </a:spcBef>
            </a:pPr>
            <a:r>
              <a:rPr lang="en-US" sz="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Antonopoulou</a:t>
            </a: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H. (2024). The value of emotional intelligence: Self-awareness, self-regulation, motivation, and empathy as key components. </a:t>
            </a:r>
            <a:r>
              <a:rPr lang="en-US" sz="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Technium</a:t>
            </a: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Education and Humanities, 8, pp.78–92.</a:t>
            </a:r>
          </a:p>
          <a:p>
            <a:pPr algn="just">
              <a:lnSpc>
                <a:spcPts val="1069"/>
              </a:lnSpc>
              <a:spcBef>
                <a:spcPct val="0"/>
              </a:spcBef>
            </a:pP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Habib, M., Naqi, S.M.A. and Ali, M. (2023). Emotional intelligence: Understanding, assessing, and cultivating the key to personal and professional success. SJESR, 6(2), pp.50–55.</a:t>
            </a:r>
          </a:p>
          <a:p>
            <a:pPr algn="just">
              <a:lnSpc>
                <a:spcPts val="1069"/>
              </a:lnSpc>
              <a:spcBef>
                <a:spcPct val="0"/>
              </a:spcBef>
            </a:pP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Naeem, M. et al. (2023). A step-by-step process of thematic analysis to develop a conceptual model in qualitative research. International Journal of Qualitative Methods, 22, 16094069231205789.</a:t>
            </a:r>
          </a:p>
          <a:p>
            <a:pPr algn="just">
              <a:lnSpc>
                <a:spcPts val="1069"/>
              </a:lnSpc>
              <a:spcBef>
                <a:spcPct val="0"/>
              </a:spcBef>
            </a:pP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Salameh-</a:t>
            </a:r>
            <a:r>
              <a:rPr lang="en-US" sz="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Ayanian</a:t>
            </a: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M., Tamer, N. and </a:t>
            </a:r>
            <a:r>
              <a:rPr lang="en-US" sz="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Jabbour</a:t>
            </a: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Al </a:t>
            </a:r>
            <a:r>
              <a:rPr lang="en-US" sz="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Maalouf</a:t>
            </a: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N. (2025). The importance of emotional intelligence in managers and its impact on employee performance. Administrative Sciences, 15(8), 300.</a:t>
            </a:r>
          </a:p>
          <a:p>
            <a:pPr algn="just">
              <a:lnSpc>
                <a:spcPts val="1069"/>
              </a:lnSpc>
              <a:spcBef>
                <a:spcPct val="0"/>
              </a:spcBef>
            </a:pP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Slack, N.J. et al. (2021). Influence of fast-food restaurant service quality on consumer perceived value, satisfaction and </a:t>
            </a:r>
            <a:r>
              <a:rPr lang="en-US" sz="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behavioural</a:t>
            </a: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intentions. British Food Journal, 123(4), pp.1324–1344.</a:t>
            </a:r>
          </a:p>
          <a:p>
            <a:pPr algn="just">
              <a:lnSpc>
                <a:spcPts val="1069"/>
              </a:lnSpc>
              <a:spcBef>
                <a:spcPct val="0"/>
              </a:spcBef>
            </a:pPr>
            <a:r>
              <a:rPr lang="en-US" sz="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Troise</a:t>
            </a: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C. et al. (2021). Online food delivery services and </a:t>
            </a:r>
            <a:r>
              <a:rPr lang="en-US" sz="700" dirty="0" err="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behavioural</a:t>
            </a: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intention: A test of an integrated TAM and TPB framework. British Food Journal, 123(2), pp.664–683.</a:t>
            </a:r>
          </a:p>
          <a:p>
            <a:pPr algn="just">
              <a:lnSpc>
                <a:spcPts val="1069"/>
              </a:lnSpc>
              <a:spcBef>
                <a:spcPct val="0"/>
              </a:spcBef>
            </a:pPr>
            <a:r>
              <a:rPr lang="en-US" sz="7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Statista (2026). Gross profit of Deliveroo worldwide from 2018–2024. [online] Available at: https://www.statista.com/statistics/1336940/gross-profit-deliveroo-worldwide/</a:t>
            </a:r>
          </a:p>
        </p:txBody>
      </p:sp>
      <p:graphicFrame>
        <p:nvGraphicFramePr>
          <p:cNvPr id="124" name="Table 124">
            <a:extLst>
              <a:ext uri="{FF2B5EF4-FFF2-40B4-BE49-F238E27FC236}">
                <a16:creationId xmlns:a16="http://schemas.microsoft.com/office/drawing/2014/main" id="{8A91562B-0BD7-4CE2-9418-B01AF6D0C9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5783208"/>
              </p:ext>
            </p:extLst>
          </p:nvPr>
        </p:nvGraphicFramePr>
        <p:xfrm>
          <a:off x="4993459" y="4888594"/>
          <a:ext cx="4545248" cy="103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2624">
                  <a:extLst>
                    <a:ext uri="{9D8B030D-6E8A-4147-A177-3AD203B41FA5}">
                      <a16:colId xmlns:a16="http://schemas.microsoft.com/office/drawing/2014/main" val="2335702362"/>
                    </a:ext>
                  </a:extLst>
                </a:gridCol>
                <a:gridCol w="2272624">
                  <a:extLst>
                    <a:ext uri="{9D8B030D-6E8A-4147-A177-3AD203B41FA5}">
                      <a16:colId xmlns:a16="http://schemas.microsoft.com/office/drawing/2014/main" val="3558046284"/>
                    </a:ext>
                  </a:extLst>
                </a:gridCol>
              </a:tblGrid>
              <a:tr h="183247">
                <a:tc>
                  <a:txBody>
                    <a:bodyPr/>
                    <a:lstStyle/>
                    <a:p>
                      <a:r>
                        <a:rPr lang="en-GB" sz="1100" dirty="0"/>
                        <a:t>Source 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3424585"/>
                  </a:ext>
                </a:extLst>
              </a:tr>
              <a:tr h="183247">
                <a:tc>
                  <a:txBody>
                    <a:bodyPr/>
                    <a:lstStyle/>
                    <a:p>
                      <a:r>
                        <a:rPr lang="en-GB" sz="1100" dirty="0"/>
                        <a:t>Academic Journals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Google Scholar, ProQuest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1565804"/>
                  </a:ext>
                </a:extLst>
              </a:tr>
              <a:tr h="183247">
                <a:tc>
                  <a:txBody>
                    <a:bodyPr/>
                    <a:lstStyle/>
                    <a:p>
                      <a:r>
                        <a:rPr lang="en-GB" sz="1100" dirty="0"/>
                        <a:t>Industry Reports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Statista, Mintel, IBISWorld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1928064"/>
                  </a:ext>
                </a:extLst>
              </a:tr>
              <a:tr h="183247">
                <a:tc>
                  <a:txBody>
                    <a:bodyPr/>
                    <a:lstStyle/>
                    <a:p>
                      <a:r>
                        <a:rPr lang="en-GB" sz="1100" dirty="0"/>
                        <a:t>Company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Annual Reports,  Press Releases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070858"/>
                  </a:ext>
                </a:extLst>
              </a:tr>
            </a:tbl>
          </a:graphicData>
        </a:graphic>
      </p:graphicFrame>
      <p:sp>
        <p:nvSpPr>
          <p:cNvPr id="125" name="Freeform 95">
            <a:extLst>
              <a:ext uri="{FF2B5EF4-FFF2-40B4-BE49-F238E27FC236}">
                <a16:creationId xmlns:a16="http://schemas.microsoft.com/office/drawing/2014/main" id="{6638316D-3ABA-49DB-8735-196F2020DE0A}"/>
              </a:ext>
            </a:extLst>
          </p:cNvPr>
          <p:cNvSpPr/>
          <p:nvPr/>
        </p:nvSpPr>
        <p:spPr>
          <a:xfrm>
            <a:off x="5003119" y="2004329"/>
            <a:ext cx="4603796" cy="2796271"/>
          </a:xfrm>
          <a:custGeom>
            <a:avLst/>
            <a:gdLst/>
            <a:ahLst/>
            <a:cxnLst/>
            <a:rect l="l" t="t" r="r" b="b"/>
            <a:pathLst>
              <a:path w="4603796" h="3897858">
                <a:moveTo>
                  <a:pt x="0" y="0"/>
                </a:moveTo>
                <a:lnTo>
                  <a:pt x="4603796" y="0"/>
                </a:lnTo>
                <a:lnTo>
                  <a:pt x="4603796" y="3897858"/>
                </a:lnTo>
                <a:lnTo>
                  <a:pt x="0" y="3897858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1" b="-39394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839</Words>
  <Application>Microsoft Office PowerPoint</Application>
  <PresentationFormat>Custom</PresentationFormat>
  <Paragraphs>42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Canva Sans Bold Italics</vt:lpstr>
      <vt:lpstr>Canva Sans Bold</vt:lpstr>
      <vt:lpstr>Arial</vt:lpstr>
      <vt:lpstr>Canva Sans</vt:lpstr>
      <vt:lpstr>Calibri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2026-07-25T17:05:44Z</dcterms:created>
  <dcterms:modified xsi:type="dcterms:W3CDTF">2026-07-25T17:07:46Z</dcterms:modified>
  <dc:identifier/>
</cp:coreProperties>
</file>