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8" r:id="rId3"/>
    <p:sldId id="261" r:id="rId4"/>
    <p:sldId id="263" r:id="rId5"/>
    <p:sldId id="265" r:id="rId6"/>
    <p:sldId id="266" r:id="rId7"/>
    <p:sldId id="270" r:id="rId8"/>
    <p:sldId id="264" r:id="rId9"/>
    <p:sldId id="268" r:id="rId10"/>
    <p:sldId id="269" r:id="rId1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0" autoAdjust="0"/>
  </p:normalViewPr>
  <p:slideViewPr>
    <p:cSldViewPr>
      <p:cViewPr varScale="1">
        <p:scale>
          <a:sx n="152" d="100"/>
          <a:sy n="152" d="100"/>
        </p:scale>
        <p:origin x="512" y="1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9B51E-6F39-43DA-AEF6-78568B6B200F}" type="datetimeFigureOut">
              <a:rPr lang="en-GB" smtClean="0"/>
              <a:t>20/11/2023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899B18-0E2D-44F5-A778-50E7160636C5}" type="slidenum">
              <a:rPr lang="en-GB" smtClean="0"/>
              <a:t>‹#›</a:t>
            </a:fld>
            <a:endParaRPr lang="en-GB"/>
          </a:p>
        </p:txBody>
      </p:sp>
    </p:spTree>
    <p:extLst>
      <p:ext uri="{BB962C8B-B14F-4D97-AF65-F5344CB8AC3E}">
        <p14:creationId xmlns:p14="http://schemas.microsoft.com/office/powerpoint/2010/main" val="1687825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focuses on employee engagement at "Trinity Hotel," a corporate organization. In order to help the organization better serve its people and raise employee engagement, the presentation will cover effective pitching techniques. In order to guarantee staff involvement, the presentation will also go over how to pitch to the general manager of "Trinity Hotel." In addition, the pitch will be designed with the EMBOK concept in mind. The final presentation will highlight the advantages of staff involvement at "Trinity Hotel" (</a:t>
            </a:r>
            <a:r>
              <a:rPr lang="en-GB" sz="1200" kern="1200" dirty="0" err="1">
                <a:solidFill>
                  <a:schemeClr val="tx1"/>
                </a:solidFill>
                <a:effectLst/>
                <a:latin typeface="+mn-lt"/>
                <a:ea typeface="+mn-ea"/>
                <a:cs typeface="+mn-cs"/>
              </a:rPr>
              <a:t>Chanana</a:t>
            </a:r>
            <a:r>
              <a:rPr lang="en-GB" sz="1200" kern="1200" dirty="0">
                <a:solidFill>
                  <a:schemeClr val="tx1"/>
                </a:solidFill>
                <a:effectLst/>
                <a:latin typeface="+mn-lt"/>
                <a:ea typeface="+mn-ea"/>
                <a:cs typeface="+mn-cs"/>
              </a:rPr>
              <a:t>,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2</a:t>
            </a:fld>
            <a:endParaRPr lang="en-GB"/>
          </a:p>
        </p:txBody>
      </p:sp>
    </p:spTree>
    <p:extLst>
      <p:ext uri="{BB962C8B-B14F-4D97-AF65-F5344CB8AC3E}">
        <p14:creationId xmlns:p14="http://schemas.microsoft.com/office/powerpoint/2010/main" val="30690162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administration of "Trinity Hotel" enhances safety procedures to guarantee adequate safety at work for the benefit of its workers. In order to protect employee safety during the COVID-19 epidemic, "Trinity Hotel" enforces social separation in the workplace and gives forth free safety kits (Li et al, 2021). In order to keep workers happy with the company and improve their performance, the employee engagement model constantly seeks to provide "Trinity Hotel" staff the greatest amount of assistance </a:t>
            </a:r>
            <a:r>
              <a:rPr lang="en-GB" sz="1200" dirty="0"/>
              <a:t>According to Reeves, </a:t>
            </a:r>
            <a:r>
              <a:rPr lang="en-US" sz="1200" dirty="0" err="1"/>
              <a:t>Delfabbro</a:t>
            </a:r>
            <a:r>
              <a:rPr lang="en-GB" sz="1200" dirty="0"/>
              <a:t> </a:t>
            </a:r>
            <a:r>
              <a:rPr lang="en-US" sz="1200" dirty="0"/>
              <a:t>and </a:t>
            </a:r>
            <a:r>
              <a:rPr lang="en-US" sz="1200" dirty="0" err="1"/>
              <a:t>Calic</a:t>
            </a:r>
            <a:r>
              <a:rPr lang="en-GB" sz="1200" dirty="0"/>
              <a:t> (2021), </a:t>
            </a:r>
            <a:r>
              <a:rPr lang="en-GB" sz="1200" kern="1200" dirty="0">
                <a:solidFill>
                  <a:schemeClr val="tx1"/>
                </a:solidFill>
                <a:effectLst/>
                <a:latin typeface="+mn-lt"/>
                <a:ea typeface="+mn-ea"/>
                <a:cs typeface="+mn-cs"/>
              </a:rPr>
              <a:t>employee engagement facilitates the provision of essential information to the organization on the working conditions of the workers. Consequently, "Trinity Hotel" is able to promptly recognize and address employee concerns, hence fostering greater employee loyalty. The 10 key activities that workers must do to connect with the organization are the core of this employee engagement model. To improve staff engagement, "Trinity Hotel" consistently applies this methodology. </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3</a:t>
            </a:fld>
            <a:endParaRPr lang="en-GB"/>
          </a:p>
        </p:txBody>
      </p:sp>
    </p:spTree>
    <p:extLst>
      <p:ext uri="{BB962C8B-B14F-4D97-AF65-F5344CB8AC3E}">
        <p14:creationId xmlns:p14="http://schemas.microsoft.com/office/powerpoint/2010/main" val="2513532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Businesses such as "Trinity Hotel" must engage the proper people in order to improve performance, since the hotel sector and its affiliated organizations provide direct services to clients. In order to provide workers with appropriate instructions and improve performance, "Trinity Hotel's HRM unit" taught staff members and created a system for communicating with clients. Workplace conflicts are widespread because different types of individuals collaborate in the same office. "Trinity Hotel" works to guarantee employee engagement, which lowers conflict and boosts productivity by making sure that workers are respected and that ethics are upheld (Saks, 2021). Additionally, this strengthens the bond between staff members and hotel management and boosts employee engagement by guaranteeing staff loyalty (</a:t>
            </a:r>
            <a:r>
              <a:rPr lang="en-GB" sz="1200" kern="1200" dirty="0" err="1">
                <a:solidFill>
                  <a:schemeClr val="tx1"/>
                </a:solidFill>
                <a:effectLst/>
                <a:latin typeface="+mn-lt"/>
                <a:ea typeface="+mn-ea"/>
                <a:cs typeface="+mn-cs"/>
              </a:rPr>
              <a:t>Verčič</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4</a:t>
            </a:fld>
            <a:endParaRPr lang="en-GB"/>
          </a:p>
        </p:txBody>
      </p:sp>
    </p:spTree>
    <p:extLst>
      <p:ext uri="{BB962C8B-B14F-4D97-AF65-F5344CB8AC3E}">
        <p14:creationId xmlns:p14="http://schemas.microsoft.com/office/powerpoint/2010/main" val="706660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team at "Trinity Hotel" and its workers are greatly motivated by employee engagement, which helps the company achieve greater team performance. Engaged employees constantly help others so that everyone may participate and work at a higher level.</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Because many employee types coexist in the workplace, disputes may arise there with ease. "Trinity Hotel" consistently strives to uphold the worth of its workers and uphold ethical standards to guarantee worker involvement, hence reducing conflict and boosting overall performance (Saks,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5</a:t>
            </a:fld>
            <a:endParaRPr lang="en-GB"/>
          </a:p>
        </p:txBody>
      </p:sp>
    </p:spTree>
    <p:extLst>
      <p:ext uri="{BB962C8B-B14F-4D97-AF65-F5344CB8AC3E}">
        <p14:creationId xmlns:p14="http://schemas.microsoft.com/office/powerpoint/2010/main" val="1510769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Engaged employees ensure that "Trinity Hotel's" seasoned personnel is retained, enhancing performance and adding joy to the workplace. Among other things, the management of "Trinity Hotel" offers growth opportunities, equal possibilities, and minimum compensation to ensure employee retention (</a:t>
            </a:r>
            <a:r>
              <a:rPr lang="en-GB" sz="1200" dirty="0"/>
              <a:t>Reeves, </a:t>
            </a:r>
            <a:r>
              <a:rPr lang="en-US" sz="1200" dirty="0" err="1"/>
              <a:t>Delfabbro</a:t>
            </a:r>
            <a:r>
              <a:rPr lang="en-GB" sz="1200" dirty="0"/>
              <a:t> </a:t>
            </a:r>
            <a:r>
              <a:rPr lang="en-US" sz="1200" dirty="0"/>
              <a:t>and </a:t>
            </a:r>
            <a:r>
              <a:rPr lang="en-US" sz="1200" dirty="0" err="1"/>
              <a:t>Calic</a:t>
            </a:r>
            <a:r>
              <a:rPr lang="en-GB" sz="1200" kern="1200" dirty="0">
                <a:solidFill>
                  <a:schemeClr val="tx1"/>
                </a:solidFill>
                <a:effectLst/>
                <a:latin typeface="+mn-lt"/>
                <a:ea typeface="+mn-ea"/>
                <a:cs typeface="+mn-cs"/>
              </a:rPr>
              <a:t>., 2021). There are four rows in this employee engagement chart; the bottom row uses strengths to improve energy, well-being, and purpose. Second row cultivates master moments, relationships, and recognition. Third row: optimize output and process marking. As stated by Saks (2021), the final pyramid represents the achieved outcome.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6</a:t>
            </a:fld>
            <a:endParaRPr lang="en-GB"/>
          </a:p>
        </p:txBody>
      </p:sp>
    </p:spTree>
    <p:extLst>
      <p:ext uri="{BB962C8B-B14F-4D97-AF65-F5344CB8AC3E}">
        <p14:creationId xmlns:p14="http://schemas.microsoft.com/office/powerpoint/2010/main" val="2412649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company organization like "Trinity Hotel" may effectively assure employee engagement by following the rule of three, which is a methodical approach. The organization's general manager uses this pitching technique to ensure client involvement. Within the framework of three models, "Trinity Hotel" informs staff members about the organization's objective as well as its commercial aim. In addition, this approach provides workers with an explanation of the procedure, which helps to guarantee employee involvement and eliminate misunderstandings in the workplace via pitching skills (</a:t>
            </a:r>
            <a:r>
              <a:rPr lang="en-GB" sz="1200" kern="1200" dirty="0" err="1">
                <a:solidFill>
                  <a:schemeClr val="tx1"/>
                </a:solidFill>
                <a:effectLst/>
                <a:latin typeface="+mn-lt"/>
                <a:ea typeface="+mn-ea"/>
                <a:cs typeface="+mn-cs"/>
              </a:rPr>
              <a:t>Satata</a:t>
            </a:r>
            <a:r>
              <a:rPr lang="en-GB" sz="1200" kern="1200" dirty="0">
                <a:solidFill>
                  <a:schemeClr val="tx1"/>
                </a:solidFill>
                <a:effectLst/>
                <a:latin typeface="+mn-lt"/>
                <a:ea typeface="+mn-ea"/>
                <a:cs typeface="+mn-cs"/>
              </a:rPr>
              <a:t>., 2021). </a:t>
            </a:r>
            <a:endParaRPr lang="en-GB" dirty="0"/>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7</a:t>
            </a:fld>
            <a:endParaRPr lang="en-GB"/>
          </a:p>
        </p:txBody>
      </p:sp>
    </p:spTree>
    <p:extLst>
      <p:ext uri="{BB962C8B-B14F-4D97-AF65-F5344CB8AC3E}">
        <p14:creationId xmlns:p14="http://schemas.microsoft.com/office/powerpoint/2010/main" val="42498561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EMBOK model facilitates the successful design or development of events by teaching effective pitching techniques. With the help of the EMBOK model, the general manager of "Trinity Hotel" may effectively communicate the organization's mission to its staff and outline several programs aimed at fostering employee involvement. When it comes to inspiring "Trinity Hotel's" staff and team members to work together more effectively, employee engagement is essential. Dedicated workers always watch out for one another in order to maximize performance and allow for everyone's contribution.</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EMBOK model has three dimensions, namely Domains, Phases, and Processes, which facilitate the effective pitching of "Trinity Hotel" design </a:t>
            </a:r>
            <a:r>
              <a:rPr lang="en-GB" sz="1200" dirty="0"/>
              <a:t>(</a:t>
            </a:r>
            <a:r>
              <a:rPr lang="en-GB" sz="1200" dirty="0" err="1"/>
              <a:t>Chanana</a:t>
            </a:r>
            <a:r>
              <a:rPr lang="en-GB" sz="1200" dirty="0"/>
              <a:t>, 2021).</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Employee engagement makes sure that "Trinity Hotel"' seasoned staff members, who improve performance and add happiness to the workplace, stay on board. To guarantee staff retention, the management of "Trinity Hotel" offers equitable chances, minimum pay, development possibilities, etc. to the staff (</a:t>
            </a:r>
            <a:r>
              <a:rPr lang="en-GB" sz="1200" dirty="0"/>
              <a:t>Reeves, </a:t>
            </a:r>
            <a:r>
              <a:rPr lang="en-US" sz="1200" dirty="0" err="1"/>
              <a:t>Delfabbro</a:t>
            </a:r>
            <a:r>
              <a:rPr lang="en-GB" sz="1200" dirty="0"/>
              <a:t> </a:t>
            </a:r>
            <a:r>
              <a:rPr lang="en-US" sz="1200" dirty="0"/>
              <a:t>and </a:t>
            </a:r>
            <a:r>
              <a:rPr lang="en-US" sz="1200" dirty="0" err="1"/>
              <a:t>Calic</a:t>
            </a:r>
            <a:r>
              <a:rPr lang="en-GB" sz="1200" kern="1200" dirty="0">
                <a:solidFill>
                  <a:schemeClr val="tx1"/>
                </a:solidFill>
                <a:effectLst/>
                <a:latin typeface="+mn-lt"/>
                <a:ea typeface="+mn-ea"/>
                <a:cs typeface="+mn-cs"/>
              </a:rPr>
              <a:t>,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8</a:t>
            </a:fld>
            <a:endParaRPr lang="en-GB"/>
          </a:p>
        </p:txBody>
      </p:sp>
    </p:spTree>
    <p:extLst>
      <p:ext uri="{BB962C8B-B14F-4D97-AF65-F5344CB8AC3E}">
        <p14:creationId xmlns:p14="http://schemas.microsoft.com/office/powerpoint/2010/main" val="2559146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the end of this presentation, it is evident that in order to assist its staff and boost engagement, "Trinity Hotel" must constantly communicate with them and learn about their needs (</a:t>
            </a:r>
            <a:r>
              <a:rPr lang="en-GB" sz="1200" kern="1200" dirty="0" err="1">
                <a:solidFill>
                  <a:schemeClr val="tx1"/>
                </a:solidFill>
                <a:effectLst/>
                <a:latin typeface="+mn-lt"/>
                <a:ea typeface="+mn-ea"/>
                <a:cs typeface="+mn-cs"/>
              </a:rPr>
              <a:t>Verčič</a:t>
            </a:r>
            <a:r>
              <a:rPr lang="en-GB" sz="1200" kern="1200" dirty="0">
                <a:solidFill>
                  <a:schemeClr val="tx1"/>
                </a:solidFill>
                <a:effectLst/>
                <a:latin typeface="+mn-lt"/>
                <a:ea typeface="+mn-ea"/>
                <a:cs typeface="+mn-cs"/>
              </a:rPr>
              <a:t>.,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9</a:t>
            </a:fld>
            <a:endParaRPr lang="en-GB"/>
          </a:p>
        </p:txBody>
      </p:sp>
    </p:spTree>
    <p:extLst>
      <p:ext uri="{BB962C8B-B14F-4D97-AF65-F5344CB8AC3E}">
        <p14:creationId xmlns:p14="http://schemas.microsoft.com/office/powerpoint/2010/main" val="653356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Bridger, E. (2018) Employee engagement: a practical introduction. 2nd ed. HR Fundamentals. London: CIPD and </a:t>
            </a:r>
            <a:r>
              <a:rPr lang="en-GB" sz="1200" kern="1200" dirty="0" err="1">
                <a:solidFill>
                  <a:schemeClr val="tx1"/>
                </a:solidFill>
                <a:effectLst/>
                <a:latin typeface="+mn-lt"/>
                <a:ea typeface="+mn-ea"/>
                <a:cs typeface="+mn-cs"/>
              </a:rPr>
              <a:t>Kogan</a:t>
            </a:r>
            <a:r>
              <a:rPr lang="en-GB" sz="1200" kern="1200" dirty="0">
                <a:solidFill>
                  <a:schemeClr val="tx1"/>
                </a:solidFill>
                <a:effectLst/>
                <a:latin typeface="+mn-lt"/>
                <a:ea typeface="+mn-ea"/>
                <a:cs typeface="+mn-cs"/>
              </a:rPr>
              <a:t> Page.</a:t>
            </a:r>
          </a:p>
          <a:p>
            <a:r>
              <a:rPr lang="en-US" sz="1200" kern="1200" dirty="0" err="1">
                <a:solidFill>
                  <a:schemeClr val="tx1"/>
                </a:solidFill>
                <a:effectLst/>
                <a:latin typeface="+mn-lt"/>
                <a:ea typeface="+mn-ea"/>
                <a:cs typeface="+mn-cs"/>
              </a:rPr>
              <a:t>Chanana</a:t>
            </a:r>
            <a:r>
              <a:rPr lang="en-US" sz="1200" kern="1200" dirty="0">
                <a:solidFill>
                  <a:schemeClr val="tx1"/>
                </a:solidFill>
                <a:effectLst/>
                <a:latin typeface="+mn-lt"/>
                <a:ea typeface="+mn-ea"/>
                <a:cs typeface="+mn-cs"/>
              </a:rPr>
              <a:t>, N., (2021) "Employee engagement practices during COVID‐19 lockdown." </a:t>
            </a:r>
            <a:r>
              <a:rPr lang="en-US" sz="1200" i="1" kern="1200" dirty="0">
                <a:solidFill>
                  <a:schemeClr val="tx1"/>
                </a:solidFill>
                <a:effectLst/>
                <a:latin typeface="+mn-lt"/>
                <a:ea typeface="+mn-ea"/>
                <a:cs typeface="+mn-cs"/>
              </a:rPr>
              <a:t>Journal of Public Affairs</a:t>
            </a:r>
            <a:r>
              <a:rPr lang="en-US" sz="1200" kern="1200" dirty="0">
                <a:solidFill>
                  <a:schemeClr val="tx1"/>
                </a:solidFill>
                <a:effectLst/>
                <a:latin typeface="+mn-lt"/>
                <a:ea typeface="+mn-ea"/>
                <a:cs typeface="+mn-cs"/>
              </a:rPr>
              <a:t>, 21(4), p.e2508.</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Cunha, A., and Oliveira, M. (2021, May). Human Resources in the Housekeeping Department: A Case Study. In ICTR 2021 4th International Conference on Tourism Research (Vol. 158). Academic Conferences International.</a:t>
            </a:r>
          </a:p>
          <a:p>
            <a:r>
              <a:rPr lang="en-GB" sz="1200" kern="1200" dirty="0">
                <a:solidFill>
                  <a:schemeClr val="tx1"/>
                </a:solidFill>
                <a:effectLst/>
                <a:latin typeface="+mn-lt"/>
                <a:ea typeface="+mn-ea"/>
                <a:cs typeface="+mn-cs"/>
              </a:rPr>
              <a:t>Essential Cottrell, S. (2019) The Study Skills Handbook. 5th ed. London: Red Globe Press.</a:t>
            </a:r>
          </a:p>
          <a:p>
            <a:r>
              <a:rPr lang="en-GB" sz="1200" kern="1200" dirty="0" err="1">
                <a:solidFill>
                  <a:schemeClr val="tx1"/>
                </a:solidFill>
                <a:effectLst/>
                <a:latin typeface="+mn-lt"/>
                <a:ea typeface="+mn-ea"/>
                <a:cs typeface="+mn-cs"/>
              </a:rPr>
              <a:t>Kandampully</a:t>
            </a:r>
            <a:r>
              <a:rPr lang="en-GB" sz="1200" kern="1200" dirty="0">
                <a:solidFill>
                  <a:schemeClr val="tx1"/>
                </a:solidFill>
                <a:effectLst/>
                <a:latin typeface="+mn-lt"/>
                <a:ea typeface="+mn-ea"/>
                <a:cs typeface="+mn-cs"/>
              </a:rPr>
              <a:t>, J., Zhang, T.C. and </a:t>
            </a:r>
            <a:r>
              <a:rPr lang="en-GB" sz="1200" kern="1200" dirty="0" err="1">
                <a:solidFill>
                  <a:schemeClr val="tx1"/>
                </a:solidFill>
                <a:effectLst/>
                <a:latin typeface="+mn-lt"/>
                <a:ea typeface="+mn-ea"/>
                <a:cs typeface="+mn-cs"/>
              </a:rPr>
              <a:t>Jaakkola</a:t>
            </a:r>
            <a:r>
              <a:rPr lang="en-GB" sz="1200" kern="1200" dirty="0">
                <a:solidFill>
                  <a:schemeClr val="tx1"/>
                </a:solidFill>
                <a:effectLst/>
                <a:latin typeface="+mn-lt"/>
                <a:ea typeface="+mn-ea"/>
                <a:cs typeface="+mn-cs"/>
              </a:rPr>
              <a:t>, E., (2018). Customer experience management in hospitality. International Journal of Contemporary Hospitality Management.</a:t>
            </a:r>
          </a:p>
          <a:p>
            <a:r>
              <a:rPr lang="en-GB" sz="1200" kern="1200" dirty="0" err="1">
                <a:solidFill>
                  <a:schemeClr val="tx1"/>
                </a:solidFill>
                <a:effectLst/>
                <a:latin typeface="+mn-lt"/>
                <a:ea typeface="+mn-ea"/>
                <a:cs typeface="+mn-cs"/>
              </a:rPr>
              <a:t>Kuo</a:t>
            </a:r>
            <a:r>
              <a:rPr lang="en-GB" sz="1200" kern="1200" dirty="0">
                <a:solidFill>
                  <a:schemeClr val="tx1"/>
                </a:solidFill>
                <a:effectLst/>
                <a:latin typeface="+mn-lt"/>
                <a:ea typeface="+mn-ea"/>
                <a:cs typeface="+mn-cs"/>
              </a:rPr>
              <a:t>, C.M., Chen, L.C. and Tseng, C.Y., (2017). Investigating an innovative service with hospitality robots. International Journal of Contemporary Hospitality Management.</a:t>
            </a:r>
          </a:p>
          <a:p>
            <a:r>
              <a:rPr lang="en-GB" sz="1200" kern="1200" dirty="0">
                <a:solidFill>
                  <a:schemeClr val="tx1"/>
                </a:solidFill>
                <a:effectLst/>
                <a:latin typeface="+mn-lt"/>
                <a:ea typeface="+mn-ea"/>
                <a:cs typeface="+mn-cs"/>
              </a:rPr>
              <a:t>Legrand, W., Sloan, P. and Chen, J.S., (2016). Sustainability in the hospitality industry: Principles of sustainable operations. Routledge. MU</a:t>
            </a:r>
          </a:p>
          <a:p>
            <a:r>
              <a:rPr lang="en-US" sz="1200" kern="1200" dirty="0">
                <a:solidFill>
                  <a:schemeClr val="tx1"/>
                </a:solidFill>
                <a:effectLst/>
                <a:latin typeface="+mn-lt"/>
                <a:ea typeface="+mn-ea"/>
                <a:cs typeface="+mn-cs"/>
              </a:rPr>
              <a:t>Li, P., Sun, J.M., </a:t>
            </a:r>
            <a:r>
              <a:rPr lang="en-US" sz="1200" kern="1200" dirty="0" err="1">
                <a:solidFill>
                  <a:schemeClr val="tx1"/>
                </a:solidFill>
                <a:effectLst/>
                <a:latin typeface="+mn-lt"/>
                <a:ea typeface="+mn-ea"/>
                <a:cs typeface="+mn-cs"/>
              </a:rPr>
              <a:t>Taris</a:t>
            </a:r>
            <a:r>
              <a:rPr lang="en-US" sz="1200" kern="1200" dirty="0">
                <a:solidFill>
                  <a:schemeClr val="tx1"/>
                </a:solidFill>
                <a:effectLst/>
                <a:latin typeface="+mn-lt"/>
                <a:ea typeface="+mn-ea"/>
                <a:cs typeface="+mn-cs"/>
              </a:rPr>
              <a:t>, T.W., Xing, L., and </a:t>
            </a:r>
            <a:r>
              <a:rPr lang="en-US" sz="1200" kern="1200" dirty="0" err="1">
                <a:solidFill>
                  <a:schemeClr val="tx1"/>
                </a:solidFill>
                <a:effectLst/>
                <a:latin typeface="+mn-lt"/>
                <a:ea typeface="+mn-ea"/>
                <a:cs typeface="+mn-cs"/>
              </a:rPr>
              <a:t>Peeters</a:t>
            </a:r>
            <a:r>
              <a:rPr lang="en-US" sz="1200" kern="1200" dirty="0">
                <a:solidFill>
                  <a:schemeClr val="tx1"/>
                </a:solidFill>
                <a:effectLst/>
                <a:latin typeface="+mn-lt"/>
                <a:ea typeface="+mn-ea"/>
                <a:cs typeface="+mn-cs"/>
              </a:rPr>
              <a:t>, M.C., (2021) "Country differences in the relationship between leadership and employee engagement: A meta-analysis." </a:t>
            </a:r>
            <a:r>
              <a:rPr lang="en-US" sz="1200" i="1" kern="1200" dirty="0">
                <a:solidFill>
                  <a:schemeClr val="tx1"/>
                </a:solidFill>
                <a:effectLst/>
                <a:latin typeface="+mn-lt"/>
                <a:ea typeface="+mn-ea"/>
                <a:cs typeface="+mn-cs"/>
              </a:rPr>
              <a:t>The Leadership Quarterly</a:t>
            </a:r>
            <a:r>
              <a:rPr lang="en-US" sz="1200" kern="1200" dirty="0">
                <a:solidFill>
                  <a:schemeClr val="tx1"/>
                </a:solidFill>
                <a:effectLst/>
                <a:latin typeface="+mn-lt"/>
                <a:ea typeface="+mn-ea"/>
                <a:cs typeface="+mn-cs"/>
              </a:rPr>
              <a:t>, 32(1), p.101458.</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Reeves, A., </a:t>
            </a:r>
            <a:r>
              <a:rPr lang="en-US" sz="1200" kern="1200" dirty="0" err="1">
                <a:solidFill>
                  <a:schemeClr val="tx1"/>
                </a:solidFill>
                <a:effectLst/>
                <a:latin typeface="+mn-lt"/>
                <a:ea typeface="+mn-ea"/>
                <a:cs typeface="+mn-cs"/>
              </a:rPr>
              <a:t>Delfabbro</a:t>
            </a:r>
            <a:r>
              <a:rPr lang="en-US" sz="1200" kern="1200" dirty="0">
                <a:solidFill>
                  <a:schemeClr val="tx1"/>
                </a:solidFill>
                <a:effectLst/>
                <a:latin typeface="+mn-lt"/>
                <a:ea typeface="+mn-ea"/>
                <a:cs typeface="+mn-cs"/>
              </a:rPr>
              <a:t>, P., and </a:t>
            </a:r>
            <a:r>
              <a:rPr lang="en-US" sz="1200" kern="1200" dirty="0" err="1">
                <a:solidFill>
                  <a:schemeClr val="tx1"/>
                </a:solidFill>
                <a:effectLst/>
                <a:latin typeface="+mn-lt"/>
                <a:ea typeface="+mn-ea"/>
                <a:cs typeface="+mn-cs"/>
              </a:rPr>
              <a:t>Calic</a:t>
            </a:r>
            <a:r>
              <a:rPr lang="en-US" sz="1200" kern="1200" dirty="0">
                <a:solidFill>
                  <a:schemeClr val="tx1"/>
                </a:solidFill>
                <a:effectLst/>
                <a:latin typeface="+mn-lt"/>
                <a:ea typeface="+mn-ea"/>
                <a:cs typeface="+mn-cs"/>
              </a:rPr>
              <a:t>, D., (2021) "Encouraging employee engagement with cybersecurity: How to tackle cyber fatigue." </a:t>
            </a:r>
            <a:r>
              <a:rPr lang="en-US" sz="1200" i="1" kern="1200" dirty="0">
                <a:solidFill>
                  <a:schemeClr val="tx1"/>
                </a:solidFill>
                <a:effectLst/>
                <a:latin typeface="+mn-lt"/>
                <a:ea typeface="+mn-ea"/>
                <a:cs typeface="+mn-cs"/>
              </a:rPr>
              <a:t>SAGE Open</a:t>
            </a:r>
            <a:r>
              <a:rPr lang="en-US" sz="1200" kern="1200" dirty="0">
                <a:solidFill>
                  <a:schemeClr val="tx1"/>
                </a:solidFill>
                <a:effectLst/>
                <a:latin typeface="+mn-lt"/>
                <a:ea typeface="+mn-ea"/>
                <a:cs typeface="+mn-cs"/>
              </a:rPr>
              <a:t>, 11(1), p.21582440211000049.</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Saks, A.M., (2021) "Caring human resources management and employee engagement." </a:t>
            </a:r>
            <a:r>
              <a:rPr lang="en-US" sz="1200" i="1" kern="1200" dirty="0">
                <a:solidFill>
                  <a:schemeClr val="tx1"/>
                </a:solidFill>
                <a:effectLst/>
                <a:latin typeface="+mn-lt"/>
                <a:ea typeface="+mn-ea"/>
                <a:cs typeface="+mn-cs"/>
              </a:rPr>
              <a:t>Human Resource Management Review</a:t>
            </a:r>
            <a:r>
              <a:rPr lang="en-US" sz="1200" kern="1200" dirty="0">
                <a:solidFill>
                  <a:schemeClr val="tx1"/>
                </a:solidFill>
                <a:effectLst/>
                <a:latin typeface="+mn-lt"/>
                <a:ea typeface="+mn-ea"/>
                <a:cs typeface="+mn-cs"/>
              </a:rPr>
              <a:t>, p.100835.</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Satata</a:t>
            </a:r>
            <a:r>
              <a:rPr lang="en-US" sz="1200" kern="1200" dirty="0">
                <a:solidFill>
                  <a:schemeClr val="tx1"/>
                </a:solidFill>
                <a:effectLst/>
                <a:latin typeface="+mn-lt"/>
                <a:ea typeface="+mn-ea"/>
                <a:cs typeface="+mn-cs"/>
              </a:rPr>
              <a:t>, D.B.M., (2021) "Employee engagement as an effort to improve work performance: literature review." </a:t>
            </a:r>
            <a:r>
              <a:rPr lang="en-US" sz="1200" i="1" kern="1200" dirty="0" err="1">
                <a:solidFill>
                  <a:schemeClr val="tx1"/>
                </a:solidFill>
                <a:effectLst/>
                <a:latin typeface="+mn-lt"/>
                <a:ea typeface="+mn-ea"/>
                <a:cs typeface="+mn-cs"/>
              </a:rPr>
              <a:t>Ilomata</a:t>
            </a:r>
            <a:r>
              <a:rPr lang="en-US" sz="1200" i="1" kern="1200" dirty="0">
                <a:solidFill>
                  <a:schemeClr val="tx1"/>
                </a:solidFill>
                <a:effectLst/>
                <a:latin typeface="+mn-lt"/>
                <a:ea typeface="+mn-ea"/>
                <a:cs typeface="+mn-cs"/>
              </a:rPr>
              <a:t> International Journal of Social Science</a:t>
            </a:r>
            <a:r>
              <a:rPr lang="en-US" sz="1200" kern="1200" dirty="0">
                <a:solidFill>
                  <a:schemeClr val="tx1"/>
                </a:solidFill>
                <a:effectLst/>
                <a:latin typeface="+mn-lt"/>
                <a:ea typeface="+mn-ea"/>
                <a:cs typeface="+mn-cs"/>
              </a:rPr>
              <a:t>, 2(1), pp.41-49.</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Verčič</a:t>
            </a:r>
            <a:r>
              <a:rPr lang="en-US" sz="1200" kern="1200" dirty="0">
                <a:solidFill>
                  <a:schemeClr val="tx1"/>
                </a:solidFill>
                <a:effectLst/>
                <a:latin typeface="+mn-lt"/>
                <a:ea typeface="+mn-ea"/>
                <a:cs typeface="+mn-cs"/>
              </a:rPr>
              <a:t>, A.T., (2021) "The impact of employee engagement, organizational support, and employer branding on internal communication satisfaction." </a:t>
            </a:r>
            <a:r>
              <a:rPr lang="en-US" sz="1200" i="1" kern="1200" dirty="0">
                <a:solidFill>
                  <a:schemeClr val="tx1"/>
                </a:solidFill>
                <a:effectLst/>
                <a:latin typeface="+mn-lt"/>
                <a:ea typeface="+mn-ea"/>
                <a:cs typeface="+mn-cs"/>
              </a:rPr>
              <a:t>Public Relations Review</a:t>
            </a:r>
            <a:r>
              <a:rPr lang="en-US" sz="1200" kern="1200" dirty="0">
                <a:solidFill>
                  <a:schemeClr val="tx1"/>
                </a:solidFill>
                <a:effectLst/>
                <a:latin typeface="+mn-lt"/>
                <a:ea typeface="+mn-ea"/>
                <a:cs typeface="+mn-cs"/>
              </a:rPr>
              <a:t>, 47(1), p.102009.</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1899B18-0E2D-44F5-A778-50E7160636C5}" type="slidenum">
              <a:rPr lang="en-GB" smtClean="0"/>
              <a:t>10</a:t>
            </a:fld>
            <a:endParaRPr lang="en-GB"/>
          </a:p>
        </p:txBody>
      </p:sp>
    </p:spTree>
    <p:extLst>
      <p:ext uri="{BB962C8B-B14F-4D97-AF65-F5344CB8AC3E}">
        <p14:creationId xmlns:p14="http://schemas.microsoft.com/office/powerpoint/2010/main" val="22432431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3498110"/>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314451"/>
            <a:ext cx="7772400" cy="137232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2708705"/>
            <a:ext cx="7772400" cy="899778"/>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3714750"/>
            <a:ext cx="9147765" cy="1434066"/>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729879D-5A50-483E-9CC2-797D201EA312}" type="datetimeFigureOut">
              <a:rPr lang="en-GB" smtClean="0"/>
              <a:t>20/11/2023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88B5DC7-E652-42A6-925D-9D2EAF8699C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729879D-5A50-483E-9CC2-797D201EA312}"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B5DC7-E652-42A6-925D-9D2EAF8699CB}" type="slidenum">
              <a:rPr lang="en-GB" smtClean="0"/>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794784"/>
            <a:ext cx="7772400" cy="13716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198784"/>
            <a:ext cx="4572000" cy="1091166"/>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729879D-5A50-483E-9CC2-797D201EA312}"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B5DC7-E652-42A6-925D-9D2EAF8699CB}" type="slidenum">
              <a:rPr lang="en-GB" smtClean="0"/>
              <a:t>‹#›</a:t>
            </a:fld>
            <a:endParaRPr lang="en-GB"/>
          </a:p>
        </p:txBody>
      </p:sp>
      <p:sp>
        <p:nvSpPr>
          <p:cNvPr id="7" name="Chevron 6"/>
          <p:cNvSpPr/>
          <p:nvPr/>
        </p:nvSpPr>
        <p:spPr>
          <a:xfrm>
            <a:off x="3636680"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729879D-5A50-483E-9CC2-797D201EA312}" type="datetimeFigureOut">
              <a:rPr lang="en-GB" smtClean="0"/>
              <a:t>20/11/2023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8B5DC7-E652-42A6-925D-9D2EAF8699CB}" type="slidenum">
              <a:rPr lang="en-GB" smtClean="0"/>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8229600" cy="85725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4057650"/>
            <a:ext cx="4040188"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7" y="4057650"/>
            <a:ext cx="4041775"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083221"/>
            <a:ext cx="4040188" cy="2956322"/>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6" y="1083221"/>
            <a:ext cx="4041775" cy="2956322"/>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729879D-5A50-483E-9CC2-797D201EA312}" type="datetimeFigureOut">
              <a:rPr lang="en-GB" smtClean="0"/>
              <a:t>20/11/2023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8B5DC7-E652-42A6-925D-9D2EAF8699C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729879D-5A50-483E-9CC2-797D201EA312}" type="datetimeFigureOut">
              <a:rPr lang="en-GB" smtClean="0"/>
              <a:t>20/11/2023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8B5DC7-E652-42A6-925D-9D2EAF8699CB}" type="slidenum">
              <a:rPr lang="en-GB" smtClean="0"/>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29879D-5A50-483E-9CC2-797D201EA312}" type="datetimeFigureOut">
              <a:rPr lang="en-GB" smtClean="0"/>
              <a:t>20/11/2023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8B5DC7-E652-42A6-925D-9D2EAF8699C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3657600"/>
            <a:ext cx="7481776" cy="3429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4016327"/>
            <a:ext cx="3974592" cy="6858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05740"/>
            <a:ext cx="7479792" cy="3429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4805958"/>
            <a:ext cx="1920240" cy="274320"/>
          </a:xfrm>
        </p:spPr>
        <p:txBody>
          <a:bodyPr/>
          <a:lstStyle/>
          <a:p>
            <a:fld id="{F729879D-5A50-483E-9CC2-797D201EA312}" type="datetimeFigureOut">
              <a:rPr lang="en-GB" smtClean="0"/>
              <a:t>20/11/2023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8B5DC7-E652-42A6-925D-9D2EAF8699C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4082552"/>
            <a:ext cx="7162800" cy="486174"/>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42476"/>
            <a:ext cx="8686800" cy="329184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F729879D-5A50-483E-9CC2-797D201EA312}" type="datetimeFigureOut">
              <a:rPr lang="en-GB" smtClean="0"/>
              <a:t>20/11/2023</a:t>
            </a:fld>
            <a:endParaRPr lang="en-GB"/>
          </a:p>
        </p:txBody>
      </p:sp>
      <p:sp>
        <p:nvSpPr>
          <p:cNvPr id="6" name="Footer Placeholder 5"/>
          <p:cNvSpPr>
            <a:spLocks noGrp="1"/>
          </p:cNvSpPr>
          <p:nvPr>
            <p:ph type="ftr" sz="quarter" idx="11"/>
          </p:nvPr>
        </p:nvSpPr>
        <p:spPr>
          <a:xfrm>
            <a:off x="4380073" y="4805958"/>
            <a:ext cx="2350681" cy="273844"/>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88B5DC7-E652-42A6-925D-9D2EAF8699CB}" type="slidenum">
              <a:rPr lang="en-GB" smtClean="0"/>
              <a:t>‹#›</a:t>
            </a:fld>
            <a:endParaRPr lang="en-GB"/>
          </a:p>
        </p:txBody>
      </p:sp>
      <p:sp>
        <p:nvSpPr>
          <p:cNvPr id="2" name="Title 1"/>
          <p:cNvSpPr>
            <a:spLocks noGrp="1"/>
          </p:cNvSpPr>
          <p:nvPr>
            <p:ph type="title"/>
          </p:nvPr>
        </p:nvSpPr>
        <p:spPr>
          <a:xfrm>
            <a:off x="228600" y="3648842"/>
            <a:ext cx="8075432" cy="422004"/>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4458702"/>
            <a:ext cx="4940624" cy="69080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4454258"/>
            <a:ext cx="3690451" cy="700088"/>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4343440"/>
            <a:ext cx="3402314" cy="810651"/>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110997"/>
            <a:ext cx="8229600" cy="328955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729879D-5A50-483E-9CC2-797D201EA312}"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B5DC7-E652-42A6-925D-9D2EAF8699C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05980"/>
            <a:ext cx="1777470" cy="419457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05981"/>
            <a:ext cx="6324600" cy="419457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729879D-5A50-483E-9CC2-797D201EA312}"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B5DC7-E652-42A6-925D-9D2EAF8699C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4458702"/>
            <a:ext cx="4940624" cy="69080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4454258"/>
            <a:ext cx="3690451" cy="700088"/>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4343440"/>
            <a:ext cx="3402314" cy="810651"/>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05979"/>
            <a:ext cx="8229600" cy="85725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110997"/>
            <a:ext cx="8229600" cy="339447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4805958"/>
            <a:ext cx="1920240" cy="274320"/>
          </a:xfrm>
          <a:prstGeom prst="rect">
            <a:avLst/>
          </a:prstGeom>
        </p:spPr>
        <p:txBody>
          <a:bodyPr vert="horz" anchor="b"/>
          <a:lstStyle>
            <a:lvl1pPr algn="l" eaLnBrk="1" latinLnBrk="0" hangingPunct="1">
              <a:defRPr kumimoji="0" sz="1000">
                <a:solidFill>
                  <a:schemeClr val="tx1"/>
                </a:solidFill>
              </a:defRPr>
            </a:lvl1pPr>
            <a:extLst/>
          </a:lstStyle>
          <a:p>
            <a:fld id="{F729879D-5A50-483E-9CC2-797D201EA312}" type="datetimeFigureOut">
              <a:rPr lang="en-GB" smtClean="0"/>
              <a:t>20/11/2023</a:t>
            </a:fld>
            <a:endParaRPr lang="en-GB"/>
          </a:p>
        </p:txBody>
      </p:sp>
      <p:sp>
        <p:nvSpPr>
          <p:cNvPr id="22" name="Footer Placeholder 21"/>
          <p:cNvSpPr>
            <a:spLocks noGrp="1"/>
          </p:cNvSpPr>
          <p:nvPr>
            <p:ph type="ftr" sz="quarter" idx="3"/>
          </p:nvPr>
        </p:nvSpPr>
        <p:spPr>
          <a:xfrm>
            <a:off x="4380073" y="4805958"/>
            <a:ext cx="2350681" cy="273844"/>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4805958"/>
            <a:ext cx="365760" cy="273844"/>
          </a:xfrm>
          <a:prstGeom prst="rect">
            <a:avLst/>
          </a:prstGeom>
        </p:spPr>
        <p:txBody>
          <a:bodyPr vert="horz" anchor="b"/>
          <a:lstStyle>
            <a:lvl1pPr algn="r" eaLnBrk="1" latinLnBrk="0" hangingPunct="1">
              <a:defRPr kumimoji="0" sz="1000" b="0">
                <a:solidFill>
                  <a:schemeClr val="tx1"/>
                </a:solidFill>
              </a:defRPr>
            </a:lvl1pPr>
            <a:extLst/>
          </a:lstStyle>
          <a:p>
            <a:fld id="{988B5DC7-E652-42A6-925D-9D2EAF8699C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remierinn.com/gb/en/faq/hotel-facilities.htm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2152" y="514350"/>
            <a:ext cx="7772400" cy="1372321"/>
          </a:xfrm>
        </p:spPr>
        <p:txBody>
          <a:bodyPr>
            <a:normAutofit/>
          </a:bodyPr>
          <a:lstStyle/>
          <a:p>
            <a:pPr algn="ctr"/>
            <a:r>
              <a:rPr lang="en-GB" sz="3200" dirty="0"/>
              <a:t>BMIH4006</a:t>
            </a:r>
            <a:br>
              <a:rPr lang="en-GB" sz="3200" dirty="0"/>
            </a:br>
            <a:r>
              <a:rPr lang="en-GB" sz="3200" dirty="0"/>
              <a:t>Operating Hotel Facilities</a:t>
            </a:r>
          </a:p>
        </p:txBody>
      </p:sp>
      <p:sp>
        <p:nvSpPr>
          <p:cNvPr id="3" name="Subtitle 2"/>
          <p:cNvSpPr>
            <a:spLocks noGrp="1"/>
          </p:cNvSpPr>
          <p:nvPr>
            <p:ph type="subTitle" idx="1"/>
          </p:nvPr>
        </p:nvSpPr>
        <p:spPr>
          <a:xfrm>
            <a:off x="685800" y="1962150"/>
            <a:ext cx="7772400" cy="899778"/>
          </a:xfrm>
        </p:spPr>
        <p:txBody>
          <a:bodyPr>
            <a:normAutofit fontScale="25000" lnSpcReduction="20000"/>
          </a:bodyPr>
          <a:lstStyle/>
          <a:p>
            <a:pPr algn="ctr"/>
            <a:endParaRPr lang="en-GB" dirty="0"/>
          </a:p>
          <a:p>
            <a:pPr algn="ctr"/>
            <a:r>
              <a:rPr lang="en-GB" sz="9800" dirty="0">
                <a:solidFill>
                  <a:schemeClr val="accent4">
                    <a:lumMod val="75000"/>
                  </a:schemeClr>
                </a:solidFill>
              </a:rPr>
              <a:t>Trinity Hotel</a:t>
            </a:r>
          </a:p>
          <a:p>
            <a:pPr algn="ctr"/>
            <a:r>
              <a:rPr lang="en-GB" sz="6000" dirty="0"/>
              <a:t>Room Housekeeping Training</a:t>
            </a:r>
          </a:p>
        </p:txBody>
      </p:sp>
      <p:sp>
        <p:nvSpPr>
          <p:cNvPr id="4" name="TextBox 3">
            <a:extLst>
              <a:ext uri="{FF2B5EF4-FFF2-40B4-BE49-F238E27FC236}">
                <a16:creationId xmlns:a16="http://schemas.microsoft.com/office/drawing/2014/main" id="{D587FBFA-B50C-11AA-D918-F49DBFE06EE0}"/>
              </a:ext>
            </a:extLst>
          </p:cNvPr>
          <p:cNvSpPr txBox="1"/>
          <p:nvPr/>
        </p:nvSpPr>
        <p:spPr>
          <a:xfrm>
            <a:off x="2667000" y="4324350"/>
            <a:ext cx="4343400" cy="584775"/>
          </a:xfrm>
          <a:prstGeom prst="rect">
            <a:avLst/>
          </a:prstGeom>
          <a:noFill/>
        </p:spPr>
        <p:txBody>
          <a:bodyPr wrap="square" rtlCol="0">
            <a:spAutoFit/>
          </a:bodyPr>
          <a:lstStyle/>
          <a:p>
            <a:r>
              <a:rPr lang="en-GB" sz="1600" dirty="0"/>
              <a:t>Student Name: Mohammed Abdur Razzak</a:t>
            </a:r>
          </a:p>
          <a:p>
            <a:r>
              <a:rPr lang="en-GB" sz="1600" dirty="0"/>
              <a:t>Student ID: 2215353</a:t>
            </a:r>
          </a:p>
        </p:txBody>
      </p:sp>
    </p:spTree>
    <p:extLst>
      <p:ext uri="{BB962C8B-B14F-4D97-AF65-F5344CB8AC3E}">
        <p14:creationId xmlns:p14="http://schemas.microsoft.com/office/powerpoint/2010/main" val="3990726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10997"/>
            <a:ext cx="4800600" cy="3394472"/>
          </a:xfrm>
        </p:spPr>
        <p:txBody>
          <a:bodyPr>
            <a:noAutofit/>
          </a:bodyPr>
          <a:lstStyle/>
          <a:p>
            <a:pPr algn="just"/>
            <a:r>
              <a:rPr lang="en-GB" sz="1400" dirty="0"/>
              <a:t>This presentation focuses on employee engagement at "Trinity Hotel," a corporate organization. </a:t>
            </a:r>
          </a:p>
          <a:p>
            <a:pPr algn="just"/>
            <a:r>
              <a:rPr lang="en-GB" sz="1400" dirty="0"/>
              <a:t>It is </a:t>
            </a:r>
            <a:r>
              <a:rPr lang="en-US" sz="1400" dirty="0"/>
              <a:t>a basic training presentation, based on my new room cleaning check list created for component two.</a:t>
            </a:r>
            <a:endParaRPr lang="en-GB" sz="1400" dirty="0"/>
          </a:p>
          <a:p>
            <a:pPr algn="just"/>
            <a:r>
              <a:rPr lang="en-GB" sz="1400" dirty="0"/>
              <a:t>In order to guarantee staff involvement, the presentation will also go over how to pitch to the general manager of "Trinity Hotel." </a:t>
            </a:r>
          </a:p>
          <a:p>
            <a:pPr algn="just"/>
            <a:r>
              <a:rPr lang="en-GB" sz="1400" dirty="0"/>
              <a:t>In addition, the pitch will be designed with the EMBOK concept in mind. The final presentation will highlight the advantages of staff involvement at "Trinity Hotel" (</a:t>
            </a:r>
            <a:r>
              <a:rPr lang="en-GB" sz="1400" dirty="0" err="1"/>
              <a:t>Chanana</a:t>
            </a:r>
            <a:r>
              <a:rPr lang="en-GB" sz="1400" dirty="0"/>
              <a:t>, 2021).</a:t>
            </a:r>
          </a:p>
          <a:p>
            <a:pPr algn="just"/>
            <a:endParaRPr lang="en-GB" sz="1400" dirty="0"/>
          </a:p>
        </p:txBody>
      </p:sp>
      <p:sp>
        <p:nvSpPr>
          <p:cNvPr id="3" name="Title 2"/>
          <p:cNvSpPr>
            <a:spLocks noGrp="1"/>
          </p:cNvSpPr>
          <p:nvPr>
            <p:ph type="title"/>
          </p:nvPr>
        </p:nvSpPr>
        <p:spPr/>
        <p:txBody>
          <a:bodyPr/>
          <a:lstStyle/>
          <a:p>
            <a:r>
              <a:rPr lang="en-GB" dirty="0"/>
              <a:t>Introduction</a:t>
            </a: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1885950"/>
            <a:ext cx="2638425" cy="1714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6470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The Three Pillars of cleaning rooms</a:t>
            </a:r>
            <a:endParaRPr lang="en-GB" dirty="0"/>
          </a:p>
        </p:txBody>
      </p:sp>
      <p:sp>
        <p:nvSpPr>
          <p:cNvPr id="5" name="Rectangle 4"/>
          <p:cNvSpPr/>
          <p:nvPr/>
        </p:nvSpPr>
        <p:spPr>
          <a:xfrm>
            <a:off x="21336" y="2495550"/>
            <a:ext cx="4572000" cy="1569660"/>
          </a:xfrm>
          <a:prstGeom prst="rect">
            <a:avLst/>
          </a:prstGeom>
        </p:spPr>
        <p:txBody>
          <a:bodyPr>
            <a:spAutoFit/>
          </a:bodyPr>
          <a:lstStyle/>
          <a:p>
            <a:pPr marL="171450" indent="-171450" algn="just">
              <a:buFont typeface="Arial" panose="020B0604020202020204" pitchFamily="34" charset="0"/>
              <a:buChar char="•"/>
            </a:pPr>
            <a:r>
              <a:rPr lang="en-GB" sz="1200" dirty="0"/>
              <a:t>The administration of "Trinity Hotel" enhances safety procedures to guarantee adequate safety at work for the benefit of its workers. In order to protect employee safety during the COVID-19 epidemic, "Trinity Hotel" enforces social separation in the workplace and gives forth free safety kits (Li </a:t>
            </a:r>
            <a:r>
              <a:rPr lang="en-GB" sz="1200" i="1" dirty="0"/>
              <a:t>et al</a:t>
            </a:r>
            <a:r>
              <a:rPr lang="en-GB" sz="1200" dirty="0"/>
              <a:t>, 2021). </a:t>
            </a:r>
          </a:p>
          <a:p>
            <a:pPr marL="171450" indent="-171450" algn="just">
              <a:buFont typeface="Arial" panose="020B0604020202020204" pitchFamily="34" charset="0"/>
              <a:buChar char="•"/>
            </a:pPr>
            <a:r>
              <a:rPr lang="en-GB" sz="1200" dirty="0"/>
              <a:t>In order to keep workers happy with the company and improve their performance, the employee engagement model constantly seeks to provide "Trinity Hotel" staff the greatest amount of assistance</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962150"/>
            <a:ext cx="4324350" cy="1819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57200" y="1200150"/>
            <a:ext cx="1563248" cy="1200329"/>
          </a:xfrm>
          <a:prstGeom prst="rect">
            <a:avLst/>
          </a:prstGeom>
        </p:spPr>
        <p:txBody>
          <a:bodyPr wrap="none">
            <a:spAutoFit/>
          </a:bodyPr>
          <a:lstStyle/>
          <a:p>
            <a:r>
              <a:rPr lang="en-GB" dirty="0"/>
              <a:t>3-step process:</a:t>
            </a:r>
          </a:p>
          <a:p>
            <a:pPr marL="285750" indent="-285750">
              <a:buFont typeface="Arial" panose="020B0604020202020204" pitchFamily="34" charset="0"/>
              <a:buChar char="•"/>
            </a:pPr>
            <a:r>
              <a:rPr lang="en-GB" dirty="0"/>
              <a:t>Stripping</a:t>
            </a:r>
          </a:p>
          <a:p>
            <a:pPr marL="285750" indent="-285750">
              <a:buFont typeface="Arial" panose="020B0604020202020204" pitchFamily="34" charset="0"/>
              <a:buChar char="•"/>
            </a:pPr>
            <a:r>
              <a:rPr lang="en-GB" dirty="0"/>
              <a:t>Sanitizing</a:t>
            </a:r>
          </a:p>
          <a:p>
            <a:pPr marL="285750" indent="-285750">
              <a:buFont typeface="Arial" panose="020B0604020202020204" pitchFamily="34" charset="0"/>
              <a:buChar char="•"/>
            </a:pPr>
            <a:r>
              <a:rPr lang="en-GB" dirty="0"/>
              <a:t>Setting up</a:t>
            </a:r>
          </a:p>
        </p:txBody>
      </p:sp>
    </p:spTree>
    <p:extLst>
      <p:ext uri="{BB962C8B-B14F-4D97-AF65-F5344CB8AC3E}">
        <p14:creationId xmlns:p14="http://schemas.microsoft.com/office/powerpoint/2010/main" val="34325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Safety in Housekeeping</a:t>
            </a:r>
          </a:p>
        </p:txBody>
      </p:sp>
      <p:sp>
        <p:nvSpPr>
          <p:cNvPr id="5" name="Rectangle 4"/>
          <p:cNvSpPr/>
          <p:nvPr/>
        </p:nvSpPr>
        <p:spPr>
          <a:xfrm>
            <a:off x="381000" y="2865538"/>
            <a:ext cx="5410200" cy="1546577"/>
          </a:xfrm>
          <a:prstGeom prst="rect">
            <a:avLst/>
          </a:prstGeom>
        </p:spPr>
        <p:txBody>
          <a:bodyPr wrap="square">
            <a:spAutoFit/>
          </a:bodyPr>
          <a:lstStyle/>
          <a:p>
            <a:pPr marL="171450" indent="-171450" algn="just">
              <a:buFont typeface="Arial" panose="020B0604020202020204" pitchFamily="34" charset="0"/>
              <a:buChar char="•"/>
            </a:pPr>
            <a:r>
              <a:rPr lang="en-GB" sz="1050" dirty="0"/>
              <a:t>Businesses such as "Trinity Hotel" must engage the proper people in order to improve performance, since the hotel sector and its affiliated organizations provide direct services to clients. </a:t>
            </a:r>
          </a:p>
          <a:p>
            <a:pPr marL="171450" indent="-171450" algn="just">
              <a:buFont typeface="Arial" panose="020B0604020202020204" pitchFamily="34" charset="0"/>
              <a:buChar char="•"/>
            </a:pPr>
            <a:r>
              <a:rPr lang="en-GB" sz="1050" dirty="0"/>
              <a:t>Workplace conflicts are widespread because different types of individuals collaborate in the same office. </a:t>
            </a:r>
          </a:p>
          <a:p>
            <a:pPr marL="171450" indent="-171450" algn="just">
              <a:buFont typeface="Arial" panose="020B0604020202020204" pitchFamily="34" charset="0"/>
              <a:buChar char="•"/>
            </a:pPr>
            <a:r>
              <a:rPr lang="en-GB" sz="1050" dirty="0"/>
              <a:t>"Trinity Hotel" works to guarantee employee engagement, which lowers conflict and boosts productivity by making sure that workers are respected and that ethics are upheld (Saks, 2021). Additionally, this strengthens the bond between staff members and hotel management and boosts employee engagement by guaranteeing staff loyalty (</a:t>
            </a:r>
            <a:r>
              <a:rPr lang="en-GB" sz="1050" dirty="0" err="1"/>
              <a:t>Verčič</a:t>
            </a:r>
            <a:r>
              <a:rPr lang="en-GB" sz="1050" dirty="0"/>
              <a:t>, 2021).</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172200" y="1123950"/>
            <a:ext cx="2740875" cy="339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 y="936230"/>
            <a:ext cx="5105400" cy="1914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1705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Trolley and Caddy setup</a:t>
            </a:r>
          </a:p>
        </p:txBody>
      </p:sp>
      <p:sp>
        <p:nvSpPr>
          <p:cNvPr id="5" name="Rectangle 4"/>
          <p:cNvSpPr/>
          <p:nvPr/>
        </p:nvSpPr>
        <p:spPr>
          <a:xfrm>
            <a:off x="4419600" y="3284251"/>
            <a:ext cx="4267200" cy="1615827"/>
          </a:xfrm>
          <a:prstGeom prst="rect">
            <a:avLst/>
          </a:prstGeom>
        </p:spPr>
        <p:txBody>
          <a:bodyPr wrap="square">
            <a:spAutoFit/>
          </a:bodyPr>
          <a:lstStyle/>
          <a:p>
            <a:pPr marL="171450" indent="-171450" algn="just">
              <a:buFont typeface="Arial" panose="020B0604020202020204" pitchFamily="34" charset="0"/>
              <a:buChar char="•"/>
            </a:pPr>
            <a:r>
              <a:rPr lang="en-GB" sz="1100" dirty="0"/>
              <a:t>The team at "Trinity Hotel" and its workers are greatly motivated by employee engagement, which helps the company achieve greater team performance. Engaged employees constantly help others so that everyone may participate and work at a higher level</a:t>
            </a:r>
          </a:p>
          <a:p>
            <a:pPr marL="171450" indent="-171450" algn="just">
              <a:buFont typeface="Arial" panose="020B0604020202020204" pitchFamily="34" charset="0"/>
              <a:buChar char="•"/>
            </a:pPr>
            <a:r>
              <a:rPr lang="en-GB" sz="1100" dirty="0"/>
              <a:t>Because many employee types coexist in the workplace, disputes may arise there with ease. "Trinity Hotel" consistently strives to uphold the worth of its workers and uphold ethical standards to guarantee worker involvement, hence reducing conflict and boosting overall performance (Saks, 2021).</a:t>
            </a:r>
          </a:p>
        </p:txBody>
      </p:sp>
      <p:pic>
        <p:nvPicPr>
          <p:cNvPr id="3075"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200150"/>
            <a:ext cx="3467100" cy="1567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descr="Image result for troly housekeeping">
            <a:extLst>
              <a:ext uri="{FF2B5EF4-FFF2-40B4-BE49-F238E27FC236}">
                <a16:creationId xmlns:a16="http://schemas.microsoft.com/office/drawing/2014/main" id="{2FB02AA1-E7C8-2575-BEFE-DAA2751A9E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8400" y="931829"/>
            <a:ext cx="2819400" cy="221932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a:extLst>
              <a:ext uri="{FF2B5EF4-FFF2-40B4-BE49-F238E27FC236}">
                <a16:creationId xmlns:a16="http://schemas.microsoft.com/office/drawing/2014/main" id="{95656491-F2E9-AADF-A0E4-6B507B448B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2767279"/>
            <a:ext cx="4114800" cy="15671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2" descr="Image result for caddy housekeeping">
            <a:extLst>
              <a:ext uri="{FF2B5EF4-FFF2-40B4-BE49-F238E27FC236}">
                <a16:creationId xmlns:a16="http://schemas.microsoft.com/office/drawing/2014/main" id="{0C2C2DD6-B921-536D-9A22-F727C91FB7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30110" y="1580201"/>
            <a:ext cx="1967874" cy="1378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9985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Bed and Bath room Cleaning and setup</a:t>
            </a:r>
          </a:p>
        </p:txBody>
      </p:sp>
      <p:sp>
        <p:nvSpPr>
          <p:cNvPr id="2" name="TextBox 1">
            <a:extLst>
              <a:ext uri="{FF2B5EF4-FFF2-40B4-BE49-F238E27FC236}">
                <a16:creationId xmlns:a16="http://schemas.microsoft.com/office/drawing/2014/main" id="{FF9DB78C-0B6D-F914-F483-A35D2031D516}"/>
              </a:ext>
            </a:extLst>
          </p:cNvPr>
          <p:cNvSpPr txBox="1"/>
          <p:nvPr/>
        </p:nvSpPr>
        <p:spPr>
          <a:xfrm>
            <a:off x="4572000" y="1196234"/>
            <a:ext cx="4343400" cy="3077766"/>
          </a:xfrm>
          <a:prstGeom prst="rect">
            <a:avLst/>
          </a:prstGeom>
          <a:noFill/>
        </p:spPr>
        <p:txBody>
          <a:bodyPr wrap="square" rtlCol="0">
            <a:spAutoFit/>
          </a:bodyPr>
          <a:lstStyle/>
          <a:p>
            <a:r>
              <a:rPr lang="en-US" sz="1600" dirty="0"/>
              <a:t>Inspect supplies and replace toiletries as needed.</a:t>
            </a:r>
          </a:p>
          <a:p>
            <a:endParaRPr lang="en-US" sz="1600" dirty="0"/>
          </a:p>
          <a:p>
            <a:r>
              <a:rPr lang="en-US" sz="1600" dirty="0"/>
              <a:t>Arrange shower curtains and towels in accordance with hotel requirements. To provide a tidy look, make the bed with clean linens.</a:t>
            </a:r>
          </a:p>
          <a:p>
            <a:endParaRPr lang="en-US" sz="1600" dirty="0"/>
          </a:p>
          <a:p>
            <a:r>
              <a:rPr lang="en-US" sz="1600" dirty="0"/>
              <a:t>Organize the cushions and pillows.</a:t>
            </a:r>
          </a:p>
          <a:p>
            <a:endParaRPr lang="en-US" sz="1600" dirty="0"/>
          </a:p>
          <a:p>
            <a:r>
              <a:rPr lang="en-US" sz="1600" dirty="0"/>
              <a:t>Thoroughly vacuum or comb carpets and floors.</a:t>
            </a:r>
          </a:p>
          <a:p>
            <a:endParaRPr lang="en-US" sz="1600" dirty="0"/>
          </a:p>
          <a:p>
            <a:r>
              <a:rPr lang="en-US" sz="1600" dirty="0"/>
              <a:t>Clean the door handle. </a:t>
            </a:r>
          </a:p>
          <a:p>
            <a:endParaRPr lang="en-GB" dirty="0"/>
          </a:p>
        </p:txBody>
      </p:sp>
      <p:sp>
        <p:nvSpPr>
          <p:cNvPr id="4" name="TextBox 3">
            <a:extLst>
              <a:ext uri="{FF2B5EF4-FFF2-40B4-BE49-F238E27FC236}">
                <a16:creationId xmlns:a16="http://schemas.microsoft.com/office/drawing/2014/main" id="{0B85DACD-E61B-CDED-E433-ACDD59B2A43E}"/>
              </a:ext>
            </a:extLst>
          </p:cNvPr>
          <p:cNvSpPr txBox="1"/>
          <p:nvPr/>
        </p:nvSpPr>
        <p:spPr>
          <a:xfrm>
            <a:off x="558362" y="1196234"/>
            <a:ext cx="3708838" cy="2800767"/>
          </a:xfrm>
          <a:prstGeom prst="rect">
            <a:avLst/>
          </a:prstGeom>
          <a:noFill/>
        </p:spPr>
        <p:txBody>
          <a:bodyPr wrap="square" rtlCol="0">
            <a:spAutoFit/>
          </a:bodyPr>
          <a:lstStyle/>
          <a:p>
            <a:r>
              <a:rPr lang="en-US" sz="1600" dirty="0"/>
              <a:t>Place the caddy into the room.</a:t>
            </a:r>
          </a:p>
          <a:p>
            <a:endParaRPr lang="en-US" sz="1600" dirty="0"/>
          </a:p>
          <a:p>
            <a:r>
              <a:rPr lang="en-US" sz="1600" dirty="0"/>
              <a:t>All surfaces, including those of furniture, fixtures, mirrors, and switches, should be cleaned.</a:t>
            </a:r>
          </a:p>
          <a:p>
            <a:endParaRPr lang="en-US" sz="1600" dirty="0"/>
          </a:p>
          <a:p>
            <a:r>
              <a:rPr lang="en-US" sz="1600" dirty="0"/>
              <a:t>Shower, toilet, and sink surfaces should all be cleaned and sanitized in bathrooms.</a:t>
            </a:r>
          </a:p>
          <a:p>
            <a:endParaRPr lang="en-US" sz="1600" dirty="0"/>
          </a:p>
          <a:p>
            <a:r>
              <a:rPr lang="en-US" sz="1600" dirty="0"/>
              <a:t>Apply the proper cleaning solution for each kind of surface. </a:t>
            </a:r>
            <a:endParaRPr lang="en-GB" sz="1600" dirty="0"/>
          </a:p>
        </p:txBody>
      </p:sp>
    </p:spTree>
    <p:extLst>
      <p:ext uri="{BB962C8B-B14F-4D97-AF65-F5344CB8AC3E}">
        <p14:creationId xmlns:p14="http://schemas.microsoft.com/office/powerpoint/2010/main" val="3290217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Lost property</a:t>
            </a:r>
          </a:p>
        </p:txBody>
      </p:sp>
      <p:pic>
        <p:nvPicPr>
          <p:cNvPr id="512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172275"/>
            <a:ext cx="2847975" cy="2322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57800" y="819150"/>
            <a:ext cx="3429000" cy="151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895600" y="2724150"/>
            <a:ext cx="6248400" cy="2031325"/>
          </a:xfrm>
          <a:prstGeom prst="rect">
            <a:avLst/>
          </a:prstGeom>
        </p:spPr>
        <p:txBody>
          <a:bodyPr wrap="square">
            <a:spAutoFit/>
          </a:bodyPr>
          <a:lstStyle/>
          <a:p>
            <a:pPr marL="285750" indent="-285750" algn="just">
              <a:buFont typeface="Arial" panose="020B0604020202020204" pitchFamily="34" charset="0"/>
              <a:buChar char="•"/>
              <a:defRPr/>
            </a:pPr>
            <a:r>
              <a:rPr lang="en-GB" sz="1400" dirty="0"/>
              <a:t>A company organization like "Trinity Hotel" may effectively assure employee engagement by following the rule of three, which is a methodical approach. The organization's general manager uses this pitching technique to ensure client involvement.</a:t>
            </a:r>
          </a:p>
          <a:p>
            <a:pPr marL="285750" indent="-285750" algn="just">
              <a:buFont typeface="Arial" panose="020B0604020202020204" pitchFamily="34" charset="0"/>
              <a:buChar char="•"/>
              <a:defRPr/>
            </a:pPr>
            <a:r>
              <a:rPr lang="en-GB" sz="1400" dirty="0"/>
              <a:t> Within the framework of three models, "Trinity Hotel" informs staff members about the organization's objective as well as its commercial aim. In addition, this approach provides workers with an explanation of the procedure, which helps to guarantee employee involvement and eliminate misunderstandings in the workplace via pitching skills (</a:t>
            </a:r>
            <a:r>
              <a:rPr lang="en-GB" sz="1400" dirty="0" err="1"/>
              <a:t>Satata</a:t>
            </a:r>
            <a:r>
              <a:rPr lang="en-GB" sz="1400" dirty="0"/>
              <a:t>., 2021). </a:t>
            </a:r>
          </a:p>
        </p:txBody>
      </p:sp>
    </p:spTree>
    <p:extLst>
      <p:ext uri="{BB962C8B-B14F-4D97-AF65-F5344CB8AC3E}">
        <p14:creationId xmlns:p14="http://schemas.microsoft.com/office/powerpoint/2010/main" val="3067648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10997"/>
            <a:ext cx="4648200" cy="3394472"/>
          </a:xfrm>
        </p:spPr>
        <p:txBody>
          <a:bodyPr>
            <a:noAutofit/>
          </a:bodyPr>
          <a:lstStyle/>
          <a:p>
            <a:pPr algn="just"/>
            <a:r>
              <a:rPr lang="en-GB" sz="1200" dirty="0"/>
              <a:t>The EMBOK model facilitates the successful design or development of events by teaching effective pitching techniques. With the help of the EMBOK model, the general manager of "Trinity Hotel" may effectively communicate the organization's mission to its staff and outline several programs aimed at fostering employee involvement. </a:t>
            </a:r>
          </a:p>
          <a:p>
            <a:pPr algn="just"/>
            <a:r>
              <a:rPr lang="en-GB" sz="1200" dirty="0"/>
              <a:t>When it comes to inspiring "Trinity Hotel's" staff and team members to work together more effectively, employee engagement is essential. Dedicated workers always watch out for one another in order to maximize performance and allow for everyone's contribution. The EMBOK model has three dimensions, namely Domains, Phases, and Processes, which facilitate the effective pitching of "Trinity Hotel" design (</a:t>
            </a:r>
            <a:r>
              <a:rPr lang="en-GB" sz="1200" dirty="0" err="1"/>
              <a:t>Chanana</a:t>
            </a:r>
            <a:r>
              <a:rPr lang="en-GB" sz="1200" dirty="0"/>
              <a:t>, 2021).</a:t>
            </a:r>
          </a:p>
          <a:p>
            <a:pPr algn="just"/>
            <a:endParaRPr lang="en-GB" sz="1200" dirty="0"/>
          </a:p>
          <a:p>
            <a:pPr algn="just"/>
            <a:endParaRPr lang="en-GB" sz="1200" dirty="0"/>
          </a:p>
        </p:txBody>
      </p:sp>
      <p:sp>
        <p:nvSpPr>
          <p:cNvPr id="3" name="Title 2"/>
          <p:cNvSpPr>
            <a:spLocks noGrp="1"/>
          </p:cNvSpPr>
          <p:nvPr>
            <p:ph type="title"/>
          </p:nvPr>
        </p:nvSpPr>
        <p:spPr/>
        <p:txBody>
          <a:bodyPr/>
          <a:lstStyle/>
          <a:p>
            <a:r>
              <a:rPr lang="en-GB" dirty="0"/>
              <a:t>Employee engagement model</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6170" y="1581150"/>
            <a:ext cx="23241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9725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10997"/>
            <a:ext cx="3886200" cy="3394472"/>
          </a:xfrm>
        </p:spPr>
        <p:txBody>
          <a:bodyPr>
            <a:normAutofit/>
          </a:bodyPr>
          <a:lstStyle/>
          <a:p>
            <a:pPr algn="just"/>
            <a:r>
              <a:rPr lang="en-GB" sz="1800" dirty="0"/>
              <a:t>At the end of this presentation, it is evident that in order to assist its staff and boost engagement, "Trinity Hotel" must constantly communicate with them and learn about their needs (</a:t>
            </a:r>
            <a:r>
              <a:rPr lang="en-GB" sz="1800" dirty="0" err="1"/>
              <a:t>Verčič</a:t>
            </a:r>
            <a:r>
              <a:rPr lang="en-GB" sz="1800" dirty="0"/>
              <a:t>, 2021).</a:t>
            </a:r>
          </a:p>
          <a:p>
            <a:pPr algn="just"/>
            <a:endParaRPr lang="en-GB" sz="1800" dirty="0"/>
          </a:p>
        </p:txBody>
      </p:sp>
      <p:sp>
        <p:nvSpPr>
          <p:cNvPr id="3" name="Title 2"/>
          <p:cNvSpPr>
            <a:spLocks noGrp="1"/>
          </p:cNvSpPr>
          <p:nvPr>
            <p:ph type="title"/>
          </p:nvPr>
        </p:nvSpPr>
        <p:spPr/>
        <p:txBody>
          <a:bodyPr/>
          <a:lstStyle/>
          <a:p>
            <a:r>
              <a:rPr lang="en-GB" dirty="0"/>
              <a:t>Conclusion</a:t>
            </a: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1348740"/>
            <a:ext cx="210502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0803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References</a:t>
            </a:r>
          </a:p>
        </p:txBody>
      </p:sp>
      <p:sp>
        <p:nvSpPr>
          <p:cNvPr id="6" name="Content Placeholder 1">
            <a:extLst>
              <a:ext uri="{FF2B5EF4-FFF2-40B4-BE49-F238E27FC236}">
                <a16:creationId xmlns:a16="http://schemas.microsoft.com/office/drawing/2014/main" id="{3EA7C117-94B5-88B8-465B-B06AA253228C}"/>
              </a:ext>
            </a:extLst>
          </p:cNvPr>
          <p:cNvSpPr>
            <a:spLocks noGrp="1"/>
          </p:cNvSpPr>
          <p:nvPr>
            <p:ph idx="1"/>
          </p:nvPr>
        </p:nvSpPr>
        <p:spPr>
          <a:xfrm>
            <a:off x="457200" y="819150"/>
            <a:ext cx="8229600" cy="3962400"/>
          </a:xfrm>
        </p:spPr>
        <p:txBody>
          <a:bodyPr>
            <a:normAutofit fontScale="25000" lnSpcReduction="20000"/>
          </a:bodyPr>
          <a:lstStyle/>
          <a:p>
            <a:pPr marL="109728" indent="0" algn="just">
              <a:lnSpc>
                <a:spcPct val="120000"/>
              </a:lnSpc>
              <a:spcAft>
                <a:spcPts val="800"/>
              </a:spcAft>
              <a:buNone/>
            </a:pPr>
            <a:endPar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Aft>
                <a:spcPts val="800"/>
              </a:spcAft>
            </a:pPr>
            <a:r>
              <a:rPr lang="en-US" sz="3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Chanana</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(2021) "Employee engagement practices during COVID‐19 lockdown." </a:t>
            </a:r>
            <a:r>
              <a:rPr lang="en-US" sz="3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Public Affairs</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21(4), p.e2508.</a:t>
            </a:r>
            <a:endPar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Aft>
                <a:spcPts val="800"/>
              </a:spcAft>
            </a:pPr>
            <a:r>
              <a:rPr lang="en-GB"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Essential Cottrell, S. (2019) The Study Skills Handbook. 5th ed. London: Red Globe Press.</a:t>
            </a:r>
          </a:p>
          <a:p>
            <a:pPr algn="just">
              <a:lnSpc>
                <a:spcPct val="120000"/>
              </a:lnSpc>
              <a:spcAft>
                <a:spcPts val="800"/>
              </a:spcAft>
            </a:pPr>
            <a:r>
              <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Kim, S. (2019) "Employee Training and its Impact on Hotel Performance." Journal of Human Resources in Hospitality Management, 36(3), 78-93.</a:t>
            </a:r>
          </a:p>
          <a:p>
            <a:pPr algn="just">
              <a:lnSpc>
                <a:spcPct val="120000"/>
              </a:lnSpc>
              <a:spcAft>
                <a:spcPts val="800"/>
              </a:spcAft>
            </a:pPr>
            <a:r>
              <a:rPr lang="en-GB"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Legrand, W., Sloan, P. and Chen, J.S., (2016). Sustainability in the hospitality industry: Principles of sustainable operations. Routledge. MU</a:t>
            </a:r>
          </a:p>
          <a:p>
            <a:pPr algn="just">
              <a:lnSpc>
                <a:spcPct val="120000"/>
              </a:lnSpc>
              <a:spcAft>
                <a:spcPts val="800"/>
              </a:spcAft>
            </a:pPr>
            <a:r>
              <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Lee, H. (2015) "The Impact of Online Reviews on Hotel Booking Intentions." Journal of Travel Research, 29(1), 56-72.</a:t>
            </a:r>
          </a:p>
          <a:p>
            <a:pPr algn="just">
              <a:lnSpc>
                <a:spcPct val="120000"/>
              </a:lnSpc>
              <a:spcAft>
                <a:spcPts val="800"/>
              </a:spcAft>
            </a:pP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 P., Sun, J.M., Taris, T.W., Xing, L., and </a:t>
            </a:r>
            <a:r>
              <a:rPr lang="en-US" sz="3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Peeters</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M.C., (2021) "Country differences in the relationship between leadership and employee engagement: A meta-analysis." </a:t>
            </a:r>
            <a:r>
              <a:rPr lang="en-US" sz="3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Leadership Quarterly</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32(1), p.101458.</a:t>
            </a:r>
          </a:p>
          <a:p>
            <a:pPr algn="just">
              <a:lnSpc>
                <a:spcPct val="150000"/>
              </a:lnSpc>
              <a:spcAft>
                <a:spcPts val="800"/>
              </a:spcAft>
            </a:pPr>
            <a:r>
              <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Premier Inn (2023) Hotel facilities. Available at &lt;&lt; </a:t>
            </a:r>
            <a:r>
              <a:rPr lang="en-GB" sz="3200" u="sng"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hlinkClick r:id="rId3"/>
              </a:rPr>
              <a:t>https://www.premierinn.com/gb/en/faq/hotel-facilities.html</a:t>
            </a:r>
            <a:r>
              <a:rPr lang="en-GB" sz="3200" u="sng"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r>
              <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Accessed- 17</a:t>
            </a:r>
            <a:r>
              <a:rPr lang="en-GB" sz="3200" baseline="30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a:t>
            </a:r>
            <a:r>
              <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Nov 2023</a:t>
            </a:r>
          </a:p>
          <a:p>
            <a:pPr algn="just">
              <a:lnSpc>
                <a:spcPct val="120000"/>
              </a:lnSpc>
              <a:spcAft>
                <a:spcPts val="800"/>
              </a:spcAft>
            </a:pP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Reeves, A., </a:t>
            </a:r>
            <a:r>
              <a:rPr lang="en-US" sz="3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Delfabbro</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and </a:t>
            </a:r>
            <a:r>
              <a:rPr lang="en-US" sz="3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Calic</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(2021) "Encouraging employee engagement with cybersecurity: How to tackle cyber fatigue." </a:t>
            </a:r>
            <a:r>
              <a:rPr lang="en-US" sz="3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SAGE Open</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11(1), p.21582440211000049.</a:t>
            </a:r>
            <a:endPar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Aft>
                <a:spcPts val="800"/>
              </a:spcAft>
            </a:pP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Saks, A.M., (2021) "Caring human resources management and employee engagement." </a:t>
            </a:r>
            <a:r>
              <a:rPr lang="en-US" sz="3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 Review</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p.100835.</a:t>
            </a:r>
            <a:endPar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Aft>
                <a:spcPts val="800"/>
              </a:spcAft>
            </a:pPr>
            <a:r>
              <a:rPr lang="en-US" sz="3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Satata</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D.B.M., (2021) "Employee engagement as an effort to improve work performance: literature review." </a:t>
            </a:r>
            <a:r>
              <a:rPr lang="en-US" sz="32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Ilomata</a:t>
            </a:r>
            <a:r>
              <a:rPr lang="en-US" sz="3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International Journal of Social Science</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2(1), pp.41-49.</a:t>
            </a:r>
            <a:endPar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Aft>
                <a:spcPts val="800"/>
              </a:spcAft>
            </a:pPr>
            <a:r>
              <a:rPr lang="en-US" sz="3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Verčič</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(2021) "The impact of employee engagement, organizational support, and employer branding on internal communication satisfaction." </a:t>
            </a:r>
            <a:r>
              <a:rPr lang="en-US" sz="3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Public Relations Review</a:t>
            </a: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47(1), p.102009.</a:t>
            </a:r>
            <a:endParaRPr lang="en-GB" sz="3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44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331517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FB">
      <a:majorFont>
        <a:latin typeface="Times New Roman"/>
        <a:ea typeface=""/>
        <a:cs typeface=""/>
      </a:majorFont>
      <a:minorFont>
        <a:latin typeface="Times New Roman"/>
        <a:ea typeface=""/>
        <a:cs typeface=""/>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177</TotalTime>
  <Words>2539</Words>
  <Application>Microsoft Macintosh PowerPoint</Application>
  <PresentationFormat>On-screen Show (16:9)</PresentationFormat>
  <Paragraphs>94</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Times New Roman</vt:lpstr>
      <vt:lpstr>Verdana</vt:lpstr>
      <vt:lpstr>Wingdings 2</vt:lpstr>
      <vt:lpstr>Wingdings 3</vt:lpstr>
      <vt:lpstr>Concourse</vt:lpstr>
      <vt:lpstr>BMIH4006 Operating Hotel Facilities</vt:lpstr>
      <vt:lpstr>Introduction</vt:lpstr>
      <vt:lpstr>The Three Pillars of cleaning rooms</vt:lpstr>
      <vt:lpstr>Safety in Housekeeping</vt:lpstr>
      <vt:lpstr>Trolley and Caddy setup</vt:lpstr>
      <vt:lpstr>Bed and Bath room Cleaning and setup</vt:lpstr>
      <vt:lpstr>Lost property</vt:lpstr>
      <vt:lpstr>Employee engagement model</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dc:title>
  <cp:lastModifiedBy>Mohammed Abdur Razzak (2215353)</cp:lastModifiedBy>
  <cp:revision>1</cp:revision>
  <dcterms:created xsi:type="dcterms:W3CDTF">2023-11-02T16:28:52Z</dcterms:created>
  <dcterms:modified xsi:type="dcterms:W3CDTF">2023-11-20T22:34:22Z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248161</vt:lpwstr>
  </property>
  <property fmtid="{D5CDD505-2E9C-101B-9397-08002B2CF9AE}" pid="3" name="NXPowerLiteSettings">
    <vt:lpwstr>E700052003A000</vt:lpwstr>
  </property>
  <property fmtid="{D5CDD505-2E9C-101B-9397-08002B2CF9AE}" pid="4" name="NXPowerLiteVersion">
    <vt:lpwstr>D9.1.2</vt:lpwstr>
  </property>
</Properties>
</file>