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34" autoAdjust="0"/>
    <p:restoredTop sz="94660"/>
  </p:normalViewPr>
  <p:slideViewPr>
    <p:cSldViewPr snapToGrid="0">
      <p:cViewPr>
        <p:scale>
          <a:sx n="40" d="100"/>
          <a:sy n="40" d="100"/>
        </p:scale>
        <p:origin x="474" y="7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FE97E-3B1C-4916-96BE-08EFB9C1E2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DDF9E8-1F5B-404D-A64D-2C19FFE1C5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8C74E2-7166-400B-9A3F-581CC8DEF5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7581E-53A0-495A-962E-8988D57DC64E}" type="datetimeFigureOut">
              <a:rPr lang="en-GB" smtClean="0"/>
              <a:t>07/03/2020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CA45C2-45E8-4F32-8B66-ABAEAB3D28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D6EEC3-99A4-4F19-AC98-D0B65A3E84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692B2-E7C2-44EE-A1B9-0EC8A8FE6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042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9FC31-F7E8-4D7C-AAEB-0DA6D5BE28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CFFAA6-5F96-400C-A9CF-E9C28C576C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98B027-5DEA-43D6-936F-DCB299B67F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7581E-53A0-495A-962E-8988D57DC64E}" type="datetimeFigureOut">
              <a:rPr lang="en-GB" smtClean="0"/>
              <a:t>07/03/2020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E8FF6-69D9-41DF-8B66-40AA2C50AF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46A190-DBC8-4544-9958-E6E834F82D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692B2-E7C2-44EE-A1B9-0EC8A8FE6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4101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9CFA5-A667-4B71-860B-C6E08530F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9F90AE-4908-48B2-A9F9-59F7A208F9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69F2FE-E045-491D-87F6-2E932A085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7581E-53A0-495A-962E-8988D57DC64E}" type="datetimeFigureOut">
              <a:rPr lang="en-GB" smtClean="0"/>
              <a:t>07/03/2020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3B2D04-E364-4ED5-A2A7-A0224E0FF1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3B1178-BA29-41CE-967F-3B3F379E1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692B2-E7C2-44EE-A1B9-0EC8A8FE6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733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E30048-E577-4159-BB40-96C690D193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752ED1-6589-4642-BB1E-BA9675B4E5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DFF46E-2C5B-4ED6-9690-522E995026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CD9BC0-425D-4D15-BD3E-7866CD539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7581E-53A0-495A-962E-8988D57DC64E}" type="datetimeFigureOut">
              <a:rPr lang="en-GB" smtClean="0"/>
              <a:t>07/03/2020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8B9187-86C1-4898-9641-AF053DDECB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428A41-9DF5-4B67-BCDA-1315FB3E0B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692B2-E7C2-44EE-A1B9-0EC8A8FE6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6449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A9C49-A480-48C7-85A0-07A21E6A8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8A74BC-62EF-48E0-9E03-569ACB898C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25C32D-2408-4C36-BFCC-18BFE9E988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4DF4247-34B3-46B2-B3B8-D47B9365F8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599497-DBA9-41C5-972C-004BD3556EA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6B60C2-FA9E-490A-B316-04B6F03D08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7581E-53A0-495A-962E-8988D57DC64E}" type="datetimeFigureOut">
              <a:rPr lang="en-GB" smtClean="0"/>
              <a:t>07/03/2020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023E69-2E8E-4C78-8E7E-41B501F052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C27EE4-1410-45DA-B506-5EC9EBCE1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692B2-E7C2-44EE-A1B9-0EC8A8FE6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022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41AD8-B173-4A12-9C61-2B6E6B8E6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E6734FA-B2F1-49D1-8DE6-F581A44D88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7581E-53A0-495A-962E-8988D57DC64E}" type="datetimeFigureOut">
              <a:rPr lang="en-GB" smtClean="0"/>
              <a:t>07/03/2020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65BA5D-5B93-449D-8B27-8D3310ADA9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61B888-DA82-4AC1-9023-765A90C8B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692B2-E7C2-44EE-A1B9-0EC8A8FE6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4226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5C71250-3A27-490B-9593-6C4E90CE5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7581E-53A0-495A-962E-8988D57DC64E}" type="datetimeFigureOut">
              <a:rPr lang="en-GB" smtClean="0"/>
              <a:t>07/03/2020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70E3F3-1E27-4717-93A8-32097EA19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65BD8F-DDBF-4124-BC27-F30E1952E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692B2-E7C2-44EE-A1B9-0EC8A8FE6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277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8C31C-A00C-4332-A952-1443E50AD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4E1962-5EB8-4F2E-A6B2-7550E01E7F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E437E1-3D3B-417D-B5B8-63B5F7431F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87AEA2-CA7E-4BA9-8D02-2765783AF2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7581E-53A0-495A-962E-8988D57DC64E}" type="datetimeFigureOut">
              <a:rPr lang="en-GB" smtClean="0"/>
              <a:t>07/03/2020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CCEE58-CFB0-453D-AB1D-C2AED473BC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AA4312-AA5B-41BA-B0DC-43D1B47B0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692B2-E7C2-44EE-A1B9-0EC8A8FE6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2104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6C6E9-62D2-4E97-80D2-EEAB8EDC8C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72F8EA-EB5C-4241-BDB5-778351F2DF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EFE94D-3D2D-4D73-9C5F-7FF2AF9EAC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529696-0846-472B-AA3E-F6B12DD940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7581E-53A0-495A-962E-8988D57DC64E}" type="datetimeFigureOut">
              <a:rPr lang="en-GB" smtClean="0"/>
              <a:t>07/03/2020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2406CA-EE21-4806-B9F0-DF1CA89F6D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8A21A0-026F-4F48-A036-E0C1824CF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692B2-E7C2-44EE-A1B9-0EC8A8FE6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155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AC367-E72F-4B32-90A8-6DAC2A324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CDD2C9-8B7C-46E4-B3DB-720C369C35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2A78A-37D5-4DFA-AA87-C227DB1C17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7581E-53A0-495A-962E-8988D57DC64E}" type="datetimeFigureOut">
              <a:rPr lang="en-GB" smtClean="0"/>
              <a:t>07/03/2020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C70BB5-7BEE-490E-A301-09341CF4BE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0E552A-6CED-4258-ADF6-0826FBDB0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692B2-E7C2-44EE-A1B9-0EC8A8FE6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4677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AABE83-0977-4673-B855-C6AAFCC13D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6374A8-DA96-4A55-B483-8EA32F1687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5C72D0-3D8D-4CAD-B804-AA5304A3D1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7581E-53A0-495A-962E-8988D57DC64E}" type="datetimeFigureOut">
              <a:rPr lang="en-GB" smtClean="0"/>
              <a:t>07/03/2020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C3963-4133-4B66-AEE3-BED5C4AE4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7ED6C0-554F-40B2-979E-BCD791DCBB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692B2-E7C2-44EE-A1B9-0EC8A8FE6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8313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0770508-479F-4C74-97DE-0221F953C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7CBE07-81CA-4E7B-A60D-6227064A4E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AA8853-775B-4FEA-B898-CDCF1F90EB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E7581E-53A0-495A-962E-8988D57DC64E}" type="datetimeFigureOut">
              <a:rPr lang="en-GB" smtClean="0"/>
              <a:t>07/03/2020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43123F-6E03-481E-9273-3BD9024040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C7838F-49E0-4D5C-81E3-231FB651F6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B692B2-E7C2-44EE-A1B9-0EC8A8FE6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585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9.png"/><Relationship Id="rId18" Type="http://schemas.openxmlformats.org/officeDocument/2006/relationships/image" Target="../media/image14.png"/><Relationship Id="rId3" Type="http://schemas.openxmlformats.org/officeDocument/2006/relationships/image" Target="../media/image2.png"/><Relationship Id="rId21" Type="http://schemas.microsoft.com/office/2007/relationships/hdphoto" Target="../media/hdphoto5.wdp"/><Relationship Id="rId7" Type="http://schemas.openxmlformats.org/officeDocument/2006/relationships/image" Target="../media/image5.png"/><Relationship Id="rId12" Type="http://schemas.microsoft.com/office/2007/relationships/hdphoto" Target="../media/hdphoto3.wdp"/><Relationship Id="rId17" Type="http://schemas.openxmlformats.org/officeDocument/2006/relationships/image" Target="../media/image13.png"/><Relationship Id="rId2" Type="http://schemas.openxmlformats.org/officeDocument/2006/relationships/image" Target="../media/image1.png"/><Relationship Id="rId16" Type="http://schemas.openxmlformats.org/officeDocument/2006/relationships/image" Target="../media/image12.png"/><Relationship Id="rId20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11" Type="http://schemas.openxmlformats.org/officeDocument/2006/relationships/image" Target="../media/image8.png"/><Relationship Id="rId5" Type="http://schemas.openxmlformats.org/officeDocument/2006/relationships/image" Target="../media/image3.png"/><Relationship Id="rId15" Type="http://schemas.openxmlformats.org/officeDocument/2006/relationships/image" Target="../media/image11.png"/><Relationship Id="rId10" Type="http://schemas.openxmlformats.org/officeDocument/2006/relationships/image" Target="../media/image7.png"/><Relationship Id="rId19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6.png"/><Relationship Id="rId14" Type="http://schemas.openxmlformats.org/officeDocument/2006/relationships/image" Target="../media/image10.png"/><Relationship Id="rId22" Type="http://schemas.openxmlformats.org/officeDocument/2006/relationships/image" Target="../media/image16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0"/>
                <a:lumOff val="100000"/>
              </a:schemeClr>
            </a:gs>
            <a:gs pos="35000">
              <a:schemeClr val="accent1">
                <a:lumMod val="0"/>
                <a:lumOff val="100000"/>
              </a:schemeClr>
            </a:gs>
            <a:gs pos="100000">
              <a:schemeClr val="accent1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9C1035CB-AB91-4A79-B242-9E123250949B}"/>
              </a:ext>
            </a:extLst>
          </p:cNvPr>
          <p:cNvSpPr/>
          <p:nvPr/>
        </p:nvSpPr>
        <p:spPr>
          <a:xfrm flipV="1">
            <a:off x="0" y="5438272"/>
            <a:ext cx="12170739" cy="1401087"/>
          </a:xfrm>
          <a:prstGeom prst="rect">
            <a:avLst/>
          </a:prstGeom>
          <a:solidFill>
            <a:schemeClr val="accent1">
              <a:lumMod val="50000"/>
            </a:schemeClr>
          </a:solidFill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697F58F-6D75-421E-987B-8266D2F66E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0407" y="-781051"/>
            <a:ext cx="5619750" cy="3240895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6D130A6-4341-48E2-B895-48EE886C145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99052" y="1429374"/>
            <a:ext cx="6301467" cy="4457254"/>
          </a:xfrm>
          <a:prstGeom prst="rect">
            <a:avLst/>
          </a:prstGeom>
          <a:effectLst>
            <a:outerShdw blurRad="50800" dist="50800" dir="5400000" algn="ctr" rotWithShape="0">
              <a:srgbClr val="000000"/>
            </a:outerShdw>
            <a:softEdge rad="6350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9EBC03E-5DB0-428F-884E-FA788F70E068}"/>
              </a:ext>
            </a:extLst>
          </p:cNvPr>
          <p:cNvSpPr txBox="1"/>
          <p:nvPr/>
        </p:nvSpPr>
        <p:spPr>
          <a:xfrm>
            <a:off x="6333306" y="2045448"/>
            <a:ext cx="296575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Tony Fould’s life long dedication to a WWII Memorial in remembrance to the crew of the Mi Amigo B-17G Flying Fortress. They saved his life by sacrificing their own and crash landed in Endcliffe park Sheffield. 75yrs Later Tony and the crew get a fly over from the American Royal Airforce</a:t>
            </a:r>
            <a:r>
              <a:rPr lang="en-GB" dirty="0"/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8EB8A9-EEB8-4103-BAB6-5DA0972697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45178" y="-283904"/>
            <a:ext cx="2143125" cy="2143125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A72CAC-6D6E-4037-A2ED-6F8E1B0E9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856" y="107898"/>
            <a:ext cx="6682293" cy="1026960"/>
          </a:xfrm>
          <a:noFill/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ctr"/>
            <a:r>
              <a:rPr lang="en-GB" dirty="0">
                <a:solidFill>
                  <a:schemeClr val="accent6">
                    <a:lumMod val="50000"/>
                  </a:schemeClr>
                </a:solidFill>
                <a:latin typeface="Bernard MT Condensed" panose="02050806060905020404" pitchFamily="18" charset="0"/>
              </a:rPr>
              <a:t>Mi Amigo Plane Crash Site Memorial, Tony’s 10, My Boys!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55AD3D-05D4-4E87-823A-B6D3B2354C1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856" y="1448521"/>
            <a:ext cx="5684645" cy="395488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12700"/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9DFAD41-E96B-475F-BA20-0A9D8270E5B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0185" y="5506418"/>
            <a:ext cx="1779652" cy="1150199"/>
          </a:xfrm>
          <a:prstGeom prst="rect">
            <a:avLst/>
          </a:prstGeom>
          <a:solidFill>
            <a:schemeClr val="tx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3175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07A0425-B55B-40CD-998E-99D1871C96C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802242" y="5817316"/>
            <a:ext cx="2253670" cy="85268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7761A9E-A79C-42F1-8E2C-DFE6F348D151}"/>
              </a:ext>
            </a:extLst>
          </p:cNvPr>
          <p:cNvSpPr txBox="1"/>
          <p:nvPr/>
        </p:nvSpPr>
        <p:spPr>
          <a:xfrm>
            <a:off x="9572572" y="5456780"/>
            <a:ext cx="2619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Student number 1707907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C4CBC50-5AEB-4603-B619-2A353747E81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672101" y="5506418"/>
            <a:ext cx="785510" cy="116358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023FC67-5A7B-41E4-860D-58D16DC06EF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harpenSoften amount="50000"/>
                    </a14:imgEffect>
                    <a14:imgEffect>
                      <a14:colorTemperature colorTemp="47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757426" y="5460708"/>
            <a:ext cx="1978219" cy="1249919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7F538B8-FAB7-4DDE-92CC-3435D9473554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956882" y="5506418"/>
            <a:ext cx="785510" cy="116358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EDC2275-CF34-4ECD-87D8-3E50C70DC380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242768" y="5506418"/>
            <a:ext cx="723424" cy="116358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9EFBB79F-152B-4B4D-A955-0FB716AF2A1C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9802242" y="4592327"/>
            <a:ext cx="715468" cy="75658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127D3154-3189-4453-ADEF-D2133570A12A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0584487" y="4589004"/>
            <a:ext cx="784400" cy="76753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0B92C12E-41EC-4BAC-B194-3131039BEC6D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1435664" y="4589004"/>
            <a:ext cx="698078" cy="77954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76A22B78-1226-475B-98F0-F6B054D1BCA3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693234" y="5462893"/>
            <a:ext cx="1516555" cy="1259566"/>
          </a:xfrm>
          <a:prstGeom prst="rect">
            <a:avLst/>
          </a:prstGeom>
          <a:effectLst>
            <a:softEdge rad="3175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B88B551-BBAA-47C0-B226-2DF8B248C3D6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sharpenSoften amount="5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211743" y="5468412"/>
            <a:ext cx="2001245" cy="1226212"/>
          </a:xfrm>
          <a:prstGeom prst="rect">
            <a:avLst/>
          </a:prstGeom>
          <a:effectLst>
            <a:softEdge rad="31750"/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9B63201-C66B-4A7A-A4B0-6CA99B8D6B23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179841" y="4068151"/>
            <a:ext cx="1180444" cy="1270098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35880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FDE852E-512A-4FEA-AC03-8921BB454C57}"/>
              </a:ext>
            </a:extLst>
          </p:cNvPr>
          <p:cNvSpPr/>
          <p:nvPr/>
        </p:nvSpPr>
        <p:spPr>
          <a:xfrm>
            <a:off x="0" y="0"/>
            <a:ext cx="11226800" cy="70788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b="1" dirty="0"/>
              <a:t>References.</a:t>
            </a:r>
          </a:p>
          <a:p>
            <a:pPr algn="just"/>
            <a:r>
              <a:rPr lang="en-GB" sz="1100" dirty="0"/>
              <a:t>Harvey, D. 2001</a:t>
            </a:r>
            <a:r>
              <a:rPr lang="en-GB" sz="1100" i="1" dirty="0"/>
              <a:t>. Mi Amigo, The Story of Sheffield’s Flying Fortress. </a:t>
            </a:r>
            <a:r>
              <a:rPr lang="en-GB" sz="1100" dirty="0"/>
              <a:t>2nd ed. Sheffield: ALD Design &amp; Print.</a:t>
            </a:r>
          </a:p>
          <a:p>
            <a:pPr algn="just"/>
            <a:r>
              <a:rPr lang="en-GB" sz="1100" dirty="0"/>
              <a:t>Sbf History. 2004. Courage above the clouds, The True Story of the heroic crew of the B17 Flying Fortress. [ONLINE] Available at: https://www.sfbhistory.org.uk/downloads/Section07/CourageAboveTheClouds.pdf [Accessed 25 February 2020].</a:t>
            </a:r>
          </a:p>
          <a:p>
            <a:pPr algn="just"/>
            <a:r>
              <a:rPr lang="en-GB" sz="1100" dirty="0"/>
              <a:t>YouTube. (2019). </a:t>
            </a:r>
            <a:r>
              <a:rPr lang="en-GB" sz="1100" i="1" dirty="0"/>
              <a:t>Flypast for WWII 'Mi Amigo' crew 75 years on</a:t>
            </a:r>
            <a:r>
              <a:rPr lang="en-GB" sz="1100" dirty="0"/>
              <a:t>, BBC. Dan Walker. [Online Video]. 22 February 2019. Available from: https://www.youtube.com/watch?v=eTZap6ouiyk. [Accessed: 4 March 2020].</a:t>
            </a:r>
          </a:p>
          <a:p>
            <a:pPr algn="just"/>
            <a:endParaRPr lang="en-GB" sz="1100" dirty="0"/>
          </a:p>
          <a:p>
            <a:pPr algn="just"/>
            <a:r>
              <a:rPr lang="en-GB" sz="1100" b="1" dirty="0"/>
              <a:t>Badges</a:t>
            </a:r>
            <a:r>
              <a:rPr lang="en-GB" sz="1100" dirty="0"/>
              <a:t>.</a:t>
            </a:r>
          </a:p>
          <a:p>
            <a:pPr algn="just"/>
            <a:r>
              <a:rPr lang="en-GB" sz="1100" dirty="0"/>
              <a:t>American Air Force. (2017), </a:t>
            </a:r>
            <a:r>
              <a:rPr lang="en-GB" sz="1100" i="1" dirty="0"/>
              <a:t>305th Bombardment Group emblem</a:t>
            </a:r>
            <a:r>
              <a:rPr lang="en-GB" sz="1100" dirty="0"/>
              <a:t> (World War II) [ONLINE]. Available at: https://en.wikipedia.org/wiki/305th_Operations_Group [Accessed 7 March 2020].</a:t>
            </a:r>
          </a:p>
          <a:p>
            <a:pPr algn="just"/>
            <a:r>
              <a:rPr lang="en-GB" sz="1100" dirty="0"/>
              <a:t>American Air Force. (2020), </a:t>
            </a:r>
            <a:r>
              <a:rPr lang="en-GB" sz="1100" i="1" dirty="0"/>
              <a:t>World War II squadron emblem </a:t>
            </a:r>
            <a:r>
              <a:rPr lang="en-GB" sz="1100" dirty="0"/>
              <a:t>[ONLINE]. Available at: https://en.wikipedia.org/wiki/364th_Bombardment_Squadron [Accessed 7 March 2020].</a:t>
            </a:r>
          </a:p>
          <a:p>
            <a:pPr algn="just"/>
            <a:r>
              <a:rPr lang="en-GB" sz="1100" dirty="0"/>
              <a:t>American Air Force. (2020), </a:t>
            </a:r>
            <a:r>
              <a:rPr lang="en-GB" sz="1100" i="1" dirty="0"/>
              <a:t>8th Air force Emblem</a:t>
            </a:r>
            <a:r>
              <a:rPr lang="en-GB" sz="1100" dirty="0"/>
              <a:t>. [ONLINE]. Available at: https://www.pngitem.com/middle/iRwhhbJ_8th-air-force-shirt-png-download-eighth-air/ [Accessed 7 March 2020].</a:t>
            </a:r>
          </a:p>
          <a:p>
            <a:pPr algn="just"/>
            <a:r>
              <a:rPr lang="en-GB" sz="1100" b="1" dirty="0"/>
              <a:t>Medals.</a:t>
            </a:r>
          </a:p>
          <a:p>
            <a:pPr algn="just"/>
            <a:r>
              <a:rPr lang="en-GB" sz="1100" dirty="0"/>
              <a:t>US, Air Force. (2008), </a:t>
            </a:r>
            <a:r>
              <a:rPr lang="en-GB" sz="1100" i="1" dirty="0"/>
              <a:t>Purple Heart </a:t>
            </a:r>
            <a:r>
              <a:rPr lang="en-GB" sz="1100" dirty="0"/>
              <a:t>[ONLINE]. Available at: https://www.af.mil/News/Article-Display/Article/122192/former-pows-now-eligible-for-posthumous-purple-hearts/ [Accessed 7 March 2020].</a:t>
            </a:r>
          </a:p>
          <a:p>
            <a:pPr algn="just"/>
            <a:r>
              <a:rPr lang="en-GB" sz="1100" dirty="0"/>
              <a:t>General M, Howell. (2020), </a:t>
            </a:r>
            <a:r>
              <a:rPr lang="en-GB" sz="1100" i="1" dirty="0"/>
              <a:t>Air Medal 2 leaf clusters</a:t>
            </a:r>
            <a:r>
              <a:rPr lang="en-GB" sz="1100" dirty="0"/>
              <a:t> [ONLINE]. Available at: https://amcmuseum.org/collections/air-medal-2/ [Accessed 7 March 2020].</a:t>
            </a:r>
          </a:p>
          <a:p>
            <a:pPr algn="just"/>
            <a:r>
              <a:rPr lang="en-GB" sz="1100" dirty="0"/>
              <a:t>General M, Howell. (2020</a:t>
            </a:r>
            <a:r>
              <a:rPr lang="en-GB" sz="1100" i="1" dirty="0"/>
              <a:t>), Distinguished Flying Cross </a:t>
            </a:r>
            <a:r>
              <a:rPr lang="en-GB" sz="1100" dirty="0"/>
              <a:t>[ONLINE]. Available at: https://amcmuseum.org/collections/estes-distinguished-flying-cross/ [Accessed 7 March 2020].</a:t>
            </a:r>
          </a:p>
          <a:p>
            <a:pPr algn="just"/>
            <a:r>
              <a:rPr lang="en-GB" sz="1100" b="1" dirty="0"/>
              <a:t>Tony Foulds.</a:t>
            </a:r>
          </a:p>
          <a:p>
            <a:pPr algn="just"/>
            <a:r>
              <a:rPr lang="en-GB" sz="1100" dirty="0"/>
              <a:t>Associated Press. (2019</a:t>
            </a:r>
            <a:r>
              <a:rPr lang="en-GB" sz="1100" i="1" dirty="0"/>
              <a:t>), US officials honour UK man who tends memorial of US Airmen </a:t>
            </a:r>
            <a:r>
              <a:rPr lang="en-GB" sz="1100" dirty="0"/>
              <a:t>[ONLINE]. Available at: https://abcnews.go.com/International/wireStory/us-officials-honor-uk-man-memorial-us-airmen-61273377 [Accessed 25 February 2020].</a:t>
            </a:r>
          </a:p>
          <a:p>
            <a:pPr algn="just"/>
            <a:r>
              <a:rPr lang="en-GB" sz="1100" dirty="0"/>
              <a:t>Danny Lawson, (2019), Tearful pensioner pays tribute to airmen as 75 year fly past dream comes true [ONLINE]. Available at: https://www.hulldailymail.co.uk/news/uk-world-news/tearful-pensioner-pays-tribute-airmen-2573278 [Accessed 19 February 2020].</a:t>
            </a:r>
          </a:p>
          <a:p>
            <a:pPr algn="just"/>
            <a:r>
              <a:rPr lang="en-GB" sz="1100" b="1" dirty="0"/>
              <a:t>Airplanes</a:t>
            </a:r>
            <a:r>
              <a:rPr lang="en-GB" sz="1100" dirty="0"/>
              <a:t>.</a:t>
            </a:r>
          </a:p>
          <a:p>
            <a:pPr algn="just"/>
            <a:r>
              <a:rPr lang="en-GB" sz="1100" dirty="0"/>
              <a:t>Metro Reporters., (2019), </a:t>
            </a:r>
            <a:r>
              <a:rPr lang="en-GB" sz="1100" i="1" dirty="0"/>
              <a:t>Display: A Battle of Britain Douglas C-47 Dakota </a:t>
            </a:r>
            <a:r>
              <a:rPr lang="en-GB" sz="1100" dirty="0"/>
              <a:t>[ONLINE]. Available at: https://www.metro.news/tearful-pensioner-pays-tribute-to-airmen-as-75-year-flypast-dream-comes-true/1447386/ [Accessed 28 February 2020].</a:t>
            </a:r>
          </a:p>
          <a:p>
            <a:pPr algn="just"/>
            <a:r>
              <a:rPr lang="en-GB" sz="1100" dirty="0"/>
              <a:t>Robert F. Dorr, (2019), B-17G Flying Fortresses of the 750th Bombardment Squadron, 457th Bombardment Group, drop their bombs on a mission over Germany. By flying in tight formations, the B-17’s machines guns could provide mutually supporting defensive fire against enemy fighters. [ONLINE]. Available at: https://warfarehistorynetwork.com/2018/12/30/the-day-doolittles-eighth-air-force-bombed-berlin/ [Accessed 1 March 2020].</a:t>
            </a:r>
          </a:p>
          <a:p>
            <a:pPr algn="just"/>
            <a:endParaRPr lang="en-GB" sz="1100" dirty="0"/>
          </a:p>
          <a:p>
            <a:pPr algn="just"/>
            <a:r>
              <a:rPr lang="en-GB" sz="1100" dirty="0"/>
              <a:t>Johnathon Park, (2019</a:t>
            </a:r>
            <a:r>
              <a:rPr lang="en-GB" sz="1100" i="1" dirty="0"/>
              <a:t>), Mi Amigo </a:t>
            </a:r>
            <a:r>
              <a:rPr lang="en-GB" sz="1100" dirty="0"/>
              <a:t>[ONLINE]. Available at: https://www.twinkl.com/newsroom/story/mi-amigo [Accessed 1 March 2020].</a:t>
            </a:r>
          </a:p>
          <a:p>
            <a:pPr algn="just"/>
            <a:r>
              <a:rPr lang="en-GB" sz="1100" dirty="0"/>
              <a:t>Mr Hayes, (2019), Courage above the clouds [ONLINE]. Available at: https://www.facebook.com/EndcliffeParkB17/posts/this-is-the-original-photo-of-the-crash-scene-of-mi-amigo-taken-within-two-minut/1653935171376795/ [Accessed 7 March 2020].</a:t>
            </a:r>
          </a:p>
          <a:p>
            <a:pPr algn="just"/>
            <a:r>
              <a:rPr lang="en-GB" sz="1100" b="1" dirty="0"/>
              <a:t>Crew.</a:t>
            </a:r>
          </a:p>
          <a:p>
            <a:pPr algn="just"/>
            <a:r>
              <a:rPr lang="en-GB" sz="1100" dirty="0"/>
              <a:t>John Phelan, (2019), </a:t>
            </a:r>
            <a:r>
              <a:rPr lang="en-GB" sz="1100" i="1" dirty="0"/>
              <a:t>Crew of the Amigo</a:t>
            </a:r>
            <a:r>
              <a:rPr lang="en-GB" sz="1100" dirty="0"/>
              <a:t> [ONLINE]. Available at: https://www.americanexperiment.org/2018/05/this-memorial-day-remember-the-men-of-the-mi-amigo/ [Accessed 1 March 2020].</a:t>
            </a:r>
          </a:p>
          <a:p>
            <a:pPr algn="just"/>
            <a:r>
              <a:rPr lang="en-GB" sz="1100" b="1" dirty="0"/>
              <a:t>Maps</a:t>
            </a:r>
          </a:p>
          <a:p>
            <a:r>
              <a:rPr lang="en-GB" sz="1100" dirty="0"/>
              <a:t>World Easy Guides, (2020), </a:t>
            </a:r>
            <a:r>
              <a:rPr lang="en-GB" sz="1100" i="1" dirty="0"/>
              <a:t>Sheffield on UK map</a:t>
            </a:r>
            <a:r>
              <a:rPr lang="en-GB" sz="1100" dirty="0"/>
              <a:t> [ONLINE]. Available at: www.worldeasyguides.com/uk/england/sheffield/sheffield-on-map-of-uk/ [Accessed 7 March 2020].</a:t>
            </a:r>
          </a:p>
          <a:p>
            <a:endParaRPr lang="en-GB" sz="1100" dirty="0"/>
          </a:p>
          <a:p>
            <a:endParaRPr lang="en-GB" sz="1100" dirty="0"/>
          </a:p>
          <a:p>
            <a:endParaRPr lang="en-GB" sz="11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85319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14423</TotalTime>
  <Words>785</Words>
  <Application>Microsoft Office PowerPoint</Application>
  <PresentationFormat>Widescreen</PresentationFormat>
  <Paragraphs>31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Bernard MT Condensed</vt:lpstr>
      <vt:lpstr>Calibri</vt:lpstr>
      <vt:lpstr>Calibri Light</vt:lpstr>
      <vt:lpstr>Office Theme</vt:lpstr>
      <vt:lpstr>Mi Amigo Plane Crash Site Memorial, Tony’s 10, My Boys!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Kimberley Robinson</dc:creator>
  <cp:lastModifiedBy>Kimberley Robinson</cp:lastModifiedBy>
  <cp:revision>57</cp:revision>
  <dcterms:created xsi:type="dcterms:W3CDTF">2020-02-12T10:18:29Z</dcterms:created>
  <dcterms:modified xsi:type="dcterms:W3CDTF">2020-03-08T07:47:23Z</dcterms:modified>
</cp:coreProperties>
</file>