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6" r:id="rId1"/>
  </p:sldMasterIdLst>
  <p:sldIdLst>
    <p:sldId id="256" r:id="rId2"/>
    <p:sldId id="257" r:id="rId3"/>
    <p:sldId id="266" r:id="rId4"/>
    <p:sldId id="258" r:id="rId5"/>
    <p:sldId id="259" r:id="rId6"/>
    <p:sldId id="260" r:id="rId7"/>
    <p:sldId id="261" r:id="rId8"/>
    <p:sldId id="262" r:id="rId9"/>
    <p:sldId id="263" r:id="rId10"/>
    <p:sldId id="264" r:id="rId11"/>
    <p:sldId id="265" r:id="rId12"/>
  </p:sldIdLst>
  <p:sldSz cx="12192000" cy="6858000"/>
  <p:notesSz cx="12192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792" y="6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66ACC8-A9DB-45C6-A33A-3F1B699841C8}"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US"/>
        </a:p>
      </dgm:t>
    </dgm:pt>
    <dgm:pt modelId="{86B9433E-01D9-4433-8711-B865D14D237F}">
      <dgm:prSet phldrT="[Text]" custT="1"/>
      <dgm:spPr/>
      <dgm:t>
        <a:bodyPr/>
        <a:lstStyle/>
        <a:p>
          <a:r>
            <a:rPr lang="en-US" sz="1400" dirty="0">
              <a:latin typeface="Arial" panose="020B0604020202020204" pitchFamily="34" charset="0"/>
              <a:cs typeface="Arial" panose="020B0604020202020204" pitchFamily="34" charset="0"/>
            </a:rPr>
            <a:t>Language Barriers</a:t>
          </a:r>
        </a:p>
      </dgm:t>
    </dgm:pt>
    <dgm:pt modelId="{758CC622-EFD9-49EC-B144-CD8CC021418C}" type="parTrans" cxnId="{0E7CC9E3-91D4-4333-A3EF-DAB4C8819B71}">
      <dgm:prSet/>
      <dgm:spPr/>
      <dgm:t>
        <a:bodyPr/>
        <a:lstStyle/>
        <a:p>
          <a:endParaRPr lang="en-US"/>
        </a:p>
      </dgm:t>
    </dgm:pt>
    <dgm:pt modelId="{3920493C-8280-4328-AB0B-4B3E070B55BF}" type="sibTrans" cxnId="{0E7CC9E3-91D4-4333-A3EF-DAB4C8819B71}">
      <dgm:prSet/>
      <dgm:spPr/>
      <dgm:t>
        <a:bodyPr/>
        <a:lstStyle/>
        <a:p>
          <a:endParaRPr lang="en-US"/>
        </a:p>
      </dgm:t>
    </dgm:pt>
    <dgm:pt modelId="{5A2D65A5-7BDE-4AD1-BBDA-F740B646B3AF}">
      <dgm:prSet phldrT="[Text]" custT="1"/>
      <dgm:spPr/>
      <dgm:t>
        <a:bodyPr/>
        <a:lstStyle/>
        <a:p>
          <a:r>
            <a:rPr lang="en-US" sz="1400" dirty="0">
              <a:latin typeface="Arial" panose="020B0604020202020204" pitchFamily="34" charset="0"/>
              <a:cs typeface="Arial" panose="020B0604020202020204" pitchFamily="34" charset="0"/>
            </a:rPr>
            <a:t>Cultural Barriers</a:t>
          </a:r>
        </a:p>
      </dgm:t>
    </dgm:pt>
    <dgm:pt modelId="{C819AF12-A95C-475A-9437-1609545C27A8}" type="parTrans" cxnId="{60B444E5-7E91-469C-9D5E-FD35BCF945D0}">
      <dgm:prSet/>
      <dgm:spPr/>
      <dgm:t>
        <a:bodyPr/>
        <a:lstStyle/>
        <a:p>
          <a:endParaRPr lang="en-US"/>
        </a:p>
      </dgm:t>
    </dgm:pt>
    <dgm:pt modelId="{CE9A95D8-D0D9-4DCF-BD78-3BF7A295578D}" type="sibTrans" cxnId="{60B444E5-7E91-469C-9D5E-FD35BCF945D0}">
      <dgm:prSet/>
      <dgm:spPr/>
      <dgm:t>
        <a:bodyPr/>
        <a:lstStyle/>
        <a:p>
          <a:endParaRPr lang="en-US"/>
        </a:p>
      </dgm:t>
    </dgm:pt>
    <dgm:pt modelId="{DC90A379-3393-4194-9606-78E78DC8F1F1}">
      <dgm:prSet phldrT="[Text]" custT="1"/>
      <dgm:spPr/>
      <dgm:t>
        <a:bodyPr/>
        <a:lstStyle/>
        <a:p>
          <a:r>
            <a:rPr lang="en-US" sz="1400" dirty="0">
              <a:latin typeface="Arial" panose="020B0604020202020204" pitchFamily="34" charset="0"/>
              <a:cs typeface="Arial" panose="020B0604020202020204" pitchFamily="34" charset="0"/>
            </a:rPr>
            <a:t>Physical Barriers</a:t>
          </a:r>
        </a:p>
      </dgm:t>
    </dgm:pt>
    <dgm:pt modelId="{A7915B07-D044-47C0-9F2F-B7A16AEAC012}" type="parTrans" cxnId="{1019FC0A-8B12-40F7-B226-01C9CA214056}">
      <dgm:prSet/>
      <dgm:spPr/>
      <dgm:t>
        <a:bodyPr/>
        <a:lstStyle/>
        <a:p>
          <a:endParaRPr lang="en-US"/>
        </a:p>
      </dgm:t>
    </dgm:pt>
    <dgm:pt modelId="{032BDAF7-9DA7-48D5-8E1E-6EE591B6C1BA}" type="sibTrans" cxnId="{1019FC0A-8B12-40F7-B226-01C9CA214056}">
      <dgm:prSet/>
      <dgm:spPr/>
      <dgm:t>
        <a:bodyPr/>
        <a:lstStyle/>
        <a:p>
          <a:endParaRPr lang="en-US"/>
        </a:p>
      </dgm:t>
    </dgm:pt>
    <dgm:pt modelId="{4E786B30-6D69-4510-B0F2-13C4D1570FCB}">
      <dgm:prSet/>
      <dgm:spPr/>
      <dgm:t>
        <a:bodyPr/>
        <a:lstStyle/>
        <a:p>
          <a:endParaRPr lang="en-US" sz="1000" dirty="0"/>
        </a:p>
      </dgm:t>
    </dgm:pt>
    <dgm:pt modelId="{68013F87-7424-4DE7-A745-822DFE78230F}" type="parTrans" cxnId="{242B6C21-2A7F-4626-AE97-54DF3B8E2469}">
      <dgm:prSet/>
      <dgm:spPr/>
      <dgm:t>
        <a:bodyPr/>
        <a:lstStyle/>
        <a:p>
          <a:endParaRPr lang="en-US"/>
        </a:p>
      </dgm:t>
    </dgm:pt>
    <dgm:pt modelId="{75FCB3E2-4FCB-4553-A847-7EE3051EC0CD}" type="sibTrans" cxnId="{242B6C21-2A7F-4626-AE97-54DF3B8E2469}">
      <dgm:prSet/>
      <dgm:spPr/>
      <dgm:t>
        <a:bodyPr/>
        <a:lstStyle/>
        <a:p>
          <a:endParaRPr lang="en-US"/>
        </a:p>
      </dgm:t>
    </dgm:pt>
    <dgm:pt modelId="{3A72DF42-0F85-40D1-B11C-D1C115468A25}">
      <dgm:prSet custT="1"/>
      <dgm:spPr/>
      <dgm:t>
        <a:bodyPr/>
        <a:lstStyle/>
        <a:p>
          <a:r>
            <a:rPr lang="en-US" sz="1400" dirty="0">
              <a:latin typeface="Arial" panose="020B0604020202020204" pitchFamily="34" charset="0"/>
              <a:cs typeface="Arial" panose="020B0604020202020204" pitchFamily="34" charset="0"/>
            </a:rPr>
            <a:t>Psychological Barriers</a:t>
          </a:r>
        </a:p>
      </dgm:t>
    </dgm:pt>
    <dgm:pt modelId="{59AF960F-7756-42B0-8983-791BF6EACE27}" type="parTrans" cxnId="{3FA59EC2-BA25-4BA1-814A-6357EC5ADE6A}">
      <dgm:prSet/>
      <dgm:spPr/>
      <dgm:t>
        <a:bodyPr/>
        <a:lstStyle/>
        <a:p>
          <a:endParaRPr lang="en-US"/>
        </a:p>
      </dgm:t>
    </dgm:pt>
    <dgm:pt modelId="{B7D37842-15E9-4B8A-A4D4-350B3EEA172F}" type="sibTrans" cxnId="{3FA59EC2-BA25-4BA1-814A-6357EC5ADE6A}">
      <dgm:prSet/>
      <dgm:spPr/>
      <dgm:t>
        <a:bodyPr/>
        <a:lstStyle/>
        <a:p>
          <a:endParaRPr lang="en-US"/>
        </a:p>
      </dgm:t>
    </dgm:pt>
    <dgm:pt modelId="{F657710E-F6F1-4B59-B999-316BAAB1B614}">
      <dgm:prSet custT="1"/>
      <dgm:spPr/>
      <dgm:t>
        <a:bodyPr/>
        <a:lstStyle/>
        <a:p>
          <a:r>
            <a:rPr lang="en-US" sz="1400" dirty="0">
              <a:latin typeface="Arial" panose="020B0604020202020204" pitchFamily="34" charset="0"/>
              <a:cs typeface="Arial" panose="020B0604020202020204" pitchFamily="34" charset="0"/>
            </a:rPr>
            <a:t>Technological Barriers</a:t>
          </a:r>
        </a:p>
      </dgm:t>
    </dgm:pt>
    <dgm:pt modelId="{56478991-DF07-4241-A1A1-72FBF8162CB7}" type="parTrans" cxnId="{8E4C5DC2-55C1-4589-9A75-89D8B9868DE3}">
      <dgm:prSet/>
      <dgm:spPr/>
      <dgm:t>
        <a:bodyPr/>
        <a:lstStyle/>
        <a:p>
          <a:endParaRPr lang="en-US"/>
        </a:p>
      </dgm:t>
    </dgm:pt>
    <dgm:pt modelId="{CBE0CCFF-27BF-47CD-A419-39A181B05AB4}" type="sibTrans" cxnId="{8E4C5DC2-55C1-4589-9A75-89D8B9868DE3}">
      <dgm:prSet/>
      <dgm:spPr/>
      <dgm:t>
        <a:bodyPr/>
        <a:lstStyle/>
        <a:p>
          <a:endParaRPr lang="en-US"/>
        </a:p>
      </dgm:t>
    </dgm:pt>
    <dgm:pt modelId="{011C0D28-7BB7-4BE9-9FD3-01BAF65F55ED}">
      <dgm:prSet/>
      <dgm:spPr/>
      <dgm:t>
        <a:bodyPr/>
        <a:lstStyle/>
        <a:p>
          <a:r>
            <a:rPr lang="en-US" dirty="0"/>
            <a:t>Organizational Barriers</a:t>
          </a:r>
        </a:p>
      </dgm:t>
    </dgm:pt>
    <dgm:pt modelId="{7E778AD0-01BC-4782-A5BB-4201DA9D853D}" type="parTrans" cxnId="{49DC32B2-B014-44D9-8848-6F3FA79F3F3D}">
      <dgm:prSet/>
      <dgm:spPr/>
      <dgm:t>
        <a:bodyPr/>
        <a:lstStyle/>
        <a:p>
          <a:endParaRPr lang="en-US"/>
        </a:p>
      </dgm:t>
    </dgm:pt>
    <dgm:pt modelId="{64E151B7-F69C-41CF-90E7-06A1824CE803}" type="sibTrans" cxnId="{49DC32B2-B014-44D9-8848-6F3FA79F3F3D}">
      <dgm:prSet/>
      <dgm:spPr/>
      <dgm:t>
        <a:bodyPr/>
        <a:lstStyle/>
        <a:p>
          <a:endParaRPr lang="en-US"/>
        </a:p>
      </dgm:t>
    </dgm:pt>
    <dgm:pt modelId="{AD4BF669-C437-4798-BCF9-BB89CAFABF11}" type="pres">
      <dgm:prSet presAssocID="{1D66ACC8-A9DB-45C6-A33A-3F1B699841C8}" presName="rootnode" presStyleCnt="0">
        <dgm:presLayoutVars>
          <dgm:chMax/>
          <dgm:chPref/>
          <dgm:dir/>
          <dgm:animLvl val="lvl"/>
        </dgm:presLayoutVars>
      </dgm:prSet>
      <dgm:spPr/>
    </dgm:pt>
    <dgm:pt modelId="{A90262F0-8AA5-4D6B-A0B6-475505678203}" type="pres">
      <dgm:prSet presAssocID="{86B9433E-01D9-4433-8711-B865D14D237F}" presName="composite" presStyleCnt="0"/>
      <dgm:spPr/>
    </dgm:pt>
    <dgm:pt modelId="{8621C0A6-93E5-4CA6-A8A2-72C3FD90464B}" type="pres">
      <dgm:prSet presAssocID="{86B9433E-01D9-4433-8711-B865D14D237F}" presName="LShape" presStyleLbl="alignNode1" presStyleIdx="0" presStyleCnt="11"/>
      <dgm:spPr/>
    </dgm:pt>
    <dgm:pt modelId="{CEA2D671-7F95-427E-BF45-983DA272318B}" type="pres">
      <dgm:prSet presAssocID="{86B9433E-01D9-4433-8711-B865D14D237F}" presName="ParentText" presStyleLbl="revTx" presStyleIdx="0" presStyleCnt="6">
        <dgm:presLayoutVars>
          <dgm:chMax val="0"/>
          <dgm:chPref val="0"/>
          <dgm:bulletEnabled val="1"/>
        </dgm:presLayoutVars>
      </dgm:prSet>
      <dgm:spPr/>
    </dgm:pt>
    <dgm:pt modelId="{60B2E37D-0815-4161-A5A8-CBD7920F3E7A}" type="pres">
      <dgm:prSet presAssocID="{86B9433E-01D9-4433-8711-B865D14D237F}" presName="Triangle" presStyleLbl="alignNode1" presStyleIdx="1" presStyleCnt="11"/>
      <dgm:spPr/>
    </dgm:pt>
    <dgm:pt modelId="{AC53B95C-3FCC-4E31-A82A-E341E4161A69}" type="pres">
      <dgm:prSet presAssocID="{3920493C-8280-4328-AB0B-4B3E070B55BF}" presName="sibTrans" presStyleCnt="0"/>
      <dgm:spPr/>
    </dgm:pt>
    <dgm:pt modelId="{E75E348C-6357-41D5-A3E5-E1BC99C331BD}" type="pres">
      <dgm:prSet presAssocID="{3920493C-8280-4328-AB0B-4B3E070B55BF}" presName="space" presStyleCnt="0"/>
      <dgm:spPr/>
    </dgm:pt>
    <dgm:pt modelId="{667690A1-F232-44C0-B57B-97F57FC7F4E3}" type="pres">
      <dgm:prSet presAssocID="{5A2D65A5-7BDE-4AD1-BBDA-F740B646B3AF}" presName="composite" presStyleCnt="0"/>
      <dgm:spPr/>
    </dgm:pt>
    <dgm:pt modelId="{85CC5BC6-EC62-4C4D-8B2F-1AEF7465433B}" type="pres">
      <dgm:prSet presAssocID="{5A2D65A5-7BDE-4AD1-BBDA-F740B646B3AF}" presName="LShape" presStyleLbl="alignNode1" presStyleIdx="2" presStyleCnt="11"/>
      <dgm:spPr/>
    </dgm:pt>
    <dgm:pt modelId="{6BF16218-0EAF-485C-8617-4A6865F88858}" type="pres">
      <dgm:prSet presAssocID="{5A2D65A5-7BDE-4AD1-BBDA-F740B646B3AF}" presName="ParentText" presStyleLbl="revTx" presStyleIdx="1" presStyleCnt="6">
        <dgm:presLayoutVars>
          <dgm:chMax val="0"/>
          <dgm:chPref val="0"/>
          <dgm:bulletEnabled val="1"/>
        </dgm:presLayoutVars>
      </dgm:prSet>
      <dgm:spPr/>
    </dgm:pt>
    <dgm:pt modelId="{0783DF95-9894-43D6-A9CF-C80C1708CE9F}" type="pres">
      <dgm:prSet presAssocID="{5A2D65A5-7BDE-4AD1-BBDA-F740B646B3AF}" presName="Triangle" presStyleLbl="alignNode1" presStyleIdx="3" presStyleCnt="11"/>
      <dgm:spPr/>
    </dgm:pt>
    <dgm:pt modelId="{A138D558-E5A1-40B3-B5D6-7D0DA9D902B9}" type="pres">
      <dgm:prSet presAssocID="{CE9A95D8-D0D9-4DCF-BD78-3BF7A295578D}" presName="sibTrans" presStyleCnt="0"/>
      <dgm:spPr/>
    </dgm:pt>
    <dgm:pt modelId="{9A531D94-2014-4B1C-A808-C88D0DD76A82}" type="pres">
      <dgm:prSet presAssocID="{CE9A95D8-D0D9-4DCF-BD78-3BF7A295578D}" presName="space" presStyleCnt="0"/>
      <dgm:spPr/>
    </dgm:pt>
    <dgm:pt modelId="{8C6E5CE0-8E37-442D-BB54-224F407766C5}" type="pres">
      <dgm:prSet presAssocID="{DC90A379-3393-4194-9606-78E78DC8F1F1}" presName="composite" presStyleCnt="0"/>
      <dgm:spPr/>
    </dgm:pt>
    <dgm:pt modelId="{D6000B9D-4D3F-4108-B406-DB48FA48E22D}" type="pres">
      <dgm:prSet presAssocID="{DC90A379-3393-4194-9606-78E78DC8F1F1}" presName="LShape" presStyleLbl="alignNode1" presStyleIdx="4" presStyleCnt="11"/>
      <dgm:spPr/>
    </dgm:pt>
    <dgm:pt modelId="{0825D4EC-1027-498A-98C7-5B81023B5308}" type="pres">
      <dgm:prSet presAssocID="{DC90A379-3393-4194-9606-78E78DC8F1F1}" presName="ParentText" presStyleLbl="revTx" presStyleIdx="2" presStyleCnt="6">
        <dgm:presLayoutVars>
          <dgm:chMax val="0"/>
          <dgm:chPref val="0"/>
          <dgm:bulletEnabled val="1"/>
        </dgm:presLayoutVars>
      </dgm:prSet>
      <dgm:spPr/>
    </dgm:pt>
    <dgm:pt modelId="{DF0BA4CC-F63D-452E-8282-38FC4E6EA177}" type="pres">
      <dgm:prSet presAssocID="{DC90A379-3393-4194-9606-78E78DC8F1F1}" presName="Triangle" presStyleLbl="alignNode1" presStyleIdx="5" presStyleCnt="11"/>
      <dgm:spPr/>
    </dgm:pt>
    <dgm:pt modelId="{8E3C74B1-1F06-46B4-9841-9EA1AA5F0090}" type="pres">
      <dgm:prSet presAssocID="{032BDAF7-9DA7-48D5-8E1E-6EE591B6C1BA}" presName="sibTrans" presStyleCnt="0"/>
      <dgm:spPr/>
    </dgm:pt>
    <dgm:pt modelId="{A45D2314-CBA9-4475-B030-1D82133D251E}" type="pres">
      <dgm:prSet presAssocID="{032BDAF7-9DA7-48D5-8E1E-6EE591B6C1BA}" presName="space" presStyleCnt="0"/>
      <dgm:spPr/>
    </dgm:pt>
    <dgm:pt modelId="{6F78716B-7BB8-4A8A-9650-896F8ED45B69}" type="pres">
      <dgm:prSet presAssocID="{3A72DF42-0F85-40D1-B11C-D1C115468A25}" presName="composite" presStyleCnt="0"/>
      <dgm:spPr/>
    </dgm:pt>
    <dgm:pt modelId="{F58A4C62-36D6-4260-AF42-A2CBA6291198}" type="pres">
      <dgm:prSet presAssocID="{3A72DF42-0F85-40D1-B11C-D1C115468A25}" presName="LShape" presStyleLbl="alignNode1" presStyleIdx="6" presStyleCnt="11"/>
      <dgm:spPr/>
    </dgm:pt>
    <dgm:pt modelId="{B7C28DB5-519A-4895-8DE0-5BEF68B63C85}" type="pres">
      <dgm:prSet presAssocID="{3A72DF42-0F85-40D1-B11C-D1C115468A25}" presName="ParentText" presStyleLbl="revTx" presStyleIdx="3" presStyleCnt="6">
        <dgm:presLayoutVars>
          <dgm:chMax val="0"/>
          <dgm:chPref val="0"/>
          <dgm:bulletEnabled val="1"/>
        </dgm:presLayoutVars>
      </dgm:prSet>
      <dgm:spPr/>
    </dgm:pt>
    <dgm:pt modelId="{CA1A6FEC-0917-4D79-818B-94D312A4BAAB}" type="pres">
      <dgm:prSet presAssocID="{3A72DF42-0F85-40D1-B11C-D1C115468A25}" presName="Triangle" presStyleLbl="alignNode1" presStyleIdx="7" presStyleCnt="11"/>
      <dgm:spPr/>
    </dgm:pt>
    <dgm:pt modelId="{FA93A02A-A53F-4AE0-85EC-BFCE69D9490F}" type="pres">
      <dgm:prSet presAssocID="{B7D37842-15E9-4B8A-A4D4-350B3EEA172F}" presName="sibTrans" presStyleCnt="0"/>
      <dgm:spPr/>
    </dgm:pt>
    <dgm:pt modelId="{91DAA019-9BA2-4003-8F0B-3DC0EC57E009}" type="pres">
      <dgm:prSet presAssocID="{B7D37842-15E9-4B8A-A4D4-350B3EEA172F}" presName="space" presStyleCnt="0"/>
      <dgm:spPr/>
    </dgm:pt>
    <dgm:pt modelId="{4277CB36-6825-4C42-B19A-89A55F6374C4}" type="pres">
      <dgm:prSet presAssocID="{F657710E-F6F1-4B59-B999-316BAAB1B614}" presName="composite" presStyleCnt="0"/>
      <dgm:spPr/>
    </dgm:pt>
    <dgm:pt modelId="{14C2F80B-EC1E-44C7-BC62-8ED953C71AFA}" type="pres">
      <dgm:prSet presAssocID="{F657710E-F6F1-4B59-B999-316BAAB1B614}" presName="LShape" presStyleLbl="alignNode1" presStyleIdx="8" presStyleCnt="11"/>
      <dgm:spPr/>
    </dgm:pt>
    <dgm:pt modelId="{DB7EBA27-9C00-47BC-962D-37CA17B2225E}" type="pres">
      <dgm:prSet presAssocID="{F657710E-F6F1-4B59-B999-316BAAB1B614}" presName="ParentText" presStyleLbl="revTx" presStyleIdx="4" presStyleCnt="6">
        <dgm:presLayoutVars>
          <dgm:chMax val="0"/>
          <dgm:chPref val="0"/>
          <dgm:bulletEnabled val="1"/>
        </dgm:presLayoutVars>
      </dgm:prSet>
      <dgm:spPr/>
    </dgm:pt>
    <dgm:pt modelId="{4D880373-134F-4498-80A6-53C0FA9F3596}" type="pres">
      <dgm:prSet presAssocID="{F657710E-F6F1-4B59-B999-316BAAB1B614}" presName="Triangle" presStyleLbl="alignNode1" presStyleIdx="9" presStyleCnt="11"/>
      <dgm:spPr/>
    </dgm:pt>
    <dgm:pt modelId="{0189E722-838F-4BC0-BD3F-515A1E912173}" type="pres">
      <dgm:prSet presAssocID="{CBE0CCFF-27BF-47CD-A419-39A181B05AB4}" presName="sibTrans" presStyleCnt="0"/>
      <dgm:spPr/>
    </dgm:pt>
    <dgm:pt modelId="{EA5FA237-537A-45A0-AEED-0A80B2A919B3}" type="pres">
      <dgm:prSet presAssocID="{CBE0CCFF-27BF-47CD-A419-39A181B05AB4}" presName="space" presStyleCnt="0"/>
      <dgm:spPr/>
    </dgm:pt>
    <dgm:pt modelId="{0B14D344-BE73-49BF-8454-E5792BC268D9}" type="pres">
      <dgm:prSet presAssocID="{011C0D28-7BB7-4BE9-9FD3-01BAF65F55ED}" presName="composite" presStyleCnt="0"/>
      <dgm:spPr/>
    </dgm:pt>
    <dgm:pt modelId="{A3DB2599-1220-4786-8BAF-2E4C75DF66F8}" type="pres">
      <dgm:prSet presAssocID="{011C0D28-7BB7-4BE9-9FD3-01BAF65F55ED}" presName="LShape" presStyleLbl="alignNode1" presStyleIdx="10" presStyleCnt="11"/>
      <dgm:spPr/>
    </dgm:pt>
    <dgm:pt modelId="{09DE80F1-409B-458A-A7E3-7348E6F2B784}" type="pres">
      <dgm:prSet presAssocID="{011C0D28-7BB7-4BE9-9FD3-01BAF65F55ED}" presName="ParentText" presStyleLbl="revTx" presStyleIdx="5" presStyleCnt="6">
        <dgm:presLayoutVars>
          <dgm:chMax val="0"/>
          <dgm:chPref val="0"/>
          <dgm:bulletEnabled val="1"/>
        </dgm:presLayoutVars>
      </dgm:prSet>
      <dgm:spPr/>
    </dgm:pt>
  </dgm:ptLst>
  <dgm:cxnLst>
    <dgm:cxn modelId="{1019FC0A-8B12-40F7-B226-01C9CA214056}" srcId="{1D66ACC8-A9DB-45C6-A33A-3F1B699841C8}" destId="{DC90A379-3393-4194-9606-78E78DC8F1F1}" srcOrd="2" destOrd="0" parTransId="{A7915B07-D044-47C0-9F2F-B7A16AEAC012}" sibTransId="{032BDAF7-9DA7-48D5-8E1E-6EE591B6C1BA}"/>
    <dgm:cxn modelId="{242B6C21-2A7F-4626-AE97-54DF3B8E2469}" srcId="{DC90A379-3393-4194-9606-78E78DC8F1F1}" destId="{4E786B30-6D69-4510-B0F2-13C4D1570FCB}" srcOrd="0" destOrd="0" parTransId="{68013F87-7424-4DE7-A745-822DFE78230F}" sibTransId="{75FCB3E2-4FCB-4553-A847-7EE3051EC0CD}"/>
    <dgm:cxn modelId="{6445BF37-98A3-4EFD-BFBB-0E6E7DEFF7FA}" type="presOf" srcId="{011C0D28-7BB7-4BE9-9FD3-01BAF65F55ED}" destId="{09DE80F1-409B-458A-A7E3-7348E6F2B784}" srcOrd="0" destOrd="0" presId="urn:microsoft.com/office/officeart/2009/3/layout/StepUpProcess"/>
    <dgm:cxn modelId="{98BF3464-064C-4766-B567-D49176F409DC}" type="presOf" srcId="{5A2D65A5-7BDE-4AD1-BBDA-F740B646B3AF}" destId="{6BF16218-0EAF-485C-8617-4A6865F88858}" srcOrd="0" destOrd="0" presId="urn:microsoft.com/office/officeart/2009/3/layout/StepUpProcess"/>
    <dgm:cxn modelId="{D12B4E6B-BC17-4CEF-861E-315AE5AF012F}" type="presOf" srcId="{DC90A379-3393-4194-9606-78E78DC8F1F1}" destId="{0825D4EC-1027-498A-98C7-5B81023B5308}" srcOrd="0" destOrd="0" presId="urn:microsoft.com/office/officeart/2009/3/layout/StepUpProcess"/>
    <dgm:cxn modelId="{BDEB4251-F89D-4FB5-B987-77329384DB1B}" type="presOf" srcId="{F657710E-F6F1-4B59-B999-316BAAB1B614}" destId="{DB7EBA27-9C00-47BC-962D-37CA17B2225E}" srcOrd="0" destOrd="0" presId="urn:microsoft.com/office/officeart/2009/3/layout/StepUpProcess"/>
    <dgm:cxn modelId="{316D0983-D60D-4CC4-B56E-7BC60BBF13A3}" type="presOf" srcId="{3A72DF42-0F85-40D1-B11C-D1C115468A25}" destId="{B7C28DB5-519A-4895-8DE0-5BEF68B63C85}" srcOrd="0" destOrd="0" presId="urn:microsoft.com/office/officeart/2009/3/layout/StepUpProcess"/>
    <dgm:cxn modelId="{66559E84-C2C8-489E-9C51-AA8401B4EB34}" type="presOf" srcId="{86B9433E-01D9-4433-8711-B865D14D237F}" destId="{CEA2D671-7F95-427E-BF45-983DA272318B}" srcOrd="0" destOrd="0" presId="urn:microsoft.com/office/officeart/2009/3/layout/StepUpProcess"/>
    <dgm:cxn modelId="{49DC32B2-B014-44D9-8848-6F3FA79F3F3D}" srcId="{1D66ACC8-A9DB-45C6-A33A-3F1B699841C8}" destId="{011C0D28-7BB7-4BE9-9FD3-01BAF65F55ED}" srcOrd="5" destOrd="0" parTransId="{7E778AD0-01BC-4782-A5BB-4201DA9D853D}" sibTransId="{64E151B7-F69C-41CF-90E7-06A1824CE803}"/>
    <dgm:cxn modelId="{3316AFBE-DBC2-43A8-85A8-CD2058475F69}" type="presOf" srcId="{1D66ACC8-A9DB-45C6-A33A-3F1B699841C8}" destId="{AD4BF669-C437-4798-BCF9-BB89CAFABF11}" srcOrd="0" destOrd="0" presId="urn:microsoft.com/office/officeart/2009/3/layout/StepUpProcess"/>
    <dgm:cxn modelId="{8E4C5DC2-55C1-4589-9A75-89D8B9868DE3}" srcId="{1D66ACC8-A9DB-45C6-A33A-3F1B699841C8}" destId="{F657710E-F6F1-4B59-B999-316BAAB1B614}" srcOrd="4" destOrd="0" parTransId="{56478991-DF07-4241-A1A1-72FBF8162CB7}" sibTransId="{CBE0CCFF-27BF-47CD-A419-39A181B05AB4}"/>
    <dgm:cxn modelId="{3FA59EC2-BA25-4BA1-814A-6357EC5ADE6A}" srcId="{1D66ACC8-A9DB-45C6-A33A-3F1B699841C8}" destId="{3A72DF42-0F85-40D1-B11C-D1C115468A25}" srcOrd="3" destOrd="0" parTransId="{59AF960F-7756-42B0-8983-791BF6EACE27}" sibTransId="{B7D37842-15E9-4B8A-A4D4-350B3EEA172F}"/>
    <dgm:cxn modelId="{8165EBC6-542F-43C1-A15C-E0BF4A35827E}" type="presOf" srcId="{4E786B30-6D69-4510-B0F2-13C4D1570FCB}" destId="{0825D4EC-1027-498A-98C7-5B81023B5308}" srcOrd="0" destOrd="1" presId="urn:microsoft.com/office/officeart/2009/3/layout/StepUpProcess"/>
    <dgm:cxn modelId="{0E7CC9E3-91D4-4333-A3EF-DAB4C8819B71}" srcId="{1D66ACC8-A9DB-45C6-A33A-3F1B699841C8}" destId="{86B9433E-01D9-4433-8711-B865D14D237F}" srcOrd="0" destOrd="0" parTransId="{758CC622-EFD9-49EC-B144-CD8CC021418C}" sibTransId="{3920493C-8280-4328-AB0B-4B3E070B55BF}"/>
    <dgm:cxn modelId="{60B444E5-7E91-469C-9D5E-FD35BCF945D0}" srcId="{1D66ACC8-A9DB-45C6-A33A-3F1B699841C8}" destId="{5A2D65A5-7BDE-4AD1-BBDA-F740B646B3AF}" srcOrd="1" destOrd="0" parTransId="{C819AF12-A95C-475A-9437-1609545C27A8}" sibTransId="{CE9A95D8-D0D9-4DCF-BD78-3BF7A295578D}"/>
    <dgm:cxn modelId="{F5438417-1464-4E27-B6C0-B02E32C711CD}" type="presParOf" srcId="{AD4BF669-C437-4798-BCF9-BB89CAFABF11}" destId="{A90262F0-8AA5-4D6B-A0B6-475505678203}" srcOrd="0" destOrd="0" presId="urn:microsoft.com/office/officeart/2009/3/layout/StepUpProcess"/>
    <dgm:cxn modelId="{CDDF7B14-B8E9-4FEC-8F05-F43CAADC30D5}" type="presParOf" srcId="{A90262F0-8AA5-4D6B-A0B6-475505678203}" destId="{8621C0A6-93E5-4CA6-A8A2-72C3FD90464B}" srcOrd="0" destOrd="0" presId="urn:microsoft.com/office/officeart/2009/3/layout/StepUpProcess"/>
    <dgm:cxn modelId="{F0604E52-DF97-4FD4-A4E6-DE9E0B83DCAC}" type="presParOf" srcId="{A90262F0-8AA5-4D6B-A0B6-475505678203}" destId="{CEA2D671-7F95-427E-BF45-983DA272318B}" srcOrd="1" destOrd="0" presId="urn:microsoft.com/office/officeart/2009/3/layout/StepUpProcess"/>
    <dgm:cxn modelId="{680CEB8B-FA65-4D7D-86FE-8EB7C134DDA1}" type="presParOf" srcId="{A90262F0-8AA5-4D6B-A0B6-475505678203}" destId="{60B2E37D-0815-4161-A5A8-CBD7920F3E7A}" srcOrd="2" destOrd="0" presId="urn:microsoft.com/office/officeart/2009/3/layout/StepUpProcess"/>
    <dgm:cxn modelId="{08F8007D-DE60-4074-A0F1-C445306EA271}" type="presParOf" srcId="{AD4BF669-C437-4798-BCF9-BB89CAFABF11}" destId="{AC53B95C-3FCC-4E31-A82A-E341E4161A69}" srcOrd="1" destOrd="0" presId="urn:microsoft.com/office/officeart/2009/3/layout/StepUpProcess"/>
    <dgm:cxn modelId="{DBE38B7C-897F-4A36-9829-2F46A440ED73}" type="presParOf" srcId="{AC53B95C-3FCC-4E31-A82A-E341E4161A69}" destId="{E75E348C-6357-41D5-A3E5-E1BC99C331BD}" srcOrd="0" destOrd="0" presId="urn:microsoft.com/office/officeart/2009/3/layout/StepUpProcess"/>
    <dgm:cxn modelId="{AE81BBBB-67F1-43CF-BEFB-1D4481B159A7}" type="presParOf" srcId="{AD4BF669-C437-4798-BCF9-BB89CAFABF11}" destId="{667690A1-F232-44C0-B57B-97F57FC7F4E3}" srcOrd="2" destOrd="0" presId="urn:microsoft.com/office/officeart/2009/3/layout/StepUpProcess"/>
    <dgm:cxn modelId="{9A22A292-EFDF-4788-ADAF-CE232142ED50}" type="presParOf" srcId="{667690A1-F232-44C0-B57B-97F57FC7F4E3}" destId="{85CC5BC6-EC62-4C4D-8B2F-1AEF7465433B}" srcOrd="0" destOrd="0" presId="urn:microsoft.com/office/officeart/2009/3/layout/StepUpProcess"/>
    <dgm:cxn modelId="{DEB953CD-E3B2-40C7-A0EF-5DCF136E40EE}" type="presParOf" srcId="{667690A1-F232-44C0-B57B-97F57FC7F4E3}" destId="{6BF16218-0EAF-485C-8617-4A6865F88858}" srcOrd="1" destOrd="0" presId="urn:microsoft.com/office/officeart/2009/3/layout/StepUpProcess"/>
    <dgm:cxn modelId="{76C386BA-0F58-4A4A-9B52-67839EB04774}" type="presParOf" srcId="{667690A1-F232-44C0-B57B-97F57FC7F4E3}" destId="{0783DF95-9894-43D6-A9CF-C80C1708CE9F}" srcOrd="2" destOrd="0" presId="urn:microsoft.com/office/officeart/2009/3/layout/StepUpProcess"/>
    <dgm:cxn modelId="{19E1E695-5CFD-4C40-888B-822311165F18}" type="presParOf" srcId="{AD4BF669-C437-4798-BCF9-BB89CAFABF11}" destId="{A138D558-E5A1-40B3-B5D6-7D0DA9D902B9}" srcOrd="3" destOrd="0" presId="urn:microsoft.com/office/officeart/2009/3/layout/StepUpProcess"/>
    <dgm:cxn modelId="{F1B0A679-9741-4164-A91A-4E46FF5B565C}" type="presParOf" srcId="{A138D558-E5A1-40B3-B5D6-7D0DA9D902B9}" destId="{9A531D94-2014-4B1C-A808-C88D0DD76A82}" srcOrd="0" destOrd="0" presId="urn:microsoft.com/office/officeart/2009/3/layout/StepUpProcess"/>
    <dgm:cxn modelId="{36385E7B-8173-4E6F-9BC9-C31C5C889438}" type="presParOf" srcId="{AD4BF669-C437-4798-BCF9-BB89CAFABF11}" destId="{8C6E5CE0-8E37-442D-BB54-224F407766C5}" srcOrd="4" destOrd="0" presId="urn:microsoft.com/office/officeart/2009/3/layout/StepUpProcess"/>
    <dgm:cxn modelId="{DDA74764-526C-4BCF-9804-6BA2C1BA1AA1}" type="presParOf" srcId="{8C6E5CE0-8E37-442D-BB54-224F407766C5}" destId="{D6000B9D-4D3F-4108-B406-DB48FA48E22D}" srcOrd="0" destOrd="0" presId="urn:microsoft.com/office/officeart/2009/3/layout/StepUpProcess"/>
    <dgm:cxn modelId="{BE27C80F-EEE5-4DA5-883C-F04E6B3B2087}" type="presParOf" srcId="{8C6E5CE0-8E37-442D-BB54-224F407766C5}" destId="{0825D4EC-1027-498A-98C7-5B81023B5308}" srcOrd="1" destOrd="0" presId="urn:microsoft.com/office/officeart/2009/3/layout/StepUpProcess"/>
    <dgm:cxn modelId="{2C31D1B7-6D11-4D85-89F3-86FB9FFE64D9}" type="presParOf" srcId="{8C6E5CE0-8E37-442D-BB54-224F407766C5}" destId="{DF0BA4CC-F63D-452E-8282-38FC4E6EA177}" srcOrd="2" destOrd="0" presId="urn:microsoft.com/office/officeart/2009/3/layout/StepUpProcess"/>
    <dgm:cxn modelId="{5BAE61D4-1E2C-4642-9694-D2D06EC030EC}" type="presParOf" srcId="{AD4BF669-C437-4798-BCF9-BB89CAFABF11}" destId="{8E3C74B1-1F06-46B4-9841-9EA1AA5F0090}" srcOrd="5" destOrd="0" presId="urn:microsoft.com/office/officeart/2009/3/layout/StepUpProcess"/>
    <dgm:cxn modelId="{CAD344F2-A99B-4600-8DDC-020207B796C5}" type="presParOf" srcId="{8E3C74B1-1F06-46B4-9841-9EA1AA5F0090}" destId="{A45D2314-CBA9-4475-B030-1D82133D251E}" srcOrd="0" destOrd="0" presId="urn:microsoft.com/office/officeart/2009/3/layout/StepUpProcess"/>
    <dgm:cxn modelId="{F8912BA0-A795-4628-A42F-B0D1691B715C}" type="presParOf" srcId="{AD4BF669-C437-4798-BCF9-BB89CAFABF11}" destId="{6F78716B-7BB8-4A8A-9650-896F8ED45B69}" srcOrd="6" destOrd="0" presId="urn:microsoft.com/office/officeart/2009/3/layout/StepUpProcess"/>
    <dgm:cxn modelId="{9DAC01F1-FCB7-45FD-BE86-3FEF221A710E}" type="presParOf" srcId="{6F78716B-7BB8-4A8A-9650-896F8ED45B69}" destId="{F58A4C62-36D6-4260-AF42-A2CBA6291198}" srcOrd="0" destOrd="0" presId="urn:microsoft.com/office/officeart/2009/3/layout/StepUpProcess"/>
    <dgm:cxn modelId="{79F83A4C-557D-41DD-A800-D6FEB5690C88}" type="presParOf" srcId="{6F78716B-7BB8-4A8A-9650-896F8ED45B69}" destId="{B7C28DB5-519A-4895-8DE0-5BEF68B63C85}" srcOrd="1" destOrd="0" presId="urn:microsoft.com/office/officeart/2009/3/layout/StepUpProcess"/>
    <dgm:cxn modelId="{448925B8-FC5A-47B6-AEAE-482B6B7BEABA}" type="presParOf" srcId="{6F78716B-7BB8-4A8A-9650-896F8ED45B69}" destId="{CA1A6FEC-0917-4D79-818B-94D312A4BAAB}" srcOrd="2" destOrd="0" presId="urn:microsoft.com/office/officeart/2009/3/layout/StepUpProcess"/>
    <dgm:cxn modelId="{27ABED0E-5E2D-4741-96F1-F6935647139E}" type="presParOf" srcId="{AD4BF669-C437-4798-BCF9-BB89CAFABF11}" destId="{FA93A02A-A53F-4AE0-85EC-BFCE69D9490F}" srcOrd="7" destOrd="0" presId="urn:microsoft.com/office/officeart/2009/3/layout/StepUpProcess"/>
    <dgm:cxn modelId="{AB48A219-2C6E-413A-B12C-42FD42D04AEC}" type="presParOf" srcId="{FA93A02A-A53F-4AE0-85EC-BFCE69D9490F}" destId="{91DAA019-9BA2-4003-8F0B-3DC0EC57E009}" srcOrd="0" destOrd="0" presId="urn:microsoft.com/office/officeart/2009/3/layout/StepUpProcess"/>
    <dgm:cxn modelId="{2D1A767F-60BE-4DB3-84F5-7DA5A0F79C53}" type="presParOf" srcId="{AD4BF669-C437-4798-BCF9-BB89CAFABF11}" destId="{4277CB36-6825-4C42-B19A-89A55F6374C4}" srcOrd="8" destOrd="0" presId="urn:microsoft.com/office/officeart/2009/3/layout/StepUpProcess"/>
    <dgm:cxn modelId="{B64BFBC2-B303-4805-B991-977C0F286A06}" type="presParOf" srcId="{4277CB36-6825-4C42-B19A-89A55F6374C4}" destId="{14C2F80B-EC1E-44C7-BC62-8ED953C71AFA}" srcOrd="0" destOrd="0" presId="urn:microsoft.com/office/officeart/2009/3/layout/StepUpProcess"/>
    <dgm:cxn modelId="{2A759B00-0AF8-450B-8E42-E35AB2115414}" type="presParOf" srcId="{4277CB36-6825-4C42-B19A-89A55F6374C4}" destId="{DB7EBA27-9C00-47BC-962D-37CA17B2225E}" srcOrd="1" destOrd="0" presId="urn:microsoft.com/office/officeart/2009/3/layout/StepUpProcess"/>
    <dgm:cxn modelId="{171CEF4C-471D-42B8-A222-8B72512BF5DE}" type="presParOf" srcId="{4277CB36-6825-4C42-B19A-89A55F6374C4}" destId="{4D880373-134F-4498-80A6-53C0FA9F3596}" srcOrd="2" destOrd="0" presId="urn:microsoft.com/office/officeart/2009/3/layout/StepUpProcess"/>
    <dgm:cxn modelId="{A58F5EAC-EEC7-4604-9FA6-4A311FDA0334}" type="presParOf" srcId="{AD4BF669-C437-4798-BCF9-BB89CAFABF11}" destId="{0189E722-838F-4BC0-BD3F-515A1E912173}" srcOrd="9" destOrd="0" presId="urn:microsoft.com/office/officeart/2009/3/layout/StepUpProcess"/>
    <dgm:cxn modelId="{991ED20C-42B7-4D62-A5DB-2F59951084A6}" type="presParOf" srcId="{0189E722-838F-4BC0-BD3F-515A1E912173}" destId="{EA5FA237-537A-45A0-AEED-0A80B2A919B3}" srcOrd="0" destOrd="0" presId="urn:microsoft.com/office/officeart/2009/3/layout/StepUpProcess"/>
    <dgm:cxn modelId="{6426B399-ABA8-4EDF-A23C-F175F94E73E4}" type="presParOf" srcId="{AD4BF669-C437-4798-BCF9-BB89CAFABF11}" destId="{0B14D344-BE73-49BF-8454-E5792BC268D9}" srcOrd="10" destOrd="0" presId="urn:microsoft.com/office/officeart/2009/3/layout/StepUpProcess"/>
    <dgm:cxn modelId="{D3AE1D32-F7CF-404D-8710-C60EAB466480}" type="presParOf" srcId="{0B14D344-BE73-49BF-8454-E5792BC268D9}" destId="{A3DB2599-1220-4786-8BAF-2E4C75DF66F8}" srcOrd="0" destOrd="0" presId="urn:microsoft.com/office/officeart/2009/3/layout/StepUpProcess"/>
    <dgm:cxn modelId="{42BDBB2D-7870-4562-B851-8BC6F66637A6}" type="presParOf" srcId="{0B14D344-BE73-49BF-8454-E5792BC268D9}" destId="{09DE80F1-409B-458A-A7E3-7348E6F2B784}"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21C0A6-93E5-4CA6-A8A2-72C3FD90464B}">
      <dsp:nvSpPr>
        <dsp:cNvPr id="0" name=""/>
        <dsp:cNvSpPr/>
      </dsp:nvSpPr>
      <dsp:spPr>
        <a:xfrm rot="5400000">
          <a:off x="252947" y="2757688"/>
          <a:ext cx="747370" cy="1243608"/>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A2D671-7F95-427E-BF45-983DA272318B}">
      <dsp:nvSpPr>
        <dsp:cNvPr id="0" name=""/>
        <dsp:cNvSpPr/>
      </dsp:nvSpPr>
      <dsp:spPr>
        <a:xfrm>
          <a:off x="128192" y="3129259"/>
          <a:ext cx="1122736" cy="9841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Language Barriers</a:t>
          </a:r>
        </a:p>
      </dsp:txBody>
      <dsp:txXfrm>
        <a:off x="128192" y="3129259"/>
        <a:ext cx="1122736" cy="984144"/>
      </dsp:txXfrm>
    </dsp:sp>
    <dsp:sp modelId="{60B2E37D-0815-4161-A5A8-CBD7920F3E7A}">
      <dsp:nvSpPr>
        <dsp:cNvPr id="0" name=""/>
        <dsp:cNvSpPr/>
      </dsp:nvSpPr>
      <dsp:spPr>
        <a:xfrm>
          <a:off x="1039091" y="2666132"/>
          <a:ext cx="211837" cy="211837"/>
        </a:xfrm>
        <a:prstGeom prst="triangle">
          <a:avLst>
            <a:gd name="adj" fmla="val 10000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CC5BC6-EC62-4C4D-8B2F-1AEF7465433B}">
      <dsp:nvSpPr>
        <dsp:cNvPr id="0" name=""/>
        <dsp:cNvSpPr/>
      </dsp:nvSpPr>
      <dsp:spPr>
        <a:xfrm rot="5400000">
          <a:off x="1627395" y="2417579"/>
          <a:ext cx="747370" cy="1243608"/>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F16218-0EAF-485C-8617-4A6865F88858}">
      <dsp:nvSpPr>
        <dsp:cNvPr id="0" name=""/>
        <dsp:cNvSpPr/>
      </dsp:nvSpPr>
      <dsp:spPr>
        <a:xfrm>
          <a:off x="1502640" y="2789150"/>
          <a:ext cx="1122736" cy="9841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Cultural Barriers</a:t>
          </a:r>
        </a:p>
      </dsp:txBody>
      <dsp:txXfrm>
        <a:off x="1502640" y="2789150"/>
        <a:ext cx="1122736" cy="984144"/>
      </dsp:txXfrm>
    </dsp:sp>
    <dsp:sp modelId="{0783DF95-9894-43D6-A9CF-C80C1708CE9F}">
      <dsp:nvSpPr>
        <dsp:cNvPr id="0" name=""/>
        <dsp:cNvSpPr/>
      </dsp:nvSpPr>
      <dsp:spPr>
        <a:xfrm>
          <a:off x="2413540" y="2326023"/>
          <a:ext cx="211837" cy="211837"/>
        </a:xfrm>
        <a:prstGeom prst="triangle">
          <a:avLst>
            <a:gd name="adj" fmla="val 10000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000B9D-4D3F-4108-B406-DB48FA48E22D}">
      <dsp:nvSpPr>
        <dsp:cNvPr id="0" name=""/>
        <dsp:cNvSpPr/>
      </dsp:nvSpPr>
      <dsp:spPr>
        <a:xfrm rot="5400000">
          <a:off x="3001844" y="2077470"/>
          <a:ext cx="747370" cy="1243608"/>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25D4EC-1027-498A-98C7-5B81023B5308}">
      <dsp:nvSpPr>
        <dsp:cNvPr id="0" name=""/>
        <dsp:cNvSpPr/>
      </dsp:nvSpPr>
      <dsp:spPr>
        <a:xfrm>
          <a:off x="2877089" y="2449041"/>
          <a:ext cx="1122736" cy="9841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Physical Barriers</a:t>
          </a:r>
        </a:p>
        <a:p>
          <a:pPr marL="57150" lvl="1" indent="-57150" algn="l" defTabSz="444500">
            <a:lnSpc>
              <a:spcPct val="90000"/>
            </a:lnSpc>
            <a:spcBef>
              <a:spcPct val="0"/>
            </a:spcBef>
            <a:spcAft>
              <a:spcPct val="15000"/>
            </a:spcAft>
            <a:buChar char="•"/>
          </a:pPr>
          <a:endParaRPr lang="en-US" sz="1000" kern="1200" dirty="0"/>
        </a:p>
      </dsp:txBody>
      <dsp:txXfrm>
        <a:off x="2877089" y="2449041"/>
        <a:ext cx="1122736" cy="984144"/>
      </dsp:txXfrm>
    </dsp:sp>
    <dsp:sp modelId="{DF0BA4CC-F63D-452E-8282-38FC4E6EA177}">
      <dsp:nvSpPr>
        <dsp:cNvPr id="0" name=""/>
        <dsp:cNvSpPr/>
      </dsp:nvSpPr>
      <dsp:spPr>
        <a:xfrm>
          <a:off x="3787988" y="1985915"/>
          <a:ext cx="211837" cy="211837"/>
        </a:xfrm>
        <a:prstGeom prst="triangle">
          <a:avLst>
            <a:gd name="adj" fmla="val 10000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8A4C62-36D6-4260-AF42-A2CBA6291198}">
      <dsp:nvSpPr>
        <dsp:cNvPr id="0" name=""/>
        <dsp:cNvSpPr/>
      </dsp:nvSpPr>
      <dsp:spPr>
        <a:xfrm rot="5400000">
          <a:off x="4376292" y="1737362"/>
          <a:ext cx="747370" cy="1243608"/>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C28DB5-519A-4895-8DE0-5BEF68B63C85}">
      <dsp:nvSpPr>
        <dsp:cNvPr id="0" name=""/>
        <dsp:cNvSpPr/>
      </dsp:nvSpPr>
      <dsp:spPr>
        <a:xfrm>
          <a:off x="4251538" y="2108933"/>
          <a:ext cx="1122736" cy="9841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Psychological Barriers</a:t>
          </a:r>
        </a:p>
      </dsp:txBody>
      <dsp:txXfrm>
        <a:off x="4251538" y="2108933"/>
        <a:ext cx="1122736" cy="984144"/>
      </dsp:txXfrm>
    </dsp:sp>
    <dsp:sp modelId="{CA1A6FEC-0917-4D79-818B-94D312A4BAAB}">
      <dsp:nvSpPr>
        <dsp:cNvPr id="0" name=""/>
        <dsp:cNvSpPr/>
      </dsp:nvSpPr>
      <dsp:spPr>
        <a:xfrm>
          <a:off x="5162437" y="1645806"/>
          <a:ext cx="211837" cy="211837"/>
        </a:xfrm>
        <a:prstGeom prst="triangle">
          <a:avLst>
            <a:gd name="adj" fmla="val 10000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C2F80B-EC1E-44C7-BC62-8ED953C71AFA}">
      <dsp:nvSpPr>
        <dsp:cNvPr id="0" name=""/>
        <dsp:cNvSpPr/>
      </dsp:nvSpPr>
      <dsp:spPr>
        <a:xfrm rot="5400000">
          <a:off x="5750741" y="1397253"/>
          <a:ext cx="747370" cy="1243608"/>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7EBA27-9C00-47BC-962D-37CA17B2225E}">
      <dsp:nvSpPr>
        <dsp:cNvPr id="0" name=""/>
        <dsp:cNvSpPr/>
      </dsp:nvSpPr>
      <dsp:spPr>
        <a:xfrm>
          <a:off x="5625986" y="1768824"/>
          <a:ext cx="1122736" cy="9841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Technological Barriers</a:t>
          </a:r>
        </a:p>
      </dsp:txBody>
      <dsp:txXfrm>
        <a:off x="5625986" y="1768824"/>
        <a:ext cx="1122736" cy="984144"/>
      </dsp:txXfrm>
    </dsp:sp>
    <dsp:sp modelId="{4D880373-134F-4498-80A6-53C0FA9F3596}">
      <dsp:nvSpPr>
        <dsp:cNvPr id="0" name=""/>
        <dsp:cNvSpPr/>
      </dsp:nvSpPr>
      <dsp:spPr>
        <a:xfrm>
          <a:off x="6536885" y="1305697"/>
          <a:ext cx="211837" cy="211837"/>
        </a:xfrm>
        <a:prstGeom prst="triangle">
          <a:avLst>
            <a:gd name="adj" fmla="val 10000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DB2599-1220-4786-8BAF-2E4C75DF66F8}">
      <dsp:nvSpPr>
        <dsp:cNvPr id="0" name=""/>
        <dsp:cNvSpPr/>
      </dsp:nvSpPr>
      <dsp:spPr>
        <a:xfrm rot="5400000">
          <a:off x="7125190" y="1057144"/>
          <a:ext cx="747370" cy="1243608"/>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DE80F1-409B-458A-A7E3-7348E6F2B784}">
      <dsp:nvSpPr>
        <dsp:cNvPr id="0" name=""/>
        <dsp:cNvSpPr/>
      </dsp:nvSpPr>
      <dsp:spPr>
        <a:xfrm>
          <a:off x="7000435" y="1428715"/>
          <a:ext cx="1122736" cy="9841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dirty="0"/>
            <a:t>Organizational Barriers</a:t>
          </a:r>
        </a:p>
      </dsp:txBody>
      <dsp:txXfrm>
        <a:off x="7000435" y="1428715"/>
        <a:ext cx="1122736" cy="984144"/>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3/6/2023</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859559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3/6/2023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39666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3/6/2023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443065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3/6/2023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308085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3/6/2023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24254486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t>3/6/2023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3625489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3/6/2023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3219054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3/6/2023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2102472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3/6/2023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2005595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3/6/2023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673100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3/6/2023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5890810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3/6/2023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40906387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3/6/2023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5664041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3/6/2023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2677558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3/6/2023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1808506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3/6/2023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23293538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3/6/2023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767836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D8BD707-D9CF-40AE-B4C6-C98DA3205C09}" type="datetimeFigureOut">
              <a:rPr lang="en-US" smtClean="0"/>
              <a:t>3/6/2023</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F15528-21DE-4FAA-801E-634DDDAF4B2B}" type="slidenum">
              <a:rPr lang="en-US" smtClean="0"/>
              <a:t>‹#›</a:t>
            </a:fld>
            <a:endParaRPr lang="en-US"/>
          </a:p>
        </p:txBody>
      </p:sp>
    </p:spTree>
    <p:extLst>
      <p:ext uri="{BB962C8B-B14F-4D97-AF65-F5344CB8AC3E}">
        <p14:creationId xmlns:p14="http://schemas.microsoft.com/office/powerpoint/2010/main" val="201819295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6.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ihasco.co.uk/blog/entry/3234/what-are-the-benefits-of-effective-communication-skills" TargetMode="External"/><Relationship Id="rId2" Type="http://schemas.openxmlformats.org/officeDocument/2006/relationships/hyperlink" Target="https://ecampusontario.pressbooks.pub/profcommsontario/chapter/communication-channel/" TargetMode="External"/><Relationship Id="rId1" Type="http://schemas.openxmlformats.org/officeDocument/2006/relationships/slideLayout" Target="../slideLayouts/slideLayout2.xml"/><Relationship Id="rId5" Type="http://schemas.openxmlformats.org/officeDocument/2006/relationships/hyperlink" Target="https://www.communicationtheory.org/shannon-and-weaver-model-of-communication/" TargetMode="External"/><Relationship Id="rId4" Type="http://schemas.openxmlformats.org/officeDocument/2006/relationships/hyperlink" Target="https://www.toppr.com/guides/business-correspondence-and-reporting/communication/barriers-in-communication/"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3602482" y="0"/>
            <a:ext cx="8589518" cy="1068070"/>
          </a:xfrm>
          <a:prstGeom prst="rect">
            <a:avLst/>
          </a:prstGeom>
        </p:spPr>
        <p:txBody>
          <a:bodyPr vert="horz" wrap="square" lIns="0" tIns="12700" rIns="0" bIns="0" rtlCol="0">
            <a:spAutoFit/>
          </a:bodyPr>
          <a:lstStyle/>
          <a:p>
            <a:pPr marR="5080" algn="r">
              <a:lnSpc>
                <a:spcPts val="4105"/>
              </a:lnSpc>
              <a:spcBef>
                <a:spcPts val="100"/>
              </a:spcBef>
            </a:pPr>
            <a:r>
              <a:rPr lang="en-US" sz="3600" dirty="0">
                <a:solidFill>
                  <a:schemeClr val="accent1">
                    <a:lumMod val="50000"/>
                  </a:schemeClr>
                </a:solidFill>
              </a:rPr>
              <a:t>University</a:t>
            </a:r>
            <a:r>
              <a:rPr lang="en-US" sz="3600" spc="-40" dirty="0">
                <a:solidFill>
                  <a:schemeClr val="accent1">
                    <a:lumMod val="50000"/>
                  </a:schemeClr>
                </a:solidFill>
              </a:rPr>
              <a:t> </a:t>
            </a:r>
            <a:r>
              <a:rPr lang="en-US" sz="3600" spc="-5" dirty="0">
                <a:solidFill>
                  <a:schemeClr val="accent1">
                    <a:lumMod val="50000"/>
                  </a:schemeClr>
                </a:solidFill>
              </a:rPr>
              <a:t>of</a:t>
            </a:r>
            <a:r>
              <a:rPr lang="en-US" sz="3600" spc="-25" dirty="0">
                <a:solidFill>
                  <a:schemeClr val="accent1">
                    <a:lumMod val="50000"/>
                  </a:schemeClr>
                </a:solidFill>
              </a:rPr>
              <a:t> </a:t>
            </a:r>
            <a:r>
              <a:rPr lang="en-US" sz="3600" spc="-30" dirty="0">
                <a:solidFill>
                  <a:schemeClr val="accent1">
                    <a:lumMod val="50000"/>
                  </a:schemeClr>
                </a:solidFill>
              </a:rPr>
              <a:t>Wales</a:t>
            </a:r>
            <a:r>
              <a:rPr lang="en-US" sz="3600" spc="-95" dirty="0">
                <a:solidFill>
                  <a:schemeClr val="accent1">
                    <a:lumMod val="50000"/>
                  </a:schemeClr>
                </a:solidFill>
              </a:rPr>
              <a:t> </a:t>
            </a:r>
            <a:r>
              <a:rPr lang="en-US" sz="3600" spc="-20" dirty="0">
                <a:solidFill>
                  <a:schemeClr val="accent1">
                    <a:lumMod val="50000"/>
                  </a:schemeClr>
                </a:solidFill>
              </a:rPr>
              <a:t>Trinity</a:t>
            </a:r>
            <a:endParaRPr lang="en-US" sz="3600" dirty="0">
              <a:solidFill>
                <a:schemeClr val="accent1">
                  <a:lumMod val="50000"/>
                </a:schemeClr>
              </a:solidFill>
            </a:endParaRPr>
          </a:p>
          <a:p>
            <a:pPr marR="128905" algn="r">
              <a:lnSpc>
                <a:spcPts val="4105"/>
              </a:lnSpc>
            </a:pPr>
            <a:r>
              <a:rPr lang="en-US" sz="3600" dirty="0">
                <a:solidFill>
                  <a:schemeClr val="accent1">
                    <a:lumMod val="50000"/>
                  </a:schemeClr>
                </a:solidFill>
              </a:rPr>
              <a:t>Saint</a:t>
            </a:r>
            <a:r>
              <a:rPr lang="en-US" sz="3600" spc="-45" dirty="0">
                <a:solidFill>
                  <a:schemeClr val="accent1">
                    <a:lumMod val="50000"/>
                  </a:schemeClr>
                </a:solidFill>
              </a:rPr>
              <a:t> </a:t>
            </a:r>
            <a:r>
              <a:rPr lang="en-US" sz="3600" dirty="0">
                <a:solidFill>
                  <a:schemeClr val="accent1">
                    <a:lumMod val="50000"/>
                  </a:schemeClr>
                </a:solidFill>
              </a:rPr>
              <a:t>David</a:t>
            </a:r>
          </a:p>
        </p:txBody>
      </p:sp>
      <p:sp>
        <p:nvSpPr>
          <p:cNvPr id="6" name="object 6"/>
          <p:cNvSpPr txBox="1"/>
          <p:nvPr/>
        </p:nvSpPr>
        <p:spPr>
          <a:xfrm>
            <a:off x="1828800" y="4025237"/>
            <a:ext cx="10266691" cy="1936492"/>
          </a:xfrm>
          <a:prstGeom prst="rect">
            <a:avLst/>
          </a:prstGeom>
        </p:spPr>
        <p:txBody>
          <a:bodyPr vert="horz" wrap="square" lIns="0" tIns="12700" rIns="0" bIns="0" rtlCol="0">
            <a:spAutoFit/>
          </a:bodyPr>
          <a:lstStyle/>
          <a:p>
            <a:pPr marL="873760">
              <a:lnSpc>
                <a:spcPct val="100000"/>
              </a:lnSpc>
              <a:spcBef>
                <a:spcPts val="100"/>
              </a:spcBef>
            </a:pPr>
            <a:r>
              <a:rPr sz="2400" spc="-235" dirty="0">
                <a:solidFill>
                  <a:srgbClr val="8EC0C1"/>
                </a:solidFill>
                <a:latin typeface="Lucida Sans Unicode"/>
                <a:cs typeface="Lucida Sans Unicode"/>
              </a:rPr>
              <a:t>◤</a:t>
            </a:r>
            <a:endParaRPr sz="2400" dirty="0">
              <a:latin typeface="Lucida Sans Unicode"/>
              <a:cs typeface="Lucida Sans Unicode"/>
            </a:endParaRPr>
          </a:p>
          <a:p>
            <a:pPr algn="ctr">
              <a:lnSpc>
                <a:spcPct val="100000"/>
              </a:lnSpc>
            </a:pPr>
            <a:endParaRPr sz="2150" dirty="0">
              <a:latin typeface="Lucida Sans Unicode"/>
              <a:cs typeface="Lucida Sans Unicode"/>
            </a:endParaRPr>
          </a:p>
          <a:p>
            <a:pPr marL="12700" marR="5715" indent="385445" algn="r">
              <a:lnSpc>
                <a:spcPct val="112000"/>
              </a:lnSpc>
            </a:pPr>
            <a:r>
              <a:rPr lang="en-US" sz="2400" spc="-5" dirty="0">
                <a:solidFill>
                  <a:schemeClr val="accent1">
                    <a:lumMod val="50000"/>
                  </a:schemeClr>
                </a:solidFill>
                <a:latin typeface="Arial MT"/>
                <a:cs typeface="Arial MT"/>
              </a:rPr>
              <a:t>Presentation </a:t>
            </a:r>
            <a:r>
              <a:rPr sz="2400" spc="-5" dirty="0">
                <a:solidFill>
                  <a:schemeClr val="accent1">
                    <a:lumMod val="50000"/>
                  </a:schemeClr>
                </a:solidFill>
                <a:latin typeface="Arial MT"/>
                <a:cs typeface="Arial MT"/>
              </a:rPr>
              <a:t>Prepared</a:t>
            </a:r>
            <a:r>
              <a:rPr sz="2400" spc="5" dirty="0">
                <a:solidFill>
                  <a:schemeClr val="accent1">
                    <a:lumMod val="50000"/>
                  </a:schemeClr>
                </a:solidFill>
                <a:latin typeface="Arial MT"/>
                <a:cs typeface="Arial MT"/>
              </a:rPr>
              <a:t> </a:t>
            </a:r>
            <a:r>
              <a:rPr sz="2400" spc="-5" dirty="0">
                <a:solidFill>
                  <a:schemeClr val="accent1">
                    <a:lumMod val="50000"/>
                  </a:schemeClr>
                </a:solidFill>
                <a:latin typeface="Arial MT"/>
                <a:cs typeface="Arial MT"/>
              </a:rPr>
              <a:t>by</a:t>
            </a:r>
            <a:r>
              <a:rPr lang="en-US" sz="2400" spc="-5" dirty="0">
                <a:solidFill>
                  <a:schemeClr val="accent1">
                    <a:lumMod val="50000"/>
                  </a:schemeClr>
                </a:solidFill>
                <a:latin typeface="Arial MT"/>
                <a:cs typeface="Arial MT"/>
              </a:rPr>
              <a:t>:</a:t>
            </a:r>
            <a:r>
              <a:rPr sz="2400" spc="15" dirty="0">
                <a:solidFill>
                  <a:schemeClr val="accent1">
                    <a:lumMod val="50000"/>
                  </a:schemeClr>
                </a:solidFill>
                <a:latin typeface="Arial MT"/>
                <a:cs typeface="Arial MT"/>
              </a:rPr>
              <a:t> </a:t>
            </a:r>
            <a:r>
              <a:rPr sz="2400" spc="-5" dirty="0" err="1">
                <a:solidFill>
                  <a:schemeClr val="accent1">
                    <a:lumMod val="50000"/>
                  </a:schemeClr>
                </a:solidFill>
                <a:latin typeface="Arial MT"/>
                <a:cs typeface="Arial MT"/>
              </a:rPr>
              <a:t>Beatris</a:t>
            </a:r>
            <a:r>
              <a:rPr sz="2400" dirty="0">
                <a:solidFill>
                  <a:schemeClr val="accent1">
                    <a:lumMod val="50000"/>
                  </a:schemeClr>
                </a:solidFill>
                <a:latin typeface="Arial MT"/>
                <a:cs typeface="Arial MT"/>
              </a:rPr>
              <a:t> </a:t>
            </a:r>
            <a:r>
              <a:rPr sz="2400" spc="-5" dirty="0" err="1">
                <a:solidFill>
                  <a:schemeClr val="accent1">
                    <a:lumMod val="50000"/>
                  </a:schemeClr>
                </a:solidFill>
                <a:latin typeface="Arial MT"/>
                <a:cs typeface="Arial MT"/>
              </a:rPr>
              <a:t>Gelkova</a:t>
            </a:r>
            <a:endParaRPr lang="en-US" sz="2400" spc="-5" dirty="0">
              <a:solidFill>
                <a:schemeClr val="accent1">
                  <a:lumMod val="50000"/>
                </a:schemeClr>
              </a:solidFill>
              <a:latin typeface="Arial MT"/>
              <a:cs typeface="Arial MT"/>
            </a:endParaRPr>
          </a:p>
          <a:p>
            <a:pPr marL="12700" marR="5715" indent="385445" algn="r">
              <a:lnSpc>
                <a:spcPct val="112000"/>
              </a:lnSpc>
            </a:pPr>
            <a:r>
              <a:rPr sz="2400" dirty="0">
                <a:solidFill>
                  <a:schemeClr val="accent1">
                    <a:lumMod val="50000"/>
                  </a:schemeClr>
                </a:solidFill>
                <a:latin typeface="Arial MT"/>
                <a:cs typeface="Arial MT"/>
              </a:rPr>
              <a:t> </a:t>
            </a:r>
            <a:r>
              <a:rPr sz="2400" spc="-130" dirty="0">
                <a:solidFill>
                  <a:schemeClr val="accent1">
                    <a:lumMod val="50000"/>
                  </a:schemeClr>
                </a:solidFill>
                <a:latin typeface="Arial MT"/>
                <a:cs typeface="Arial MT"/>
              </a:rPr>
              <a:t> </a:t>
            </a:r>
            <a:endParaRPr lang="en-US" sz="2400" dirty="0">
              <a:solidFill>
                <a:schemeClr val="accent1">
                  <a:lumMod val="50000"/>
                </a:schemeClr>
              </a:solidFill>
              <a:latin typeface="Arial MT"/>
              <a:cs typeface="Arial MT"/>
            </a:endParaRPr>
          </a:p>
          <a:p>
            <a:pPr marL="12700" marR="5715" indent="385445" algn="r">
              <a:lnSpc>
                <a:spcPct val="112000"/>
              </a:lnSpc>
            </a:pPr>
            <a:endParaRPr sz="2500" dirty="0">
              <a:latin typeface="Arial MT"/>
              <a:cs typeface="Arial MT"/>
            </a:endParaRPr>
          </a:p>
        </p:txBody>
      </p:sp>
      <p:sp>
        <p:nvSpPr>
          <p:cNvPr id="7" name="object 5">
            <a:extLst>
              <a:ext uri="{FF2B5EF4-FFF2-40B4-BE49-F238E27FC236}">
                <a16:creationId xmlns:a16="http://schemas.microsoft.com/office/drawing/2014/main" id="{5A8A2AB8-327D-EA55-4E01-6013B0E297EA}"/>
              </a:ext>
            </a:extLst>
          </p:cNvPr>
          <p:cNvSpPr txBox="1">
            <a:spLocks/>
          </p:cNvSpPr>
          <p:nvPr/>
        </p:nvSpPr>
        <p:spPr>
          <a:xfrm>
            <a:off x="1981200" y="2014456"/>
            <a:ext cx="8589518" cy="1064394"/>
          </a:xfrm>
          <a:prstGeom prst="rect">
            <a:avLst/>
          </a:prstGeom>
          <a:effectLst/>
        </p:spPr>
        <p:txBody>
          <a:bodyPr vert="horz" wrap="square" lIns="0" tIns="12700" rIns="0" bIns="0" rtlCol="0" anchor="ctr">
            <a:sp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R="5080">
              <a:lnSpc>
                <a:spcPts val="4105"/>
              </a:lnSpc>
              <a:spcBef>
                <a:spcPts val="100"/>
              </a:spcBef>
            </a:pPr>
            <a:r>
              <a:rPr lang="en-US" sz="3600" dirty="0">
                <a:effectLst>
                  <a:outerShdw blurRad="38100" dist="38100" dir="2700000" algn="tl">
                    <a:srgbClr val="000000">
                      <a:alpha val="43137"/>
                    </a:srgbClr>
                  </a:outerShdw>
                </a:effectLst>
              </a:rPr>
              <a:t>Benefits of Effective Communication at the Workplace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1849882" y="1251210"/>
            <a:ext cx="9578849" cy="5225790"/>
          </a:xfrm>
          <a:prstGeom prst="rect">
            <a:avLst/>
          </a:prstGeom>
          <a:noFill/>
          <a:ln w="9525" cap="flat" cmpd="sng" algn="ctr">
            <a:solidFill>
              <a:schemeClr val="dk1"/>
            </a:solidFill>
            <a:prstDash val="solid"/>
            <a:round/>
            <a:headEnd type="none" w="med" len="med"/>
            <a:tailEnd type="none" w="med" len="med"/>
          </a:ln>
          <a:effectLst>
            <a:softEdge rad="12700"/>
          </a:effectLst>
        </p:spPr>
        <p:style>
          <a:lnRef idx="0">
            <a:scrgbClr r="0" g="0" b="0"/>
          </a:lnRef>
          <a:fillRef idx="0">
            <a:scrgbClr r="0" g="0" b="0"/>
          </a:fillRef>
          <a:effectRef idx="0">
            <a:scrgbClr r="0" g="0" b="0"/>
          </a:effectRef>
          <a:fontRef idx="minor">
            <a:schemeClr val="dk1"/>
          </a:fontRef>
        </p:style>
        <p:txBody>
          <a:bodyPr vert="horz" wrap="square" lIns="0" tIns="54610" rIns="0" bIns="0" rtlCol="0">
            <a:spAutoFit/>
          </a:bodyPr>
          <a:lstStyle/>
          <a:p>
            <a:r>
              <a:rPr lang="en-US" sz="2800" dirty="0">
                <a:solidFill>
                  <a:schemeClr val="tx1"/>
                </a:solidFill>
                <a:latin typeface="Arial" panose="020B0604020202020204" pitchFamily="34" charset="0"/>
                <a:cs typeface="Arial" panose="020B0604020202020204" pitchFamily="34" charset="0"/>
              </a:rPr>
              <a:t>In this group project, we will aim to discuss several sorts of constraints that can hinder successful communication. </a:t>
            </a:r>
          </a:p>
          <a:p>
            <a:endParaRPr lang="en-US" sz="2800" dirty="0">
              <a:solidFill>
                <a:schemeClr val="tx1"/>
              </a:solidFill>
              <a:latin typeface="Arial" panose="020B0604020202020204" pitchFamily="34" charset="0"/>
              <a:cs typeface="Arial" panose="020B0604020202020204" pitchFamily="34" charset="0"/>
            </a:endParaRPr>
          </a:p>
          <a:p>
            <a:r>
              <a:rPr lang="en-US" sz="2800" dirty="0">
                <a:solidFill>
                  <a:schemeClr val="tx1"/>
                </a:solidFill>
                <a:latin typeface="Arial" panose="020B0604020202020204" pitchFamily="34" charset="0"/>
                <a:cs typeface="Arial" panose="020B0604020202020204" pitchFamily="34" charset="0"/>
              </a:rPr>
              <a:t>This will also cover the following:</a:t>
            </a:r>
          </a:p>
          <a:p>
            <a:endParaRPr lang="en-US" sz="2800" dirty="0">
              <a:solidFill>
                <a:schemeClr val="tx1"/>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800" dirty="0">
                <a:solidFill>
                  <a:schemeClr val="tx1"/>
                </a:solidFill>
                <a:latin typeface="Arial" panose="020B0604020202020204" pitchFamily="34" charset="0"/>
                <a:cs typeface="Arial" panose="020B0604020202020204" pitchFamily="34" charset="0"/>
              </a:rPr>
              <a:t>Positive work experiences </a:t>
            </a:r>
          </a:p>
          <a:p>
            <a:pPr marL="457200" indent="-457200">
              <a:buFont typeface="Arial" panose="020B0604020202020204" pitchFamily="34" charset="0"/>
              <a:buChar char="•"/>
            </a:pPr>
            <a:r>
              <a:rPr lang="en-US" sz="2800" dirty="0">
                <a:solidFill>
                  <a:schemeClr val="tx1"/>
                </a:solidFill>
                <a:latin typeface="Arial" panose="020B0604020202020204" pitchFamily="34" charset="0"/>
                <a:cs typeface="Arial" panose="020B0604020202020204" pitchFamily="34" charset="0"/>
              </a:rPr>
              <a:t>Benefits of effective communication</a:t>
            </a:r>
          </a:p>
          <a:p>
            <a:pPr marL="457200" indent="-457200">
              <a:buFont typeface="Arial" panose="020B0604020202020204" pitchFamily="34" charset="0"/>
              <a:buChar char="•"/>
            </a:pPr>
            <a:r>
              <a:rPr lang="en-US" sz="2800" dirty="0">
                <a:solidFill>
                  <a:schemeClr val="tx1"/>
                </a:solidFill>
                <a:latin typeface="Arial" panose="020B0604020202020204" pitchFamily="34" charset="0"/>
                <a:cs typeface="Arial" panose="020B0604020202020204" pitchFamily="34" charset="0"/>
              </a:rPr>
              <a:t>Channels that can be used to improve communication </a:t>
            </a:r>
          </a:p>
          <a:p>
            <a:pPr marL="457200" indent="-457200">
              <a:buFont typeface="Arial" panose="020B0604020202020204" pitchFamily="34" charset="0"/>
              <a:buChar char="•"/>
            </a:pPr>
            <a:r>
              <a:rPr lang="en-US" sz="2800" dirty="0">
                <a:solidFill>
                  <a:schemeClr val="tx1"/>
                </a:solidFill>
                <a:latin typeface="Arial" panose="020B0604020202020204" pitchFamily="34" charset="0"/>
                <a:cs typeface="Arial" panose="020B0604020202020204" pitchFamily="34" charset="0"/>
              </a:rPr>
              <a:t>The type of barriers for effective communication </a:t>
            </a:r>
          </a:p>
          <a:p>
            <a:pPr marL="457200" indent="-457200">
              <a:buFont typeface="Arial" panose="020B0604020202020204" pitchFamily="34" charset="0"/>
              <a:buChar char="•"/>
            </a:pPr>
            <a:r>
              <a:rPr lang="en-US" sz="2800" dirty="0">
                <a:solidFill>
                  <a:schemeClr val="tx1"/>
                </a:solidFill>
                <a:latin typeface="Arial" panose="020B0604020202020204" pitchFamily="34" charset="0"/>
                <a:cs typeface="Arial" panose="020B0604020202020204" pitchFamily="34" charset="0"/>
              </a:rPr>
              <a:t>Effective communication </a:t>
            </a:r>
          </a:p>
          <a:p>
            <a:pPr marL="457200" indent="-457200">
              <a:buFont typeface="Arial" panose="020B0604020202020204" pitchFamily="34" charset="0"/>
              <a:buChar char="•"/>
            </a:pPr>
            <a:r>
              <a:rPr lang="en-US" sz="2800" dirty="0">
                <a:solidFill>
                  <a:schemeClr val="tx1"/>
                </a:solidFill>
                <a:latin typeface="Arial" panose="020B0604020202020204" pitchFamily="34" charset="0"/>
                <a:cs typeface="Arial" panose="020B0604020202020204" pitchFamily="34" charset="0"/>
              </a:rPr>
              <a:t>Conclusion </a:t>
            </a:r>
          </a:p>
          <a:p>
            <a:pPr marL="457200" indent="-457200">
              <a:buFont typeface="Arial" panose="020B0604020202020204" pitchFamily="34" charset="0"/>
              <a:buChar char="•"/>
            </a:pPr>
            <a:r>
              <a:rPr lang="en-US" sz="2800" dirty="0">
                <a:solidFill>
                  <a:schemeClr val="tx1"/>
                </a:solidFill>
                <a:latin typeface="Arial" panose="020B0604020202020204" pitchFamily="34" charset="0"/>
                <a:cs typeface="Arial" panose="020B0604020202020204" pitchFamily="34" charset="0"/>
              </a:rPr>
              <a:t>Reference </a:t>
            </a:r>
          </a:p>
        </p:txBody>
      </p:sp>
      <p:sp>
        <p:nvSpPr>
          <p:cNvPr id="6" name="object 6"/>
          <p:cNvSpPr txBox="1">
            <a:spLocks noGrp="1"/>
          </p:cNvSpPr>
          <p:nvPr>
            <p:ph type="title"/>
          </p:nvPr>
        </p:nvSpPr>
        <p:spPr>
          <a:xfrm>
            <a:off x="1849882" y="381000"/>
            <a:ext cx="2679065" cy="566181"/>
          </a:xfrm>
          <a:prstGeom prst="rect">
            <a:avLst/>
          </a:prstGeom>
        </p:spPr>
        <p:txBody>
          <a:bodyPr vert="horz" wrap="square" lIns="0" tIns="12065" rIns="0" bIns="0" rtlCol="0">
            <a:spAutoFit/>
          </a:bodyPr>
          <a:lstStyle/>
          <a:p>
            <a:pPr marL="12700">
              <a:lnSpc>
                <a:spcPct val="100000"/>
              </a:lnSpc>
              <a:spcBef>
                <a:spcPts val="95"/>
              </a:spcBef>
            </a:pPr>
            <a:r>
              <a:rPr sz="3600" spc="-5" dirty="0">
                <a:latin typeface="Arial" panose="020B0604020202020204" pitchFamily="34" charset="0"/>
                <a:cs typeface="Arial" panose="020B0604020202020204" pitchFamily="34" charset="0"/>
              </a:rPr>
              <a:t>Introduction</a:t>
            </a:r>
            <a:endParaRPr sz="3600" dirty="0">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28B06BA-B3A9-B289-267E-BC3BC1620712}"/>
              </a:ext>
            </a:extLst>
          </p:cNvPr>
          <p:cNvSpPr txBox="1"/>
          <p:nvPr/>
        </p:nvSpPr>
        <p:spPr>
          <a:xfrm>
            <a:off x="2209800" y="1228397"/>
            <a:ext cx="7543014" cy="4401205"/>
          </a:xfrm>
          <a:prstGeom prst="rect">
            <a:avLst/>
          </a:prstGeom>
          <a:noFill/>
        </p:spPr>
        <p:txBody>
          <a:bodyPr wrap="square">
            <a:spAutoFit/>
          </a:bodyPr>
          <a:lstStyle/>
          <a:p>
            <a:r>
              <a:rPr lang="en-US" sz="2800" dirty="0">
                <a:latin typeface="Arial" panose="020B0604020202020204" pitchFamily="34" charset="0"/>
                <a:cs typeface="Arial" panose="020B0604020202020204" pitchFamily="34" charset="0"/>
              </a:rPr>
              <a:t>Positive work experiences for your team can be greatly influenced by effective communication abilities. Good communication entails learning how to handle conflict, build better connections, and trust your team. Three main channels of communication can be distinguished: written, nonverbal, and verbal. Language, cultural, and organizational barriers are typical obstacles to effective communication.</a:t>
            </a:r>
          </a:p>
        </p:txBody>
      </p:sp>
    </p:spTree>
    <p:extLst>
      <p:ext uri="{BB962C8B-B14F-4D97-AF65-F5344CB8AC3E}">
        <p14:creationId xmlns:p14="http://schemas.microsoft.com/office/powerpoint/2010/main" val="3024245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304800" y="411777"/>
            <a:ext cx="6651050" cy="566181"/>
          </a:xfrm>
          <a:prstGeom prst="rect">
            <a:avLst/>
          </a:prstGeom>
        </p:spPr>
        <p:txBody>
          <a:bodyPr vert="horz" wrap="square" lIns="0" tIns="12065" rIns="0" bIns="0" rtlCol="0">
            <a:spAutoFit/>
          </a:bodyPr>
          <a:lstStyle/>
          <a:p>
            <a:pPr marL="12700">
              <a:lnSpc>
                <a:spcPct val="100000"/>
              </a:lnSpc>
              <a:spcBef>
                <a:spcPts val="95"/>
              </a:spcBef>
            </a:pPr>
            <a:r>
              <a:rPr lang="en-US" sz="3600" spc="-5" dirty="0">
                <a:latin typeface="Arial" panose="020B0604020202020204" pitchFamily="34" charset="0"/>
                <a:cs typeface="Arial" panose="020B0604020202020204" pitchFamily="34" charset="0"/>
              </a:rPr>
              <a:t>UWTSD Highlights </a:t>
            </a:r>
            <a:endParaRPr sz="3600" spc="-5" dirty="0">
              <a:latin typeface="Arial" panose="020B0604020202020204" pitchFamily="34" charset="0"/>
              <a:cs typeface="Arial" panose="020B0604020202020204" pitchFamily="34" charset="0"/>
            </a:endParaRPr>
          </a:p>
        </p:txBody>
      </p:sp>
      <p:grpSp>
        <p:nvGrpSpPr>
          <p:cNvPr id="4" name="object 4"/>
          <p:cNvGrpSpPr/>
          <p:nvPr/>
        </p:nvGrpSpPr>
        <p:grpSpPr>
          <a:xfrm>
            <a:off x="1376933" y="1761287"/>
            <a:ext cx="8993505" cy="4427220"/>
            <a:chOff x="1504188" y="2115311"/>
            <a:chExt cx="8993505" cy="4427220"/>
          </a:xfrm>
        </p:grpSpPr>
        <p:pic>
          <p:nvPicPr>
            <p:cNvPr id="5" name="object 5"/>
            <p:cNvPicPr/>
            <p:nvPr/>
          </p:nvPicPr>
          <p:blipFill>
            <a:blip r:embed="rId2" cstate="print"/>
            <a:stretch>
              <a:fillRect/>
            </a:stretch>
          </p:blipFill>
          <p:spPr>
            <a:xfrm>
              <a:off x="7389876" y="2115311"/>
              <a:ext cx="3107435" cy="2058924"/>
            </a:xfrm>
            <a:prstGeom prst="rect">
              <a:avLst/>
            </a:prstGeom>
          </p:spPr>
        </p:pic>
        <p:pic>
          <p:nvPicPr>
            <p:cNvPr id="6" name="object 6"/>
            <p:cNvPicPr/>
            <p:nvPr/>
          </p:nvPicPr>
          <p:blipFill>
            <a:blip r:embed="rId3" cstate="print"/>
            <a:stretch>
              <a:fillRect/>
            </a:stretch>
          </p:blipFill>
          <p:spPr>
            <a:xfrm>
              <a:off x="1504188" y="2260091"/>
              <a:ext cx="5087112" cy="4078224"/>
            </a:xfrm>
            <a:prstGeom prst="rect">
              <a:avLst/>
            </a:prstGeom>
          </p:spPr>
        </p:pic>
        <p:pic>
          <p:nvPicPr>
            <p:cNvPr id="7" name="object 7"/>
            <p:cNvPicPr/>
            <p:nvPr/>
          </p:nvPicPr>
          <p:blipFill>
            <a:blip r:embed="rId4" cstate="print"/>
            <a:stretch>
              <a:fillRect/>
            </a:stretch>
          </p:blipFill>
          <p:spPr>
            <a:xfrm>
              <a:off x="7470647" y="4715255"/>
              <a:ext cx="2743200" cy="1827276"/>
            </a:xfrm>
            <a:prstGeom prst="rect">
              <a:avLst/>
            </a:prstGeom>
          </p:spPr>
        </p:pic>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a:spLocks noGrp="1"/>
          </p:cNvSpPr>
          <p:nvPr>
            <p:ph type="title"/>
          </p:nvPr>
        </p:nvSpPr>
        <p:spPr>
          <a:xfrm>
            <a:off x="587846" y="553034"/>
            <a:ext cx="9728200" cy="627736"/>
          </a:xfrm>
          <a:prstGeom prst="rect">
            <a:avLst/>
          </a:prstGeom>
        </p:spPr>
        <p:txBody>
          <a:bodyPr vert="horz" wrap="square" lIns="0" tIns="12065" rIns="0" bIns="0" rtlCol="0">
            <a:spAutoFit/>
          </a:bodyPr>
          <a:lstStyle/>
          <a:p>
            <a:pPr marL="12700">
              <a:lnSpc>
                <a:spcPct val="100000"/>
              </a:lnSpc>
              <a:spcBef>
                <a:spcPts val="95"/>
              </a:spcBef>
            </a:pPr>
            <a:r>
              <a:rPr spc="-5" dirty="0"/>
              <a:t>Benefits</a:t>
            </a:r>
            <a:r>
              <a:rPr spc="10" dirty="0"/>
              <a:t> </a:t>
            </a:r>
            <a:r>
              <a:rPr spc="-5" dirty="0"/>
              <a:t>of</a:t>
            </a:r>
            <a:r>
              <a:rPr spc="25" dirty="0"/>
              <a:t> </a:t>
            </a:r>
            <a:r>
              <a:rPr spc="-10" dirty="0"/>
              <a:t>effective</a:t>
            </a:r>
            <a:r>
              <a:rPr spc="15" dirty="0"/>
              <a:t> </a:t>
            </a:r>
            <a:r>
              <a:rPr spc="-5" dirty="0"/>
              <a:t>communication</a:t>
            </a:r>
          </a:p>
        </p:txBody>
      </p:sp>
      <p:sp>
        <p:nvSpPr>
          <p:cNvPr id="7" name="object 7"/>
          <p:cNvSpPr txBox="1"/>
          <p:nvPr/>
        </p:nvSpPr>
        <p:spPr>
          <a:xfrm>
            <a:off x="1285494" y="1552672"/>
            <a:ext cx="4363720" cy="875240"/>
          </a:xfrm>
          <a:prstGeom prst="rect">
            <a:avLst/>
          </a:prstGeom>
        </p:spPr>
        <p:txBody>
          <a:bodyPr vert="horz" wrap="square" lIns="0" tIns="13335" rIns="0" bIns="0" rtlCol="0">
            <a:spAutoFit/>
          </a:bodyPr>
          <a:lstStyle/>
          <a:p>
            <a:pPr marL="356870" indent="-344805">
              <a:lnSpc>
                <a:spcPct val="100000"/>
              </a:lnSpc>
              <a:spcBef>
                <a:spcPts val="105"/>
              </a:spcBef>
              <a:buClr>
                <a:srgbClr val="8EC0C1"/>
              </a:buClr>
              <a:buSzPct val="90000"/>
              <a:buFont typeface="Wingdings"/>
              <a:buChar char=""/>
              <a:tabLst>
                <a:tab pos="356870" algn="l"/>
                <a:tab pos="357505" algn="l"/>
              </a:tabLst>
            </a:pPr>
            <a:r>
              <a:rPr sz="2800" dirty="0">
                <a:latin typeface="Arial" panose="020B0604020202020204" pitchFamily="34" charset="0"/>
                <a:cs typeface="Arial" panose="020B0604020202020204" pitchFamily="34" charset="0"/>
              </a:rPr>
              <a:t>Increased</a:t>
            </a:r>
            <a:r>
              <a:rPr sz="2800" spc="-60"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access</a:t>
            </a:r>
            <a:r>
              <a:rPr sz="2800" spc="-40"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to</a:t>
            </a:r>
            <a:r>
              <a:rPr sz="2800" spc="-30"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job</a:t>
            </a:r>
            <a:r>
              <a:rPr sz="2800" spc="-5"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opportunity</a:t>
            </a:r>
          </a:p>
        </p:txBody>
      </p:sp>
      <p:sp>
        <p:nvSpPr>
          <p:cNvPr id="8" name="object 8"/>
          <p:cNvSpPr txBox="1"/>
          <p:nvPr/>
        </p:nvSpPr>
        <p:spPr>
          <a:xfrm>
            <a:off x="1228333" y="2531676"/>
            <a:ext cx="4506595" cy="875240"/>
          </a:xfrm>
          <a:prstGeom prst="rect">
            <a:avLst/>
          </a:prstGeom>
        </p:spPr>
        <p:txBody>
          <a:bodyPr vert="horz" wrap="square" lIns="0" tIns="13335" rIns="0" bIns="0" rtlCol="0">
            <a:spAutoFit/>
          </a:bodyPr>
          <a:lstStyle/>
          <a:p>
            <a:pPr marL="356870" indent="-344805">
              <a:lnSpc>
                <a:spcPct val="100000"/>
              </a:lnSpc>
              <a:spcBef>
                <a:spcPts val="105"/>
              </a:spcBef>
              <a:buClr>
                <a:srgbClr val="8EC0C1"/>
              </a:buClr>
              <a:buSzPct val="90000"/>
              <a:buFont typeface="Wingdings"/>
              <a:buChar char=""/>
              <a:tabLst>
                <a:tab pos="356870" algn="l"/>
                <a:tab pos="357505" algn="l"/>
              </a:tabLst>
            </a:pPr>
            <a:r>
              <a:rPr sz="2800" dirty="0">
                <a:latin typeface="Arial" panose="020B0604020202020204" pitchFamily="34" charset="0"/>
                <a:cs typeface="Arial" panose="020B0604020202020204" pitchFamily="34" charset="0"/>
              </a:rPr>
              <a:t>Preparations</a:t>
            </a:r>
            <a:r>
              <a:rPr sz="2800" spc="-45"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for</a:t>
            </a:r>
            <a:r>
              <a:rPr sz="2800" spc="-40"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a</a:t>
            </a:r>
            <a:r>
              <a:rPr sz="2800" spc="-5"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specialized</a:t>
            </a:r>
            <a:r>
              <a:rPr sz="2800" spc="-35"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career</a:t>
            </a:r>
          </a:p>
        </p:txBody>
      </p:sp>
      <p:sp>
        <p:nvSpPr>
          <p:cNvPr id="9" name="object 9"/>
          <p:cNvSpPr txBox="1"/>
          <p:nvPr/>
        </p:nvSpPr>
        <p:spPr>
          <a:xfrm>
            <a:off x="1228333" y="3488613"/>
            <a:ext cx="2982595" cy="874598"/>
          </a:xfrm>
          <a:prstGeom prst="rect">
            <a:avLst/>
          </a:prstGeom>
        </p:spPr>
        <p:txBody>
          <a:bodyPr vert="horz" wrap="square" lIns="0" tIns="12700" rIns="0" bIns="0" rtlCol="0">
            <a:spAutoFit/>
          </a:bodyPr>
          <a:lstStyle/>
          <a:p>
            <a:pPr marL="356870" indent="-344805">
              <a:lnSpc>
                <a:spcPct val="100000"/>
              </a:lnSpc>
              <a:spcBef>
                <a:spcPts val="100"/>
              </a:spcBef>
              <a:buClr>
                <a:srgbClr val="8EC0C1"/>
              </a:buClr>
              <a:buSzPct val="90000"/>
              <a:buFont typeface="Wingdings"/>
              <a:buChar char=""/>
              <a:tabLst>
                <a:tab pos="356870" algn="l"/>
                <a:tab pos="357505" algn="l"/>
              </a:tabLst>
            </a:pPr>
            <a:r>
              <a:rPr sz="2800" dirty="0">
                <a:latin typeface="Arial" panose="020B0604020202020204" pitchFamily="34" charset="0"/>
                <a:cs typeface="Arial" panose="020B0604020202020204" pitchFamily="34" charset="0"/>
              </a:rPr>
              <a:t>Increased</a:t>
            </a:r>
            <a:r>
              <a:rPr sz="2800" spc="-95"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marketability</a:t>
            </a:r>
          </a:p>
        </p:txBody>
      </p:sp>
      <p:sp>
        <p:nvSpPr>
          <p:cNvPr id="10" name="object 10"/>
          <p:cNvSpPr txBox="1"/>
          <p:nvPr/>
        </p:nvSpPr>
        <p:spPr>
          <a:xfrm>
            <a:off x="1228333" y="4498225"/>
            <a:ext cx="5200650" cy="874598"/>
          </a:xfrm>
          <a:prstGeom prst="rect">
            <a:avLst/>
          </a:prstGeom>
        </p:spPr>
        <p:txBody>
          <a:bodyPr vert="horz" wrap="square" lIns="0" tIns="12700" rIns="0" bIns="0" rtlCol="0">
            <a:spAutoFit/>
          </a:bodyPr>
          <a:lstStyle/>
          <a:p>
            <a:pPr marL="356870" indent="-344805">
              <a:lnSpc>
                <a:spcPct val="100000"/>
              </a:lnSpc>
              <a:spcBef>
                <a:spcPts val="100"/>
              </a:spcBef>
              <a:buClr>
                <a:srgbClr val="8EC0C1"/>
              </a:buClr>
              <a:buSzPct val="90000"/>
              <a:buFont typeface="Wingdings"/>
              <a:buChar char=""/>
              <a:tabLst>
                <a:tab pos="356870" algn="l"/>
                <a:tab pos="357505" algn="l"/>
              </a:tabLst>
            </a:pPr>
            <a:r>
              <a:rPr sz="2800" dirty="0">
                <a:latin typeface="Arial" panose="020B0604020202020204" pitchFamily="34" charset="0"/>
                <a:cs typeface="Arial" panose="020B0604020202020204" pitchFamily="34" charset="0"/>
              </a:rPr>
              <a:t>Personal</a:t>
            </a:r>
            <a:r>
              <a:rPr sz="2800" spc="-30"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growth</a:t>
            </a:r>
            <a:r>
              <a:rPr sz="2800" spc="-40"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and</a:t>
            </a:r>
            <a:r>
              <a:rPr sz="2800" spc="-20"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improved</a:t>
            </a:r>
            <a:r>
              <a:rPr sz="2800" spc="-25"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self-esteem</a:t>
            </a:r>
          </a:p>
        </p:txBody>
      </p:sp>
      <p:sp>
        <p:nvSpPr>
          <p:cNvPr id="11" name="object 11"/>
          <p:cNvSpPr txBox="1"/>
          <p:nvPr/>
        </p:nvSpPr>
        <p:spPr>
          <a:xfrm>
            <a:off x="1228333" y="5507837"/>
            <a:ext cx="3169285" cy="875240"/>
          </a:xfrm>
          <a:prstGeom prst="rect">
            <a:avLst/>
          </a:prstGeom>
        </p:spPr>
        <p:txBody>
          <a:bodyPr vert="horz" wrap="square" lIns="0" tIns="13335" rIns="0" bIns="0" rtlCol="0">
            <a:spAutoFit/>
          </a:bodyPr>
          <a:lstStyle/>
          <a:p>
            <a:pPr marL="356870" indent="-344805">
              <a:lnSpc>
                <a:spcPct val="100000"/>
              </a:lnSpc>
              <a:spcBef>
                <a:spcPts val="105"/>
              </a:spcBef>
              <a:buClr>
                <a:srgbClr val="8EC0C1"/>
              </a:buClr>
              <a:buSzPct val="90000"/>
              <a:buFont typeface="Wingdings"/>
              <a:buChar char=""/>
              <a:tabLst>
                <a:tab pos="356870" algn="l"/>
                <a:tab pos="357505" algn="l"/>
              </a:tabLst>
            </a:pPr>
            <a:r>
              <a:rPr sz="2800" dirty="0">
                <a:latin typeface="Arial" panose="020B0604020202020204" pitchFamily="34" charset="0"/>
                <a:cs typeface="Arial" panose="020B0604020202020204" pitchFamily="34" charset="0"/>
              </a:rPr>
              <a:t>Networking</a:t>
            </a:r>
            <a:r>
              <a:rPr sz="2800" spc="-75" dirty="0">
                <a:latin typeface="Arial" panose="020B0604020202020204" pitchFamily="34" charset="0"/>
                <a:cs typeface="Arial" panose="020B0604020202020204" pitchFamily="34" charset="0"/>
              </a:rPr>
              <a:t> </a:t>
            </a:r>
            <a:r>
              <a:rPr sz="2800" dirty="0">
                <a:latin typeface="Arial" panose="020B0604020202020204" pitchFamily="34" charset="0"/>
                <a:cs typeface="Arial" panose="020B0604020202020204" pitchFamily="34" charset="0"/>
              </a:rPr>
              <a:t>opportunities</a:t>
            </a:r>
          </a:p>
        </p:txBody>
      </p:sp>
      <p:grpSp>
        <p:nvGrpSpPr>
          <p:cNvPr id="12" name="object 12"/>
          <p:cNvGrpSpPr/>
          <p:nvPr/>
        </p:nvGrpSpPr>
        <p:grpSpPr>
          <a:xfrm>
            <a:off x="6353999" y="2098800"/>
            <a:ext cx="4222115" cy="3673475"/>
            <a:chOff x="6270942" y="2526474"/>
            <a:chExt cx="4222115" cy="3673475"/>
          </a:xfrm>
        </p:grpSpPr>
        <p:sp>
          <p:nvSpPr>
            <p:cNvPr id="13" name="object 13"/>
            <p:cNvSpPr/>
            <p:nvPr/>
          </p:nvSpPr>
          <p:spPr>
            <a:xfrm>
              <a:off x="6278879" y="2534411"/>
              <a:ext cx="3657600" cy="3657600"/>
            </a:xfrm>
            <a:custGeom>
              <a:avLst/>
              <a:gdLst/>
              <a:ahLst/>
              <a:cxnLst/>
              <a:rect l="l" t="t" r="r" b="b"/>
              <a:pathLst>
                <a:path w="3657600" h="3657600">
                  <a:moveTo>
                    <a:pt x="1828800" y="0"/>
                  </a:moveTo>
                  <a:lnTo>
                    <a:pt x="0" y="3657600"/>
                  </a:lnTo>
                  <a:lnTo>
                    <a:pt x="3657600" y="3657600"/>
                  </a:lnTo>
                  <a:lnTo>
                    <a:pt x="1828800" y="0"/>
                  </a:lnTo>
                  <a:close/>
                </a:path>
              </a:pathLst>
            </a:custGeom>
            <a:solidFill>
              <a:srgbClr val="A0D58A"/>
            </a:solidFill>
          </p:spPr>
          <p:txBody>
            <a:bodyPr wrap="square" lIns="0" tIns="0" rIns="0" bIns="0" rtlCol="0"/>
            <a:lstStyle/>
            <a:p>
              <a:endParaRPr sz="2400">
                <a:latin typeface="Arial" panose="020B0604020202020204" pitchFamily="34" charset="0"/>
                <a:cs typeface="Arial" panose="020B0604020202020204" pitchFamily="34" charset="0"/>
              </a:endParaRPr>
            </a:p>
          </p:txBody>
        </p:sp>
        <p:sp>
          <p:nvSpPr>
            <p:cNvPr id="14" name="object 14"/>
            <p:cNvSpPr/>
            <p:nvPr/>
          </p:nvSpPr>
          <p:spPr>
            <a:xfrm>
              <a:off x="6278879" y="2534411"/>
              <a:ext cx="3657600" cy="3657600"/>
            </a:xfrm>
            <a:custGeom>
              <a:avLst/>
              <a:gdLst/>
              <a:ahLst/>
              <a:cxnLst/>
              <a:rect l="l" t="t" r="r" b="b"/>
              <a:pathLst>
                <a:path w="3657600" h="3657600">
                  <a:moveTo>
                    <a:pt x="0" y="3657600"/>
                  </a:moveTo>
                  <a:lnTo>
                    <a:pt x="1828800" y="0"/>
                  </a:lnTo>
                  <a:lnTo>
                    <a:pt x="3657600" y="3657600"/>
                  </a:lnTo>
                  <a:lnTo>
                    <a:pt x="0" y="3657600"/>
                  </a:lnTo>
                  <a:close/>
                </a:path>
              </a:pathLst>
            </a:custGeom>
            <a:ln w="15872">
              <a:solidFill>
                <a:srgbClr val="FFFFFF"/>
              </a:solidFill>
            </a:ln>
          </p:spPr>
          <p:txBody>
            <a:bodyPr wrap="square" lIns="0" tIns="0" rIns="0" bIns="0" rtlCol="0"/>
            <a:lstStyle/>
            <a:p>
              <a:endParaRPr sz="2400">
                <a:latin typeface="Arial" panose="020B0604020202020204" pitchFamily="34" charset="0"/>
                <a:cs typeface="Arial" panose="020B0604020202020204" pitchFamily="34" charset="0"/>
              </a:endParaRPr>
            </a:p>
          </p:txBody>
        </p:sp>
        <p:sp>
          <p:nvSpPr>
            <p:cNvPr id="15" name="object 15"/>
            <p:cNvSpPr/>
            <p:nvPr/>
          </p:nvSpPr>
          <p:spPr>
            <a:xfrm>
              <a:off x="8107679" y="2900171"/>
              <a:ext cx="2377440" cy="650875"/>
            </a:xfrm>
            <a:custGeom>
              <a:avLst/>
              <a:gdLst/>
              <a:ahLst/>
              <a:cxnLst/>
              <a:rect l="l" t="t" r="r" b="b"/>
              <a:pathLst>
                <a:path w="2377440" h="650875">
                  <a:moveTo>
                    <a:pt x="2269109" y="0"/>
                  </a:moveTo>
                  <a:lnTo>
                    <a:pt x="108330" y="0"/>
                  </a:lnTo>
                  <a:lnTo>
                    <a:pt x="66168" y="8516"/>
                  </a:lnTo>
                  <a:lnTo>
                    <a:pt x="31734" y="31750"/>
                  </a:lnTo>
                  <a:lnTo>
                    <a:pt x="8514" y="66222"/>
                  </a:lnTo>
                  <a:lnTo>
                    <a:pt x="0" y="108457"/>
                  </a:lnTo>
                  <a:lnTo>
                    <a:pt x="0" y="542289"/>
                  </a:lnTo>
                  <a:lnTo>
                    <a:pt x="8514" y="584525"/>
                  </a:lnTo>
                  <a:lnTo>
                    <a:pt x="31734" y="618997"/>
                  </a:lnTo>
                  <a:lnTo>
                    <a:pt x="66168" y="642231"/>
                  </a:lnTo>
                  <a:lnTo>
                    <a:pt x="108330" y="650748"/>
                  </a:lnTo>
                  <a:lnTo>
                    <a:pt x="2269109" y="650748"/>
                  </a:lnTo>
                  <a:lnTo>
                    <a:pt x="2311271" y="642231"/>
                  </a:lnTo>
                  <a:lnTo>
                    <a:pt x="2345705" y="618998"/>
                  </a:lnTo>
                  <a:lnTo>
                    <a:pt x="2368925" y="584525"/>
                  </a:lnTo>
                  <a:lnTo>
                    <a:pt x="2377440" y="542289"/>
                  </a:lnTo>
                  <a:lnTo>
                    <a:pt x="2377440" y="108457"/>
                  </a:lnTo>
                  <a:lnTo>
                    <a:pt x="2368925" y="66222"/>
                  </a:lnTo>
                  <a:lnTo>
                    <a:pt x="2345705" y="31749"/>
                  </a:lnTo>
                  <a:lnTo>
                    <a:pt x="2311271" y="8516"/>
                  </a:lnTo>
                  <a:lnTo>
                    <a:pt x="2269109" y="0"/>
                  </a:lnTo>
                  <a:close/>
                </a:path>
              </a:pathLst>
            </a:custGeom>
            <a:solidFill>
              <a:srgbClr val="FFFFFF">
                <a:alpha val="90194"/>
              </a:srgbClr>
            </a:solidFill>
          </p:spPr>
          <p:txBody>
            <a:bodyPr wrap="square" lIns="0" tIns="0" rIns="0" bIns="0" rtlCol="0"/>
            <a:lstStyle/>
            <a:p>
              <a:endParaRPr sz="2400">
                <a:latin typeface="Arial" panose="020B0604020202020204" pitchFamily="34" charset="0"/>
                <a:cs typeface="Arial" panose="020B0604020202020204" pitchFamily="34" charset="0"/>
              </a:endParaRPr>
            </a:p>
          </p:txBody>
        </p:sp>
        <p:sp>
          <p:nvSpPr>
            <p:cNvPr id="16" name="object 16"/>
            <p:cNvSpPr/>
            <p:nvPr/>
          </p:nvSpPr>
          <p:spPr>
            <a:xfrm>
              <a:off x="8107679" y="2900171"/>
              <a:ext cx="2377440" cy="650875"/>
            </a:xfrm>
            <a:custGeom>
              <a:avLst/>
              <a:gdLst/>
              <a:ahLst/>
              <a:cxnLst/>
              <a:rect l="l" t="t" r="r" b="b"/>
              <a:pathLst>
                <a:path w="2377440" h="650875">
                  <a:moveTo>
                    <a:pt x="0" y="108457"/>
                  </a:moveTo>
                  <a:lnTo>
                    <a:pt x="8514" y="66222"/>
                  </a:lnTo>
                  <a:lnTo>
                    <a:pt x="31734" y="31750"/>
                  </a:lnTo>
                  <a:lnTo>
                    <a:pt x="66168" y="8516"/>
                  </a:lnTo>
                  <a:lnTo>
                    <a:pt x="108330" y="0"/>
                  </a:lnTo>
                  <a:lnTo>
                    <a:pt x="2269109" y="0"/>
                  </a:lnTo>
                  <a:lnTo>
                    <a:pt x="2311271" y="8516"/>
                  </a:lnTo>
                  <a:lnTo>
                    <a:pt x="2345705" y="31749"/>
                  </a:lnTo>
                  <a:lnTo>
                    <a:pt x="2368925" y="66222"/>
                  </a:lnTo>
                  <a:lnTo>
                    <a:pt x="2377440" y="108457"/>
                  </a:lnTo>
                  <a:lnTo>
                    <a:pt x="2377440" y="542289"/>
                  </a:lnTo>
                  <a:lnTo>
                    <a:pt x="2368925" y="584525"/>
                  </a:lnTo>
                  <a:lnTo>
                    <a:pt x="2345705" y="618998"/>
                  </a:lnTo>
                  <a:lnTo>
                    <a:pt x="2311271" y="642231"/>
                  </a:lnTo>
                  <a:lnTo>
                    <a:pt x="2269109" y="650748"/>
                  </a:lnTo>
                  <a:lnTo>
                    <a:pt x="108330" y="650748"/>
                  </a:lnTo>
                  <a:lnTo>
                    <a:pt x="66168" y="642231"/>
                  </a:lnTo>
                  <a:lnTo>
                    <a:pt x="31734" y="618997"/>
                  </a:lnTo>
                  <a:lnTo>
                    <a:pt x="8514" y="584525"/>
                  </a:lnTo>
                  <a:lnTo>
                    <a:pt x="0" y="542289"/>
                  </a:lnTo>
                  <a:lnTo>
                    <a:pt x="0" y="108457"/>
                  </a:lnTo>
                  <a:close/>
                </a:path>
              </a:pathLst>
            </a:custGeom>
            <a:ln w="15872">
              <a:solidFill>
                <a:srgbClr val="A0D58A"/>
              </a:solidFill>
            </a:ln>
          </p:spPr>
          <p:txBody>
            <a:bodyPr wrap="square" lIns="0" tIns="0" rIns="0" bIns="0" rtlCol="0"/>
            <a:lstStyle/>
            <a:p>
              <a:endParaRPr sz="2400">
                <a:latin typeface="Arial" panose="020B0604020202020204" pitchFamily="34" charset="0"/>
                <a:cs typeface="Arial" panose="020B0604020202020204" pitchFamily="34" charset="0"/>
              </a:endParaRPr>
            </a:p>
          </p:txBody>
        </p:sp>
      </p:grpSp>
      <p:sp>
        <p:nvSpPr>
          <p:cNvPr id="17" name="object 17"/>
          <p:cNvSpPr txBox="1"/>
          <p:nvPr/>
        </p:nvSpPr>
        <p:spPr>
          <a:xfrm>
            <a:off x="8996996" y="2632516"/>
            <a:ext cx="598805" cy="330835"/>
          </a:xfrm>
          <a:prstGeom prst="rect">
            <a:avLst/>
          </a:prstGeom>
        </p:spPr>
        <p:txBody>
          <a:bodyPr vert="horz" wrap="square" lIns="0" tIns="13335" rIns="0" bIns="0" rtlCol="0">
            <a:spAutoFit/>
          </a:bodyPr>
          <a:lstStyle/>
          <a:p>
            <a:pPr marL="12700">
              <a:lnSpc>
                <a:spcPct val="100000"/>
              </a:lnSpc>
              <a:spcBef>
                <a:spcPts val="105"/>
              </a:spcBef>
            </a:pPr>
            <a:r>
              <a:rPr sz="2000" spc="-75" dirty="0">
                <a:latin typeface="Arial" panose="020B0604020202020204" pitchFamily="34" charset="0"/>
                <a:cs typeface="Arial" panose="020B0604020202020204" pitchFamily="34" charset="0"/>
              </a:rPr>
              <a:t>T</a:t>
            </a:r>
            <a:r>
              <a:rPr sz="2000" spc="5" dirty="0">
                <a:latin typeface="Arial" panose="020B0604020202020204" pitchFamily="34" charset="0"/>
                <a:cs typeface="Arial" panose="020B0604020202020204" pitchFamily="34" charset="0"/>
              </a:rPr>
              <a:t>r</a:t>
            </a:r>
            <a:r>
              <a:rPr sz="2000" dirty="0">
                <a:latin typeface="Arial" panose="020B0604020202020204" pitchFamily="34" charset="0"/>
                <a:cs typeface="Arial" panose="020B0604020202020204" pitchFamily="34" charset="0"/>
              </a:rPr>
              <a:t>u</a:t>
            </a:r>
            <a:r>
              <a:rPr sz="2000" spc="10" dirty="0">
                <a:latin typeface="Arial" panose="020B0604020202020204" pitchFamily="34" charset="0"/>
                <a:cs typeface="Arial" panose="020B0604020202020204" pitchFamily="34" charset="0"/>
              </a:rPr>
              <a:t>s</a:t>
            </a:r>
            <a:r>
              <a:rPr sz="2000" dirty="0">
                <a:latin typeface="Arial" panose="020B0604020202020204" pitchFamily="34" charset="0"/>
                <a:cs typeface="Arial" panose="020B0604020202020204" pitchFamily="34" charset="0"/>
              </a:rPr>
              <a:t>t</a:t>
            </a:r>
          </a:p>
        </p:txBody>
      </p:sp>
      <p:grpSp>
        <p:nvGrpSpPr>
          <p:cNvPr id="18" name="object 18"/>
          <p:cNvGrpSpPr/>
          <p:nvPr/>
        </p:nvGrpSpPr>
        <p:grpSpPr>
          <a:xfrm>
            <a:off x="8182798" y="3247246"/>
            <a:ext cx="2393315" cy="666750"/>
            <a:chOff x="8099742" y="3623754"/>
            <a:chExt cx="2393315" cy="666750"/>
          </a:xfrm>
        </p:grpSpPr>
        <p:sp>
          <p:nvSpPr>
            <p:cNvPr id="19" name="object 19"/>
            <p:cNvSpPr/>
            <p:nvPr/>
          </p:nvSpPr>
          <p:spPr>
            <a:xfrm>
              <a:off x="8107680" y="3631691"/>
              <a:ext cx="2377440" cy="650875"/>
            </a:xfrm>
            <a:custGeom>
              <a:avLst/>
              <a:gdLst/>
              <a:ahLst/>
              <a:cxnLst/>
              <a:rect l="l" t="t" r="r" b="b"/>
              <a:pathLst>
                <a:path w="2377440" h="650875">
                  <a:moveTo>
                    <a:pt x="2269109" y="0"/>
                  </a:moveTo>
                  <a:lnTo>
                    <a:pt x="108330" y="0"/>
                  </a:lnTo>
                  <a:lnTo>
                    <a:pt x="66168" y="8516"/>
                  </a:lnTo>
                  <a:lnTo>
                    <a:pt x="31734" y="31749"/>
                  </a:lnTo>
                  <a:lnTo>
                    <a:pt x="8514" y="66222"/>
                  </a:lnTo>
                  <a:lnTo>
                    <a:pt x="0" y="108457"/>
                  </a:lnTo>
                  <a:lnTo>
                    <a:pt x="0" y="542289"/>
                  </a:lnTo>
                  <a:lnTo>
                    <a:pt x="8514" y="584525"/>
                  </a:lnTo>
                  <a:lnTo>
                    <a:pt x="31734" y="618997"/>
                  </a:lnTo>
                  <a:lnTo>
                    <a:pt x="66168" y="642231"/>
                  </a:lnTo>
                  <a:lnTo>
                    <a:pt x="108330" y="650747"/>
                  </a:lnTo>
                  <a:lnTo>
                    <a:pt x="2269109" y="650747"/>
                  </a:lnTo>
                  <a:lnTo>
                    <a:pt x="2311271" y="642231"/>
                  </a:lnTo>
                  <a:lnTo>
                    <a:pt x="2345705" y="618997"/>
                  </a:lnTo>
                  <a:lnTo>
                    <a:pt x="2368925" y="584525"/>
                  </a:lnTo>
                  <a:lnTo>
                    <a:pt x="2377440" y="542289"/>
                  </a:lnTo>
                  <a:lnTo>
                    <a:pt x="2377440" y="108457"/>
                  </a:lnTo>
                  <a:lnTo>
                    <a:pt x="2368925" y="66222"/>
                  </a:lnTo>
                  <a:lnTo>
                    <a:pt x="2345705" y="31749"/>
                  </a:lnTo>
                  <a:lnTo>
                    <a:pt x="2311271" y="8516"/>
                  </a:lnTo>
                  <a:lnTo>
                    <a:pt x="2269109" y="0"/>
                  </a:lnTo>
                  <a:close/>
                </a:path>
              </a:pathLst>
            </a:custGeom>
            <a:solidFill>
              <a:srgbClr val="FFFFFF">
                <a:alpha val="90194"/>
              </a:srgbClr>
            </a:solidFill>
          </p:spPr>
          <p:txBody>
            <a:bodyPr wrap="square" lIns="0" tIns="0" rIns="0" bIns="0" rtlCol="0"/>
            <a:lstStyle/>
            <a:p>
              <a:endParaRPr/>
            </a:p>
          </p:txBody>
        </p:sp>
        <p:sp>
          <p:nvSpPr>
            <p:cNvPr id="20" name="object 20"/>
            <p:cNvSpPr/>
            <p:nvPr/>
          </p:nvSpPr>
          <p:spPr>
            <a:xfrm>
              <a:off x="8107680" y="3631691"/>
              <a:ext cx="2377440" cy="650875"/>
            </a:xfrm>
            <a:custGeom>
              <a:avLst/>
              <a:gdLst/>
              <a:ahLst/>
              <a:cxnLst/>
              <a:rect l="l" t="t" r="r" b="b"/>
              <a:pathLst>
                <a:path w="2377440" h="650875">
                  <a:moveTo>
                    <a:pt x="0" y="108457"/>
                  </a:moveTo>
                  <a:lnTo>
                    <a:pt x="8514" y="66222"/>
                  </a:lnTo>
                  <a:lnTo>
                    <a:pt x="31734" y="31749"/>
                  </a:lnTo>
                  <a:lnTo>
                    <a:pt x="66168" y="8516"/>
                  </a:lnTo>
                  <a:lnTo>
                    <a:pt x="108330" y="0"/>
                  </a:lnTo>
                  <a:lnTo>
                    <a:pt x="2269109" y="0"/>
                  </a:lnTo>
                  <a:lnTo>
                    <a:pt x="2311271" y="8516"/>
                  </a:lnTo>
                  <a:lnTo>
                    <a:pt x="2345705" y="31749"/>
                  </a:lnTo>
                  <a:lnTo>
                    <a:pt x="2368925" y="66222"/>
                  </a:lnTo>
                  <a:lnTo>
                    <a:pt x="2377440" y="108457"/>
                  </a:lnTo>
                  <a:lnTo>
                    <a:pt x="2377440" y="542289"/>
                  </a:lnTo>
                  <a:lnTo>
                    <a:pt x="2368925" y="584525"/>
                  </a:lnTo>
                  <a:lnTo>
                    <a:pt x="2345705" y="618997"/>
                  </a:lnTo>
                  <a:lnTo>
                    <a:pt x="2311271" y="642231"/>
                  </a:lnTo>
                  <a:lnTo>
                    <a:pt x="2269109" y="650747"/>
                  </a:lnTo>
                  <a:lnTo>
                    <a:pt x="108330" y="650747"/>
                  </a:lnTo>
                  <a:lnTo>
                    <a:pt x="66168" y="642231"/>
                  </a:lnTo>
                  <a:lnTo>
                    <a:pt x="31734" y="618997"/>
                  </a:lnTo>
                  <a:lnTo>
                    <a:pt x="8514" y="584525"/>
                  </a:lnTo>
                  <a:lnTo>
                    <a:pt x="0" y="542289"/>
                  </a:lnTo>
                  <a:lnTo>
                    <a:pt x="0" y="108457"/>
                  </a:lnTo>
                  <a:close/>
                </a:path>
              </a:pathLst>
            </a:custGeom>
            <a:ln w="15872">
              <a:solidFill>
                <a:srgbClr val="A0D58A"/>
              </a:solidFill>
            </a:ln>
          </p:spPr>
          <p:txBody>
            <a:bodyPr wrap="square" lIns="0" tIns="0" rIns="0" bIns="0" rtlCol="0"/>
            <a:lstStyle/>
            <a:p>
              <a:endParaRPr/>
            </a:p>
          </p:txBody>
        </p:sp>
      </p:grpSp>
      <p:sp>
        <p:nvSpPr>
          <p:cNvPr id="21" name="object 21"/>
          <p:cNvSpPr txBox="1"/>
          <p:nvPr/>
        </p:nvSpPr>
        <p:spPr>
          <a:xfrm>
            <a:off x="8426321" y="3433192"/>
            <a:ext cx="1593215" cy="330835"/>
          </a:xfrm>
          <a:prstGeom prst="rect">
            <a:avLst/>
          </a:prstGeom>
        </p:spPr>
        <p:txBody>
          <a:bodyPr vert="horz" wrap="square" lIns="0" tIns="12700" rIns="0" bIns="0" rtlCol="0">
            <a:spAutoFit/>
          </a:bodyPr>
          <a:lstStyle/>
          <a:p>
            <a:pPr marL="12700">
              <a:lnSpc>
                <a:spcPct val="100000"/>
              </a:lnSpc>
              <a:spcBef>
                <a:spcPts val="100"/>
              </a:spcBef>
            </a:pPr>
            <a:r>
              <a:rPr sz="2000" spc="-220" dirty="0">
                <a:latin typeface="Arial MT"/>
                <a:cs typeface="Arial MT"/>
              </a:rPr>
              <a:t>T</a:t>
            </a:r>
            <a:r>
              <a:rPr sz="2000" dirty="0">
                <a:latin typeface="Arial MT"/>
                <a:cs typeface="Arial MT"/>
              </a:rPr>
              <a:t>eam</a:t>
            </a:r>
            <a:r>
              <a:rPr sz="2000" spc="-25" dirty="0">
                <a:latin typeface="Arial MT"/>
                <a:cs typeface="Arial MT"/>
              </a:rPr>
              <a:t> </a:t>
            </a:r>
            <a:r>
              <a:rPr sz="2000" dirty="0">
                <a:latin typeface="Arial" panose="020B0604020202020204" pitchFamily="34" charset="0"/>
                <a:cs typeface="Arial" panose="020B0604020202020204" pitchFamily="34" charset="0"/>
              </a:rPr>
              <a:t>building</a:t>
            </a:r>
          </a:p>
        </p:txBody>
      </p:sp>
      <p:grpSp>
        <p:nvGrpSpPr>
          <p:cNvPr id="22" name="object 22"/>
          <p:cNvGrpSpPr/>
          <p:nvPr/>
        </p:nvGrpSpPr>
        <p:grpSpPr>
          <a:xfrm>
            <a:off x="8225790" y="4151671"/>
            <a:ext cx="2393315" cy="666750"/>
            <a:chOff x="8099742" y="4355274"/>
            <a:chExt cx="2393315" cy="666750"/>
          </a:xfrm>
        </p:grpSpPr>
        <p:sp>
          <p:nvSpPr>
            <p:cNvPr id="23" name="object 23"/>
            <p:cNvSpPr/>
            <p:nvPr/>
          </p:nvSpPr>
          <p:spPr>
            <a:xfrm>
              <a:off x="8107680" y="4363211"/>
              <a:ext cx="2377440" cy="650875"/>
            </a:xfrm>
            <a:custGeom>
              <a:avLst/>
              <a:gdLst/>
              <a:ahLst/>
              <a:cxnLst/>
              <a:rect l="l" t="t" r="r" b="b"/>
              <a:pathLst>
                <a:path w="2377440" h="650875">
                  <a:moveTo>
                    <a:pt x="2269109" y="0"/>
                  </a:moveTo>
                  <a:lnTo>
                    <a:pt x="108330" y="0"/>
                  </a:lnTo>
                  <a:lnTo>
                    <a:pt x="66168" y="8516"/>
                  </a:lnTo>
                  <a:lnTo>
                    <a:pt x="31734" y="31750"/>
                  </a:lnTo>
                  <a:lnTo>
                    <a:pt x="8514" y="66222"/>
                  </a:lnTo>
                  <a:lnTo>
                    <a:pt x="0" y="108457"/>
                  </a:lnTo>
                  <a:lnTo>
                    <a:pt x="0" y="542289"/>
                  </a:lnTo>
                  <a:lnTo>
                    <a:pt x="8514" y="584525"/>
                  </a:lnTo>
                  <a:lnTo>
                    <a:pt x="31734" y="618998"/>
                  </a:lnTo>
                  <a:lnTo>
                    <a:pt x="66168" y="642231"/>
                  </a:lnTo>
                  <a:lnTo>
                    <a:pt x="108330" y="650748"/>
                  </a:lnTo>
                  <a:lnTo>
                    <a:pt x="2269109" y="650748"/>
                  </a:lnTo>
                  <a:lnTo>
                    <a:pt x="2311271" y="642231"/>
                  </a:lnTo>
                  <a:lnTo>
                    <a:pt x="2345705" y="618998"/>
                  </a:lnTo>
                  <a:lnTo>
                    <a:pt x="2368925" y="584525"/>
                  </a:lnTo>
                  <a:lnTo>
                    <a:pt x="2377440" y="542289"/>
                  </a:lnTo>
                  <a:lnTo>
                    <a:pt x="2377440" y="108457"/>
                  </a:lnTo>
                  <a:lnTo>
                    <a:pt x="2368925" y="66222"/>
                  </a:lnTo>
                  <a:lnTo>
                    <a:pt x="2345705" y="31750"/>
                  </a:lnTo>
                  <a:lnTo>
                    <a:pt x="2311271" y="8516"/>
                  </a:lnTo>
                  <a:lnTo>
                    <a:pt x="2269109" y="0"/>
                  </a:lnTo>
                  <a:close/>
                </a:path>
              </a:pathLst>
            </a:custGeom>
            <a:solidFill>
              <a:srgbClr val="FFFFFF">
                <a:alpha val="90194"/>
              </a:srgbClr>
            </a:solidFill>
          </p:spPr>
          <p:txBody>
            <a:bodyPr wrap="square" lIns="0" tIns="0" rIns="0" bIns="0" rtlCol="0"/>
            <a:lstStyle/>
            <a:p>
              <a:endParaRPr/>
            </a:p>
          </p:txBody>
        </p:sp>
        <p:sp>
          <p:nvSpPr>
            <p:cNvPr id="24" name="object 24"/>
            <p:cNvSpPr/>
            <p:nvPr/>
          </p:nvSpPr>
          <p:spPr>
            <a:xfrm>
              <a:off x="8107680" y="4363211"/>
              <a:ext cx="2377440" cy="650875"/>
            </a:xfrm>
            <a:custGeom>
              <a:avLst/>
              <a:gdLst/>
              <a:ahLst/>
              <a:cxnLst/>
              <a:rect l="l" t="t" r="r" b="b"/>
              <a:pathLst>
                <a:path w="2377440" h="650875">
                  <a:moveTo>
                    <a:pt x="0" y="108457"/>
                  </a:moveTo>
                  <a:lnTo>
                    <a:pt x="8514" y="66222"/>
                  </a:lnTo>
                  <a:lnTo>
                    <a:pt x="31734" y="31750"/>
                  </a:lnTo>
                  <a:lnTo>
                    <a:pt x="66168" y="8516"/>
                  </a:lnTo>
                  <a:lnTo>
                    <a:pt x="108330" y="0"/>
                  </a:lnTo>
                  <a:lnTo>
                    <a:pt x="2269109" y="0"/>
                  </a:lnTo>
                  <a:lnTo>
                    <a:pt x="2311271" y="8516"/>
                  </a:lnTo>
                  <a:lnTo>
                    <a:pt x="2345705" y="31750"/>
                  </a:lnTo>
                  <a:lnTo>
                    <a:pt x="2368925" y="66222"/>
                  </a:lnTo>
                  <a:lnTo>
                    <a:pt x="2377440" y="108457"/>
                  </a:lnTo>
                  <a:lnTo>
                    <a:pt x="2377440" y="542289"/>
                  </a:lnTo>
                  <a:lnTo>
                    <a:pt x="2368925" y="584525"/>
                  </a:lnTo>
                  <a:lnTo>
                    <a:pt x="2345705" y="618998"/>
                  </a:lnTo>
                  <a:lnTo>
                    <a:pt x="2311271" y="642231"/>
                  </a:lnTo>
                  <a:lnTo>
                    <a:pt x="2269109" y="650748"/>
                  </a:lnTo>
                  <a:lnTo>
                    <a:pt x="108330" y="650748"/>
                  </a:lnTo>
                  <a:lnTo>
                    <a:pt x="66168" y="642231"/>
                  </a:lnTo>
                  <a:lnTo>
                    <a:pt x="31734" y="618998"/>
                  </a:lnTo>
                  <a:lnTo>
                    <a:pt x="8514" y="584525"/>
                  </a:lnTo>
                  <a:lnTo>
                    <a:pt x="0" y="542289"/>
                  </a:lnTo>
                  <a:lnTo>
                    <a:pt x="0" y="108457"/>
                  </a:lnTo>
                  <a:close/>
                </a:path>
              </a:pathLst>
            </a:custGeom>
            <a:ln w="15872">
              <a:solidFill>
                <a:srgbClr val="A0D58A"/>
              </a:solidFill>
            </a:ln>
          </p:spPr>
          <p:txBody>
            <a:bodyPr wrap="square" lIns="0" tIns="0" rIns="0" bIns="0" rtlCol="0"/>
            <a:lstStyle/>
            <a:p>
              <a:endParaRPr/>
            </a:p>
          </p:txBody>
        </p:sp>
      </p:grpSp>
      <p:sp>
        <p:nvSpPr>
          <p:cNvPr id="25" name="object 25"/>
          <p:cNvSpPr txBox="1"/>
          <p:nvPr/>
        </p:nvSpPr>
        <p:spPr>
          <a:xfrm>
            <a:off x="8300775" y="4346618"/>
            <a:ext cx="2074545" cy="330835"/>
          </a:xfrm>
          <a:prstGeom prst="rect">
            <a:avLst/>
          </a:prstGeom>
        </p:spPr>
        <p:txBody>
          <a:bodyPr vert="horz" wrap="square" lIns="0" tIns="12700" rIns="0" bIns="0" rtlCol="0">
            <a:spAutoFit/>
          </a:bodyPr>
          <a:lstStyle/>
          <a:p>
            <a:pPr marL="12700">
              <a:lnSpc>
                <a:spcPct val="100000"/>
              </a:lnSpc>
              <a:spcBef>
                <a:spcPts val="100"/>
              </a:spcBef>
            </a:pPr>
            <a:r>
              <a:rPr sz="2000" dirty="0">
                <a:latin typeface="Arial MT"/>
                <a:cs typeface="Arial MT"/>
              </a:rPr>
              <a:t>Better</a:t>
            </a:r>
            <a:r>
              <a:rPr sz="2000" spc="-85" dirty="0">
                <a:latin typeface="Arial MT"/>
                <a:cs typeface="Arial MT"/>
              </a:rPr>
              <a:t> </a:t>
            </a:r>
            <a:r>
              <a:rPr sz="2000" dirty="0">
                <a:latin typeface="Arial" panose="020B0604020202020204" pitchFamily="34" charset="0"/>
                <a:cs typeface="Arial" panose="020B0604020202020204" pitchFamily="34" charset="0"/>
              </a:rPr>
              <a:t>relationship</a:t>
            </a:r>
          </a:p>
        </p:txBody>
      </p:sp>
      <p:grpSp>
        <p:nvGrpSpPr>
          <p:cNvPr id="26" name="object 26"/>
          <p:cNvGrpSpPr/>
          <p:nvPr/>
        </p:nvGrpSpPr>
        <p:grpSpPr>
          <a:xfrm>
            <a:off x="8225790" y="4965031"/>
            <a:ext cx="2393315" cy="666750"/>
            <a:chOff x="8099743" y="5086795"/>
            <a:chExt cx="2393315" cy="666750"/>
          </a:xfrm>
        </p:grpSpPr>
        <p:sp>
          <p:nvSpPr>
            <p:cNvPr id="27" name="object 27"/>
            <p:cNvSpPr/>
            <p:nvPr/>
          </p:nvSpPr>
          <p:spPr>
            <a:xfrm>
              <a:off x="8107679" y="5094731"/>
              <a:ext cx="2377440" cy="650875"/>
            </a:xfrm>
            <a:custGeom>
              <a:avLst/>
              <a:gdLst/>
              <a:ahLst/>
              <a:cxnLst/>
              <a:rect l="l" t="t" r="r" b="b"/>
              <a:pathLst>
                <a:path w="2377440" h="650875">
                  <a:moveTo>
                    <a:pt x="2269109" y="0"/>
                  </a:moveTo>
                  <a:lnTo>
                    <a:pt x="108330" y="0"/>
                  </a:lnTo>
                  <a:lnTo>
                    <a:pt x="66168" y="8516"/>
                  </a:lnTo>
                  <a:lnTo>
                    <a:pt x="31734" y="31750"/>
                  </a:lnTo>
                  <a:lnTo>
                    <a:pt x="8514" y="66222"/>
                  </a:lnTo>
                  <a:lnTo>
                    <a:pt x="0" y="108458"/>
                  </a:lnTo>
                  <a:lnTo>
                    <a:pt x="0" y="542290"/>
                  </a:lnTo>
                  <a:lnTo>
                    <a:pt x="8514" y="584504"/>
                  </a:lnTo>
                  <a:lnTo>
                    <a:pt x="31734" y="618978"/>
                  </a:lnTo>
                  <a:lnTo>
                    <a:pt x="66168" y="642223"/>
                  </a:lnTo>
                  <a:lnTo>
                    <a:pt x="108330" y="650748"/>
                  </a:lnTo>
                  <a:lnTo>
                    <a:pt x="2269109" y="650748"/>
                  </a:lnTo>
                  <a:lnTo>
                    <a:pt x="2311271" y="642223"/>
                  </a:lnTo>
                  <a:lnTo>
                    <a:pt x="2345705" y="618978"/>
                  </a:lnTo>
                  <a:lnTo>
                    <a:pt x="2368925" y="584504"/>
                  </a:lnTo>
                  <a:lnTo>
                    <a:pt x="2377440" y="542290"/>
                  </a:lnTo>
                  <a:lnTo>
                    <a:pt x="2377440" y="108458"/>
                  </a:lnTo>
                  <a:lnTo>
                    <a:pt x="2368925" y="66222"/>
                  </a:lnTo>
                  <a:lnTo>
                    <a:pt x="2345705" y="31750"/>
                  </a:lnTo>
                  <a:lnTo>
                    <a:pt x="2311271" y="8516"/>
                  </a:lnTo>
                  <a:lnTo>
                    <a:pt x="2269109" y="0"/>
                  </a:lnTo>
                  <a:close/>
                </a:path>
              </a:pathLst>
            </a:custGeom>
            <a:solidFill>
              <a:srgbClr val="FFFFFF">
                <a:alpha val="90194"/>
              </a:srgbClr>
            </a:solidFill>
          </p:spPr>
          <p:txBody>
            <a:bodyPr wrap="square" lIns="0" tIns="0" rIns="0" bIns="0" rtlCol="0"/>
            <a:lstStyle/>
            <a:p>
              <a:endParaRPr/>
            </a:p>
          </p:txBody>
        </p:sp>
        <p:sp>
          <p:nvSpPr>
            <p:cNvPr id="28" name="object 28"/>
            <p:cNvSpPr/>
            <p:nvPr/>
          </p:nvSpPr>
          <p:spPr>
            <a:xfrm>
              <a:off x="8107679" y="5094731"/>
              <a:ext cx="2377440" cy="650875"/>
            </a:xfrm>
            <a:custGeom>
              <a:avLst/>
              <a:gdLst/>
              <a:ahLst/>
              <a:cxnLst/>
              <a:rect l="l" t="t" r="r" b="b"/>
              <a:pathLst>
                <a:path w="2377440" h="650875">
                  <a:moveTo>
                    <a:pt x="0" y="108458"/>
                  </a:moveTo>
                  <a:lnTo>
                    <a:pt x="8514" y="66222"/>
                  </a:lnTo>
                  <a:lnTo>
                    <a:pt x="31734" y="31750"/>
                  </a:lnTo>
                  <a:lnTo>
                    <a:pt x="66168" y="8516"/>
                  </a:lnTo>
                  <a:lnTo>
                    <a:pt x="108330" y="0"/>
                  </a:lnTo>
                  <a:lnTo>
                    <a:pt x="2269109" y="0"/>
                  </a:lnTo>
                  <a:lnTo>
                    <a:pt x="2311271" y="8516"/>
                  </a:lnTo>
                  <a:lnTo>
                    <a:pt x="2345705" y="31750"/>
                  </a:lnTo>
                  <a:lnTo>
                    <a:pt x="2368925" y="66222"/>
                  </a:lnTo>
                  <a:lnTo>
                    <a:pt x="2377440" y="108458"/>
                  </a:lnTo>
                  <a:lnTo>
                    <a:pt x="2377440" y="542290"/>
                  </a:lnTo>
                  <a:lnTo>
                    <a:pt x="2368925" y="584504"/>
                  </a:lnTo>
                  <a:lnTo>
                    <a:pt x="2345705" y="618978"/>
                  </a:lnTo>
                  <a:lnTo>
                    <a:pt x="2311271" y="642223"/>
                  </a:lnTo>
                  <a:lnTo>
                    <a:pt x="2269109" y="650748"/>
                  </a:lnTo>
                  <a:lnTo>
                    <a:pt x="108330" y="650748"/>
                  </a:lnTo>
                  <a:lnTo>
                    <a:pt x="66168" y="642223"/>
                  </a:lnTo>
                  <a:lnTo>
                    <a:pt x="31734" y="618978"/>
                  </a:lnTo>
                  <a:lnTo>
                    <a:pt x="8514" y="584504"/>
                  </a:lnTo>
                  <a:lnTo>
                    <a:pt x="0" y="542290"/>
                  </a:lnTo>
                  <a:lnTo>
                    <a:pt x="0" y="108458"/>
                  </a:lnTo>
                  <a:close/>
                </a:path>
              </a:pathLst>
            </a:custGeom>
            <a:ln w="15872">
              <a:solidFill>
                <a:srgbClr val="A0D58A"/>
              </a:solidFill>
            </a:ln>
          </p:spPr>
          <p:txBody>
            <a:bodyPr wrap="square" lIns="0" tIns="0" rIns="0" bIns="0" rtlCol="0"/>
            <a:lstStyle/>
            <a:p>
              <a:endParaRPr/>
            </a:p>
          </p:txBody>
        </p:sp>
      </p:grpSp>
      <p:sp>
        <p:nvSpPr>
          <p:cNvPr id="29" name="object 29"/>
          <p:cNvSpPr txBox="1"/>
          <p:nvPr/>
        </p:nvSpPr>
        <p:spPr>
          <a:xfrm>
            <a:off x="8452112" y="5119696"/>
            <a:ext cx="1834514" cy="330835"/>
          </a:xfrm>
          <a:prstGeom prst="rect">
            <a:avLst/>
          </a:prstGeom>
        </p:spPr>
        <p:txBody>
          <a:bodyPr vert="horz" wrap="square" lIns="0" tIns="12700" rIns="0" bIns="0" rtlCol="0">
            <a:spAutoFit/>
          </a:bodyPr>
          <a:lstStyle/>
          <a:p>
            <a:pPr marL="12700">
              <a:lnSpc>
                <a:spcPct val="100000"/>
              </a:lnSpc>
              <a:spcBef>
                <a:spcPts val="100"/>
              </a:spcBef>
            </a:pPr>
            <a:r>
              <a:rPr sz="2000" dirty="0">
                <a:latin typeface="Arial MT"/>
                <a:cs typeface="Arial MT"/>
              </a:rPr>
              <a:t>Problem</a:t>
            </a:r>
            <a:r>
              <a:rPr sz="2000" spc="-85" dirty="0">
                <a:latin typeface="Arial MT"/>
                <a:cs typeface="Arial MT"/>
              </a:rPr>
              <a:t> </a:t>
            </a:r>
            <a:r>
              <a:rPr sz="2000" dirty="0">
                <a:latin typeface="Arial" panose="020B0604020202020204" pitchFamily="34" charset="0"/>
                <a:cs typeface="Arial" panose="020B0604020202020204" pitchFamily="34" charset="0"/>
              </a:rPr>
              <a:t>solving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a:spLocks noGrp="1"/>
          </p:cNvSpPr>
          <p:nvPr>
            <p:ph type="title"/>
          </p:nvPr>
        </p:nvSpPr>
        <p:spPr>
          <a:xfrm>
            <a:off x="308228" y="390780"/>
            <a:ext cx="12725400" cy="1022844"/>
          </a:xfrm>
          <a:prstGeom prst="rect">
            <a:avLst/>
          </a:prstGeom>
        </p:spPr>
        <p:txBody>
          <a:bodyPr vert="horz" wrap="square" lIns="0" tIns="12065" rIns="0" bIns="0" rtlCol="0">
            <a:spAutoFit/>
          </a:bodyPr>
          <a:lstStyle/>
          <a:p>
            <a:pPr marL="1490980" marR="5080" algn="l">
              <a:lnSpc>
                <a:spcPts val="3875"/>
              </a:lnSpc>
              <a:spcBef>
                <a:spcPts val="95"/>
              </a:spcBef>
            </a:pPr>
            <a:r>
              <a:rPr sz="3600" spc="-10" dirty="0">
                <a:latin typeface="Arial" panose="020B0604020202020204" pitchFamily="34" charset="0"/>
                <a:cs typeface="Arial" panose="020B0604020202020204" pitchFamily="34" charset="0"/>
              </a:rPr>
              <a:t>Channels</a:t>
            </a:r>
            <a:r>
              <a:rPr sz="3600" spc="10" dirty="0">
                <a:latin typeface="Arial" panose="020B0604020202020204" pitchFamily="34" charset="0"/>
                <a:cs typeface="Arial" panose="020B0604020202020204" pitchFamily="34" charset="0"/>
              </a:rPr>
              <a:t> </a:t>
            </a:r>
            <a:r>
              <a:rPr sz="3600" spc="-5" dirty="0">
                <a:latin typeface="Arial" panose="020B0604020202020204" pitchFamily="34" charset="0"/>
                <a:cs typeface="Arial" panose="020B0604020202020204" pitchFamily="34" charset="0"/>
              </a:rPr>
              <a:t>that</a:t>
            </a:r>
            <a:r>
              <a:rPr sz="3600" spc="10" dirty="0">
                <a:latin typeface="Arial" panose="020B0604020202020204" pitchFamily="34" charset="0"/>
                <a:cs typeface="Arial" panose="020B0604020202020204" pitchFamily="34" charset="0"/>
              </a:rPr>
              <a:t> </a:t>
            </a:r>
            <a:r>
              <a:rPr sz="3600" spc="-5" dirty="0">
                <a:latin typeface="Arial" panose="020B0604020202020204" pitchFamily="34" charset="0"/>
                <a:cs typeface="Arial" panose="020B0604020202020204" pitchFamily="34" charset="0"/>
              </a:rPr>
              <a:t>can be</a:t>
            </a:r>
            <a:r>
              <a:rPr sz="3600" spc="-10" dirty="0">
                <a:latin typeface="Arial" panose="020B0604020202020204" pitchFamily="34" charset="0"/>
                <a:cs typeface="Arial" panose="020B0604020202020204" pitchFamily="34" charset="0"/>
              </a:rPr>
              <a:t> </a:t>
            </a:r>
            <a:r>
              <a:rPr sz="3600" spc="-5" dirty="0">
                <a:latin typeface="Arial" panose="020B0604020202020204" pitchFamily="34" charset="0"/>
                <a:cs typeface="Arial" panose="020B0604020202020204" pitchFamily="34" charset="0"/>
              </a:rPr>
              <a:t>used </a:t>
            </a:r>
            <a:r>
              <a:rPr sz="3600" dirty="0">
                <a:latin typeface="Arial" panose="020B0604020202020204" pitchFamily="34" charset="0"/>
                <a:cs typeface="Arial" panose="020B0604020202020204" pitchFamily="34" charset="0"/>
              </a:rPr>
              <a:t>to</a:t>
            </a:r>
            <a:r>
              <a:rPr sz="3600" spc="5" dirty="0">
                <a:latin typeface="Arial" panose="020B0604020202020204" pitchFamily="34" charset="0"/>
                <a:cs typeface="Arial" panose="020B0604020202020204" pitchFamily="34" charset="0"/>
              </a:rPr>
              <a:t> </a:t>
            </a:r>
            <a:r>
              <a:rPr sz="3600" spc="-5" dirty="0">
                <a:latin typeface="Arial" panose="020B0604020202020204" pitchFamily="34" charset="0"/>
                <a:cs typeface="Arial" panose="020B0604020202020204" pitchFamily="34" charset="0"/>
              </a:rPr>
              <a:t>improve</a:t>
            </a:r>
          </a:p>
          <a:p>
            <a:pPr marL="1490980" marR="124460" algn="l">
              <a:lnSpc>
                <a:spcPts val="3875"/>
              </a:lnSpc>
            </a:pPr>
            <a:r>
              <a:rPr sz="3600" spc="-5" dirty="0">
                <a:latin typeface="Arial" panose="020B0604020202020204" pitchFamily="34" charset="0"/>
                <a:cs typeface="Arial" panose="020B0604020202020204" pitchFamily="34" charset="0"/>
              </a:rPr>
              <a:t>communications</a:t>
            </a:r>
          </a:p>
        </p:txBody>
      </p:sp>
      <p:pic>
        <p:nvPicPr>
          <p:cNvPr id="21" name="Picture 20">
            <a:extLst>
              <a:ext uri="{FF2B5EF4-FFF2-40B4-BE49-F238E27FC236}">
                <a16:creationId xmlns:a16="http://schemas.microsoft.com/office/drawing/2014/main" id="{9AECCE51-02B7-6008-FBC9-A4BC2E3F2B2D}"/>
              </a:ext>
            </a:extLst>
          </p:cNvPr>
          <p:cNvPicPr>
            <a:picLocks noChangeAspect="1"/>
          </p:cNvPicPr>
          <p:nvPr/>
        </p:nvPicPr>
        <p:blipFill>
          <a:blip r:embed="rId2"/>
          <a:stretch>
            <a:fillRect/>
          </a:stretch>
        </p:blipFill>
        <p:spPr>
          <a:xfrm>
            <a:off x="4050447" y="3453140"/>
            <a:ext cx="8141553" cy="3404860"/>
          </a:xfrm>
          <a:prstGeom prst="rect">
            <a:avLst/>
          </a:prstGeom>
          <a:effectLst>
            <a:softEdge rad="317500"/>
          </a:effectLst>
        </p:spPr>
      </p:pic>
      <p:sp>
        <p:nvSpPr>
          <p:cNvPr id="22" name="TextBox 21">
            <a:extLst>
              <a:ext uri="{FF2B5EF4-FFF2-40B4-BE49-F238E27FC236}">
                <a16:creationId xmlns:a16="http://schemas.microsoft.com/office/drawing/2014/main" id="{1E76CC5C-C7BF-5FD0-50C0-CE832B96EBD2}"/>
              </a:ext>
            </a:extLst>
          </p:cNvPr>
          <p:cNvSpPr txBox="1"/>
          <p:nvPr/>
        </p:nvSpPr>
        <p:spPr>
          <a:xfrm>
            <a:off x="1524000" y="2286000"/>
            <a:ext cx="8915400" cy="2400657"/>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Communication channels can be </a:t>
            </a:r>
            <a:r>
              <a:rPr lang="en-US" sz="2400" spc="5"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categorized</a:t>
            </a:r>
            <a:r>
              <a:rPr lang="en-US" sz="2400" spc="-55"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into</a:t>
            </a:r>
            <a:r>
              <a:rPr lang="en-US" sz="2400" spc="-15"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three</a:t>
            </a:r>
            <a:r>
              <a:rPr lang="en-US" sz="2400" spc="-3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principal</a:t>
            </a:r>
            <a:r>
              <a:rPr lang="en-US" sz="2400" spc="-2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channels each</a:t>
            </a:r>
            <a:r>
              <a:rPr lang="en-US" sz="2400" spc="-4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of</a:t>
            </a:r>
            <a:r>
              <a:rPr lang="en-US" sz="2400" spc="-15"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these</a:t>
            </a:r>
            <a:r>
              <a:rPr lang="en-US" sz="2400" spc="-3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channels</a:t>
            </a:r>
            <a:r>
              <a:rPr lang="en-US" sz="2400" spc="-45"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have</a:t>
            </a:r>
            <a:r>
              <a:rPr lang="en-US" sz="2400" spc="-5" dirty="0">
                <a:latin typeface="Arial" panose="020B0604020202020204" pitchFamily="34" charset="0"/>
                <a:cs typeface="Arial" panose="020B0604020202020204" pitchFamily="34" charset="0"/>
              </a:rPr>
              <a:t> different </a:t>
            </a:r>
            <a:r>
              <a:rPr lang="en-US" sz="2400" dirty="0">
                <a:latin typeface="Arial" panose="020B0604020202020204" pitchFamily="34" charset="0"/>
                <a:cs typeface="Arial" panose="020B0604020202020204" pitchFamily="34" charset="0"/>
              </a:rPr>
              <a:t>strengths</a:t>
            </a:r>
            <a:r>
              <a:rPr lang="en-US" sz="2400" spc="-6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and</a:t>
            </a:r>
            <a:r>
              <a:rPr lang="en-US" sz="2400" spc="-25"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weaknesses, they can be found on the diagram below:</a:t>
            </a:r>
          </a:p>
          <a:p>
            <a:endParaRPr lang="en-US" sz="1800" dirty="0">
              <a:latin typeface="Arial MT"/>
              <a:cs typeface="Arial MT"/>
            </a:endParaRPr>
          </a:p>
          <a:p>
            <a:r>
              <a:rPr lang="en-US" sz="1800" dirty="0">
                <a:solidFill>
                  <a:srgbClr val="FFFFFF"/>
                </a:solidFill>
                <a:latin typeface="Arial MT"/>
                <a:cs typeface="Arial MT"/>
              </a:rPr>
              <a:t>,</a:t>
            </a:r>
            <a:endParaRPr lang="en-US" sz="1800" dirty="0">
              <a:latin typeface="Arial MT"/>
              <a:cs typeface="Arial MT"/>
            </a:endParaRP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a:spLocks noGrp="1"/>
          </p:cNvSpPr>
          <p:nvPr>
            <p:ph type="title"/>
          </p:nvPr>
        </p:nvSpPr>
        <p:spPr>
          <a:xfrm>
            <a:off x="-756311" y="407662"/>
            <a:ext cx="12948311" cy="512320"/>
          </a:xfrm>
          <a:prstGeom prst="rect">
            <a:avLst/>
          </a:prstGeom>
        </p:spPr>
        <p:txBody>
          <a:bodyPr vert="horz" wrap="square" lIns="0" tIns="12065" rIns="0" bIns="0" rtlCol="0">
            <a:spAutoFit/>
          </a:bodyPr>
          <a:lstStyle/>
          <a:p>
            <a:pPr marL="2453005" marR="5080" algn="l">
              <a:lnSpc>
                <a:spcPts val="3875"/>
              </a:lnSpc>
              <a:spcBef>
                <a:spcPts val="95"/>
              </a:spcBef>
            </a:pPr>
            <a:r>
              <a:rPr sz="3600" spc="-5" dirty="0">
                <a:latin typeface="Arial" panose="020B0604020202020204" pitchFamily="34" charset="0"/>
                <a:cs typeface="Arial" panose="020B0604020202020204" pitchFamily="34" charset="0"/>
              </a:rPr>
              <a:t>The</a:t>
            </a:r>
            <a:r>
              <a:rPr sz="3600" spc="-1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types</a:t>
            </a:r>
            <a:r>
              <a:rPr sz="3600" spc="-15" dirty="0">
                <a:latin typeface="Arial" panose="020B0604020202020204" pitchFamily="34" charset="0"/>
                <a:cs typeface="Arial" panose="020B0604020202020204" pitchFamily="34" charset="0"/>
              </a:rPr>
              <a:t> </a:t>
            </a:r>
            <a:r>
              <a:rPr sz="3600" spc="-5" dirty="0">
                <a:latin typeface="Arial" panose="020B0604020202020204" pitchFamily="34" charset="0"/>
                <a:cs typeface="Arial" panose="020B0604020202020204" pitchFamily="34" charset="0"/>
              </a:rPr>
              <a:t>of</a:t>
            </a:r>
            <a:r>
              <a:rPr sz="3600" spc="5" dirty="0">
                <a:latin typeface="Arial" panose="020B0604020202020204" pitchFamily="34" charset="0"/>
                <a:cs typeface="Arial" panose="020B0604020202020204" pitchFamily="34" charset="0"/>
              </a:rPr>
              <a:t> </a:t>
            </a:r>
            <a:r>
              <a:rPr sz="3600" spc="-5" dirty="0">
                <a:latin typeface="Arial" panose="020B0604020202020204" pitchFamily="34" charset="0"/>
                <a:cs typeface="Arial" panose="020B0604020202020204" pitchFamily="34" charset="0"/>
              </a:rPr>
              <a:t>barriers</a:t>
            </a:r>
            <a:r>
              <a:rPr sz="3600" spc="10" dirty="0">
                <a:latin typeface="Arial" panose="020B0604020202020204" pitchFamily="34" charset="0"/>
                <a:cs typeface="Arial" panose="020B0604020202020204" pitchFamily="34" charset="0"/>
              </a:rPr>
              <a:t> </a:t>
            </a:r>
            <a:r>
              <a:rPr sz="3600" spc="-5" dirty="0">
                <a:latin typeface="Arial" panose="020B0604020202020204" pitchFamily="34" charset="0"/>
                <a:cs typeface="Arial" panose="020B0604020202020204" pitchFamily="34" charset="0"/>
              </a:rPr>
              <a:t>for</a:t>
            </a:r>
            <a:r>
              <a:rPr sz="3600" dirty="0">
                <a:latin typeface="Arial" panose="020B0604020202020204" pitchFamily="34" charset="0"/>
                <a:cs typeface="Arial" panose="020B0604020202020204" pitchFamily="34" charset="0"/>
              </a:rPr>
              <a:t> </a:t>
            </a:r>
            <a:r>
              <a:rPr sz="3600" spc="-10" dirty="0">
                <a:latin typeface="Arial" panose="020B0604020202020204" pitchFamily="34" charset="0"/>
                <a:cs typeface="Arial" panose="020B0604020202020204" pitchFamily="34" charset="0"/>
              </a:rPr>
              <a:t>effectiv</a:t>
            </a:r>
            <a:r>
              <a:rPr lang="en-US" sz="3600" spc="-10" dirty="0">
                <a:latin typeface="Arial" panose="020B0604020202020204" pitchFamily="34" charset="0"/>
                <a:cs typeface="Arial" panose="020B0604020202020204" pitchFamily="34" charset="0"/>
              </a:rPr>
              <a:t>e </a:t>
            </a:r>
            <a:r>
              <a:rPr sz="3600" spc="-5" dirty="0">
                <a:latin typeface="Arial" panose="020B0604020202020204" pitchFamily="34" charset="0"/>
                <a:cs typeface="Arial" panose="020B0604020202020204" pitchFamily="34" charset="0"/>
              </a:rPr>
              <a:t>communications</a:t>
            </a:r>
          </a:p>
        </p:txBody>
      </p:sp>
      <p:sp>
        <p:nvSpPr>
          <p:cNvPr id="7" name="object 7"/>
          <p:cNvSpPr txBox="1"/>
          <p:nvPr/>
        </p:nvSpPr>
        <p:spPr>
          <a:xfrm>
            <a:off x="1488426" y="1828800"/>
            <a:ext cx="8458835" cy="2166619"/>
          </a:xfrm>
          <a:prstGeom prst="rect">
            <a:avLst/>
          </a:prstGeom>
        </p:spPr>
        <p:txBody>
          <a:bodyPr vert="horz" wrap="square" lIns="0" tIns="12065" rIns="0" bIns="0" rtlCol="0">
            <a:spAutoFit/>
          </a:bodyPr>
          <a:lstStyle/>
          <a:p>
            <a:r>
              <a:rPr lang="en-US" sz="2000" dirty="0">
                <a:latin typeface="Arial" panose="020B0604020202020204" pitchFamily="34" charset="0"/>
                <a:cs typeface="Arial" panose="020B0604020202020204" pitchFamily="34" charset="0"/>
              </a:rPr>
              <a:t>Efficient communication is frequently hampered by verbal, nonverbal, written, listening, and visual barriers.</a:t>
            </a:r>
          </a:p>
          <a:p>
            <a:r>
              <a:rPr lang="en-US" sz="2000" dirty="0">
                <a:latin typeface="Arial" panose="020B0604020202020204" pitchFamily="34" charset="0"/>
                <a:cs typeface="Arial" panose="020B0604020202020204" pitchFamily="34" charset="0"/>
              </a:rPr>
              <a:t> </a:t>
            </a:r>
          </a:p>
          <a:p>
            <a:r>
              <a:rPr lang="en-US" sz="2000" dirty="0">
                <a:latin typeface="Arial" panose="020B0604020202020204" pitchFamily="34" charset="0"/>
                <a:cs typeface="Arial" panose="020B0604020202020204" pitchFamily="34" charset="0"/>
              </a:rPr>
              <a:t>Ineffective communication puts both ourselves and others in danger. </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On the diagram below we can see the foundation of communication barriers that we can meet in any organization or team</a:t>
            </a:r>
          </a:p>
        </p:txBody>
      </p:sp>
      <p:graphicFrame>
        <p:nvGraphicFramePr>
          <p:cNvPr id="2" name="Diagram 1">
            <a:extLst>
              <a:ext uri="{FF2B5EF4-FFF2-40B4-BE49-F238E27FC236}">
                <a16:creationId xmlns:a16="http://schemas.microsoft.com/office/drawing/2014/main" id="{284581CC-5669-DC41-0D04-B44644D5A8BC}"/>
              </a:ext>
            </a:extLst>
          </p:cNvPr>
          <p:cNvGraphicFramePr/>
          <p:nvPr>
            <p:extLst>
              <p:ext uri="{D42A27DB-BD31-4B8C-83A1-F6EECF244321}">
                <p14:modId xmlns:p14="http://schemas.microsoft.com/office/powerpoint/2010/main" val="2910928623"/>
              </p:ext>
            </p:extLst>
          </p:nvPr>
        </p:nvGraphicFramePr>
        <p:xfrm>
          <a:off x="4064000" y="210839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C616B3DC-C165-433D-9187-62DCC0E317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23" name="Freeform 6">
              <a:extLst>
                <a:ext uri="{FF2B5EF4-FFF2-40B4-BE49-F238E27FC236}">
                  <a16:creationId xmlns:a16="http://schemas.microsoft.com/office/drawing/2014/main" id="{97E1BF84-9824-4B0E-98DF-F0F7181DD0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4" name="Freeform 7">
              <a:extLst>
                <a:ext uri="{FF2B5EF4-FFF2-40B4-BE49-F238E27FC236}">
                  <a16:creationId xmlns:a16="http://schemas.microsoft.com/office/drawing/2014/main" id="{A85FA340-7392-4303-9707-A12F45A46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5" name="Freeform 9">
              <a:extLst>
                <a:ext uri="{FF2B5EF4-FFF2-40B4-BE49-F238E27FC236}">
                  <a16:creationId xmlns:a16="http://schemas.microsoft.com/office/drawing/2014/main" id="{758A9051-2BD9-4868-8B84-344752FA2F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6" name="Freeform 10">
              <a:extLst>
                <a:ext uri="{FF2B5EF4-FFF2-40B4-BE49-F238E27FC236}">
                  <a16:creationId xmlns:a16="http://schemas.microsoft.com/office/drawing/2014/main" id="{58264C49-3539-4CBD-8F11-1106C8B878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7" name="Freeform 11">
              <a:extLst>
                <a:ext uri="{FF2B5EF4-FFF2-40B4-BE49-F238E27FC236}">
                  <a16:creationId xmlns:a16="http://schemas.microsoft.com/office/drawing/2014/main" id="{DE862133-5C7E-4B32-9786-0B33BC51A7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8" name="Freeform 12">
              <a:extLst>
                <a:ext uri="{FF2B5EF4-FFF2-40B4-BE49-F238E27FC236}">
                  <a16:creationId xmlns:a16="http://schemas.microsoft.com/office/drawing/2014/main" id="{90925F6C-DF03-4707-9176-6049F049B5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3" name="object 3"/>
          <p:cNvSpPr txBox="1">
            <a:spLocks noGrp="1"/>
          </p:cNvSpPr>
          <p:nvPr>
            <p:ph type="title"/>
          </p:nvPr>
        </p:nvSpPr>
        <p:spPr>
          <a:xfrm>
            <a:off x="4130675" y="4800600"/>
            <a:ext cx="7413623" cy="898149"/>
          </a:xfrm>
          <a:prstGeom prst="rect">
            <a:avLst/>
          </a:prstGeom>
        </p:spPr>
        <p:txBody>
          <a:bodyPr vert="horz" lIns="91440" tIns="45720" rIns="91440" bIns="45720" rtlCol="0" anchor="b">
            <a:noAutofit/>
          </a:bodyPr>
          <a:lstStyle/>
          <a:p>
            <a:pPr marL="12700" algn="r">
              <a:lnSpc>
                <a:spcPct val="90000"/>
              </a:lnSpc>
            </a:pPr>
            <a:r>
              <a:rPr lang="en-US" sz="3600" spc="-5" dirty="0">
                <a:latin typeface="Arial" panose="020B0604020202020204" pitchFamily="34" charset="0"/>
                <a:cs typeface="Arial" panose="020B0604020202020204" pitchFamily="34" charset="0"/>
              </a:rPr>
              <a:t>Examples of  good communication culture in the workplace </a:t>
            </a:r>
          </a:p>
        </p:txBody>
      </p:sp>
      <p:sp>
        <p:nvSpPr>
          <p:cNvPr id="30" name="Rounded Rectangle 6">
            <a:extLst>
              <a:ext uri="{FF2B5EF4-FFF2-40B4-BE49-F238E27FC236}">
                <a16:creationId xmlns:a16="http://schemas.microsoft.com/office/drawing/2014/main" id="{EF263B76-D6AC-40A4-BA2E-CC8B89190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609600"/>
            <a:ext cx="7833360" cy="3633216"/>
          </a:xfrm>
          <a:prstGeom prst="roundRect">
            <a:avLst>
              <a:gd name="adj" fmla="val 4834"/>
            </a:avLst>
          </a:prstGeom>
          <a:solidFill>
            <a:schemeClr val="bg1"/>
          </a:solid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4D393030-7E69-5E1C-AC67-150AD75D3D2B}"/>
              </a:ext>
            </a:extLst>
          </p:cNvPr>
          <p:cNvPicPr>
            <a:picLocks noChangeAspect="1"/>
          </p:cNvPicPr>
          <p:nvPr/>
        </p:nvPicPr>
        <p:blipFill>
          <a:blip r:embed="rId3"/>
          <a:stretch>
            <a:fillRect/>
          </a:stretch>
        </p:blipFill>
        <p:spPr>
          <a:xfrm>
            <a:off x="3678237" y="228600"/>
            <a:ext cx="8117523" cy="41656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6AD30037-67ED-4367-9BE0-45787510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34DE60C-20A4-CC2D-1A2F-DA7C373AB7A7}"/>
              </a:ext>
            </a:extLst>
          </p:cNvPr>
          <p:cNvPicPr>
            <a:picLocks noChangeAspect="1"/>
          </p:cNvPicPr>
          <p:nvPr/>
        </p:nvPicPr>
        <p:blipFill rotWithShape="1">
          <a:blip r:embed="rId3"/>
          <a:srcRect l="28248" r="25005" b="1"/>
          <a:stretch/>
        </p:blipFill>
        <p:spPr>
          <a:xfrm>
            <a:off x="6892924" y="10"/>
            <a:ext cx="5299077" cy="6857990"/>
          </a:xfrm>
          <a:custGeom>
            <a:avLst/>
            <a:gdLst/>
            <a:ahLst/>
            <a:cxnLst/>
            <a:rect l="l" t="t" r="r" b="b"/>
            <a:pathLst>
              <a:path w="5299077" h="6858000">
                <a:moveTo>
                  <a:pt x="836871" y="0"/>
                </a:moveTo>
                <a:lnTo>
                  <a:pt x="5299077" y="0"/>
                </a:lnTo>
                <a:lnTo>
                  <a:pt x="5299077" y="6858000"/>
                </a:lnTo>
                <a:lnTo>
                  <a:pt x="1911312" y="6858000"/>
                </a:lnTo>
                <a:lnTo>
                  <a:pt x="0" y="5333999"/>
                </a:lnTo>
                <a:close/>
              </a:path>
            </a:pathLst>
          </a:custGeom>
        </p:spPr>
      </p:pic>
      <p:grpSp>
        <p:nvGrpSpPr>
          <p:cNvPr id="27" name="Group 26">
            <a:extLst>
              <a:ext uri="{FF2B5EF4-FFF2-40B4-BE49-F238E27FC236}">
                <a16:creationId xmlns:a16="http://schemas.microsoft.com/office/drawing/2014/main" id="{50841A4E-5BC1-44B4-83CF-D524E8AE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32760" y="0"/>
            <a:ext cx="2436813" cy="6858001"/>
            <a:chOff x="1320800" y="0"/>
            <a:chExt cx="2436813" cy="6858001"/>
          </a:xfrm>
        </p:grpSpPr>
        <p:sp>
          <p:nvSpPr>
            <p:cNvPr id="28" name="Freeform 6">
              <a:extLst>
                <a:ext uri="{FF2B5EF4-FFF2-40B4-BE49-F238E27FC236}">
                  <a16:creationId xmlns:a16="http://schemas.microsoft.com/office/drawing/2014/main" id="{BF371BCC-8954-44E2-8C4F-29DC188727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9" name="Freeform 7">
              <a:extLst>
                <a:ext uri="{FF2B5EF4-FFF2-40B4-BE49-F238E27FC236}">
                  <a16:creationId xmlns:a16="http://schemas.microsoft.com/office/drawing/2014/main" id="{CD3505BE-B420-41C5-BE34-3E7652D37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30" name="Freeform 8">
              <a:extLst>
                <a:ext uri="{FF2B5EF4-FFF2-40B4-BE49-F238E27FC236}">
                  <a16:creationId xmlns:a16="http://schemas.microsoft.com/office/drawing/2014/main" id="{4B68A05B-A78B-4D59-8CF9-1900731A2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31" name="Freeform 9">
              <a:extLst>
                <a:ext uri="{FF2B5EF4-FFF2-40B4-BE49-F238E27FC236}">
                  <a16:creationId xmlns:a16="http://schemas.microsoft.com/office/drawing/2014/main" id="{84D57A01-C112-4FF2-B5ED-0B762AAD9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32" name="Freeform 10">
              <a:extLst>
                <a:ext uri="{FF2B5EF4-FFF2-40B4-BE49-F238E27FC236}">
                  <a16:creationId xmlns:a16="http://schemas.microsoft.com/office/drawing/2014/main" id="{6CCCCDF1-5D4F-4CA1-8400-DFBB96BB0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33" name="Freeform 11">
              <a:extLst>
                <a:ext uri="{FF2B5EF4-FFF2-40B4-BE49-F238E27FC236}">
                  <a16:creationId xmlns:a16="http://schemas.microsoft.com/office/drawing/2014/main" id="{20A090B2-5344-43CD-BC70-A6D44F15E8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6" name="object 6"/>
          <p:cNvSpPr txBox="1">
            <a:spLocks noGrp="1"/>
          </p:cNvSpPr>
          <p:nvPr>
            <p:ph type="title"/>
          </p:nvPr>
        </p:nvSpPr>
        <p:spPr>
          <a:xfrm>
            <a:off x="381000" y="-189690"/>
            <a:ext cx="5260680" cy="1752599"/>
          </a:xfrm>
          <a:prstGeom prst="rect">
            <a:avLst/>
          </a:prstGeom>
        </p:spPr>
        <p:txBody>
          <a:bodyPr vert="horz" lIns="91440" tIns="45720" rIns="91440" bIns="45720" rtlCol="0" anchor="ctr">
            <a:normAutofit/>
          </a:bodyPr>
          <a:lstStyle/>
          <a:p>
            <a:pPr marL="12700" algn="l"/>
            <a:r>
              <a:rPr lang="en-US" sz="3600" spc="-5" dirty="0">
                <a:latin typeface="Arial" panose="020B0604020202020204" pitchFamily="34" charset="0"/>
                <a:cs typeface="Arial" panose="020B0604020202020204" pitchFamily="34" charset="0"/>
              </a:rPr>
              <a:t>Co</a:t>
            </a:r>
            <a:r>
              <a:rPr lang="en-US" sz="3600" spc="-20" dirty="0">
                <a:latin typeface="Arial" panose="020B0604020202020204" pitchFamily="34" charset="0"/>
                <a:cs typeface="Arial" panose="020B0604020202020204" pitchFamily="34" charset="0"/>
              </a:rPr>
              <a:t>n</a:t>
            </a:r>
            <a:r>
              <a:rPr lang="en-US" sz="3600" spc="-5" dirty="0">
                <a:latin typeface="Arial" panose="020B0604020202020204" pitchFamily="34" charset="0"/>
                <a:cs typeface="Arial" panose="020B0604020202020204" pitchFamily="34" charset="0"/>
              </a:rPr>
              <a:t>clus</a:t>
            </a:r>
            <a:r>
              <a:rPr lang="en-US" sz="3600" spc="5" dirty="0">
                <a:latin typeface="Arial" panose="020B0604020202020204" pitchFamily="34" charset="0"/>
                <a:cs typeface="Arial" panose="020B0604020202020204" pitchFamily="34" charset="0"/>
              </a:rPr>
              <a:t>i</a:t>
            </a:r>
            <a:r>
              <a:rPr lang="en-US" sz="3600" spc="-5" dirty="0">
                <a:latin typeface="Arial" panose="020B0604020202020204" pitchFamily="34" charset="0"/>
                <a:cs typeface="Arial" panose="020B0604020202020204" pitchFamily="34" charset="0"/>
              </a:rPr>
              <a:t>on</a:t>
            </a:r>
          </a:p>
        </p:txBody>
      </p:sp>
      <p:sp>
        <p:nvSpPr>
          <p:cNvPr id="7" name="object 7"/>
          <p:cNvSpPr txBox="1"/>
          <p:nvPr/>
        </p:nvSpPr>
        <p:spPr>
          <a:xfrm>
            <a:off x="381000" y="1600199"/>
            <a:ext cx="5523148" cy="4191001"/>
          </a:xfrm>
          <a:prstGeom prst="rect">
            <a:avLst/>
          </a:prstGeom>
        </p:spPr>
        <p:txBody>
          <a:bodyPr vert="horz" lIns="91440" tIns="45720" rIns="91440" bIns="45720" rtlCol="0" anchor="ctr">
            <a:normAutofit fontScale="92500" lnSpcReduction="20000"/>
          </a:bodyPr>
          <a:lstStyle/>
          <a:p>
            <a:pPr marL="342900" indent="-342900">
              <a:lnSpc>
                <a:spcPct val="90000"/>
              </a:lnSpc>
              <a:spcBef>
                <a:spcPct val="20000"/>
              </a:spcBef>
              <a:spcAft>
                <a:spcPts val="600"/>
              </a:spcAft>
              <a:buClr>
                <a:schemeClr val="accent1">
                  <a:lumMod val="75000"/>
                </a:schemeClr>
              </a:buClr>
              <a:buSzPct val="145000"/>
              <a:buFont typeface="Arial"/>
              <a:buChar char="•"/>
            </a:pPr>
            <a:r>
              <a:rPr lang="en-US" sz="2000" dirty="0">
                <a:latin typeface="Arial" panose="020B0604020202020204" pitchFamily="34" charset="0"/>
                <a:cs typeface="Arial" panose="020B0604020202020204" pitchFamily="34" charset="0"/>
              </a:rPr>
              <a:t>Positive work experiences for your team can be greatly influenced by effective communication abilities.</a:t>
            </a:r>
          </a:p>
          <a:p>
            <a:pPr marL="342900" indent="-342900">
              <a:lnSpc>
                <a:spcPct val="90000"/>
              </a:lnSpc>
              <a:spcBef>
                <a:spcPct val="20000"/>
              </a:spcBef>
              <a:spcAft>
                <a:spcPts val="600"/>
              </a:spcAft>
              <a:buClr>
                <a:schemeClr val="accent1">
                  <a:lumMod val="75000"/>
                </a:schemeClr>
              </a:buClr>
              <a:buSzPct val="145000"/>
              <a:buFont typeface="Arial"/>
              <a:buChar char="•"/>
            </a:pPr>
            <a:endParaRPr lang="en-US" sz="1900" dirty="0"/>
          </a:p>
          <a:p>
            <a:pPr marL="342900" indent="-342900">
              <a:lnSpc>
                <a:spcPct val="90000"/>
              </a:lnSpc>
              <a:spcBef>
                <a:spcPct val="20000"/>
              </a:spcBef>
              <a:spcAft>
                <a:spcPts val="600"/>
              </a:spcAft>
              <a:buClr>
                <a:schemeClr val="accent1">
                  <a:lumMod val="75000"/>
                </a:schemeClr>
              </a:buClr>
              <a:buSzPct val="145000"/>
              <a:buFont typeface="Arial"/>
              <a:buChar char="•"/>
            </a:pPr>
            <a:r>
              <a:rPr lang="en-US" sz="2000" dirty="0">
                <a:latin typeface="Arial" panose="020B0604020202020204" pitchFamily="34" charset="0"/>
                <a:cs typeface="Arial" panose="020B0604020202020204" pitchFamily="34" charset="0"/>
              </a:rPr>
              <a:t>Good communication entails learning how to handle conflict, build better connections, and trust your team.</a:t>
            </a:r>
          </a:p>
          <a:p>
            <a:pPr marL="342900" indent="-342900">
              <a:lnSpc>
                <a:spcPct val="90000"/>
              </a:lnSpc>
              <a:spcBef>
                <a:spcPct val="20000"/>
              </a:spcBef>
              <a:spcAft>
                <a:spcPts val="600"/>
              </a:spcAft>
              <a:buClr>
                <a:schemeClr val="accent1">
                  <a:lumMod val="75000"/>
                </a:schemeClr>
              </a:buClr>
              <a:buSzPct val="145000"/>
              <a:buFont typeface="Arial"/>
              <a:buChar char="•"/>
            </a:pPr>
            <a:endParaRPr lang="en-US" sz="1900" dirty="0"/>
          </a:p>
          <a:p>
            <a:pPr marL="342900" indent="-342900">
              <a:lnSpc>
                <a:spcPct val="90000"/>
              </a:lnSpc>
              <a:spcBef>
                <a:spcPct val="20000"/>
              </a:spcBef>
              <a:spcAft>
                <a:spcPts val="600"/>
              </a:spcAft>
              <a:buClr>
                <a:schemeClr val="accent1">
                  <a:lumMod val="75000"/>
                </a:schemeClr>
              </a:buClr>
              <a:buSzPct val="145000"/>
              <a:buFont typeface="Arial"/>
              <a:buChar char="•"/>
            </a:pPr>
            <a:r>
              <a:rPr lang="en-US" sz="2200" dirty="0">
                <a:latin typeface="Arial" panose="020B0604020202020204" pitchFamily="34" charset="0"/>
                <a:cs typeface="Arial" panose="020B0604020202020204" pitchFamily="34" charset="0"/>
              </a:rPr>
              <a:t>Three main channels of communication can be distinguished: written, nonverbal, and verbal.</a:t>
            </a:r>
          </a:p>
          <a:p>
            <a:pPr marL="342900" indent="-342900">
              <a:lnSpc>
                <a:spcPct val="90000"/>
              </a:lnSpc>
              <a:spcBef>
                <a:spcPct val="20000"/>
              </a:spcBef>
              <a:spcAft>
                <a:spcPts val="600"/>
              </a:spcAft>
              <a:buClr>
                <a:schemeClr val="accent1">
                  <a:lumMod val="75000"/>
                </a:schemeClr>
              </a:buClr>
              <a:buSzPct val="145000"/>
              <a:buFont typeface="Arial"/>
              <a:buChar char="•"/>
            </a:pPr>
            <a:endParaRPr lang="en-US" sz="1900" dirty="0"/>
          </a:p>
          <a:p>
            <a:pPr marL="342900" indent="-342900">
              <a:lnSpc>
                <a:spcPct val="90000"/>
              </a:lnSpc>
              <a:spcBef>
                <a:spcPct val="20000"/>
              </a:spcBef>
              <a:spcAft>
                <a:spcPts val="600"/>
              </a:spcAft>
              <a:buClr>
                <a:schemeClr val="accent1">
                  <a:lumMod val="75000"/>
                </a:schemeClr>
              </a:buClr>
              <a:buSzPct val="145000"/>
              <a:buFont typeface="Arial"/>
              <a:buChar char="•"/>
            </a:pPr>
            <a:r>
              <a:rPr lang="en-US" sz="2200" dirty="0">
                <a:latin typeface="Arial" panose="020B0604020202020204" pitchFamily="34" charset="0"/>
                <a:cs typeface="Arial" panose="020B0604020202020204" pitchFamily="34" charset="0"/>
              </a:rPr>
              <a:t>Language, cultural, and organizational barriers are typical obstacles to effective communication.</a:t>
            </a:r>
          </a:p>
          <a:p>
            <a:pPr marL="356870">
              <a:lnSpc>
                <a:spcPct val="90000"/>
              </a:lnSpc>
              <a:spcBef>
                <a:spcPct val="20000"/>
              </a:spcBef>
              <a:spcAft>
                <a:spcPts val="600"/>
              </a:spcAft>
              <a:buClr>
                <a:schemeClr val="accent1">
                  <a:lumMod val="75000"/>
                </a:schemeClr>
              </a:buClr>
              <a:buSzPct val="145000"/>
              <a:buFont typeface="Arial"/>
              <a:buChar char="•"/>
            </a:pPr>
            <a:endParaRPr lang="en-US" sz="1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2304414" y="669493"/>
            <a:ext cx="226695" cy="300355"/>
          </a:xfrm>
          <a:prstGeom prst="rect">
            <a:avLst/>
          </a:prstGeom>
        </p:spPr>
        <p:txBody>
          <a:bodyPr vert="horz" wrap="square" lIns="0" tIns="12700" rIns="0" bIns="0" rtlCol="0">
            <a:spAutoFit/>
          </a:bodyPr>
          <a:lstStyle/>
          <a:p>
            <a:pPr marL="12700">
              <a:lnSpc>
                <a:spcPct val="100000"/>
              </a:lnSpc>
              <a:spcBef>
                <a:spcPts val="100"/>
              </a:spcBef>
            </a:pPr>
            <a:r>
              <a:rPr sz="1800" spc="-175" dirty="0">
                <a:solidFill>
                  <a:srgbClr val="8EC0C1"/>
                </a:solidFill>
                <a:latin typeface="Lucida Sans Unicode"/>
                <a:cs typeface="Lucida Sans Unicode"/>
              </a:rPr>
              <a:t>◤</a:t>
            </a:r>
            <a:endParaRPr sz="1800">
              <a:latin typeface="Lucida Sans Unicode"/>
              <a:cs typeface="Lucida Sans Unicode"/>
            </a:endParaRPr>
          </a:p>
        </p:txBody>
      </p:sp>
      <p:sp>
        <p:nvSpPr>
          <p:cNvPr id="6" name="object 6"/>
          <p:cNvSpPr txBox="1">
            <a:spLocks noGrp="1"/>
          </p:cNvSpPr>
          <p:nvPr>
            <p:ph type="title"/>
          </p:nvPr>
        </p:nvSpPr>
        <p:spPr>
          <a:xfrm>
            <a:off x="2667000" y="1008046"/>
            <a:ext cx="2743200" cy="566181"/>
          </a:xfrm>
          <a:prstGeom prst="rect">
            <a:avLst/>
          </a:prstGeom>
        </p:spPr>
        <p:txBody>
          <a:bodyPr vert="horz" wrap="square" lIns="0" tIns="12065" rIns="0" bIns="0" rtlCol="0">
            <a:spAutoFit/>
          </a:bodyPr>
          <a:lstStyle/>
          <a:p>
            <a:pPr marL="12700" algn="l">
              <a:lnSpc>
                <a:spcPct val="100000"/>
              </a:lnSpc>
              <a:spcBef>
                <a:spcPts val="95"/>
              </a:spcBef>
            </a:pPr>
            <a:r>
              <a:rPr sz="3600" spc="-5" dirty="0">
                <a:latin typeface="Arial" panose="020B0604020202020204" pitchFamily="34" charset="0"/>
                <a:cs typeface="Arial" panose="020B0604020202020204" pitchFamily="34" charset="0"/>
              </a:rPr>
              <a:t>Refe</a:t>
            </a:r>
            <a:r>
              <a:rPr sz="3600" spc="-20" dirty="0">
                <a:latin typeface="Arial" panose="020B0604020202020204" pitchFamily="34" charset="0"/>
                <a:cs typeface="Arial" panose="020B0604020202020204" pitchFamily="34" charset="0"/>
              </a:rPr>
              <a:t>r</a:t>
            </a:r>
            <a:r>
              <a:rPr sz="3600" spc="-5" dirty="0">
                <a:latin typeface="Arial" panose="020B0604020202020204" pitchFamily="34" charset="0"/>
                <a:cs typeface="Arial" panose="020B0604020202020204" pitchFamily="34" charset="0"/>
              </a:rPr>
              <a:t>ence</a:t>
            </a:r>
          </a:p>
        </p:txBody>
      </p:sp>
      <p:sp>
        <p:nvSpPr>
          <p:cNvPr id="7" name="object 7"/>
          <p:cNvSpPr txBox="1"/>
          <p:nvPr/>
        </p:nvSpPr>
        <p:spPr>
          <a:xfrm>
            <a:off x="2277617" y="2055622"/>
            <a:ext cx="7594600" cy="3805554"/>
          </a:xfrm>
          <a:prstGeom prst="rect">
            <a:avLst/>
          </a:prstGeom>
        </p:spPr>
        <p:txBody>
          <a:bodyPr vert="horz" wrap="square" lIns="0" tIns="12065" rIns="0" bIns="0" rtlCol="0">
            <a:spAutoFit/>
          </a:bodyPr>
          <a:lstStyle/>
          <a:p>
            <a:pPr marL="356870" marR="225425" indent="-344805">
              <a:lnSpc>
                <a:spcPct val="100000"/>
              </a:lnSpc>
              <a:spcBef>
                <a:spcPts val="95"/>
              </a:spcBef>
              <a:buClr>
                <a:srgbClr val="8EC0C1"/>
              </a:buClr>
              <a:buSzPct val="90625"/>
              <a:buFont typeface="Wingdings"/>
              <a:buChar char=""/>
              <a:tabLst>
                <a:tab pos="356870" algn="l"/>
                <a:tab pos="357505" algn="l"/>
              </a:tabLst>
            </a:pPr>
            <a:r>
              <a:rPr sz="1600" spc="-5" dirty="0">
                <a:solidFill>
                  <a:srgbClr val="FFFFFF"/>
                </a:solidFill>
                <a:latin typeface="Arial MT"/>
                <a:cs typeface="Arial MT"/>
              </a:rPr>
              <a:t>Dingwall,J.R.</a:t>
            </a:r>
            <a:r>
              <a:rPr sz="1600" spc="30" dirty="0">
                <a:solidFill>
                  <a:srgbClr val="FFFFFF"/>
                </a:solidFill>
                <a:latin typeface="Arial MT"/>
                <a:cs typeface="Arial MT"/>
              </a:rPr>
              <a:t> </a:t>
            </a:r>
            <a:r>
              <a:rPr sz="1600" spc="-5" dirty="0">
                <a:solidFill>
                  <a:srgbClr val="FFFFFF"/>
                </a:solidFill>
                <a:latin typeface="Arial MT"/>
                <a:cs typeface="Arial MT"/>
              </a:rPr>
              <a:t>labrie,</a:t>
            </a:r>
            <a:r>
              <a:rPr sz="1600" dirty="0">
                <a:solidFill>
                  <a:srgbClr val="FFFFFF"/>
                </a:solidFill>
                <a:latin typeface="Arial MT"/>
                <a:cs typeface="Arial MT"/>
              </a:rPr>
              <a:t> </a:t>
            </a:r>
            <a:r>
              <a:rPr sz="1600" spc="-5" dirty="0">
                <a:solidFill>
                  <a:srgbClr val="FFFFFF"/>
                </a:solidFill>
                <a:latin typeface="Arial MT"/>
                <a:cs typeface="Arial MT"/>
              </a:rPr>
              <a:t>C.</a:t>
            </a:r>
            <a:r>
              <a:rPr sz="1600" spc="20" dirty="0">
                <a:solidFill>
                  <a:srgbClr val="FFFFFF"/>
                </a:solidFill>
                <a:latin typeface="Arial MT"/>
                <a:cs typeface="Arial MT"/>
              </a:rPr>
              <a:t> </a:t>
            </a:r>
            <a:r>
              <a:rPr sz="1600" spc="-20" dirty="0">
                <a:solidFill>
                  <a:srgbClr val="FFFFFF"/>
                </a:solidFill>
                <a:latin typeface="Arial MT"/>
                <a:cs typeface="Arial MT"/>
              </a:rPr>
              <a:t>,McLennon,T.</a:t>
            </a:r>
            <a:r>
              <a:rPr sz="1600" spc="30" dirty="0">
                <a:solidFill>
                  <a:srgbClr val="FFFFFF"/>
                </a:solidFill>
                <a:latin typeface="Arial MT"/>
                <a:cs typeface="Arial MT"/>
              </a:rPr>
              <a:t> </a:t>
            </a:r>
            <a:r>
              <a:rPr sz="1600" spc="-5" dirty="0">
                <a:solidFill>
                  <a:srgbClr val="FFFFFF"/>
                </a:solidFill>
                <a:latin typeface="Arial MT"/>
                <a:cs typeface="Arial MT"/>
              </a:rPr>
              <a:t>,</a:t>
            </a:r>
            <a:r>
              <a:rPr sz="1600" spc="15" dirty="0">
                <a:solidFill>
                  <a:srgbClr val="FFFFFF"/>
                </a:solidFill>
                <a:latin typeface="Arial MT"/>
                <a:cs typeface="Arial MT"/>
              </a:rPr>
              <a:t> </a:t>
            </a:r>
            <a:r>
              <a:rPr sz="1600" spc="-5" dirty="0">
                <a:solidFill>
                  <a:srgbClr val="FFFFFF"/>
                </a:solidFill>
                <a:latin typeface="Arial MT"/>
                <a:cs typeface="Arial MT"/>
              </a:rPr>
              <a:t>Underwood,L.</a:t>
            </a:r>
            <a:r>
              <a:rPr sz="1600" spc="45" dirty="0">
                <a:solidFill>
                  <a:srgbClr val="FFFFFF"/>
                </a:solidFill>
                <a:latin typeface="Arial MT"/>
                <a:cs typeface="Arial MT"/>
              </a:rPr>
              <a:t> </a:t>
            </a:r>
            <a:r>
              <a:rPr sz="1600" spc="-5" dirty="0">
                <a:solidFill>
                  <a:srgbClr val="FFFFFF"/>
                </a:solidFill>
                <a:latin typeface="Arial MT"/>
                <a:cs typeface="Arial MT"/>
              </a:rPr>
              <a:t>(2022)</a:t>
            </a:r>
            <a:r>
              <a:rPr sz="1600" spc="20" dirty="0">
                <a:solidFill>
                  <a:srgbClr val="FFFFFF"/>
                </a:solidFill>
                <a:latin typeface="Arial MT"/>
                <a:cs typeface="Arial MT"/>
              </a:rPr>
              <a:t> </a:t>
            </a:r>
            <a:r>
              <a:rPr sz="1600" spc="-5" dirty="0">
                <a:solidFill>
                  <a:srgbClr val="FFFFFF"/>
                </a:solidFill>
                <a:latin typeface="Arial MT"/>
                <a:cs typeface="Arial MT"/>
              </a:rPr>
              <a:t>"</a:t>
            </a:r>
            <a:r>
              <a:rPr sz="1600" i="1" spc="-5" dirty="0">
                <a:solidFill>
                  <a:srgbClr val="FFFFFF"/>
                </a:solidFill>
                <a:latin typeface="Arial"/>
                <a:cs typeface="Arial"/>
              </a:rPr>
              <a:t>Communication </a:t>
            </a:r>
            <a:r>
              <a:rPr sz="1600" i="1" spc="-430" dirty="0">
                <a:solidFill>
                  <a:srgbClr val="FFFFFF"/>
                </a:solidFill>
                <a:latin typeface="Arial"/>
                <a:cs typeface="Arial"/>
              </a:rPr>
              <a:t> </a:t>
            </a:r>
            <a:r>
              <a:rPr sz="1600" i="1" spc="-5" dirty="0">
                <a:solidFill>
                  <a:srgbClr val="FFFFFF"/>
                </a:solidFill>
                <a:latin typeface="Arial"/>
                <a:cs typeface="Arial"/>
              </a:rPr>
              <a:t>Channel"</a:t>
            </a:r>
            <a:r>
              <a:rPr sz="1600" i="1" spc="-20" dirty="0">
                <a:solidFill>
                  <a:srgbClr val="FFFFFF"/>
                </a:solidFill>
                <a:latin typeface="Arial"/>
                <a:cs typeface="Arial"/>
              </a:rPr>
              <a:t> </a:t>
            </a:r>
            <a:r>
              <a:rPr sz="1600" spc="-10" dirty="0">
                <a:solidFill>
                  <a:srgbClr val="FFFFFF"/>
                </a:solidFill>
                <a:latin typeface="Arial MT"/>
                <a:cs typeface="Arial MT"/>
              </a:rPr>
              <a:t>Available</a:t>
            </a:r>
            <a:endParaRPr sz="1600">
              <a:latin typeface="Arial MT"/>
              <a:cs typeface="Arial MT"/>
            </a:endParaRPr>
          </a:p>
          <a:p>
            <a:pPr marL="356870" marR="5080">
              <a:lnSpc>
                <a:spcPct val="100000"/>
              </a:lnSpc>
            </a:pPr>
            <a:r>
              <a:rPr sz="1600" spc="-5" dirty="0">
                <a:solidFill>
                  <a:srgbClr val="FFFFFF"/>
                </a:solidFill>
                <a:latin typeface="Arial MT"/>
                <a:cs typeface="Arial MT"/>
                <a:hlinkClick r:id="rId2"/>
              </a:rPr>
              <a:t>at:</a:t>
            </a:r>
            <a:r>
              <a:rPr sz="1600" spc="155" dirty="0">
                <a:solidFill>
                  <a:srgbClr val="FFFFFF"/>
                </a:solidFill>
                <a:latin typeface="Arial MT"/>
                <a:cs typeface="Arial MT"/>
                <a:hlinkClick r:id="rId2"/>
              </a:rPr>
              <a:t> </a:t>
            </a:r>
            <a:r>
              <a:rPr sz="1600" u="heavy" spc="-5" dirty="0">
                <a:solidFill>
                  <a:srgbClr val="0462C1"/>
                </a:solidFill>
                <a:uFill>
                  <a:solidFill>
                    <a:srgbClr val="0462C1"/>
                  </a:solidFill>
                </a:uFill>
                <a:latin typeface="Arial MT"/>
                <a:cs typeface="Arial MT"/>
                <a:hlinkClick r:id="rId2"/>
              </a:rPr>
              <a:t>https://ecampusontario.pressbooks.pub/profcommsontario/chapter/communic </a:t>
            </a:r>
            <a:r>
              <a:rPr sz="1600" spc="-430" dirty="0">
                <a:solidFill>
                  <a:srgbClr val="0462C1"/>
                </a:solidFill>
                <a:latin typeface="Arial MT"/>
                <a:cs typeface="Arial MT"/>
                <a:hlinkClick r:id="rId2"/>
              </a:rPr>
              <a:t> </a:t>
            </a:r>
            <a:r>
              <a:rPr sz="1600" u="heavy" spc="-5" dirty="0">
                <a:solidFill>
                  <a:srgbClr val="0462C1"/>
                </a:solidFill>
                <a:uFill>
                  <a:solidFill>
                    <a:srgbClr val="0462C1"/>
                  </a:solidFill>
                </a:uFill>
                <a:latin typeface="Arial MT"/>
                <a:cs typeface="Arial MT"/>
                <a:hlinkClick r:id="rId2"/>
              </a:rPr>
              <a:t>ation-channel/</a:t>
            </a:r>
            <a:endParaRPr sz="1600">
              <a:latin typeface="Arial MT"/>
              <a:cs typeface="Arial MT"/>
            </a:endParaRPr>
          </a:p>
          <a:p>
            <a:pPr marL="356870" indent="-344805">
              <a:lnSpc>
                <a:spcPct val="100000"/>
              </a:lnSpc>
              <a:spcBef>
                <a:spcPts val="1600"/>
              </a:spcBef>
              <a:buClr>
                <a:srgbClr val="8EC0C1"/>
              </a:buClr>
              <a:buSzPct val="90625"/>
              <a:buFont typeface="Wingdings"/>
              <a:buChar char=""/>
              <a:tabLst>
                <a:tab pos="356870" algn="l"/>
                <a:tab pos="357505" algn="l"/>
              </a:tabLst>
            </a:pPr>
            <a:r>
              <a:rPr sz="1600" spc="-5" dirty="0">
                <a:solidFill>
                  <a:srgbClr val="FFFFFF"/>
                </a:solidFill>
                <a:latin typeface="Arial MT"/>
                <a:cs typeface="Arial MT"/>
              </a:rPr>
              <a:t>IHASCO(2022)</a:t>
            </a:r>
            <a:r>
              <a:rPr sz="1600" spc="20" dirty="0">
                <a:solidFill>
                  <a:srgbClr val="FFFFFF"/>
                </a:solidFill>
                <a:latin typeface="Arial MT"/>
                <a:cs typeface="Arial MT"/>
              </a:rPr>
              <a:t> </a:t>
            </a:r>
            <a:r>
              <a:rPr sz="1600" dirty="0">
                <a:solidFill>
                  <a:srgbClr val="FFFFFF"/>
                </a:solidFill>
                <a:latin typeface="Arial MT"/>
                <a:cs typeface="Arial MT"/>
              </a:rPr>
              <a:t>"</a:t>
            </a:r>
            <a:r>
              <a:rPr sz="1600" i="1" dirty="0">
                <a:solidFill>
                  <a:srgbClr val="FFFFFF"/>
                </a:solidFill>
                <a:latin typeface="Arial"/>
                <a:cs typeface="Arial"/>
              </a:rPr>
              <a:t>What</a:t>
            </a:r>
            <a:r>
              <a:rPr sz="1600" i="1" spc="-10" dirty="0">
                <a:solidFill>
                  <a:srgbClr val="FFFFFF"/>
                </a:solidFill>
                <a:latin typeface="Arial"/>
                <a:cs typeface="Arial"/>
              </a:rPr>
              <a:t> </a:t>
            </a:r>
            <a:r>
              <a:rPr sz="1600" i="1" spc="-5" dirty="0">
                <a:solidFill>
                  <a:srgbClr val="FFFFFF"/>
                </a:solidFill>
                <a:latin typeface="Arial"/>
                <a:cs typeface="Arial"/>
              </a:rPr>
              <a:t>are</a:t>
            </a:r>
            <a:r>
              <a:rPr sz="1600" i="1" spc="10" dirty="0">
                <a:solidFill>
                  <a:srgbClr val="FFFFFF"/>
                </a:solidFill>
                <a:latin typeface="Arial"/>
                <a:cs typeface="Arial"/>
              </a:rPr>
              <a:t> </a:t>
            </a:r>
            <a:r>
              <a:rPr sz="1600" i="1" spc="-5" dirty="0">
                <a:solidFill>
                  <a:srgbClr val="FFFFFF"/>
                </a:solidFill>
                <a:latin typeface="Arial"/>
                <a:cs typeface="Arial"/>
              </a:rPr>
              <a:t>the</a:t>
            </a:r>
            <a:r>
              <a:rPr sz="1600" i="1" spc="15" dirty="0">
                <a:solidFill>
                  <a:srgbClr val="FFFFFF"/>
                </a:solidFill>
                <a:latin typeface="Arial"/>
                <a:cs typeface="Arial"/>
              </a:rPr>
              <a:t> </a:t>
            </a:r>
            <a:r>
              <a:rPr sz="1600" i="1" spc="-5" dirty="0">
                <a:solidFill>
                  <a:srgbClr val="FFFFFF"/>
                </a:solidFill>
                <a:latin typeface="Arial"/>
                <a:cs typeface="Arial"/>
              </a:rPr>
              <a:t>benefits</a:t>
            </a:r>
            <a:r>
              <a:rPr sz="1600" i="1" spc="5" dirty="0">
                <a:solidFill>
                  <a:srgbClr val="FFFFFF"/>
                </a:solidFill>
                <a:latin typeface="Arial"/>
                <a:cs typeface="Arial"/>
              </a:rPr>
              <a:t> </a:t>
            </a:r>
            <a:r>
              <a:rPr sz="1600" i="1" spc="-5" dirty="0">
                <a:solidFill>
                  <a:srgbClr val="FFFFFF"/>
                </a:solidFill>
                <a:latin typeface="Arial"/>
                <a:cs typeface="Arial"/>
              </a:rPr>
              <a:t>of</a:t>
            </a:r>
            <a:r>
              <a:rPr sz="1600" i="1" spc="15" dirty="0">
                <a:solidFill>
                  <a:srgbClr val="FFFFFF"/>
                </a:solidFill>
                <a:latin typeface="Arial"/>
                <a:cs typeface="Arial"/>
              </a:rPr>
              <a:t> </a:t>
            </a:r>
            <a:r>
              <a:rPr sz="1600" i="1" spc="-5" dirty="0">
                <a:solidFill>
                  <a:srgbClr val="FFFFFF"/>
                </a:solidFill>
                <a:latin typeface="Arial"/>
                <a:cs typeface="Arial"/>
              </a:rPr>
              <a:t>effective</a:t>
            </a:r>
            <a:r>
              <a:rPr sz="1600" i="1" spc="30" dirty="0">
                <a:solidFill>
                  <a:srgbClr val="FFFFFF"/>
                </a:solidFill>
                <a:latin typeface="Arial"/>
                <a:cs typeface="Arial"/>
              </a:rPr>
              <a:t> </a:t>
            </a:r>
            <a:r>
              <a:rPr sz="1600" i="1" spc="-5" dirty="0">
                <a:solidFill>
                  <a:srgbClr val="FFFFFF"/>
                </a:solidFill>
                <a:latin typeface="Arial"/>
                <a:cs typeface="Arial"/>
              </a:rPr>
              <a:t>communication</a:t>
            </a:r>
            <a:endParaRPr sz="1600">
              <a:latin typeface="Arial"/>
              <a:cs typeface="Arial"/>
            </a:endParaRPr>
          </a:p>
          <a:p>
            <a:pPr marL="356870" marR="459740">
              <a:lnSpc>
                <a:spcPct val="100000"/>
              </a:lnSpc>
            </a:pPr>
            <a:r>
              <a:rPr sz="1600" i="1" spc="-5" dirty="0">
                <a:solidFill>
                  <a:srgbClr val="FFFFFF"/>
                </a:solidFill>
                <a:latin typeface="Arial"/>
                <a:cs typeface="Arial"/>
                <a:hlinkClick r:id="rId3"/>
              </a:rPr>
              <a:t>skills?" </a:t>
            </a:r>
            <a:r>
              <a:rPr sz="1600" spc="-5" dirty="0">
                <a:solidFill>
                  <a:srgbClr val="FFFFFF"/>
                </a:solidFill>
                <a:latin typeface="Arial MT"/>
                <a:cs typeface="Arial MT"/>
                <a:hlinkClick r:id="rId3"/>
              </a:rPr>
              <a:t>Available at: </a:t>
            </a:r>
            <a:r>
              <a:rPr sz="1600" u="heavy" spc="-5" dirty="0">
                <a:solidFill>
                  <a:srgbClr val="0462C1"/>
                </a:solidFill>
                <a:uFill>
                  <a:solidFill>
                    <a:srgbClr val="0462C1"/>
                  </a:solidFill>
                </a:uFill>
                <a:latin typeface="Arial MT"/>
                <a:cs typeface="Arial MT"/>
                <a:hlinkClick r:id="rId3"/>
              </a:rPr>
              <a:t>https://www.ihasco.co.uk/blog/entry/3234/what-are-the- </a:t>
            </a:r>
            <a:r>
              <a:rPr sz="1600" spc="-430" dirty="0">
                <a:solidFill>
                  <a:srgbClr val="0462C1"/>
                </a:solidFill>
                <a:latin typeface="Arial MT"/>
                <a:cs typeface="Arial MT"/>
                <a:hlinkClick r:id="rId3"/>
              </a:rPr>
              <a:t> </a:t>
            </a:r>
            <a:r>
              <a:rPr sz="1600" u="heavy" spc="-5" dirty="0">
                <a:solidFill>
                  <a:srgbClr val="0462C1"/>
                </a:solidFill>
                <a:uFill>
                  <a:solidFill>
                    <a:srgbClr val="0462C1"/>
                  </a:solidFill>
                </a:uFill>
                <a:latin typeface="Arial MT"/>
                <a:cs typeface="Arial MT"/>
                <a:hlinkClick r:id="rId3"/>
              </a:rPr>
              <a:t>benefits-of-effective-communication-skills</a:t>
            </a:r>
            <a:endParaRPr sz="1600">
              <a:latin typeface="Arial MT"/>
              <a:cs typeface="Arial MT"/>
            </a:endParaRPr>
          </a:p>
          <a:p>
            <a:pPr marL="356870" indent="-344805">
              <a:lnSpc>
                <a:spcPct val="100000"/>
              </a:lnSpc>
              <a:spcBef>
                <a:spcPts val="1595"/>
              </a:spcBef>
              <a:buClr>
                <a:srgbClr val="8EC0C1"/>
              </a:buClr>
              <a:buSzPct val="90625"/>
              <a:buFont typeface="Wingdings"/>
              <a:buChar char=""/>
              <a:tabLst>
                <a:tab pos="356870" algn="l"/>
                <a:tab pos="357505" algn="l"/>
              </a:tabLst>
            </a:pPr>
            <a:r>
              <a:rPr sz="1600" spc="-20" dirty="0">
                <a:solidFill>
                  <a:srgbClr val="FFFFFF"/>
                </a:solidFill>
                <a:latin typeface="Arial MT"/>
                <a:cs typeface="Arial MT"/>
              </a:rPr>
              <a:t>Toppr(2022)</a:t>
            </a:r>
            <a:r>
              <a:rPr sz="1600" spc="30" dirty="0">
                <a:solidFill>
                  <a:srgbClr val="FFFFFF"/>
                </a:solidFill>
                <a:latin typeface="Arial MT"/>
                <a:cs typeface="Arial MT"/>
              </a:rPr>
              <a:t> </a:t>
            </a:r>
            <a:r>
              <a:rPr sz="1600" spc="-5" dirty="0">
                <a:solidFill>
                  <a:srgbClr val="FFFFFF"/>
                </a:solidFill>
                <a:latin typeface="Arial MT"/>
                <a:cs typeface="Arial MT"/>
              </a:rPr>
              <a:t>"</a:t>
            </a:r>
            <a:r>
              <a:rPr sz="1600" i="1" spc="-5" dirty="0">
                <a:solidFill>
                  <a:srgbClr val="FFFFFF"/>
                </a:solidFill>
                <a:latin typeface="Arial"/>
                <a:cs typeface="Arial"/>
              </a:rPr>
              <a:t>Barriers</a:t>
            </a:r>
            <a:r>
              <a:rPr sz="1600" i="1" spc="15" dirty="0">
                <a:solidFill>
                  <a:srgbClr val="FFFFFF"/>
                </a:solidFill>
                <a:latin typeface="Arial"/>
                <a:cs typeface="Arial"/>
              </a:rPr>
              <a:t> </a:t>
            </a:r>
            <a:r>
              <a:rPr sz="1600" i="1" spc="-5" dirty="0">
                <a:solidFill>
                  <a:srgbClr val="FFFFFF"/>
                </a:solidFill>
                <a:latin typeface="Arial"/>
                <a:cs typeface="Arial"/>
              </a:rPr>
              <a:t>in Communication"</a:t>
            </a:r>
            <a:r>
              <a:rPr sz="1600" i="1" spc="20" dirty="0">
                <a:solidFill>
                  <a:srgbClr val="FFFFFF"/>
                </a:solidFill>
                <a:latin typeface="Arial"/>
                <a:cs typeface="Arial"/>
              </a:rPr>
              <a:t> </a:t>
            </a:r>
            <a:r>
              <a:rPr sz="1600" spc="-10" dirty="0">
                <a:solidFill>
                  <a:srgbClr val="FFFFFF"/>
                </a:solidFill>
                <a:latin typeface="Arial MT"/>
                <a:cs typeface="Arial MT"/>
              </a:rPr>
              <a:t>Available</a:t>
            </a:r>
            <a:endParaRPr sz="1600">
              <a:latin typeface="Arial MT"/>
              <a:cs typeface="Arial MT"/>
            </a:endParaRPr>
          </a:p>
          <a:p>
            <a:pPr marL="356870">
              <a:lnSpc>
                <a:spcPct val="100000"/>
              </a:lnSpc>
            </a:pPr>
            <a:r>
              <a:rPr sz="1600" spc="-5" dirty="0">
                <a:solidFill>
                  <a:srgbClr val="FFFFFF"/>
                </a:solidFill>
                <a:latin typeface="Arial MT"/>
                <a:cs typeface="Arial MT"/>
                <a:hlinkClick r:id="rId4"/>
              </a:rPr>
              <a:t>at:</a:t>
            </a:r>
            <a:r>
              <a:rPr sz="1600" spc="-30" dirty="0">
                <a:solidFill>
                  <a:srgbClr val="FFFFFF"/>
                </a:solidFill>
                <a:latin typeface="Arial MT"/>
                <a:cs typeface="Arial MT"/>
                <a:hlinkClick r:id="rId4"/>
              </a:rPr>
              <a:t> </a:t>
            </a:r>
            <a:r>
              <a:rPr sz="1600" u="heavy" spc="-5" dirty="0">
                <a:solidFill>
                  <a:srgbClr val="0462C1"/>
                </a:solidFill>
                <a:uFill>
                  <a:solidFill>
                    <a:srgbClr val="0462C1"/>
                  </a:solidFill>
                </a:uFill>
                <a:latin typeface="Arial MT"/>
                <a:cs typeface="Arial MT"/>
                <a:hlinkClick r:id="rId4"/>
              </a:rPr>
              <a:t>https://www.toppr.com/guides/business-correspondence-and-</a:t>
            </a:r>
            <a:endParaRPr sz="1600">
              <a:latin typeface="Arial MT"/>
              <a:cs typeface="Arial MT"/>
            </a:endParaRPr>
          </a:p>
          <a:p>
            <a:pPr marL="356870">
              <a:lnSpc>
                <a:spcPct val="100000"/>
              </a:lnSpc>
            </a:pPr>
            <a:r>
              <a:rPr sz="1600" u="heavy" spc="-5" dirty="0">
                <a:solidFill>
                  <a:srgbClr val="0462C1"/>
                </a:solidFill>
                <a:uFill>
                  <a:solidFill>
                    <a:srgbClr val="0462C1"/>
                  </a:solidFill>
                </a:uFill>
                <a:latin typeface="Arial MT"/>
                <a:cs typeface="Arial MT"/>
                <a:hlinkClick r:id="rId4"/>
              </a:rPr>
              <a:t>reporting/communication/barriers-in-communication/</a:t>
            </a:r>
            <a:endParaRPr sz="1600">
              <a:latin typeface="Arial MT"/>
              <a:cs typeface="Arial MT"/>
            </a:endParaRPr>
          </a:p>
          <a:p>
            <a:pPr marL="356870" marR="701040" indent="-344805" algn="just">
              <a:lnSpc>
                <a:spcPct val="100000"/>
              </a:lnSpc>
              <a:spcBef>
                <a:spcPts val="1610"/>
              </a:spcBef>
              <a:buClr>
                <a:srgbClr val="8EC0C1"/>
              </a:buClr>
              <a:buSzPct val="90625"/>
              <a:buFont typeface="Wingdings"/>
              <a:buChar char=""/>
              <a:tabLst>
                <a:tab pos="357505" algn="l"/>
              </a:tabLst>
            </a:pPr>
            <a:r>
              <a:rPr sz="1600" spc="-5" dirty="0">
                <a:solidFill>
                  <a:srgbClr val="FFFFFF"/>
                </a:solidFill>
                <a:latin typeface="Arial MT"/>
                <a:cs typeface="Arial MT"/>
              </a:rPr>
              <a:t>AMOS(2022) "</a:t>
            </a:r>
            <a:r>
              <a:rPr sz="1600" i="1" spc="-5" dirty="0">
                <a:solidFill>
                  <a:srgbClr val="FFFFFF"/>
                </a:solidFill>
                <a:latin typeface="Arial"/>
                <a:cs typeface="Arial"/>
              </a:rPr>
              <a:t>Shannon and Weaver Model of Communication" </a:t>
            </a:r>
            <a:r>
              <a:rPr sz="1600" i="1" spc="-10" dirty="0">
                <a:solidFill>
                  <a:srgbClr val="FFFFFF"/>
                </a:solidFill>
                <a:latin typeface="Arial"/>
                <a:cs typeface="Arial"/>
              </a:rPr>
              <a:t>Available </a:t>
            </a:r>
            <a:r>
              <a:rPr sz="1600" i="1" spc="-430" dirty="0">
                <a:solidFill>
                  <a:srgbClr val="FFFFFF"/>
                </a:solidFill>
                <a:latin typeface="Arial"/>
                <a:cs typeface="Arial"/>
              </a:rPr>
              <a:t> </a:t>
            </a:r>
            <a:r>
              <a:rPr sz="1600" i="1" spc="-5" dirty="0">
                <a:solidFill>
                  <a:srgbClr val="FFFFFF"/>
                </a:solidFill>
                <a:latin typeface="Arial"/>
                <a:cs typeface="Arial"/>
                <a:hlinkClick r:id="rId5"/>
              </a:rPr>
              <a:t>at:</a:t>
            </a:r>
            <a:r>
              <a:rPr sz="1600" i="1" spc="-5" dirty="0">
                <a:solidFill>
                  <a:srgbClr val="0462C1"/>
                </a:solidFill>
                <a:latin typeface="Arial"/>
                <a:cs typeface="Arial"/>
                <a:hlinkClick r:id="rId5"/>
              </a:rPr>
              <a:t> </a:t>
            </a:r>
            <a:r>
              <a:rPr sz="1600" i="1" u="heavy" spc="-10" dirty="0">
                <a:solidFill>
                  <a:srgbClr val="0462C1"/>
                </a:solidFill>
                <a:uFill>
                  <a:solidFill>
                    <a:srgbClr val="0462C1"/>
                  </a:solidFill>
                </a:uFill>
                <a:latin typeface="Arial"/>
                <a:cs typeface="Arial"/>
                <a:hlinkClick r:id="rId5"/>
              </a:rPr>
              <a:t>https://www.communicationtheory.org/shannon-and-weaver-model-of- </a:t>
            </a:r>
            <a:r>
              <a:rPr sz="1600" i="1" spc="-430" dirty="0">
                <a:solidFill>
                  <a:srgbClr val="0462C1"/>
                </a:solidFill>
                <a:latin typeface="Arial"/>
                <a:cs typeface="Arial"/>
                <a:hlinkClick r:id="rId5"/>
              </a:rPr>
              <a:t> </a:t>
            </a:r>
            <a:r>
              <a:rPr sz="1600" i="1" u="heavy" spc="-5" dirty="0">
                <a:solidFill>
                  <a:srgbClr val="0462C1"/>
                </a:solidFill>
                <a:uFill>
                  <a:solidFill>
                    <a:srgbClr val="0462C1"/>
                  </a:solidFill>
                </a:uFill>
                <a:latin typeface="Arial"/>
                <a:cs typeface="Arial"/>
                <a:hlinkClick r:id="rId5"/>
              </a:rPr>
              <a:t>communication/</a:t>
            </a:r>
            <a:endParaRPr sz="1600">
              <a:latin typeface="Arial"/>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304414" y="669493"/>
            <a:ext cx="226695" cy="300355"/>
          </a:xfrm>
          <a:prstGeom prst="rect">
            <a:avLst/>
          </a:prstGeom>
        </p:spPr>
        <p:txBody>
          <a:bodyPr vert="horz" wrap="square" lIns="0" tIns="12700" rIns="0" bIns="0" rtlCol="0">
            <a:spAutoFit/>
          </a:bodyPr>
          <a:lstStyle/>
          <a:p>
            <a:pPr marL="12700">
              <a:lnSpc>
                <a:spcPct val="100000"/>
              </a:lnSpc>
              <a:spcBef>
                <a:spcPts val="100"/>
              </a:spcBef>
            </a:pPr>
            <a:r>
              <a:rPr sz="1800" spc="-175" dirty="0">
                <a:solidFill>
                  <a:srgbClr val="8EC0C1"/>
                </a:solidFill>
                <a:latin typeface="Lucida Sans Unicode"/>
                <a:cs typeface="Lucida Sans Unicode"/>
              </a:rPr>
              <a:t>◤</a:t>
            </a:r>
            <a:endParaRPr sz="1800">
              <a:latin typeface="Lucida Sans Unicode"/>
              <a:cs typeface="Lucida Sans Unicode"/>
            </a:endParaRPr>
          </a:p>
        </p:txBody>
      </p:sp>
      <p:pic>
        <p:nvPicPr>
          <p:cNvPr id="3" name="object 3"/>
          <p:cNvPicPr/>
          <p:nvPr/>
        </p:nvPicPr>
        <p:blipFill>
          <a:blip r:embed="rId2" cstate="print"/>
          <a:stretch>
            <a:fillRect/>
          </a:stretch>
        </p:blipFill>
        <p:spPr>
          <a:xfrm>
            <a:off x="1752600" y="669493"/>
            <a:ext cx="9998964" cy="5314188"/>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225</TotalTime>
  <Words>487</Words>
  <Application>Microsoft Office PowerPoint</Application>
  <PresentationFormat>Widescreen</PresentationFormat>
  <Paragraphs>68</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Arial MT</vt:lpstr>
      <vt:lpstr>Corbel</vt:lpstr>
      <vt:lpstr>Lucida Sans Unicode</vt:lpstr>
      <vt:lpstr>Wingdings</vt:lpstr>
      <vt:lpstr>Parallax</vt:lpstr>
      <vt:lpstr>University of Wales Trinity Saint David</vt:lpstr>
      <vt:lpstr>Introduction</vt:lpstr>
      <vt:lpstr>PowerPoint Presentation</vt:lpstr>
      <vt:lpstr>UWTSD Highlights </vt:lpstr>
      <vt:lpstr>Benefits of effective communication</vt:lpstr>
      <vt:lpstr>Channels that can be used to improve communications</vt:lpstr>
      <vt:lpstr>The types of barriers for effective communications</vt:lpstr>
      <vt:lpstr>Examples of  good communication culture in the workplace </vt:lpstr>
      <vt:lpstr>Conclusion</vt:lpstr>
      <vt:lpstr>Reference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 of Wales Trinity Saint David  </dc:title>
  <dc:creator>Monika Aujla</dc:creator>
  <cp:lastModifiedBy>Beatris Gelkova</cp:lastModifiedBy>
  <cp:revision>10</cp:revision>
  <dcterms:created xsi:type="dcterms:W3CDTF">2023-02-22T13:51:42Z</dcterms:created>
  <dcterms:modified xsi:type="dcterms:W3CDTF">2023-03-06T11:38:52Z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2022-08-01T00:00:00Z</vt:filetime>
  </property>
  <property fmtid="{D5CDD505-2E9C-101B-9397-08002B2CF9AE}" pid="3" name="Creator">
    <vt:lpwstr>Microsoft® PowerPoint® for Microsoft 365</vt:lpwstr>
  </property>
  <property fmtid="{D5CDD505-2E9C-101B-9397-08002B2CF9AE}" pid="4" name="LastSaved">
    <vt:filetime>2023-02-22T00:00:00Z</vt:filetime>
  </property>
</Properties>
</file>