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xlsx" ContentType="application/vnd.openxmlformats-officedocument.spreadsheetml.sheet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rts/style1.xml" ContentType="application/vnd.ms-office.chartstyle+xml"/>
  <Override PartName="/ppt/charts/colors1.xml" ContentType="application/vnd.ms-office.chartcolor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26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97" d="100"/>
          <a:sy n="97" d="100"/>
        </p:scale>
        <p:origin x="-304" y="-1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notesMaster" Target="notesMasters/notesMaster1.xml"/><Relationship Id="rId27" Type="http://schemas.openxmlformats.org/officeDocument/2006/relationships/printerSettings" Target="printerSettings/printerSettings1.bin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Sheet1.xlsx"/><Relationship Id="rId2" Type="http://schemas.microsoft.com/office/2011/relationships/chartStyle" Target="style1.xml"/><Relationship Id="rId3" Type="http://schemas.microsoft.com/office/2011/relationships/chartColorStyle" Target="colors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Message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Sheet1!$A$2:$A$5</c:f>
              <c:strCache>
                <c:ptCount val="3"/>
                <c:pt idx="0">
                  <c:v>Spoken Words</c:v>
                </c:pt>
                <c:pt idx="1">
                  <c:v>The way that words are said</c:v>
                </c:pt>
                <c:pt idx="2">
                  <c:v>Facial Expression and Body Language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7.0</c:v>
                </c:pt>
                <c:pt idx="1">
                  <c:v>38.0</c:v>
                </c:pt>
                <c:pt idx="2">
                  <c:v>55.0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7A7-4FDD-B6B1-8616D1E13A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00668997907394385"/>
          <c:y val="0.851771506731305"/>
          <c:w val="0.992003798378589"/>
          <c:h val="0.1171940138806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1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518A32-8561-47DE-BE23-DC42B28E7250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576FF6-0D91-4AE8-AEB8-E0374253D785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83AE0F2E-5ACE-4C62-9837-E8F704260FCA}" type="parTrans" cxnId="{96D48F7E-3284-40D5-AD2F-FE473F32196B}">
      <dgm:prSet/>
      <dgm:spPr/>
      <dgm:t>
        <a:bodyPr/>
        <a:lstStyle/>
        <a:p>
          <a:endParaRPr lang="en-GB"/>
        </a:p>
      </dgm:t>
    </dgm:pt>
    <dgm:pt modelId="{B4F94389-6733-4D12-9CBD-D689C521BFA0}" type="sibTrans" cxnId="{96D48F7E-3284-40D5-AD2F-FE473F32196B}">
      <dgm:prSet/>
      <dgm:spPr/>
      <dgm:t>
        <a:bodyPr/>
        <a:lstStyle/>
        <a:p>
          <a:endParaRPr lang="en-GB"/>
        </a:p>
      </dgm:t>
    </dgm:pt>
    <dgm:pt modelId="{85C737E2-4134-4830-AC4F-DC07C1F74636}">
      <dgm:prSet phldrT="[Text]"/>
      <dgm:spPr/>
      <dgm:t>
        <a:bodyPr/>
        <a:lstStyle/>
        <a:p>
          <a:r>
            <a:rPr lang="en-GB" dirty="0"/>
            <a:t>Psychological</a:t>
          </a:r>
        </a:p>
      </dgm:t>
    </dgm:pt>
    <dgm:pt modelId="{9F586550-155B-4BB7-BB8E-C4B66CD67033}" type="parTrans" cxnId="{F3242978-7007-4A2B-829A-566DAD1211A6}">
      <dgm:prSet/>
      <dgm:spPr/>
      <dgm:t>
        <a:bodyPr/>
        <a:lstStyle/>
        <a:p>
          <a:endParaRPr lang="en-GB"/>
        </a:p>
      </dgm:t>
    </dgm:pt>
    <dgm:pt modelId="{34F5E89E-8638-4585-A9B8-CE2A67290620}" type="sibTrans" cxnId="{F3242978-7007-4A2B-829A-566DAD1211A6}">
      <dgm:prSet/>
      <dgm:spPr/>
      <dgm:t>
        <a:bodyPr/>
        <a:lstStyle/>
        <a:p>
          <a:endParaRPr lang="en-GB"/>
        </a:p>
      </dgm:t>
    </dgm:pt>
    <dgm:pt modelId="{260A04E5-337D-4565-81A1-07382509B021}">
      <dgm:prSet phldrT="[Text]"/>
      <dgm:spPr/>
      <dgm:t>
        <a:bodyPr/>
        <a:lstStyle/>
        <a:p>
          <a:r>
            <a:rPr lang="en-GB" dirty="0"/>
            <a:t>Relational</a:t>
          </a:r>
        </a:p>
      </dgm:t>
    </dgm:pt>
    <dgm:pt modelId="{DA4529DE-5887-48C7-829B-2EAAA2883D60}" type="parTrans" cxnId="{FDDE9F3A-AB78-44CE-BAE3-C33D4C2028C4}">
      <dgm:prSet/>
      <dgm:spPr/>
      <dgm:t>
        <a:bodyPr/>
        <a:lstStyle/>
        <a:p>
          <a:endParaRPr lang="en-GB"/>
        </a:p>
      </dgm:t>
    </dgm:pt>
    <dgm:pt modelId="{B099CDF4-16F9-468B-B3A9-905C91DDB23C}" type="sibTrans" cxnId="{FDDE9F3A-AB78-44CE-BAE3-C33D4C2028C4}">
      <dgm:prSet/>
      <dgm:spPr/>
      <dgm:t>
        <a:bodyPr/>
        <a:lstStyle/>
        <a:p>
          <a:endParaRPr lang="en-GB"/>
        </a:p>
      </dgm:t>
    </dgm:pt>
    <dgm:pt modelId="{54AF987E-17AC-47D9-80B7-132072EAF664}">
      <dgm:prSet phldrT="[Text]"/>
      <dgm:spPr/>
      <dgm:t>
        <a:bodyPr/>
        <a:lstStyle/>
        <a:p>
          <a:r>
            <a:rPr lang="en-GB" dirty="0"/>
            <a:t>Situational</a:t>
          </a:r>
        </a:p>
      </dgm:t>
    </dgm:pt>
    <dgm:pt modelId="{A8FC4A00-44C8-4704-8D38-5C76CA1EB3D1}" type="parTrans" cxnId="{ECE6A558-23B5-42DC-B7D7-165097AAB41A}">
      <dgm:prSet/>
      <dgm:spPr/>
      <dgm:t>
        <a:bodyPr/>
        <a:lstStyle/>
        <a:p>
          <a:endParaRPr lang="en-GB"/>
        </a:p>
      </dgm:t>
    </dgm:pt>
    <dgm:pt modelId="{D62D4BC9-9BFC-4020-B46A-C1EC364EF5A1}" type="sibTrans" cxnId="{ECE6A558-23B5-42DC-B7D7-165097AAB41A}">
      <dgm:prSet/>
      <dgm:spPr/>
      <dgm:t>
        <a:bodyPr/>
        <a:lstStyle/>
        <a:p>
          <a:endParaRPr lang="en-GB"/>
        </a:p>
      </dgm:t>
    </dgm:pt>
    <dgm:pt modelId="{9FAD931D-7347-49AD-A412-5C33F3D13CF1}">
      <dgm:prSet phldrT="[Text]"/>
      <dgm:spPr/>
      <dgm:t>
        <a:bodyPr/>
        <a:lstStyle/>
        <a:p>
          <a:r>
            <a:rPr lang="en-GB" dirty="0"/>
            <a:t>Environmental</a:t>
          </a:r>
        </a:p>
      </dgm:t>
    </dgm:pt>
    <dgm:pt modelId="{41C4EA07-BDBF-43F4-8FDE-8FA664A48DC8}" type="parTrans" cxnId="{D337653A-725D-48E5-A2BE-4AAAF768640B}">
      <dgm:prSet/>
      <dgm:spPr/>
      <dgm:t>
        <a:bodyPr/>
        <a:lstStyle/>
        <a:p>
          <a:endParaRPr lang="en-GB"/>
        </a:p>
      </dgm:t>
    </dgm:pt>
    <dgm:pt modelId="{E4DB2428-9503-4CDC-AC44-4168D31612B8}" type="sibTrans" cxnId="{D337653A-725D-48E5-A2BE-4AAAF768640B}">
      <dgm:prSet/>
      <dgm:spPr/>
      <dgm:t>
        <a:bodyPr/>
        <a:lstStyle/>
        <a:p>
          <a:endParaRPr lang="en-GB"/>
        </a:p>
      </dgm:t>
    </dgm:pt>
    <dgm:pt modelId="{FF22B5E2-1A59-4BFE-8BAC-5EAB9932ABFE}">
      <dgm:prSet phldrT="[Text]"/>
      <dgm:spPr/>
      <dgm:t>
        <a:bodyPr/>
        <a:lstStyle/>
        <a:p>
          <a:r>
            <a:rPr lang="en-GB" dirty="0"/>
            <a:t>Cultural</a:t>
          </a:r>
        </a:p>
      </dgm:t>
    </dgm:pt>
    <dgm:pt modelId="{55D358E1-F614-4468-9C0E-943EEE520C0C}" type="parTrans" cxnId="{B1722305-FA5A-4E26-A65D-139604635C90}">
      <dgm:prSet/>
      <dgm:spPr/>
      <dgm:t>
        <a:bodyPr/>
        <a:lstStyle/>
        <a:p>
          <a:endParaRPr lang="en-GB"/>
        </a:p>
      </dgm:t>
    </dgm:pt>
    <dgm:pt modelId="{4C3894DD-4B30-4AE0-BB5E-BA640D4865A5}" type="sibTrans" cxnId="{B1722305-FA5A-4E26-A65D-139604635C90}">
      <dgm:prSet/>
      <dgm:spPr/>
      <dgm:t>
        <a:bodyPr/>
        <a:lstStyle/>
        <a:p>
          <a:endParaRPr lang="en-GB"/>
        </a:p>
      </dgm:t>
    </dgm:pt>
    <dgm:pt modelId="{AEADE35C-E2F4-4550-B7E1-2B3ABD74B52E}" type="pres">
      <dgm:prSet presAssocID="{74518A32-8561-47DE-BE23-DC42B28E725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9601351-ADA9-4D07-A699-3D90803112A0}" type="pres">
      <dgm:prSet presAssocID="{9C576FF6-0D91-4AE8-AEB8-E0374253D785}" presName="centerShape" presStyleLbl="node0" presStyleIdx="0" presStyleCnt="1"/>
      <dgm:spPr/>
      <dgm:t>
        <a:bodyPr/>
        <a:lstStyle/>
        <a:p>
          <a:endParaRPr lang="en-US"/>
        </a:p>
      </dgm:t>
    </dgm:pt>
    <dgm:pt modelId="{57F89308-9590-438D-A1AA-A11C061D31AC}" type="pres">
      <dgm:prSet presAssocID="{9F586550-155B-4BB7-BB8E-C4B66CD67033}" presName="Name9" presStyleLbl="parChTrans1D2" presStyleIdx="0" presStyleCnt="5"/>
      <dgm:spPr/>
      <dgm:t>
        <a:bodyPr/>
        <a:lstStyle/>
        <a:p>
          <a:endParaRPr lang="en-US"/>
        </a:p>
      </dgm:t>
    </dgm:pt>
    <dgm:pt modelId="{DF34C67F-09E1-479B-99DB-4B00FC082E8F}" type="pres">
      <dgm:prSet presAssocID="{9F586550-155B-4BB7-BB8E-C4B66CD67033}" presName="connTx" presStyleLbl="parChTrans1D2" presStyleIdx="0" presStyleCnt="5"/>
      <dgm:spPr/>
      <dgm:t>
        <a:bodyPr/>
        <a:lstStyle/>
        <a:p>
          <a:endParaRPr lang="en-US"/>
        </a:p>
      </dgm:t>
    </dgm:pt>
    <dgm:pt modelId="{251FA6FB-43EE-4B51-B9C4-EECC74635228}" type="pres">
      <dgm:prSet presAssocID="{85C737E2-4134-4830-AC4F-DC07C1F74636}" presName="node" presStyleLbl="node1" presStyleIdx="0" presStyleCnt="5" custRadScaleRad="100868" custRadScaleInc="27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9A99E1-3BDF-45A5-816F-38C971F194ED}" type="pres">
      <dgm:prSet presAssocID="{DA4529DE-5887-48C7-829B-2EAAA2883D60}" presName="Name9" presStyleLbl="parChTrans1D2" presStyleIdx="1" presStyleCnt="5"/>
      <dgm:spPr/>
      <dgm:t>
        <a:bodyPr/>
        <a:lstStyle/>
        <a:p>
          <a:endParaRPr lang="en-US"/>
        </a:p>
      </dgm:t>
    </dgm:pt>
    <dgm:pt modelId="{06CC573C-EBBD-4D24-9ECC-E02CBE9A56E3}" type="pres">
      <dgm:prSet presAssocID="{DA4529DE-5887-48C7-829B-2EAAA2883D60}" presName="connTx" presStyleLbl="parChTrans1D2" presStyleIdx="1" presStyleCnt="5"/>
      <dgm:spPr/>
      <dgm:t>
        <a:bodyPr/>
        <a:lstStyle/>
        <a:p>
          <a:endParaRPr lang="en-US"/>
        </a:p>
      </dgm:t>
    </dgm:pt>
    <dgm:pt modelId="{5BA82F68-CD13-4FF8-B04A-D6940A26B52D}" type="pres">
      <dgm:prSet presAssocID="{260A04E5-337D-4565-81A1-07382509B02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7E7E1E-DE04-4C08-94C4-E0ABD7E673CC}" type="pres">
      <dgm:prSet presAssocID="{A8FC4A00-44C8-4704-8D38-5C76CA1EB3D1}" presName="Name9" presStyleLbl="parChTrans1D2" presStyleIdx="2" presStyleCnt="5"/>
      <dgm:spPr/>
      <dgm:t>
        <a:bodyPr/>
        <a:lstStyle/>
        <a:p>
          <a:endParaRPr lang="en-US"/>
        </a:p>
      </dgm:t>
    </dgm:pt>
    <dgm:pt modelId="{E7F0BB18-CB6A-4E27-8186-BE6577D0934B}" type="pres">
      <dgm:prSet presAssocID="{A8FC4A00-44C8-4704-8D38-5C76CA1EB3D1}" presName="connTx" presStyleLbl="parChTrans1D2" presStyleIdx="2" presStyleCnt="5"/>
      <dgm:spPr/>
      <dgm:t>
        <a:bodyPr/>
        <a:lstStyle/>
        <a:p>
          <a:endParaRPr lang="en-US"/>
        </a:p>
      </dgm:t>
    </dgm:pt>
    <dgm:pt modelId="{4270599A-0836-4E4B-95BE-8973431D1A7B}" type="pres">
      <dgm:prSet presAssocID="{54AF987E-17AC-47D9-80B7-132072EAF66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ADB102-12BD-4770-8609-74C03E1FC5CC}" type="pres">
      <dgm:prSet presAssocID="{41C4EA07-BDBF-43F4-8FDE-8FA664A48DC8}" presName="Name9" presStyleLbl="parChTrans1D2" presStyleIdx="3" presStyleCnt="5"/>
      <dgm:spPr/>
      <dgm:t>
        <a:bodyPr/>
        <a:lstStyle/>
        <a:p>
          <a:endParaRPr lang="en-US"/>
        </a:p>
      </dgm:t>
    </dgm:pt>
    <dgm:pt modelId="{8BB41902-BC6E-4289-992B-49188C903900}" type="pres">
      <dgm:prSet presAssocID="{41C4EA07-BDBF-43F4-8FDE-8FA664A48DC8}" presName="connTx" presStyleLbl="parChTrans1D2" presStyleIdx="3" presStyleCnt="5"/>
      <dgm:spPr/>
      <dgm:t>
        <a:bodyPr/>
        <a:lstStyle/>
        <a:p>
          <a:endParaRPr lang="en-US"/>
        </a:p>
      </dgm:t>
    </dgm:pt>
    <dgm:pt modelId="{C2B178DF-476A-4AB4-99A2-38FA7E576D06}" type="pres">
      <dgm:prSet presAssocID="{9FAD931D-7347-49AD-A412-5C33F3D13CF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DAC855-DE18-4344-ABFC-738619773D03}" type="pres">
      <dgm:prSet presAssocID="{55D358E1-F614-4468-9C0E-943EEE520C0C}" presName="Name9" presStyleLbl="parChTrans1D2" presStyleIdx="4" presStyleCnt="5"/>
      <dgm:spPr/>
      <dgm:t>
        <a:bodyPr/>
        <a:lstStyle/>
        <a:p>
          <a:endParaRPr lang="en-US"/>
        </a:p>
      </dgm:t>
    </dgm:pt>
    <dgm:pt modelId="{2B68E0B9-3CC7-42F3-A07B-AC414667745D}" type="pres">
      <dgm:prSet presAssocID="{55D358E1-F614-4468-9C0E-943EEE520C0C}" presName="connTx" presStyleLbl="parChTrans1D2" presStyleIdx="4" presStyleCnt="5"/>
      <dgm:spPr/>
      <dgm:t>
        <a:bodyPr/>
        <a:lstStyle/>
        <a:p>
          <a:endParaRPr lang="en-US"/>
        </a:p>
      </dgm:t>
    </dgm:pt>
    <dgm:pt modelId="{D5E19DF6-6EA9-40DE-AB71-138B4303A13C}" type="pres">
      <dgm:prSet presAssocID="{FF22B5E2-1A59-4BFE-8BAC-5EAB9932ABF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340C56C-4D16-40CF-8B32-3A5B29DD1252}" type="presOf" srcId="{41C4EA07-BDBF-43F4-8FDE-8FA664A48DC8}" destId="{1AADB102-12BD-4770-8609-74C03E1FC5CC}" srcOrd="0" destOrd="0" presId="urn:microsoft.com/office/officeart/2005/8/layout/radial1"/>
    <dgm:cxn modelId="{5B1409EC-B9BA-4951-88BA-F792B470F0D4}" type="presOf" srcId="{9FAD931D-7347-49AD-A412-5C33F3D13CF1}" destId="{C2B178DF-476A-4AB4-99A2-38FA7E576D06}" srcOrd="0" destOrd="0" presId="urn:microsoft.com/office/officeart/2005/8/layout/radial1"/>
    <dgm:cxn modelId="{F3242978-7007-4A2B-829A-566DAD1211A6}" srcId="{9C576FF6-0D91-4AE8-AEB8-E0374253D785}" destId="{85C737E2-4134-4830-AC4F-DC07C1F74636}" srcOrd="0" destOrd="0" parTransId="{9F586550-155B-4BB7-BB8E-C4B66CD67033}" sibTransId="{34F5E89E-8638-4585-A9B8-CE2A67290620}"/>
    <dgm:cxn modelId="{EAD540A1-F68D-4116-B63E-C38CE2C2C885}" type="presOf" srcId="{260A04E5-337D-4565-81A1-07382509B021}" destId="{5BA82F68-CD13-4FF8-B04A-D6940A26B52D}" srcOrd="0" destOrd="0" presId="urn:microsoft.com/office/officeart/2005/8/layout/radial1"/>
    <dgm:cxn modelId="{DFA31B1B-8051-4E71-B664-0844B87428B4}" type="presOf" srcId="{DA4529DE-5887-48C7-829B-2EAAA2883D60}" destId="{F79A99E1-3BDF-45A5-816F-38C971F194ED}" srcOrd="0" destOrd="0" presId="urn:microsoft.com/office/officeart/2005/8/layout/radial1"/>
    <dgm:cxn modelId="{96D48F7E-3284-40D5-AD2F-FE473F32196B}" srcId="{74518A32-8561-47DE-BE23-DC42B28E7250}" destId="{9C576FF6-0D91-4AE8-AEB8-E0374253D785}" srcOrd="0" destOrd="0" parTransId="{83AE0F2E-5ACE-4C62-9837-E8F704260FCA}" sibTransId="{B4F94389-6733-4D12-9CBD-D689C521BFA0}"/>
    <dgm:cxn modelId="{623C9D5A-7634-4C36-B5F9-779253D5EF89}" type="presOf" srcId="{DA4529DE-5887-48C7-829B-2EAAA2883D60}" destId="{06CC573C-EBBD-4D24-9ECC-E02CBE9A56E3}" srcOrd="1" destOrd="0" presId="urn:microsoft.com/office/officeart/2005/8/layout/radial1"/>
    <dgm:cxn modelId="{B1722305-FA5A-4E26-A65D-139604635C90}" srcId="{9C576FF6-0D91-4AE8-AEB8-E0374253D785}" destId="{FF22B5E2-1A59-4BFE-8BAC-5EAB9932ABFE}" srcOrd="4" destOrd="0" parTransId="{55D358E1-F614-4468-9C0E-943EEE520C0C}" sibTransId="{4C3894DD-4B30-4AE0-BB5E-BA640D4865A5}"/>
    <dgm:cxn modelId="{BA52619D-5B23-4FFD-8903-0DBAB32E6F0E}" type="presOf" srcId="{85C737E2-4134-4830-AC4F-DC07C1F74636}" destId="{251FA6FB-43EE-4B51-B9C4-EECC74635228}" srcOrd="0" destOrd="0" presId="urn:microsoft.com/office/officeart/2005/8/layout/radial1"/>
    <dgm:cxn modelId="{B59EC941-B99C-4B9B-96CC-4051BA3D6794}" type="presOf" srcId="{74518A32-8561-47DE-BE23-DC42B28E7250}" destId="{AEADE35C-E2F4-4550-B7E1-2B3ABD74B52E}" srcOrd="0" destOrd="0" presId="urn:microsoft.com/office/officeart/2005/8/layout/radial1"/>
    <dgm:cxn modelId="{755DF8D2-FDD9-4F6D-8B89-EB9B31046747}" type="presOf" srcId="{A8FC4A00-44C8-4704-8D38-5C76CA1EB3D1}" destId="{F77E7E1E-DE04-4C08-94C4-E0ABD7E673CC}" srcOrd="0" destOrd="0" presId="urn:microsoft.com/office/officeart/2005/8/layout/radial1"/>
    <dgm:cxn modelId="{44D9CD0C-E5E9-46DA-B804-4951A02FD053}" type="presOf" srcId="{9C576FF6-0D91-4AE8-AEB8-E0374253D785}" destId="{19601351-ADA9-4D07-A699-3D90803112A0}" srcOrd="0" destOrd="0" presId="urn:microsoft.com/office/officeart/2005/8/layout/radial1"/>
    <dgm:cxn modelId="{D798E650-BDD9-4417-A93B-71EB4C6F2F67}" type="presOf" srcId="{FF22B5E2-1A59-4BFE-8BAC-5EAB9932ABFE}" destId="{D5E19DF6-6EA9-40DE-AB71-138B4303A13C}" srcOrd="0" destOrd="0" presId="urn:microsoft.com/office/officeart/2005/8/layout/radial1"/>
    <dgm:cxn modelId="{C24A533C-41AB-44FA-BD6E-444923FFBA92}" type="presOf" srcId="{41C4EA07-BDBF-43F4-8FDE-8FA664A48DC8}" destId="{8BB41902-BC6E-4289-992B-49188C903900}" srcOrd="1" destOrd="0" presId="urn:microsoft.com/office/officeart/2005/8/layout/radial1"/>
    <dgm:cxn modelId="{5E5E93D5-283F-4E03-B050-AD83D82E7C3A}" type="presOf" srcId="{55D358E1-F614-4468-9C0E-943EEE520C0C}" destId="{15DAC855-DE18-4344-ABFC-738619773D03}" srcOrd="0" destOrd="0" presId="urn:microsoft.com/office/officeart/2005/8/layout/radial1"/>
    <dgm:cxn modelId="{D337653A-725D-48E5-A2BE-4AAAF768640B}" srcId="{9C576FF6-0D91-4AE8-AEB8-E0374253D785}" destId="{9FAD931D-7347-49AD-A412-5C33F3D13CF1}" srcOrd="3" destOrd="0" parTransId="{41C4EA07-BDBF-43F4-8FDE-8FA664A48DC8}" sibTransId="{E4DB2428-9503-4CDC-AC44-4168D31612B8}"/>
    <dgm:cxn modelId="{FDDE9F3A-AB78-44CE-BAE3-C33D4C2028C4}" srcId="{9C576FF6-0D91-4AE8-AEB8-E0374253D785}" destId="{260A04E5-337D-4565-81A1-07382509B021}" srcOrd="1" destOrd="0" parTransId="{DA4529DE-5887-48C7-829B-2EAAA2883D60}" sibTransId="{B099CDF4-16F9-468B-B3A9-905C91DDB23C}"/>
    <dgm:cxn modelId="{4FC133CF-499C-43EB-AC55-B2DC0AFB5234}" type="presOf" srcId="{9F586550-155B-4BB7-BB8E-C4B66CD67033}" destId="{57F89308-9590-438D-A1AA-A11C061D31AC}" srcOrd="0" destOrd="0" presId="urn:microsoft.com/office/officeart/2005/8/layout/radial1"/>
    <dgm:cxn modelId="{1776C306-9F69-4EC2-B24D-AB86AC821818}" type="presOf" srcId="{A8FC4A00-44C8-4704-8D38-5C76CA1EB3D1}" destId="{E7F0BB18-CB6A-4E27-8186-BE6577D0934B}" srcOrd="1" destOrd="0" presId="urn:microsoft.com/office/officeart/2005/8/layout/radial1"/>
    <dgm:cxn modelId="{7F63DD6A-D356-4E19-B6E7-55784BA8DF11}" type="presOf" srcId="{9F586550-155B-4BB7-BB8E-C4B66CD67033}" destId="{DF34C67F-09E1-479B-99DB-4B00FC082E8F}" srcOrd="1" destOrd="0" presId="urn:microsoft.com/office/officeart/2005/8/layout/radial1"/>
    <dgm:cxn modelId="{0369EE9C-5DF8-4465-8F3D-5BF4B7DC1519}" type="presOf" srcId="{54AF987E-17AC-47D9-80B7-132072EAF664}" destId="{4270599A-0836-4E4B-95BE-8973431D1A7B}" srcOrd="0" destOrd="0" presId="urn:microsoft.com/office/officeart/2005/8/layout/radial1"/>
    <dgm:cxn modelId="{EC67C05A-E7FA-42DA-B271-B01D44E0E32B}" type="presOf" srcId="{55D358E1-F614-4468-9C0E-943EEE520C0C}" destId="{2B68E0B9-3CC7-42F3-A07B-AC414667745D}" srcOrd="1" destOrd="0" presId="urn:microsoft.com/office/officeart/2005/8/layout/radial1"/>
    <dgm:cxn modelId="{ECE6A558-23B5-42DC-B7D7-165097AAB41A}" srcId="{9C576FF6-0D91-4AE8-AEB8-E0374253D785}" destId="{54AF987E-17AC-47D9-80B7-132072EAF664}" srcOrd="2" destOrd="0" parTransId="{A8FC4A00-44C8-4704-8D38-5C76CA1EB3D1}" sibTransId="{D62D4BC9-9BFC-4020-B46A-C1EC364EF5A1}"/>
    <dgm:cxn modelId="{4A549C2B-9837-4752-936B-5DC3765952CA}" type="presParOf" srcId="{AEADE35C-E2F4-4550-B7E1-2B3ABD74B52E}" destId="{19601351-ADA9-4D07-A699-3D90803112A0}" srcOrd="0" destOrd="0" presId="urn:microsoft.com/office/officeart/2005/8/layout/radial1"/>
    <dgm:cxn modelId="{23D8E869-879D-44A4-8A6A-B57BA216F6F4}" type="presParOf" srcId="{AEADE35C-E2F4-4550-B7E1-2B3ABD74B52E}" destId="{57F89308-9590-438D-A1AA-A11C061D31AC}" srcOrd="1" destOrd="0" presId="urn:microsoft.com/office/officeart/2005/8/layout/radial1"/>
    <dgm:cxn modelId="{D1F836FE-CAEE-4087-B65B-403E1BCDBE8B}" type="presParOf" srcId="{57F89308-9590-438D-A1AA-A11C061D31AC}" destId="{DF34C67F-09E1-479B-99DB-4B00FC082E8F}" srcOrd="0" destOrd="0" presId="urn:microsoft.com/office/officeart/2005/8/layout/radial1"/>
    <dgm:cxn modelId="{672F182D-1281-4297-9709-DC98AEDA4864}" type="presParOf" srcId="{AEADE35C-E2F4-4550-B7E1-2B3ABD74B52E}" destId="{251FA6FB-43EE-4B51-B9C4-EECC74635228}" srcOrd="2" destOrd="0" presId="urn:microsoft.com/office/officeart/2005/8/layout/radial1"/>
    <dgm:cxn modelId="{1B459DFE-FC3D-41BC-A312-8F99590B6303}" type="presParOf" srcId="{AEADE35C-E2F4-4550-B7E1-2B3ABD74B52E}" destId="{F79A99E1-3BDF-45A5-816F-38C971F194ED}" srcOrd="3" destOrd="0" presId="urn:microsoft.com/office/officeart/2005/8/layout/radial1"/>
    <dgm:cxn modelId="{6B24D0F3-BE45-4F2D-BC72-93807EAD17D9}" type="presParOf" srcId="{F79A99E1-3BDF-45A5-816F-38C971F194ED}" destId="{06CC573C-EBBD-4D24-9ECC-E02CBE9A56E3}" srcOrd="0" destOrd="0" presId="urn:microsoft.com/office/officeart/2005/8/layout/radial1"/>
    <dgm:cxn modelId="{9CC6A535-1E4E-4E0D-935F-A78B57A1EDF3}" type="presParOf" srcId="{AEADE35C-E2F4-4550-B7E1-2B3ABD74B52E}" destId="{5BA82F68-CD13-4FF8-B04A-D6940A26B52D}" srcOrd="4" destOrd="0" presId="urn:microsoft.com/office/officeart/2005/8/layout/radial1"/>
    <dgm:cxn modelId="{6F99C20D-C17A-4E54-A98B-CB152A5142D9}" type="presParOf" srcId="{AEADE35C-E2F4-4550-B7E1-2B3ABD74B52E}" destId="{F77E7E1E-DE04-4C08-94C4-E0ABD7E673CC}" srcOrd="5" destOrd="0" presId="urn:microsoft.com/office/officeart/2005/8/layout/radial1"/>
    <dgm:cxn modelId="{DBC400CC-E3DC-4F6F-9DA9-8E359CE0824E}" type="presParOf" srcId="{F77E7E1E-DE04-4C08-94C4-E0ABD7E673CC}" destId="{E7F0BB18-CB6A-4E27-8186-BE6577D0934B}" srcOrd="0" destOrd="0" presId="urn:microsoft.com/office/officeart/2005/8/layout/radial1"/>
    <dgm:cxn modelId="{7A43F43C-1138-400F-A6BF-CDC516950420}" type="presParOf" srcId="{AEADE35C-E2F4-4550-B7E1-2B3ABD74B52E}" destId="{4270599A-0836-4E4B-95BE-8973431D1A7B}" srcOrd="6" destOrd="0" presId="urn:microsoft.com/office/officeart/2005/8/layout/radial1"/>
    <dgm:cxn modelId="{0B252B6B-EECB-46BB-92FA-FE211B44B65B}" type="presParOf" srcId="{AEADE35C-E2F4-4550-B7E1-2B3ABD74B52E}" destId="{1AADB102-12BD-4770-8609-74C03E1FC5CC}" srcOrd="7" destOrd="0" presId="urn:microsoft.com/office/officeart/2005/8/layout/radial1"/>
    <dgm:cxn modelId="{F88E81C7-6FB1-42F1-8886-85FF016BF4EE}" type="presParOf" srcId="{1AADB102-12BD-4770-8609-74C03E1FC5CC}" destId="{8BB41902-BC6E-4289-992B-49188C903900}" srcOrd="0" destOrd="0" presId="urn:microsoft.com/office/officeart/2005/8/layout/radial1"/>
    <dgm:cxn modelId="{A98169FF-DC99-4258-8A8E-F862FB5418C5}" type="presParOf" srcId="{AEADE35C-E2F4-4550-B7E1-2B3ABD74B52E}" destId="{C2B178DF-476A-4AB4-99A2-38FA7E576D06}" srcOrd="8" destOrd="0" presId="urn:microsoft.com/office/officeart/2005/8/layout/radial1"/>
    <dgm:cxn modelId="{A74FDCEF-FED8-4515-B263-38DB5DAC5B35}" type="presParOf" srcId="{AEADE35C-E2F4-4550-B7E1-2B3ABD74B52E}" destId="{15DAC855-DE18-4344-ABFC-738619773D03}" srcOrd="9" destOrd="0" presId="urn:microsoft.com/office/officeart/2005/8/layout/radial1"/>
    <dgm:cxn modelId="{7295EB80-9A1E-4D0F-889D-30A3CCE9CC4F}" type="presParOf" srcId="{15DAC855-DE18-4344-ABFC-738619773D03}" destId="{2B68E0B9-3CC7-42F3-A07B-AC414667745D}" srcOrd="0" destOrd="0" presId="urn:microsoft.com/office/officeart/2005/8/layout/radial1"/>
    <dgm:cxn modelId="{B733F247-20D1-4E2B-AA7B-C0E3E3C9C1C6}" type="presParOf" srcId="{AEADE35C-E2F4-4550-B7E1-2B3ABD74B52E}" destId="{D5E19DF6-6EA9-40DE-AB71-138B4303A13C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01351-ADA9-4D07-A699-3D90803112A0}">
      <dsp:nvSpPr>
        <dsp:cNvPr id="0" name=""/>
        <dsp:cNvSpPr/>
      </dsp:nvSpPr>
      <dsp:spPr>
        <a:xfrm>
          <a:off x="4076244" y="2206796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Communication</a:t>
          </a:r>
        </a:p>
      </dsp:txBody>
      <dsp:txXfrm>
        <a:off x="4322122" y="2452674"/>
        <a:ext cx="1187204" cy="1187204"/>
      </dsp:txXfrm>
    </dsp:sp>
    <dsp:sp modelId="{57F89308-9590-438D-A1AA-A11C061D31AC}">
      <dsp:nvSpPr>
        <dsp:cNvPr id="0" name=""/>
        <dsp:cNvSpPr/>
      </dsp:nvSpPr>
      <dsp:spPr>
        <a:xfrm rot="16260134">
          <a:off x="4672338" y="1928930"/>
          <a:ext cx="525329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25329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921869" y="1931167"/>
        <a:ext cx="26266" cy="26266"/>
      </dsp:txXfrm>
    </dsp:sp>
    <dsp:sp modelId="{251FA6FB-43EE-4B51-B9C4-EECC74635228}">
      <dsp:nvSpPr>
        <dsp:cNvPr id="0" name=""/>
        <dsp:cNvSpPr/>
      </dsp:nvSpPr>
      <dsp:spPr>
        <a:xfrm>
          <a:off x="4114801" y="2843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Psychological</a:t>
          </a:r>
        </a:p>
      </dsp:txBody>
      <dsp:txXfrm>
        <a:off x="4360679" y="248721"/>
        <a:ext cx="1187204" cy="1187204"/>
      </dsp:txXfrm>
    </dsp:sp>
    <dsp:sp modelId="{F79A99E1-3BDF-45A5-816F-38C971F194ED}">
      <dsp:nvSpPr>
        <dsp:cNvPr id="0" name=""/>
        <dsp:cNvSpPr/>
      </dsp:nvSpPr>
      <dsp:spPr>
        <a:xfrm rot="20520000">
          <a:off x="5701726" y="2693256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42248" y="2695967"/>
        <a:ext cx="25318" cy="25318"/>
      </dsp:txXfrm>
    </dsp:sp>
    <dsp:sp modelId="{5BA82F68-CD13-4FF8-B04A-D6940A26B52D}">
      <dsp:nvSpPr>
        <dsp:cNvPr id="0" name=""/>
        <dsp:cNvSpPr/>
      </dsp:nvSpPr>
      <dsp:spPr>
        <a:xfrm>
          <a:off x="6154609" y="1531495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Relational</a:t>
          </a:r>
        </a:p>
      </dsp:txBody>
      <dsp:txXfrm>
        <a:off x="6400487" y="1777373"/>
        <a:ext cx="1187204" cy="1187204"/>
      </dsp:txXfrm>
    </dsp:sp>
    <dsp:sp modelId="{F77E7E1E-DE04-4C08-94C4-E0ABD7E673CC}">
      <dsp:nvSpPr>
        <dsp:cNvPr id="0" name=""/>
        <dsp:cNvSpPr/>
      </dsp:nvSpPr>
      <dsp:spPr>
        <a:xfrm rot="3240000">
          <a:off x="5304794" y="3914888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545315" y="3917599"/>
        <a:ext cx="25318" cy="25318"/>
      </dsp:txXfrm>
    </dsp:sp>
    <dsp:sp modelId="{4270599A-0836-4E4B-95BE-8973431D1A7B}">
      <dsp:nvSpPr>
        <dsp:cNvPr id="0" name=""/>
        <dsp:cNvSpPr/>
      </dsp:nvSpPr>
      <dsp:spPr>
        <a:xfrm>
          <a:off x="5360744" y="3974759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Situational</a:t>
          </a:r>
        </a:p>
      </dsp:txBody>
      <dsp:txXfrm>
        <a:off x="5606622" y="4220637"/>
        <a:ext cx="1187204" cy="1187204"/>
      </dsp:txXfrm>
    </dsp:sp>
    <dsp:sp modelId="{1AADB102-12BD-4770-8609-74C03E1FC5CC}">
      <dsp:nvSpPr>
        <dsp:cNvPr id="0" name=""/>
        <dsp:cNvSpPr/>
      </dsp:nvSpPr>
      <dsp:spPr>
        <a:xfrm rot="7560000">
          <a:off x="4020294" y="3914888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4260816" y="3917599"/>
        <a:ext cx="25318" cy="25318"/>
      </dsp:txXfrm>
    </dsp:sp>
    <dsp:sp modelId="{C2B178DF-476A-4AB4-99A2-38FA7E576D06}">
      <dsp:nvSpPr>
        <dsp:cNvPr id="0" name=""/>
        <dsp:cNvSpPr/>
      </dsp:nvSpPr>
      <dsp:spPr>
        <a:xfrm>
          <a:off x="2791744" y="3974759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Environmental</a:t>
          </a:r>
        </a:p>
      </dsp:txBody>
      <dsp:txXfrm>
        <a:off x="3037622" y="4220637"/>
        <a:ext cx="1187204" cy="1187204"/>
      </dsp:txXfrm>
    </dsp:sp>
    <dsp:sp modelId="{15DAC855-DE18-4344-ABFC-738619773D03}">
      <dsp:nvSpPr>
        <dsp:cNvPr id="0" name=""/>
        <dsp:cNvSpPr/>
      </dsp:nvSpPr>
      <dsp:spPr>
        <a:xfrm rot="11880000">
          <a:off x="3623362" y="2693256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863883" y="2695967"/>
        <a:ext cx="25318" cy="25318"/>
      </dsp:txXfrm>
    </dsp:sp>
    <dsp:sp modelId="{D5E19DF6-6EA9-40DE-AB71-138B4303A13C}">
      <dsp:nvSpPr>
        <dsp:cNvPr id="0" name=""/>
        <dsp:cNvSpPr/>
      </dsp:nvSpPr>
      <dsp:spPr>
        <a:xfrm>
          <a:off x="1997880" y="1531495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Cultural</a:t>
          </a:r>
        </a:p>
      </dsp:txBody>
      <dsp:txXfrm>
        <a:off x="2243758" y="1777373"/>
        <a:ext cx="1187204" cy="118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B10E3-2F3D-49EF-AB98-ECF5E0328799}" type="datetimeFigureOut">
              <a:rPr lang="en-GB" smtClean="0"/>
              <a:t>21/09/18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B9A051-BB2A-453F-B177-F91D22DA5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728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start with Communication. 15 Minute activity</a:t>
            </a:r>
          </a:p>
          <a:p>
            <a:r>
              <a:rPr lang="en-GB" dirty="0"/>
              <a:t>Could include:</a:t>
            </a:r>
          </a:p>
          <a:p>
            <a:r>
              <a:rPr lang="en-GB" dirty="0"/>
              <a:t>Verbal</a:t>
            </a:r>
          </a:p>
          <a:p>
            <a:r>
              <a:rPr lang="en-GB" dirty="0"/>
              <a:t>Non-verbal</a:t>
            </a:r>
          </a:p>
          <a:p>
            <a:r>
              <a:rPr lang="en-GB" dirty="0"/>
              <a:t>Written</a:t>
            </a:r>
          </a:p>
          <a:p>
            <a:r>
              <a:rPr lang="en-GB" dirty="0"/>
              <a:t>Face to face</a:t>
            </a:r>
          </a:p>
          <a:p>
            <a:r>
              <a:rPr lang="en-GB" dirty="0"/>
              <a:t>Sign language</a:t>
            </a:r>
          </a:p>
          <a:p>
            <a:r>
              <a:rPr lang="en-GB" dirty="0"/>
              <a:t>Braille</a:t>
            </a:r>
          </a:p>
          <a:p>
            <a:r>
              <a:rPr lang="en-GB" dirty="0"/>
              <a:t>Texts</a:t>
            </a:r>
          </a:p>
          <a:p>
            <a:r>
              <a:rPr lang="en-GB" dirty="0"/>
              <a:t>Emails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Snapchat</a:t>
            </a:r>
          </a:p>
          <a:p>
            <a:r>
              <a:rPr lang="en-GB" dirty="0"/>
              <a:t>Posts</a:t>
            </a:r>
          </a:p>
          <a:p>
            <a:r>
              <a:rPr lang="en-GB" dirty="0"/>
              <a:t>Blogs</a:t>
            </a:r>
          </a:p>
          <a:p>
            <a:r>
              <a:rPr lang="en-GB" dirty="0"/>
              <a:t>Letters</a:t>
            </a:r>
          </a:p>
          <a:p>
            <a:r>
              <a:rPr lang="en-GB" dirty="0"/>
              <a:t>Morse code</a:t>
            </a:r>
          </a:p>
          <a:p>
            <a:r>
              <a:rPr lang="en-GB" dirty="0"/>
              <a:t>Twitter</a:t>
            </a:r>
          </a:p>
          <a:p>
            <a:r>
              <a:rPr lang="en-GB" dirty="0" err="1"/>
              <a:t>Whatsapp</a:t>
            </a:r>
            <a:endParaRPr lang="en-GB" dirty="0"/>
          </a:p>
          <a:p>
            <a:r>
              <a:rPr lang="en-GB" dirty="0"/>
              <a:t>Telephone call</a:t>
            </a:r>
          </a:p>
          <a:p>
            <a:r>
              <a:rPr lang="en-GB" dirty="0"/>
              <a:t>Skype</a:t>
            </a:r>
          </a:p>
          <a:p>
            <a:r>
              <a:rPr lang="en-GB" dirty="0" err="1"/>
              <a:t>instagram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37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an example: pass me the doodah next to the thingamajig on top of the whatchamacallit next to the right of the middle shelf!!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9690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tend to listen with our eyes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304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process by which people exchange information, feelings, and meaning through verbal and non-verbal messages </a:t>
            </a:r>
          </a:p>
          <a:p>
            <a:r>
              <a:rPr lang="en-GB" dirty="0"/>
              <a:t>Face to Face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40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Could include:</a:t>
            </a:r>
          </a:p>
          <a:p>
            <a:r>
              <a:rPr lang="en-GB" dirty="0"/>
              <a:t>Posture</a:t>
            </a:r>
          </a:p>
          <a:p>
            <a:r>
              <a:rPr lang="en-GB" dirty="0"/>
              <a:t>Facial expression</a:t>
            </a:r>
          </a:p>
          <a:p>
            <a:r>
              <a:rPr lang="en-GB" dirty="0"/>
              <a:t>Dress</a:t>
            </a:r>
          </a:p>
          <a:p>
            <a:r>
              <a:rPr lang="en-GB" dirty="0"/>
              <a:t>Emotional state</a:t>
            </a:r>
          </a:p>
          <a:p>
            <a:r>
              <a:rPr lang="en-GB" dirty="0"/>
              <a:t>Personality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42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Whats</a:t>
            </a:r>
            <a:r>
              <a:rPr lang="en-GB" dirty="0"/>
              <a:t> you </a:t>
            </a:r>
            <a:r>
              <a:rPr lang="en-GB" dirty="0" err="1"/>
              <a:t>preception</a:t>
            </a:r>
            <a:r>
              <a:rPr lang="en-GB" dirty="0"/>
              <a:t> here? What do you see?</a:t>
            </a:r>
          </a:p>
          <a:p>
            <a:r>
              <a:rPr lang="en-GB" dirty="0"/>
              <a:t>Do you see a letter B or the number 13?</a:t>
            </a:r>
          </a:p>
          <a:p>
            <a:r>
              <a:rPr lang="en-GB" dirty="0"/>
              <a:t>There is a tendency to compete an incomplete figure –min order to create an overall and meaningful image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264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about this one?</a:t>
            </a:r>
          </a:p>
          <a:p>
            <a:endParaRPr lang="en-GB" dirty="0"/>
          </a:p>
          <a:p>
            <a:r>
              <a:rPr lang="en-GB" dirty="0"/>
              <a:t>A Vase or two people?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5577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old haggard woman or a young lady turning her head away?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0047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Laughing releases endorphins that can help relieve stress and anxiety; most people like to laugh and will feel drawn to somebody who can make them laugh.</a:t>
            </a:r>
          </a:p>
          <a:p>
            <a:r>
              <a:rPr lang="en-GB" dirty="0"/>
              <a:t>Do ensure your humour is appropriate to the situation!!</a:t>
            </a:r>
          </a:p>
          <a:p>
            <a:endParaRPr lang="en-GB" dirty="0"/>
          </a:p>
          <a:p>
            <a:r>
              <a:rPr lang="en-GB" dirty="0"/>
              <a:t>Use your sense of humour to break the ice, to lower barriers and gain the affection of others.  </a:t>
            </a:r>
          </a:p>
          <a:p>
            <a:r>
              <a:rPr lang="en-GB" dirty="0"/>
              <a:t>By using appropriate humour you will be perceived as more charismatic.</a:t>
            </a:r>
          </a:p>
          <a:p>
            <a:r>
              <a:rPr lang="en-GB" dirty="0"/>
              <a:t>Use your sense of humour to break the ice, to lower barriers and gain the affection of others.  </a:t>
            </a:r>
          </a:p>
          <a:p>
            <a:r>
              <a:rPr lang="en-GB" dirty="0"/>
              <a:t>By using appropriate humour you will be perceived as more charismatic.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006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160EA64-D806-43AC-9DF2-F8C432F32B4C}" type="datetimeFigureOut">
              <a:rPr lang="en-US" dirty="0"/>
              <a:pPr/>
              <a:t>21/09/18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21/09/18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7.xml"/><Relationship Id="rId2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6B7DA32-B90C-428D-883F-B5384B7EB1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4083" y="1349681"/>
            <a:ext cx="8991600" cy="1645920"/>
          </a:xfrm>
        </p:spPr>
        <p:txBody>
          <a:bodyPr>
            <a:normAutofit fontScale="90000"/>
          </a:bodyPr>
          <a:lstStyle/>
          <a:p>
            <a:r>
              <a:rPr lang="en-GB" dirty="0"/>
              <a:t>BMSK4001</a:t>
            </a:r>
            <a:br>
              <a:rPr lang="en-GB" dirty="0"/>
            </a:br>
            <a:r>
              <a:rPr lang="en-GB" dirty="0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7EAAAEF-5CFB-46D0-A2F4-C7CA7AA540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9077" y="3571959"/>
            <a:ext cx="6801612" cy="1239894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Week 1</a:t>
            </a:r>
            <a:r>
              <a:rPr lang="en-GB" sz="3200" dirty="0"/>
              <a:t>: Introduction to the module</a:t>
            </a:r>
          </a:p>
          <a:p>
            <a:r>
              <a:rPr lang="en-GB" sz="3200" dirty="0"/>
              <a:t>Interpersonal communication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2FB07089-3C6F-4D80-AA3E-06C012338897}"/>
              </a:ext>
            </a:extLst>
          </p:cNvPr>
          <p:cNvSpPr txBox="1"/>
          <p:nvPr/>
        </p:nvSpPr>
        <p:spPr>
          <a:xfrm>
            <a:off x="2687444" y="5084956"/>
            <a:ext cx="63227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Laura James </a:t>
            </a:r>
          </a:p>
          <a:p>
            <a:pPr algn="ctr"/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Laura.james@uwtsd.ac.uk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1565692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76551AF-C80A-4A54-909E-377C043A8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Inter-personal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42399795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="" xmlns:a16="http://schemas.microsoft.com/office/drawing/2014/main" id="{19279462-C377-4545-808A-BE333D100DB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14795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1">
            <a:extLst>
              <a:ext uri="{FF2B5EF4-FFF2-40B4-BE49-F238E27FC236}">
                <a16:creationId xmlns="" xmlns:a16="http://schemas.microsoft.com/office/drawing/2014/main" id="{15B67055-73BA-466D-9A33-0287757061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78415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830380C9-677B-4727-8DD7-1B5B9C813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979" y="1492495"/>
            <a:ext cx="6227064" cy="388095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4C878580-C0A5-4284-8175-022CA41722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30101" y="1710574"/>
            <a:ext cx="3811480" cy="4772567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groups of 4/5, and using the Flipchart paper and Pens provided for you,</a:t>
            </a:r>
          </a:p>
          <a:p>
            <a:pPr algn="l"/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Consider all of the ways that we communicate. </a:t>
            </a:r>
          </a:p>
          <a:p>
            <a:pPr algn="l"/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Try and think of as many as you can. You can either write the answer or draw pictures of the communication!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EDA77AB2-640D-4787-B3C2-B72B267EBF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32202" y="196128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3403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368DD157-200C-4CB5-BB18-49ECA06DA7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218" y="991775"/>
            <a:ext cx="5048992" cy="5071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2589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69A57F6D-A753-4187-8B78-9B8730ED71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204" y="1354653"/>
            <a:ext cx="3715802" cy="36992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8C527732-DEBA-430D-A12D-F5CFEF7D7857}"/>
              </a:ext>
            </a:extLst>
          </p:cNvPr>
          <p:cNvSpPr txBox="1"/>
          <p:nvPr/>
        </p:nvSpPr>
        <p:spPr>
          <a:xfrm>
            <a:off x="5712030" y="889843"/>
            <a:ext cx="565265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An average adult human has a vocabulary of 60,000 words at their disposal.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We take it for granted that if </a:t>
            </a:r>
            <a:r>
              <a:rPr lang="en-GB" sz="3600" dirty="0">
                <a:solidFill>
                  <a:srgbClr val="FF0000"/>
                </a:solidFill>
              </a:rPr>
              <a:t>we </a:t>
            </a:r>
            <a:r>
              <a:rPr lang="en-GB" sz="3600" dirty="0"/>
              <a:t>know what we mean then </a:t>
            </a:r>
            <a:r>
              <a:rPr lang="en-GB" sz="3600" dirty="0">
                <a:solidFill>
                  <a:srgbClr val="FF0000"/>
                </a:solidFill>
              </a:rPr>
              <a:t>everyone </a:t>
            </a:r>
            <a:r>
              <a:rPr lang="en-GB" sz="3600" dirty="0"/>
              <a:t>knows what we mean!</a:t>
            </a:r>
          </a:p>
        </p:txBody>
      </p:sp>
    </p:spTree>
    <p:extLst>
      <p:ext uri="{BB962C8B-B14F-4D97-AF65-F5344CB8AC3E}">
        <p14:creationId xmlns:p14="http://schemas.microsoft.com/office/powerpoint/2010/main" val="14266386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A9E40645-0A19-4B8C-A63F-B606795CF55C}"/>
              </a:ext>
            </a:extLst>
          </p:cNvPr>
          <p:cNvSpPr txBox="1"/>
          <p:nvPr/>
        </p:nvSpPr>
        <p:spPr>
          <a:xfrm>
            <a:off x="391885" y="451262"/>
            <a:ext cx="49638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Luckily,  Albert </a:t>
            </a:r>
            <a:r>
              <a:rPr lang="en-GB" sz="2000" dirty="0" err="1"/>
              <a:t>Mehrabian</a:t>
            </a:r>
            <a:r>
              <a:rPr lang="en-GB" sz="2000" dirty="0"/>
              <a:t> (1981) claims that the message that someone receives is broken up as follows..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="" xmlns:a16="http://schemas.microsoft.com/office/drawing/2014/main" id="{33564A5C-C160-467D-87D0-19206BD6A6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6920007"/>
              </p:ext>
            </p:extLst>
          </p:nvPr>
        </p:nvGraphicFramePr>
        <p:xfrm>
          <a:off x="3146961" y="268404"/>
          <a:ext cx="9435605" cy="61383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5798305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6C8F009-4E0D-4625-A40F-6B3FA3D35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Inter-personal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007799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C93967E9-2567-475C-BC4F-3985512C97AA}"/>
              </a:ext>
            </a:extLst>
          </p:cNvPr>
          <p:cNvSpPr/>
          <p:nvPr/>
        </p:nvSpPr>
        <p:spPr>
          <a:xfrm>
            <a:off x="308757" y="522514"/>
            <a:ext cx="4037610" cy="25294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Inter-Personal Communication?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84C7F7E0-BB9E-43EB-93FF-433306A7986D}"/>
              </a:ext>
            </a:extLst>
          </p:cNvPr>
          <p:cNvCxnSpPr>
            <a:cxnSpLocks/>
          </p:cNvCxnSpPr>
          <p:nvPr/>
        </p:nvCxnSpPr>
        <p:spPr>
          <a:xfrm>
            <a:off x="4465120" y="843148"/>
            <a:ext cx="2505695" cy="1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="" xmlns:a16="http://schemas.microsoft.com/office/drawing/2014/main" id="{C8EA28EA-F3AD-485C-87F1-59F1DC6A0BD8}"/>
              </a:ext>
            </a:extLst>
          </p:cNvPr>
          <p:cNvCxnSpPr>
            <a:cxnSpLocks/>
          </p:cNvCxnSpPr>
          <p:nvPr/>
        </p:nvCxnSpPr>
        <p:spPr>
          <a:xfrm>
            <a:off x="4465120" y="2725386"/>
            <a:ext cx="2588824" cy="0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="" xmlns:a16="http://schemas.microsoft.com/office/drawing/2014/main" id="{DE737B65-F4CC-4614-BED0-AD8E8798F3D2}"/>
              </a:ext>
            </a:extLst>
          </p:cNvPr>
          <p:cNvSpPr/>
          <p:nvPr/>
        </p:nvSpPr>
        <p:spPr>
          <a:xfrm>
            <a:off x="7053944" y="118754"/>
            <a:ext cx="2972786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4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Verbal</a:t>
            </a:r>
          </a:p>
        </p:txBody>
      </p:sp>
      <p:sp>
        <p:nvSpPr>
          <p:cNvPr id="8" name="Oval 7">
            <a:extLst>
              <a:ext uri="{FF2B5EF4-FFF2-40B4-BE49-F238E27FC236}">
                <a16:creationId xmlns="" xmlns:a16="http://schemas.microsoft.com/office/drawing/2014/main" id="{6543BD1B-A7D8-4AA1-B67D-11FA763D4D61}"/>
              </a:ext>
            </a:extLst>
          </p:cNvPr>
          <p:cNvSpPr/>
          <p:nvPr/>
        </p:nvSpPr>
        <p:spPr>
          <a:xfrm>
            <a:off x="7156867" y="2000992"/>
            <a:ext cx="3028210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Non-Verbal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B6C2D5D1-B8D0-4FD2-B6B3-52EE60E94C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7607" y="3589747"/>
            <a:ext cx="3427082" cy="2867558"/>
          </a:xfrm>
          <a:prstGeom prst="rect">
            <a:avLst/>
          </a:prstGeom>
        </p:spPr>
      </p:pic>
      <p:sp>
        <p:nvSpPr>
          <p:cNvPr id="12" name="Speech Bubble: Oval 11">
            <a:extLst>
              <a:ext uri="{FF2B5EF4-FFF2-40B4-BE49-F238E27FC236}">
                <a16:creationId xmlns="" xmlns:a16="http://schemas.microsoft.com/office/drawing/2014/main" id="{A74E1907-8A01-4CD5-BAD8-1EC30E7B30FD}"/>
              </a:ext>
            </a:extLst>
          </p:cNvPr>
          <p:cNvSpPr/>
          <p:nvPr/>
        </p:nvSpPr>
        <p:spPr>
          <a:xfrm>
            <a:off x="1377537" y="3589747"/>
            <a:ext cx="2006931" cy="1163782"/>
          </a:xfrm>
          <a:prstGeom prst="wedgeEllipseCallout">
            <a:avLst>
              <a:gd name="adj1" fmla="val 60824"/>
              <a:gd name="adj2" fmla="val 4923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Information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="" xmlns:a16="http://schemas.microsoft.com/office/drawing/2014/main" id="{41195E84-0B45-4CC7-B808-D93402503F9C}"/>
              </a:ext>
            </a:extLst>
          </p:cNvPr>
          <p:cNvSpPr/>
          <p:nvPr/>
        </p:nvSpPr>
        <p:spPr>
          <a:xfrm>
            <a:off x="8158347" y="4239491"/>
            <a:ext cx="2315689" cy="1258785"/>
          </a:xfrm>
          <a:prstGeom prst="wedgeEllipseCallout">
            <a:avLst>
              <a:gd name="adj1" fmla="val -66474"/>
              <a:gd name="adj2" fmla="val 2759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Feelings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="" xmlns:a16="http://schemas.microsoft.com/office/drawing/2014/main" id="{78F97F92-591D-4654-98A6-841ED63832A3}"/>
              </a:ext>
            </a:extLst>
          </p:cNvPr>
          <p:cNvSpPr/>
          <p:nvPr/>
        </p:nvSpPr>
        <p:spPr>
          <a:xfrm>
            <a:off x="463138" y="5343896"/>
            <a:ext cx="1911927" cy="991590"/>
          </a:xfrm>
          <a:prstGeom prst="wedgeEllipseCallout">
            <a:avLst>
              <a:gd name="adj1" fmla="val 116434"/>
              <a:gd name="adj2" fmla="val -53668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Meaning</a:t>
            </a:r>
          </a:p>
        </p:txBody>
      </p:sp>
    </p:spTree>
    <p:extLst>
      <p:ext uri="{BB962C8B-B14F-4D97-AF65-F5344CB8AC3E}">
        <p14:creationId xmlns:p14="http://schemas.microsoft.com/office/powerpoint/2010/main" val="2024702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6852E6A4-E29C-4A93-8AB7-8B8C5922677C}"/>
              </a:ext>
            </a:extLst>
          </p:cNvPr>
          <p:cNvSpPr txBox="1"/>
          <p:nvPr/>
        </p:nvSpPr>
        <p:spPr>
          <a:xfrm>
            <a:off x="510639" y="439387"/>
            <a:ext cx="570015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u="sng" dirty="0"/>
              <a:t>Activity!</a:t>
            </a:r>
          </a:p>
          <a:p>
            <a:endParaRPr lang="en-GB" sz="2800" dirty="0"/>
          </a:p>
          <a:p>
            <a:r>
              <a:rPr lang="en-GB" sz="2800" dirty="0"/>
              <a:t>Let’s consider Non-Verbal communication further.</a:t>
            </a:r>
          </a:p>
          <a:p>
            <a:endParaRPr lang="en-GB" sz="2800" dirty="0"/>
          </a:p>
          <a:p>
            <a:r>
              <a:rPr lang="en-GB" sz="2800" dirty="0"/>
              <a:t>In your groups, use the Paper and Pens provided to discover what Non-Verbal communication looks like, even if they are unintended.</a:t>
            </a:r>
          </a:p>
          <a:p>
            <a:endParaRPr lang="en-GB" sz="2800" dirty="0"/>
          </a:p>
          <a:p>
            <a:r>
              <a:rPr lang="en-GB" sz="2800" dirty="0"/>
              <a:t>To start you off, I will give you an example… </a:t>
            </a:r>
            <a:r>
              <a:rPr lang="en-GB" sz="2800" dirty="0">
                <a:solidFill>
                  <a:srgbClr val="FF0000"/>
                </a:solidFill>
              </a:rPr>
              <a:t>facial expression.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96949417-BAC6-49D7-8683-F245E6DFFE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3030" y="214312"/>
            <a:ext cx="2143125" cy="21431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71E46C4F-10C8-42D3-8C99-4487C2DCBB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187" y="2689576"/>
            <a:ext cx="4322371" cy="391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1435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DA45E61-B781-4FC8-854C-5FB42A3F4C8C}"/>
              </a:ext>
            </a:extLst>
          </p:cNvPr>
          <p:cNvSpPr txBox="1"/>
          <p:nvPr/>
        </p:nvSpPr>
        <p:spPr>
          <a:xfrm>
            <a:off x="126010" y="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Inter-Personal communication is contextual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="" xmlns:a16="http://schemas.microsoft.com/office/drawing/2014/main" id="{D4ACFC41-55BA-48D1-82BA-F1A21922E0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8086676"/>
              </p:ext>
            </p:extLst>
          </p:nvPr>
        </p:nvGraphicFramePr>
        <p:xfrm>
          <a:off x="4335812" y="292387"/>
          <a:ext cx="9831450" cy="5675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51A32A5E-25B2-4DF0-91A9-988A0C53FC2C}"/>
              </a:ext>
            </a:extLst>
          </p:cNvPr>
          <p:cNvSpPr/>
          <p:nvPr/>
        </p:nvSpPr>
        <p:spPr>
          <a:xfrm>
            <a:off x="285008" y="748145"/>
            <a:ext cx="3040083" cy="15081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Psychological</a:t>
            </a:r>
            <a:r>
              <a:rPr lang="en-GB" dirty="0"/>
              <a:t>: Who you are and what you bring to the interaction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0D876538-829E-44B8-BD3D-8176F4EAFE10}"/>
              </a:ext>
            </a:extLst>
          </p:cNvPr>
          <p:cNvSpPr/>
          <p:nvPr/>
        </p:nvSpPr>
        <p:spPr>
          <a:xfrm>
            <a:off x="285008" y="2529444"/>
            <a:ext cx="3040083" cy="150816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Relational</a:t>
            </a:r>
            <a:r>
              <a:rPr lang="en-GB" dirty="0"/>
              <a:t>: Your reaction to the other person- the “mix”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DA014691-B86D-48E8-9CFF-AA43904A07B9}"/>
              </a:ext>
            </a:extLst>
          </p:cNvPr>
          <p:cNvSpPr/>
          <p:nvPr/>
        </p:nvSpPr>
        <p:spPr>
          <a:xfrm>
            <a:off x="285008" y="4275117"/>
            <a:ext cx="3040083" cy="150816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Situational</a:t>
            </a:r>
            <a:r>
              <a:rPr lang="en-GB" dirty="0"/>
              <a:t>: An interaction that takes place in a classroom will be very different from one that takes place in a bar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CA5FE0F7-D7B2-49C1-9616-05A3F1C00231}"/>
              </a:ext>
            </a:extLst>
          </p:cNvPr>
          <p:cNvSpPr/>
          <p:nvPr/>
        </p:nvSpPr>
        <p:spPr>
          <a:xfrm>
            <a:off x="3515096" y="1448789"/>
            <a:ext cx="2580904" cy="16150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Environmental</a:t>
            </a:r>
            <a:r>
              <a:rPr lang="en-GB" dirty="0"/>
              <a:t>: location, noise level, temperature, season, time of the day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71B4C87C-C614-498D-89D4-ACF8CF35E4D9}"/>
              </a:ext>
            </a:extLst>
          </p:cNvPr>
          <p:cNvSpPr/>
          <p:nvPr/>
        </p:nvSpPr>
        <p:spPr>
          <a:xfrm>
            <a:off x="3835729" y="4037611"/>
            <a:ext cx="2580904" cy="150816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Cultural</a:t>
            </a:r>
            <a:r>
              <a:rPr lang="en-GB" dirty="0"/>
              <a:t>: includes all the learned behaviours and rules that affect the other person.</a:t>
            </a:r>
          </a:p>
        </p:txBody>
      </p:sp>
    </p:spTree>
    <p:extLst>
      <p:ext uri="{BB962C8B-B14F-4D97-AF65-F5344CB8AC3E}">
        <p14:creationId xmlns:p14="http://schemas.microsoft.com/office/powerpoint/2010/main" val="14063896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6">
            <a:extLst>
              <a:ext uri="{FF2B5EF4-FFF2-40B4-BE49-F238E27FC236}">
                <a16:creationId xmlns="" xmlns:a16="http://schemas.microsoft.com/office/drawing/2014/main" id="{684FCD5C-7443-4EBD-B37B-EAB86BF0906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20920" y="804334"/>
            <a:ext cx="10550161" cy="510226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8">
            <a:extLst>
              <a:ext uri="{FF2B5EF4-FFF2-40B4-BE49-F238E27FC236}">
                <a16:creationId xmlns="" xmlns:a16="http://schemas.microsoft.com/office/drawing/2014/main" id="{010E9B40-C467-4CDE-8CC1-38533731DD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84504" y="968883"/>
            <a:ext cx="10222992" cy="4773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cture containing screenshot&#10;&#10;Description generated with high confidence">
            <a:extLst>
              <a:ext uri="{FF2B5EF4-FFF2-40B4-BE49-F238E27FC236}">
                <a16:creationId xmlns="" xmlns:a16="http://schemas.microsoft.com/office/drawing/2014/main" id="{B61C50BE-24CC-448A-A2CF-24A4F3C96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9372" y="1288923"/>
            <a:ext cx="6693256" cy="413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515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104197E-1078-455F-814B-70364AF96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1286" y="263007"/>
            <a:ext cx="3350267" cy="602850"/>
          </a:xfrm>
        </p:spPr>
        <p:txBody>
          <a:bodyPr>
            <a:normAutofit fontScale="90000"/>
          </a:bodyPr>
          <a:lstStyle/>
          <a:p>
            <a:r>
              <a:rPr lang="en-GB" dirty="0"/>
              <a:t>Re-cap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E8AE4C53-22EB-4FB8-A2DB-08953C653880}"/>
              </a:ext>
            </a:extLst>
          </p:cNvPr>
          <p:cNvSpPr/>
          <p:nvPr/>
        </p:nvSpPr>
        <p:spPr>
          <a:xfrm>
            <a:off x="253340" y="263007"/>
            <a:ext cx="11234058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all see things in different ways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all have our own version of how we see the real world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Information received via our senses – we analyse it and judge it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Perceived reality, not actual reality, is the key to understanding behaviour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we perceive others and ourselves is the root of our actions and intentions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need to understand the process in order to develop effective relationships with others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Lack of understanding can lead to misunderstandings and conflict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062591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2A192FA0-DF9F-491F-853A-8A65E3C91FC5}"/>
              </a:ext>
            </a:extLst>
          </p:cNvPr>
          <p:cNvSpPr txBox="1"/>
          <p:nvPr/>
        </p:nvSpPr>
        <p:spPr>
          <a:xfrm>
            <a:off x="993853" y="1604772"/>
            <a:ext cx="3648456" cy="3648456"/>
          </a:xfrm>
          <a:prstGeom prst="flowChartDocument">
            <a:avLst/>
          </a:prstGeom>
          <a:solidFill>
            <a:schemeClr val="accent2"/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Perception..</a:t>
            </a:r>
          </a:p>
        </p:txBody>
      </p:sp>
      <p:sp>
        <p:nvSpPr>
          <p:cNvPr id="17" name="Flowchart: Document 16">
            <a:extLst>
              <a:ext uri="{FF2B5EF4-FFF2-40B4-BE49-F238E27FC236}">
                <a16:creationId xmlns="" xmlns:a16="http://schemas.microsoft.com/office/drawing/2014/main" id="{28F386D5-FDD3-4CE5-9F56-D0829893EC0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31411" y="1442330"/>
            <a:ext cx="3973340" cy="3973340"/>
          </a:xfrm>
          <a:prstGeom prst="flowChartDocument">
            <a:avLst/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0A405068-112E-427D-86F3-725E20D4809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618743" y="640080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="" xmlns:a16="http://schemas.microsoft.com/office/drawing/2014/main" id="{37C5CC2D-8E26-4786-B64C-19DA041EB52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783335" y="802767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63CB4819-9CB1-465B-B620-85AA1C5B7E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3003" y="1122807"/>
            <a:ext cx="4105937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2162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466A9AE5-69DF-4153-B35A-94BDEF32EB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159B5318-27A8-4E50-80D9-B92D4F28EA6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5248656"/>
          </a:xfrm>
          <a:prstGeom prst="rect">
            <a:avLst/>
          </a:prstGeom>
          <a:solidFill>
            <a:schemeClr val="bg1"/>
          </a:solidFill>
          <a:ln w="2540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20BD14BC-C5C3-4833-84E9-96EF72CD4A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3617" y="1124712"/>
            <a:ext cx="6144765" cy="460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1564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466A9AE5-69DF-4153-B35A-94BDEF32EB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159B5318-27A8-4E50-80D9-B92D4F28EA6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5248656"/>
          </a:xfrm>
          <a:prstGeom prst="rect">
            <a:avLst/>
          </a:prstGeom>
          <a:solidFill>
            <a:schemeClr val="bg1"/>
          </a:solidFill>
          <a:ln w="2540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F2CC3312-0E5C-44FA-9136-7EFB588F8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545" y="1124712"/>
            <a:ext cx="8014910" cy="460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876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="" xmlns:a16="http://schemas.microsoft.com/office/drawing/2014/main" id="{C66D321D-8260-4776-9DDE-1FEDCCD0C7E6}"/>
              </a:ext>
            </a:extLst>
          </p:cNvPr>
          <p:cNvSpPr/>
          <p:nvPr/>
        </p:nvSpPr>
        <p:spPr>
          <a:xfrm>
            <a:off x="807522" y="368135"/>
            <a:ext cx="4429496" cy="43582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As we have seen in the previous slides, interpersonal communication can be a something of a minefield for the unprepared.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="" xmlns:a16="http://schemas.microsoft.com/office/drawing/2014/main" id="{26CACA47-944F-42F5-85F8-6EA6AD92F9D3}"/>
              </a:ext>
            </a:extLst>
          </p:cNvPr>
          <p:cNvSpPr/>
          <p:nvPr/>
        </p:nvSpPr>
        <p:spPr>
          <a:xfrm>
            <a:off x="5807034" y="1626920"/>
            <a:ext cx="5118265" cy="399011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The most effective way to avoid the mines is to work on your own interpersonal skills which will  help you recognise and defuse difficult situations - hopefully before they arise.</a:t>
            </a:r>
          </a:p>
        </p:txBody>
      </p:sp>
    </p:spTree>
    <p:extLst>
      <p:ext uri="{BB962C8B-B14F-4D97-AF65-F5344CB8AC3E}">
        <p14:creationId xmlns:p14="http://schemas.microsoft.com/office/powerpoint/2010/main" val="627464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A4B9C66D-AA84-4D5A-8828-78C22C590142}"/>
              </a:ext>
            </a:extLst>
          </p:cNvPr>
          <p:cNvSpPr txBox="1"/>
          <p:nvPr/>
        </p:nvSpPr>
        <p:spPr>
          <a:xfrm>
            <a:off x="142503" y="142504"/>
            <a:ext cx="9464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How can you develop your Inter-Personal Skills?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5A027F5F-996B-4423-8A6C-548BFAE4D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86" y="2179200"/>
            <a:ext cx="5446753" cy="276660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230481ED-92D4-46B7-B497-F10F96E032F2}"/>
              </a:ext>
            </a:extLst>
          </p:cNvPr>
          <p:cNvSpPr/>
          <p:nvPr/>
        </p:nvSpPr>
        <p:spPr>
          <a:xfrm>
            <a:off x="5850514" y="1300346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1" u="sng" dirty="0">
                <a:solidFill>
                  <a:schemeClr val="accent2">
                    <a:lumMod val="50000"/>
                  </a:schemeClr>
                </a:solidFill>
              </a:rPr>
              <a:t>Empathy</a:t>
            </a:r>
            <a:r>
              <a:rPr lang="en-GB" sz="3200" dirty="0"/>
              <a:t> is trying to see things from the point-of-view of others. </a:t>
            </a:r>
            <a:br>
              <a:rPr lang="en-GB" sz="3200" dirty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When communicating with others, try not to be judgemental or biased by preconceived ideas or beliefs - try to view situations and responses from the other person’s perspective instead. </a:t>
            </a:r>
          </a:p>
        </p:txBody>
      </p:sp>
    </p:spTree>
    <p:extLst>
      <p:ext uri="{BB962C8B-B14F-4D97-AF65-F5344CB8AC3E}">
        <p14:creationId xmlns:p14="http://schemas.microsoft.com/office/powerpoint/2010/main" val="23820373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070D838-3F41-40C6-8EA2-1DCE44918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006" y="145295"/>
            <a:ext cx="7729728" cy="1188720"/>
          </a:xfrm>
        </p:spPr>
        <p:txBody>
          <a:bodyPr/>
          <a:lstStyle/>
          <a:p>
            <a:r>
              <a:rPr lang="en-GB" dirty="0"/>
              <a:t>Learn to listen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E7C733D2-17C3-4DAB-A362-CD0E0E233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65" y="1685925"/>
            <a:ext cx="2619375" cy="17430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FC3A7FAC-38C6-4229-85C6-D70C58418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4371419"/>
            <a:ext cx="2619375" cy="17430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8EE3A0DC-3378-4037-82DA-9296FF7E013B}"/>
              </a:ext>
            </a:extLst>
          </p:cNvPr>
          <p:cNvSpPr/>
          <p:nvPr/>
        </p:nvSpPr>
        <p:spPr>
          <a:xfrm>
            <a:off x="3048000" y="2058001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/>
              <a:t>Listening is not the same as hearing; learn to listen not only to the words being spoken but how they are being spoken and the non-verbal messages sent with them.  </a:t>
            </a:r>
            <a:br>
              <a:rPr lang="en-GB" sz="2800" dirty="0"/>
            </a:br>
            <a:r>
              <a:rPr lang="en-GB" sz="2800" dirty="0"/>
              <a:t>Use the techniques of clarification and reflection to confirm what the other person has said and avoid any confusion. 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0141441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E7FEB64-BDA9-4A38-B840-A9282AE57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59" y="275923"/>
            <a:ext cx="2471493" cy="828482"/>
          </a:xfrm>
        </p:spPr>
        <p:txBody>
          <a:bodyPr/>
          <a:lstStyle/>
          <a:p>
            <a:r>
              <a:rPr lang="en-GB" dirty="0"/>
              <a:t>listening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6F60753B-EB42-471C-865B-26DE5EBAE938}"/>
              </a:ext>
            </a:extLst>
          </p:cNvPr>
          <p:cNvSpPr/>
          <p:nvPr/>
        </p:nvSpPr>
        <p:spPr>
          <a:xfrm>
            <a:off x="5753041" y="406270"/>
            <a:ext cx="6096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/>
              <a:t>Try not to think about what to say next whilst listening; clear your mind and focus on the message being received instead.  </a:t>
            </a:r>
            <a:br>
              <a:rPr lang="en-GB" sz="3200" dirty="0"/>
            </a:br>
            <a:r>
              <a:rPr lang="en-GB" sz="3200" dirty="0"/>
              <a:t>Your friends, colleagues and other acquaintances will appreciate good listening skills.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A1369BCF-1960-493E-9849-F508439CC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832" y="4144489"/>
            <a:ext cx="4216112" cy="21080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32D70CB7-062E-4006-A895-49247220EF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38" y="2164110"/>
            <a:ext cx="4306227" cy="288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2182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BE55D0BE-A168-4BE8-8622-5CD067E6A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8931" y="3939"/>
            <a:ext cx="3692740" cy="214781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5121A28F-681D-467E-9CC3-C4AFD917ED3E}"/>
              </a:ext>
            </a:extLst>
          </p:cNvPr>
          <p:cNvSpPr/>
          <p:nvPr/>
        </p:nvSpPr>
        <p:spPr>
          <a:xfrm>
            <a:off x="0" y="2640261"/>
            <a:ext cx="6096000" cy="4031873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Do not say the first thing that comes into your mind but instead take a moment and pay close attention to what you say and how you say it.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 Focus on the meaning of what you want to communicate.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305105CA-B6C1-41D2-9B0D-19C64A84D195}"/>
              </a:ext>
            </a:extLst>
          </p:cNvPr>
          <p:cNvSpPr/>
          <p:nvPr/>
        </p:nvSpPr>
        <p:spPr>
          <a:xfrm>
            <a:off x="6096000" y="2151758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Aim to increase understanding by considering how your message might be received by the other person.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Present information in a way that its meaning can be clearly understood.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Avoid jargon and over-complicated language. </a:t>
            </a:r>
          </a:p>
        </p:txBody>
      </p:sp>
    </p:spTree>
    <p:extLst>
      <p:ext uri="{BB962C8B-B14F-4D97-AF65-F5344CB8AC3E}">
        <p14:creationId xmlns:p14="http://schemas.microsoft.com/office/powerpoint/2010/main" val="11553229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0D94F2B1-B8CC-4EBE-88A8-7A48A3CBA4A4}"/>
              </a:ext>
            </a:extLst>
          </p:cNvPr>
          <p:cNvSpPr/>
          <p:nvPr/>
        </p:nvSpPr>
        <p:spPr>
          <a:xfrm>
            <a:off x="617517" y="676894"/>
            <a:ext cx="2624447" cy="218505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Explain things as simply as possible. 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="" xmlns:a16="http://schemas.microsoft.com/office/drawing/2014/main" id="{FE9AC7D7-9E2D-4416-A8CC-30A77DC2633A}"/>
              </a:ext>
            </a:extLst>
          </p:cNvPr>
          <p:cNvSpPr/>
          <p:nvPr/>
        </p:nvSpPr>
        <p:spPr>
          <a:xfrm>
            <a:off x="7861465" y="973777"/>
            <a:ext cx="3954483" cy="260069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Request clarification if unclear about a message.</a:t>
            </a:r>
          </a:p>
        </p:txBody>
      </p:sp>
      <p:sp>
        <p:nvSpPr>
          <p:cNvPr id="4" name="Pentagon 3">
            <a:extLst>
              <a:ext uri="{FF2B5EF4-FFF2-40B4-BE49-F238E27FC236}">
                <a16:creationId xmlns="" xmlns:a16="http://schemas.microsoft.com/office/drawing/2014/main" id="{379BA6CE-6CF1-4134-87FA-589E7A420D89}"/>
              </a:ext>
            </a:extLst>
          </p:cNvPr>
          <p:cNvSpPr/>
          <p:nvPr/>
        </p:nvSpPr>
        <p:spPr>
          <a:xfrm>
            <a:off x="4013860" y="2683823"/>
            <a:ext cx="3847605" cy="3728852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Make eye contact and avoid defensive body language.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CAD87110-3C6A-42B6-B0C2-470D6B71F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3361" y="4429125"/>
            <a:ext cx="2752725" cy="1657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DA73D151-5F7B-4117-9B92-2CCD0A9415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064" y="3856635"/>
            <a:ext cx="2628900" cy="1733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1392F0C9-F898-4D8F-A766-164F57F9B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0194" y="53105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4065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E84D059C-324E-426C-8461-61881F8ACAC6}"/>
              </a:ext>
            </a:extLst>
          </p:cNvPr>
          <p:cNvSpPr txBox="1"/>
          <p:nvPr/>
        </p:nvSpPr>
        <p:spPr>
          <a:xfrm>
            <a:off x="510639" y="296883"/>
            <a:ext cx="695894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Activity!</a:t>
            </a:r>
          </a:p>
          <a:p>
            <a:endParaRPr lang="en-GB" sz="3200" dirty="0"/>
          </a:p>
          <a:p>
            <a:r>
              <a:rPr lang="en-GB" sz="3200" dirty="0"/>
              <a:t>Humour is one way to increase Inter-personal Communication.</a:t>
            </a:r>
          </a:p>
          <a:p>
            <a:endParaRPr lang="en-GB" sz="3200" dirty="0"/>
          </a:p>
          <a:p>
            <a:r>
              <a:rPr lang="en-GB" sz="3200" dirty="0"/>
              <a:t>In your groups, use the Flipchart and pens to jot down your ideas on how Humour can be used in communication.</a:t>
            </a:r>
          </a:p>
          <a:p>
            <a:endParaRPr lang="en-GB" sz="3200" dirty="0"/>
          </a:p>
          <a:p>
            <a:r>
              <a:rPr lang="en-GB" sz="3200" dirty="0"/>
              <a:t>How can you use it?</a:t>
            </a:r>
          </a:p>
          <a:p>
            <a:endParaRPr lang="en-GB" sz="3200" dirty="0"/>
          </a:p>
          <a:p>
            <a:r>
              <a:rPr lang="en-GB" sz="3200" dirty="0"/>
              <a:t>Also, consider how humour could be a negative tool.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58FDA4D5-B125-4109-9DB3-D8E7CDC4D4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8925" y="293914"/>
            <a:ext cx="2143125" cy="21431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690071E2-2C41-4EAB-8C7D-F216C8A1B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7576" y="3429000"/>
            <a:ext cx="3953785" cy="226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5018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4EB5047F-1D06-41AC-9290-BB325648C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9460" y="1266604"/>
            <a:ext cx="5773819" cy="4324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868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1238E3-DF62-41E8-8050-046283468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2566" y="382801"/>
            <a:ext cx="6410142" cy="75723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47DA9EE4-795C-495A-AA47-9C93A92209B5}"/>
              </a:ext>
            </a:extLst>
          </p:cNvPr>
          <p:cNvSpPr txBox="1"/>
          <p:nvPr/>
        </p:nvSpPr>
        <p:spPr>
          <a:xfrm>
            <a:off x="2422566" y="2339439"/>
            <a:ext cx="750520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Next week we will be looking at Referencing and we will be going over your Assignment.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315230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140</TotalTime>
  <Words>897</Words>
  <Application>Microsoft Macintosh PowerPoint</Application>
  <PresentationFormat>Custom</PresentationFormat>
  <Paragraphs>141</Paragraphs>
  <Slides>24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Parcel</vt:lpstr>
      <vt:lpstr>BMSK4001 Academic and employability skills</vt:lpstr>
      <vt:lpstr>Inter-personal communication</vt:lpstr>
      <vt:lpstr>PowerPoint Presentation</vt:lpstr>
      <vt:lpstr>PowerPoint Presentation</vt:lpstr>
      <vt:lpstr>PowerPoint Presentation</vt:lpstr>
      <vt:lpstr>PowerPoint Presentation</vt:lpstr>
      <vt:lpstr>Inter-personal communication</vt:lpstr>
      <vt:lpstr>PowerPoint Presentation</vt:lpstr>
      <vt:lpstr>PowerPoint Presentation</vt:lpstr>
      <vt:lpstr>PowerPoint Presentation</vt:lpstr>
      <vt:lpstr>PowerPoint Presentation</vt:lpstr>
      <vt:lpstr>Re-cap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Learn to listen</vt:lpstr>
      <vt:lpstr>listening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Academic and employability skills</dc:title>
  <dc:creator>Paul James</dc:creator>
  <cp:lastModifiedBy>Laura James</cp:lastModifiedBy>
  <cp:revision>23</cp:revision>
  <dcterms:created xsi:type="dcterms:W3CDTF">2018-09-10T11:59:09Z</dcterms:created>
  <dcterms:modified xsi:type="dcterms:W3CDTF">2018-09-21T12:50:01Z</dcterms:modified>
</cp:coreProperties>
</file>