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5" r:id="rId9"/>
    <p:sldId id="264" r:id="rId10"/>
    <p:sldId id="267" r:id="rId11"/>
    <p:sldId id="266" r:id="rId12"/>
    <p:sldId id="275" r:id="rId13"/>
    <p:sldId id="268" r:id="rId14"/>
    <p:sldId id="269" r:id="rId15"/>
    <p:sldId id="270" r:id="rId16"/>
    <p:sldId id="271" r:id="rId17"/>
    <p:sldId id="272" r:id="rId18"/>
    <p:sldId id="273" r:id="rId19"/>
    <p:sldId id="274"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14995" autoAdjust="0"/>
    <p:restoredTop sz="94660"/>
  </p:normalViewPr>
  <p:slideViewPr>
    <p:cSldViewPr snapToGrid="0">
      <p:cViewPr varScale="1">
        <p:scale>
          <a:sx n="88" d="100"/>
          <a:sy n="88" d="100"/>
        </p:scale>
        <p:origin x="72" y="456"/>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presProps" Target="presProps.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theme" Target="theme/theme1.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8C52DD6-8E55-4615-B840-43F67F8159A2}"/>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DA96EF3D-F51F-4492-8D15-0E2A32F5913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F5D3FE43-225F-4AE9-BCC3-3190FD2C4077}"/>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35BEDCB0-109F-47FC-BBB4-885061EE80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2A984C5-E49E-40AD-8A18-AD96AAD826CE}"/>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93641261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14892A0-073A-4DA4-995F-DB12C421FAAE}"/>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E62F83AD-6686-4383-87D9-6EF6FAB82FB2}"/>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7CD4E593-1A3E-495B-947A-1E843709B73A}"/>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3363A8B0-DC19-4A0E-80C8-D341688CD75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1919BEED-6DE7-438E-A584-A70E681EDAE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21666974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C4D7591-3880-47BE-B56B-8BF15C9CEFE1}"/>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D861D4CD-BD8D-473E-8F96-4A8F65AD00A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860A9C0C-9DA5-439B-87AF-734351BAB75F}"/>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18A3672C-FC6E-47B7-9DB3-12567504043B}"/>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23E227F-6C23-4431-ABC6-93BC00246B16}"/>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75171754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BC47576-BC20-4336-917C-C4F8A2F665F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0B833F80-88D5-464A-837D-BF8DCA7EDD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CE6EBF8-5812-42CA-8B59-29D65E69944D}"/>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C07DFB0B-F126-4394-BB9C-62CA82226D3D}"/>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6" name="Footer Placeholder 5">
            <a:extLst>
              <a:ext uri="{FF2B5EF4-FFF2-40B4-BE49-F238E27FC236}">
                <a16:creationId xmlns:a16="http://schemas.microsoft.com/office/drawing/2014/main" id="{0B4CDA8E-ECFC-4178-9F9D-F1472DA1E6B3}"/>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07F3CC0B-66AD-44D2-A325-C483B65C447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14371188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1091587-D259-4B22-A856-78F152F65176}"/>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8E167037-34B0-43D6-9BEC-862FA7543979}"/>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6358B525-7F2D-44EB-AEF0-ECA0D24C4C81}"/>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7BC3B418-051C-4261-9453-BC963553A757}"/>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849B1049-7676-4324-A312-F03A8883B5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14FBA11B-F0E8-4A10-8A44-85BE0F31B2AC}"/>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8" name="Footer Placeholder 7">
            <a:extLst>
              <a:ext uri="{FF2B5EF4-FFF2-40B4-BE49-F238E27FC236}">
                <a16:creationId xmlns:a16="http://schemas.microsoft.com/office/drawing/2014/main" id="{46EBD8E5-96FB-4B69-BC14-5FAF2B1263F0}"/>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7176CD6B-4E9C-4851-AF73-D12CBDE774A6}"/>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20660517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DF71D1D-D84E-42FD-82C4-8BA86993344C}"/>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3D0CDAEB-BB1B-4729-80A3-E86CF54F50AB}"/>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4" name="Footer Placeholder 3">
            <a:extLst>
              <a:ext uri="{FF2B5EF4-FFF2-40B4-BE49-F238E27FC236}">
                <a16:creationId xmlns:a16="http://schemas.microsoft.com/office/drawing/2014/main" id="{2225967C-71F2-41D3-8D50-617CABA47CDC}"/>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240C09AC-9DF0-4934-B966-DFFC34B29453}"/>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1437591862"/>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327FE540-68E2-408C-9442-DDA1C0DB90F0}"/>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3" name="Footer Placeholder 2">
            <a:extLst>
              <a:ext uri="{FF2B5EF4-FFF2-40B4-BE49-F238E27FC236}">
                <a16:creationId xmlns:a16="http://schemas.microsoft.com/office/drawing/2014/main" id="{C22D9FD1-E699-4FC0-ABF3-43C78BB3FE0E}"/>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150A4E6B-4D00-43D6-8F3C-9E41849E6844}"/>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300191420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54F410C-2E91-4BE7-B55E-3CCE27F58926}"/>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845ED288-0CDA-401C-9938-EAE7FAE9BDB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C3FB2BCA-6733-4D15-AE62-8D018374FC0A}"/>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0397233-BF4A-457E-A1EB-3C8AB2B97E43}"/>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6" name="Footer Placeholder 5">
            <a:extLst>
              <a:ext uri="{FF2B5EF4-FFF2-40B4-BE49-F238E27FC236}">
                <a16:creationId xmlns:a16="http://schemas.microsoft.com/office/drawing/2014/main" id="{60F2046D-B9AA-43F9-AFCC-E7F7DFDBA7E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7B26FD87-8C76-4D7B-860A-06ACA2686B4C}"/>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18312053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5204855-AAA8-4050-A690-5C66B41152CD}"/>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229EFF3D-4DD6-4754-BFEF-7058023A5985}"/>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8BBD33FE-713D-4E9D-96CF-BF217BDC154F}"/>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7C1A7C14-1C3F-4E25-806F-289C7BFA44F0}"/>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6" name="Footer Placeholder 5">
            <a:extLst>
              <a:ext uri="{FF2B5EF4-FFF2-40B4-BE49-F238E27FC236}">
                <a16:creationId xmlns:a16="http://schemas.microsoft.com/office/drawing/2014/main" id="{D630A823-7F1F-4252-AF1C-757519926742}"/>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A63ED75-042C-435B-9D36-84F9CAE3FCC8}"/>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4150867186"/>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013C606-3B20-4D4A-AE39-789FB54A912D}"/>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B63EDC08-153B-485B-B19A-1416053EC0E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7563A5D-762A-48E0-BD5F-0863DDD5B261}"/>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B12D330C-B593-4797-A199-4984BD6217CE}"/>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BF70A198-5866-4085-8AFA-FC3BAA68BF8D}"/>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261110065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7AD72CC8-C6D4-4FE6-AD88-CB13DD1EEBE9}"/>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1CBB1B8B-321D-4071-97A9-6598ABA27AD5}"/>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C9213F7-1639-4640-9FD4-05B3ABACAF87}"/>
              </a:ext>
            </a:extLst>
          </p:cNvPr>
          <p:cNvSpPr>
            <a:spLocks noGrp="1"/>
          </p:cNvSpPr>
          <p:nvPr>
            <p:ph type="dt" sz="half" idx="10"/>
          </p:nvPr>
        </p:nvSpPr>
        <p:spPr/>
        <p:txBody>
          <a:body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112399E4-D1B0-4454-A988-BC061A6CD304}"/>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CEA0F0CA-9CAC-4A6B-BE53-BD3E3324437A}"/>
              </a:ext>
            </a:extLst>
          </p:cNvPr>
          <p:cNvSpPr>
            <a:spLocks noGrp="1"/>
          </p:cNvSpPr>
          <p:nvPr>
            <p:ph type="sldNum" sz="quarter" idx="12"/>
          </p:nvPr>
        </p:nvSpPr>
        <p:spPr/>
        <p:txBody>
          <a:bodyPr/>
          <a:lstStyle/>
          <a:p>
            <a:fld id="{9F676006-CDC7-4FE1-A394-6F56C8EF293F}" type="slidenum">
              <a:rPr lang="en-GB" smtClean="0"/>
              <a:t>‹#›</a:t>
            </a:fld>
            <a:endParaRPr lang="en-GB"/>
          </a:p>
        </p:txBody>
      </p:sp>
    </p:spTree>
    <p:extLst>
      <p:ext uri="{BB962C8B-B14F-4D97-AF65-F5344CB8AC3E}">
        <p14:creationId xmlns:p14="http://schemas.microsoft.com/office/powerpoint/2010/main" val="285609283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32726011-3BE7-4DAB-9089-A0111B132667}"/>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E86179A7-BA45-4F54-A46F-155ED2EA7DD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658A6426-4A58-4027-94D2-43323352ADF0}"/>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16D768E-7510-430F-99B2-4EBCCCA9BDA4}" type="datetimeFigureOut">
              <a:rPr lang="en-GB" smtClean="0"/>
              <a:t>19/09/2024</a:t>
            </a:fld>
            <a:endParaRPr lang="en-GB"/>
          </a:p>
        </p:txBody>
      </p:sp>
      <p:sp>
        <p:nvSpPr>
          <p:cNvPr id="5" name="Footer Placeholder 4">
            <a:extLst>
              <a:ext uri="{FF2B5EF4-FFF2-40B4-BE49-F238E27FC236}">
                <a16:creationId xmlns:a16="http://schemas.microsoft.com/office/drawing/2014/main" id="{D0EF79FC-E15C-4DDA-A080-3D859B96D092}"/>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00470145-3CBE-420C-8FA7-37BD8C6A166C}"/>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F676006-CDC7-4FE1-A394-6F56C8EF293F}" type="slidenum">
              <a:rPr lang="en-GB" smtClean="0"/>
              <a:t>‹#›</a:t>
            </a:fld>
            <a:endParaRPr lang="en-GB"/>
          </a:p>
        </p:txBody>
      </p:sp>
    </p:spTree>
    <p:extLst>
      <p:ext uri="{BB962C8B-B14F-4D97-AF65-F5344CB8AC3E}">
        <p14:creationId xmlns:p14="http://schemas.microsoft.com/office/powerpoint/2010/main" val="523544208"/>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Freeform: Shape 9">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2" name="Freeform: Shape 11">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D45CA74B-1E04-4B78-9179-DB466A94767A}"/>
              </a:ext>
            </a:extLst>
          </p:cNvPr>
          <p:cNvSpPr>
            <a:spLocks noGrp="1"/>
          </p:cNvSpPr>
          <p:nvPr>
            <p:ph type="ctrTitle"/>
          </p:nvPr>
        </p:nvSpPr>
        <p:spPr>
          <a:xfrm>
            <a:off x="1524003" y="1999615"/>
            <a:ext cx="9144000" cy="2764028"/>
          </a:xfrm>
        </p:spPr>
        <p:txBody>
          <a:bodyPr anchor="ctr">
            <a:normAutofit/>
          </a:bodyPr>
          <a:lstStyle/>
          <a:p>
            <a:r>
              <a:rPr lang="en-GB" sz="7200" b="1" dirty="0">
                <a:latin typeface="Arial" panose="020B0604020202020204" pitchFamily="34" charset="0"/>
                <a:cs typeface="Arial" panose="020B0604020202020204" pitchFamily="34" charset="0"/>
              </a:rPr>
              <a:t>Introduction to The Module</a:t>
            </a:r>
          </a:p>
        </p:txBody>
      </p:sp>
      <p:sp>
        <p:nvSpPr>
          <p:cNvPr id="3" name="Subtitle 2">
            <a:extLst>
              <a:ext uri="{FF2B5EF4-FFF2-40B4-BE49-F238E27FC236}">
                <a16:creationId xmlns:a16="http://schemas.microsoft.com/office/drawing/2014/main" id="{6AAF8E8A-F81E-43CC-A5E8-FC64E151BDF2}"/>
              </a:ext>
            </a:extLst>
          </p:cNvPr>
          <p:cNvSpPr>
            <a:spLocks noGrp="1"/>
          </p:cNvSpPr>
          <p:nvPr>
            <p:ph type="subTitle" idx="1"/>
          </p:nvPr>
        </p:nvSpPr>
        <p:spPr>
          <a:xfrm>
            <a:off x="1966912" y="5645150"/>
            <a:ext cx="8258176" cy="1185418"/>
          </a:xfrm>
        </p:spPr>
        <p:txBody>
          <a:bodyPr anchor="ctr">
            <a:noAutofit/>
          </a:bodyPr>
          <a:lstStyle/>
          <a:p>
            <a:r>
              <a:rPr lang="en-GB" sz="2000" b="1" dirty="0">
                <a:latin typeface="Arial" panose="020B0604020202020204" pitchFamily="34" charset="0"/>
                <a:cs typeface="Arial" panose="020B0604020202020204" pitchFamily="34" charset="0"/>
              </a:rPr>
              <a:t>Health, Care &amp; Education </a:t>
            </a:r>
          </a:p>
          <a:p>
            <a:r>
              <a:rPr lang="en-GB" sz="2000" b="1" dirty="0">
                <a:latin typeface="Arial" panose="020B0604020202020204" pitchFamily="34" charset="0"/>
                <a:cs typeface="Arial" panose="020B0604020202020204" pitchFamily="34" charset="0"/>
              </a:rPr>
              <a:t>(BMHP4030)</a:t>
            </a:r>
          </a:p>
          <a:p>
            <a:r>
              <a:rPr lang="en-GB" sz="2000" b="1" dirty="0">
                <a:latin typeface="Arial" panose="020B0604020202020204" pitchFamily="34" charset="0"/>
                <a:cs typeface="Arial" panose="020B0604020202020204" pitchFamily="34" charset="0"/>
              </a:rPr>
              <a:t>By Jo Fender</a:t>
            </a:r>
          </a:p>
        </p:txBody>
      </p:sp>
      <p:sp>
        <p:nvSpPr>
          <p:cNvPr id="14" name="Rectangle 13">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113769470"/>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2649006-5DAD-4B8D-BD03-ADDC487B5D06}"/>
              </a:ext>
            </a:extLst>
          </p:cNvPr>
          <p:cNvSpPr>
            <a:spLocks noGrp="1"/>
          </p:cNvSpPr>
          <p:nvPr>
            <p:ph type="title"/>
          </p:nvPr>
        </p:nvSpPr>
        <p:spPr>
          <a:xfrm>
            <a:off x="838200" y="365125"/>
            <a:ext cx="10515600" cy="620395"/>
          </a:xfrm>
        </p:spPr>
        <p:txBody>
          <a:bodyPr>
            <a:normAutofit fontScale="90000"/>
          </a:bodyPr>
          <a:lstStyle/>
          <a:p>
            <a:r>
              <a:rPr lang="en-GB" sz="4800" b="1" dirty="0">
                <a:solidFill>
                  <a:srgbClr val="FF0000"/>
                </a:solidFill>
                <a:latin typeface="Arial" panose="020B0604020202020204" pitchFamily="34" charset="0"/>
                <a:cs typeface="Arial" panose="020B0604020202020204" pitchFamily="34" charset="0"/>
              </a:rPr>
              <a:t>Contents</a:t>
            </a:r>
          </a:p>
        </p:txBody>
      </p:sp>
      <p:sp>
        <p:nvSpPr>
          <p:cNvPr id="3" name="Content Placeholder 2">
            <a:extLst>
              <a:ext uri="{FF2B5EF4-FFF2-40B4-BE49-F238E27FC236}">
                <a16:creationId xmlns:a16="http://schemas.microsoft.com/office/drawing/2014/main" id="{B5722A54-E7B1-4916-BD89-716A912EE5AC}"/>
              </a:ext>
            </a:extLst>
          </p:cNvPr>
          <p:cNvSpPr>
            <a:spLocks noGrp="1"/>
          </p:cNvSpPr>
          <p:nvPr>
            <p:ph idx="1"/>
          </p:nvPr>
        </p:nvSpPr>
        <p:spPr>
          <a:xfrm>
            <a:off x="838200" y="1310640"/>
            <a:ext cx="10515600" cy="4313983"/>
          </a:xfrm>
        </p:spPr>
        <p:txBody>
          <a:bodyPr>
            <a:noAutofit/>
          </a:bodyPr>
          <a:lstStyle/>
          <a:p>
            <a:r>
              <a:rPr lang="en-GB" sz="2400" dirty="0">
                <a:latin typeface="Arial" panose="020B0604020202020204" pitchFamily="34" charset="0"/>
                <a:cs typeface="Arial" panose="020B0604020202020204" pitchFamily="34" charset="0"/>
              </a:rPr>
              <a:t>Brief Overview</a:t>
            </a:r>
          </a:p>
          <a:p>
            <a:r>
              <a:rPr lang="en-GB" sz="2400" dirty="0">
                <a:latin typeface="Arial" panose="020B0604020202020204" pitchFamily="34" charset="0"/>
                <a:cs typeface="Arial" panose="020B0604020202020204" pitchFamily="34" charset="0"/>
              </a:rPr>
              <a:t>Level of Study</a:t>
            </a:r>
          </a:p>
          <a:p>
            <a:r>
              <a:rPr lang="en-GB" sz="2400" dirty="0">
                <a:latin typeface="Arial" panose="020B0604020202020204" pitchFamily="34" charset="0"/>
                <a:cs typeface="Arial" panose="020B0604020202020204" pitchFamily="34" charset="0"/>
              </a:rPr>
              <a:t>Aims of Module</a:t>
            </a:r>
          </a:p>
          <a:p>
            <a:r>
              <a:rPr lang="en-GB" sz="2400" dirty="0">
                <a:latin typeface="Arial" panose="020B0604020202020204" pitchFamily="34" charset="0"/>
                <a:cs typeface="Arial" panose="020B0604020202020204" pitchFamily="34" charset="0"/>
              </a:rPr>
              <a:t>Lesson Content</a:t>
            </a:r>
          </a:p>
          <a:p>
            <a:r>
              <a:rPr lang="en-GB" sz="2400" dirty="0">
                <a:latin typeface="Arial" panose="020B0604020202020204" pitchFamily="34" charset="0"/>
                <a:cs typeface="Arial" panose="020B0604020202020204" pitchFamily="34" charset="0"/>
              </a:rPr>
              <a:t>Assessments</a:t>
            </a:r>
          </a:p>
          <a:p>
            <a:r>
              <a:rPr lang="en-GB" sz="2400" dirty="0">
                <a:latin typeface="Arial" panose="020B0604020202020204" pitchFamily="34" charset="0"/>
                <a:cs typeface="Arial" panose="020B0604020202020204" pitchFamily="34" charset="0"/>
              </a:rPr>
              <a:t>Deadline Dates</a:t>
            </a:r>
          </a:p>
          <a:p>
            <a:r>
              <a:rPr lang="en-GB" sz="2400" dirty="0">
                <a:latin typeface="Arial" panose="020B0604020202020204" pitchFamily="34" charset="0"/>
                <a:cs typeface="Arial" panose="020B0604020202020204" pitchFamily="34" charset="0"/>
              </a:rPr>
              <a:t>Reading List</a:t>
            </a:r>
          </a:p>
          <a:p>
            <a:r>
              <a:rPr lang="en-GB" sz="2400" dirty="0">
                <a:latin typeface="Arial" panose="020B0604020202020204" pitchFamily="34" charset="0"/>
                <a:cs typeface="Arial" panose="020B0604020202020204" pitchFamily="34" charset="0"/>
              </a:rPr>
              <a:t>VLE</a:t>
            </a:r>
          </a:p>
          <a:p>
            <a:r>
              <a:rPr lang="en-GB" sz="2400" dirty="0">
                <a:latin typeface="Arial" panose="020B0604020202020204" pitchFamily="34" charset="0"/>
                <a:cs typeface="Arial" panose="020B0604020202020204" pitchFamily="34" charset="0"/>
              </a:rPr>
              <a:t>O&amp;A</a:t>
            </a:r>
          </a:p>
        </p:txBody>
      </p:sp>
    </p:spTree>
    <p:extLst>
      <p:ext uri="{BB962C8B-B14F-4D97-AF65-F5344CB8AC3E}">
        <p14:creationId xmlns:p14="http://schemas.microsoft.com/office/powerpoint/2010/main" val="2380279744"/>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AE8DE5-7CB5-4DE8-A9A1-F245E541ED5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Brief Overview of Study</a:t>
            </a:r>
          </a:p>
        </p:txBody>
      </p:sp>
      <p:sp>
        <p:nvSpPr>
          <p:cNvPr id="3" name="Content Placeholder 2">
            <a:extLst>
              <a:ext uri="{FF2B5EF4-FFF2-40B4-BE49-F238E27FC236}">
                <a16:creationId xmlns:a16="http://schemas.microsoft.com/office/drawing/2014/main" id="{0F2B0C19-3056-4A4A-8F37-A48F9DDF67FC}"/>
              </a:ext>
            </a:extLst>
          </p:cNvPr>
          <p:cNvSpPr>
            <a:spLocks noGrp="1"/>
          </p:cNvSpPr>
          <p:nvPr>
            <p:ph idx="1"/>
          </p:nvPr>
        </p:nvSpPr>
        <p:spPr>
          <a:xfrm>
            <a:off x="838200" y="2141537"/>
            <a:ext cx="10515600" cy="4351338"/>
          </a:xfrm>
        </p:spPr>
        <p:txBody>
          <a:bodyPr/>
          <a:lstStyle/>
          <a:p>
            <a:pPr marL="0" indent="0">
              <a:buNone/>
            </a:pPr>
            <a:r>
              <a:rPr lang="en-GB" sz="2400" dirty="0">
                <a:latin typeface="Arial" panose="020B0604020202020204" pitchFamily="34" charset="0"/>
                <a:cs typeface="Arial" panose="020B0604020202020204" pitchFamily="34" charset="0"/>
              </a:rPr>
              <a:t>Duration – from 30</a:t>
            </a:r>
            <a:r>
              <a:rPr lang="en-GB" sz="2400" baseline="30000" dirty="0">
                <a:latin typeface="Arial" panose="020B0604020202020204" pitchFamily="34" charset="0"/>
                <a:cs typeface="Arial" panose="020B0604020202020204" pitchFamily="34" charset="0"/>
              </a:rPr>
              <a:t>th</a:t>
            </a:r>
            <a:r>
              <a:rPr lang="en-GB" sz="2400" dirty="0">
                <a:latin typeface="Arial" panose="020B0604020202020204" pitchFamily="34" charset="0"/>
                <a:cs typeface="Arial" panose="020B0604020202020204" pitchFamily="34" charset="0"/>
              </a:rPr>
              <a:t> September to January 2024. </a:t>
            </a:r>
            <a:r>
              <a:rPr lang="en-GB" sz="2400" baseline="30000" dirty="0">
                <a:latin typeface="Arial" panose="020B0604020202020204" pitchFamily="34" charset="0"/>
                <a:cs typeface="Arial" panose="020B0604020202020204" pitchFamily="34" charset="0"/>
              </a:rPr>
              <a:t>     </a:t>
            </a:r>
            <a:endParaRPr lang="en-GB" sz="2400" dirty="0">
              <a:latin typeface="Arial" panose="020B0604020202020204" pitchFamily="34" charset="0"/>
              <a:cs typeface="Arial" panose="020B0604020202020204" pitchFamily="34" charset="0"/>
            </a:endParaRPr>
          </a:p>
          <a:p>
            <a:pPr marL="0" indent="0">
              <a:buNone/>
            </a:pPr>
            <a:endParaRPr lang="en-GB" sz="2400"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Module is worth 20 credits.</a:t>
            </a:r>
          </a:p>
          <a:p>
            <a:pPr marL="0" indent="0">
              <a:buNone/>
            </a:pP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4289593995"/>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45C692-7063-4D23-A016-F77AB77D518D}"/>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Level of Study : 3</a:t>
            </a:r>
          </a:p>
        </p:txBody>
      </p:sp>
      <p:sp>
        <p:nvSpPr>
          <p:cNvPr id="3" name="Content Placeholder 2">
            <a:extLst>
              <a:ext uri="{FF2B5EF4-FFF2-40B4-BE49-F238E27FC236}">
                <a16:creationId xmlns:a16="http://schemas.microsoft.com/office/drawing/2014/main" id="{AF65A689-A127-4158-BDBE-5A0BD0E1E917}"/>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Achievement at level 3 reflects the ability to identify and use relevant understanding, methods and skills to address problems that are well-defined but complex and non-routine. It includes taking responsibility for overall courses of action as well as exercising autonomy and judgement within broad parameters. It also reflects understanding of different perspectives or approaches within an area of study or work.</a:t>
            </a:r>
          </a:p>
        </p:txBody>
      </p:sp>
    </p:spTree>
    <p:extLst>
      <p:ext uri="{BB962C8B-B14F-4D97-AF65-F5344CB8AC3E}">
        <p14:creationId xmlns:p14="http://schemas.microsoft.com/office/powerpoint/2010/main" val="7717516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CAB9939-6C6D-431B-9028-6668D17CD333}"/>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Aims of Module</a:t>
            </a:r>
          </a:p>
        </p:txBody>
      </p:sp>
      <p:sp>
        <p:nvSpPr>
          <p:cNvPr id="3" name="Content Placeholder 2">
            <a:extLst>
              <a:ext uri="{FF2B5EF4-FFF2-40B4-BE49-F238E27FC236}">
                <a16:creationId xmlns:a16="http://schemas.microsoft.com/office/drawing/2014/main" id="{0409594A-1915-4048-97A0-3FA7C4F636AE}"/>
              </a:ext>
            </a:extLst>
          </p:cNvPr>
          <p:cNvSpPr>
            <a:spLocks noGrp="1"/>
          </p:cNvSpPr>
          <p:nvPr>
            <p:ph idx="1"/>
          </p:nvPr>
        </p:nvSpPr>
        <p:spPr/>
        <p:txBody>
          <a:bodyPr>
            <a:normAutofit/>
          </a:bodyPr>
          <a:lstStyle/>
          <a:p>
            <a:r>
              <a:rPr lang="en-GB" b="0" i="0" dirty="0">
                <a:solidFill>
                  <a:srgbClr val="000000"/>
                </a:solidFill>
                <a:effectLst/>
                <a:latin typeface="Arial" panose="020B0604020202020204" pitchFamily="34" charset="0"/>
              </a:rPr>
              <a:t>To explore the current digital, health, care and education sectors.</a:t>
            </a:r>
            <a:endParaRPr lang="en-GB"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769308217"/>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84A182-FD84-4E10-9F87-93117A2DAFAA}"/>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Learning Outcomes</a:t>
            </a:r>
          </a:p>
        </p:txBody>
      </p:sp>
      <p:sp>
        <p:nvSpPr>
          <p:cNvPr id="3" name="Content Placeholder 2">
            <a:extLst>
              <a:ext uri="{FF2B5EF4-FFF2-40B4-BE49-F238E27FC236}">
                <a16:creationId xmlns:a16="http://schemas.microsoft.com/office/drawing/2014/main" id="{93050F60-D034-4E4F-A63D-7F50DC0D85D2}"/>
              </a:ext>
            </a:extLst>
          </p:cNvPr>
          <p:cNvSpPr>
            <a:spLocks noGrp="1"/>
          </p:cNvSpPr>
          <p:nvPr>
            <p:ph idx="1"/>
          </p:nvPr>
        </p:nvSpPr>
        <p:spPr/>
        <p:txBody>
          <a:bodyPr/>
          <a:lstStyle/>
          <a:p>
            <a:pPr marL="0" indent="0" algn="l" rtl="0" fontAlgn="base">
              <a:buNone/>
            </a:pPr>
            <a:r>
              <a:rPr lang="en-GB" sz="2400" b="0" i="0" dirty="0">
                <a:solidFill>
                  <a:srgbClr val="000000"/>
                </a:solidFill>
                <a:effectLst/>
                <a:latin typeface="Arial" panose="020B0604020202020204" pitchFamily="34" charset="0"/>
              </a:rPr>
              <a:t>Upon the successful completion of this module, the student should be able to: </a:t>
            </a:r>
          </a:p>
          <a:p>
            <a:pPr marL="0" indent="0" algn="l" rtl="0" fontAlgn="base">
              <a:buNone/>
            </a:pPr>
            <a:r>
              <a:rPr lang="en-GB" sz="2400" b="0" i="0" dirty="0">
                <a:solidFill>
                  <a:srgbClr val="000000"/>
                </a:solidFill>
                <a:effectLst/>
                <a:latin typeface="Arial" panose="020B0604020202020204" pitchFamily="34" charset="0"/>
              </a:rPr>
              <a:t> </a:t>
            </a: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Demonstrate an understanding of working practices and procedures in the digital, health, care, and education sectors in the UK. </a:t>
            </a:r>
          </a:p>
          <a:p>
            <a:pPr marL="0" indent="0" algn="l" rtl="0" fontAlgn="base">
              <a:buNone/>
            </a:pPr>
            <a:endParaRPr lang="en-GB" sz="2400" b="0" i="0" dirty="0">
              <a:solidFill>
                <a:srgbClr val="000000"/>
              </a:solidFill>
              <a:effectLst/>
              <a:latin typeface="Arial" panose="020B0604020202020204" pitchFamily="34" charset="0"/>
            </a:endParaRPr>
          </a:p>
          <a:p>
            <a:pPr algn="l" rtl="0" fontAlgn="base">
              <a:buFont typeface="Arial" panose="020B0604020202020204" pitchFamily="34" charset="0"/>
              <a:buChar char="•"/>
            </a:pPr>
            <a:r>
              <a:rPr lang="en-GB" sz="2400" b="0" i="0" dirty="0">
                <a:solidFill>
                  <a:srgbClr val="000000"/>
                </a:solidFill>
                <a:effectLst/>
                <a:latin typeface="Arial" panose="020B0604020202020204" pitchFamily="34" charset="0"/>
              </a:rPr>
              <a:t>Examine the governance structures in place  </a:t>
            </a:r>
          </a:p>
          <a:p>
            <a:pPr marL="0" indent="0">
              <a:buNone/>
            </a:pPr>
            <a:endParaRPr lang="en-GB" dirty="0"/>
          </a:p>
        </p:txBody>
      </p:sp>
    </p:spTree>
    <p:extLst>
      <p:ext uri="{BB962C8B-B14F-4D97-AF65-F5344CB8AC3E}">
        <p14:creationId xmlns:p14="http://schemas.microsoft.com/office/powerpoint/2010/main" val="423648585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E03188-0728-42A8-9E8E-04718D7E2917}"/>
              </a:ext>
            </a:extLst>
          </p:cNvPr>
          <p:cNvSpPr>
            <a:spLocks noGrp="1"/>
          </p:cNvSpPr>
          <p:nvPr>
            <p:ph type="title"/>
          </p:nvPr>
        </p:nvSpPr>
        <p:spPr>
          <a:xfrm>
            <a:off x="838200" y="365125"/>
            <a:ext cx="10515600" cy="721995"/>
          </a:xfrm>
        </p:spPr>
        <p:txBody>
          <a:bodyPr/>
          <a:lstStyle/>
          <a:p>
            <a:r>
              <a:rPr lang="en-GB" b="1" dirty="0">
                <a:solidFill>
                  <a:srgbClr val="FF0000"/>
                </a:solidFill>
                <a:latin typeface="Arial" panose="020B0604020202020204" pitchFamily="34" charset="0"/>
                <a:cs typeface="Arial" panose="020B0604020202020204" pitchFamily="34" charset="0"/>
              </a:rPr>
              <a:t>Lesson Content</a:t>
            </a:r>
          </a:p>
        </p:txBody>
      </p:sp>
      <p:sp>
        <p:nvSpPr>
          <p:cNvPr id="3" name="Content Placeholder 2">
            <a:extLst>
              <a:ext uri="{FF2B5EF4-FFF2-40B4-BE49-F238E27FC236}">
                <a16:creationId xmlns:a16="http://schemas.microsoft.com/office/drawing/2014/main" id="{16D752C5-8CF7-43BA-AB49-B43C56B0D434}"/>
              </a:ext>
            </a:extLst>
          </p:cNvPr>
          <p:cNvSpPr>
            <a:spLocks noGrp="1"/>
          </p:cNvSpPr>
          <p:nvPr>
            <p:ph idx="1"/>
          </p:nvPr>
        </p:nvSpPr>
        <p:spPr>
          <a:xfrm>
            <a:off x="838200" y="1361440"/>
            <a:ext cx="10515600" cy="5229860"/>
          </a:xfrm>
        </p:spPr>
        <p:txBody>
          <a:bodyPr>
            <a:noAutofit/>
          </a:bodyPr>
          <a:lstStyle/>
          <a:p>
            <a:pPr marL="0" indent="0">
              <a:buNone/>
            </a:pPr>
            <a:r>
              <a:rPr lang="en-GB" sz="2100" dirty="0">
                <a:latin typeface="Arial" panose="020B0604020202020204" pitchFamily="34" charset="0"/>
                <a:cs typeface="Arial" panose="020B0604020202020204" pitchFamily="34" charset="0"/>
              </a:rPr>
              <a:t>This module is designed to develop students’ awareness and understanding of:</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Roles, responsibilities and working practices within organisations and of people working in health, care, and education settings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Organisational structure, culture and communication and factors which impact on service delivery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Adherence to workplace policies and procedures in place in the health, care, and education settings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Legislation influencing the practice within health, care, and education settings in the UK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Application of health and care values and principles (including anti-discriminatory practice, empowering individuals, ensuring dignity, confidentiality, use of ICT and data storing)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Accountability, inspectorate, and regulatory bodies </a:t>
            </a:r>
          </a:p>
          <a:p>
            <a:pPr algn="l" rtl="0" fontAlgn="base">
              <a:buFont typeface="Arial" panose="020B0604020202020204" pitchFamily="34" charset="0"/>
              <a:buChar char="•"/>
            </a:pPr>
            <a:r>
              <a:rPr lang="en-GB" sz="2100" b="0" i="0" dirty="0">
                <a:solidFill>
                  <a:srgbClr val="000000"/>
                </a:solidFill>
                <a:effectLst/>
                <a:latin typeface="Arial" panose="020B0604020202020204" pitchFamily="34" charset="0"/>
              </a:rPr>
              <a:t>Multi and inter disciplinary working in the sector  </a:t>
            </a:r>
          </a:p>
          <a:p>
            <a:pPr marL="0" indent="0">
              <a:buNone/>
            </a:pPr>
            <a:endParaRPr lang="en-GB" sz="2400"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31057317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A740062-40BB-4CE2-932D-99BA79EB7F83}"/>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13FDDE04-2888-4825-8F6D-0D479B52DA2A}"/>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Assessment Component 1 – 50%</a:t>
            </a:r>
          </a:p>
          <a:p>
            <a:pPr marL="0" indent="0">
              <a:buNone/>
            </a:pPr>
            <a:r>
              <a:rPr lang="en-GB" sz="2400" b="1" dirty="0">
                <a:latin typeface="Arial" panose="020B0604020202020204" pitchFamily="34" charset="0"/>
                <a:cs typeface="Arial" panose="020B0604020202020204" pitchFamily="34" charset="0"/>
              </a:rPr>
              <a:t>Academic Poster &amp; Supporting Paper –  750 words equivalency for the academic poster &amp; 750 words for the essay.</a:t>
            </a:r>
          </a:p>
          <a:p>
            <a:pPr marL="0" indent="0">
              <a:buNone/>
            </a:pPr>
            <a:r>
              <a:rPr lang="en-GB" sz="2400" dirty="0">
                <a:latin typeface="Arial" panose="020B0604020202020204" pitchFamily="34" charset="0"/>
                <a:cs typeface="Arial" panose="020B0604020202020204" pitchFamily="34" charset="0"/>
              </a:rPr>
              <a:t>Students will examine one organisation or job role within the digital, health, social care, childcare or youth work arena. Students will show an understanding of service user needs, roles and responsibilities of workers, and working practices and procedures of this profession or organisation by writing on the topic. </a:t>
            </a:r>
          </a:p>
        </p:txBody>
      </p:sp>
    </p:spTree>
    <p:extLst>
      <p:ext uri="{BB962C8B-B14F-4D97-AF65-F5344CB8AC3E}">
        <p14:creationId xmlns:p14="http://schemas.microsoft.com/office/powerpoint/2010/main" val="1862522498"/>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90BAB8-D310-4A6A-AA10-2D87D890F218}"/>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Assessments</a:t>
            </a:r>
          </a:p>
        </p:txBody>
      </p:sp>
      <p:sp>
        <p:nvSpPr>
          <p:cNvPr id="3" name="Content Placeholder 2">
            <a:extLst>
              <a:ext uri="{FF2B5EF4-FFF2-40B4-BE49-F238E27FC236}">
                <a16:creationId xmlns:a16="http://schemas.microsoft.com/office/drawing/2014/main" id="{1A8A96E5-25EC-425F-92B5-39578193438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Assessment Component 2 - 50%</a:t>
            </a:r>
          </a:p>
          <a:p>
            <a:pPr marL="0" indent="0">
              <a:buNone/>
            </a:pPr>
            <a:r>
              <a:rPr lang="en-GB" sz="2400" b="1" dirty="0">
                <a:latin typeface="Arial" panose="020B0604020202020204" pitchFamily="34" charset="0"/>
                <a:cs typeface="Arial" panose="020B0604020202020204" pitchFamily="34" charset="0"/>
              </a:rPr>
              <a:t>Coursework Written Assignment  – Essay 1500 Words</a:t>
            </a:r>
          </a:p>
          <a:p>
            <a:pPr marL="0" indent="0">
              <a:buNone/>
            </a:pPr>
            <a:endParaRPr lang="en-GB" sz="2400" b="1" dirty="0">
              <a:latin typeface="Arial" panose="020B0604020202020204" pitchFamily="34" charset="0"/>
              <a:cs typeface="Arial" panose="020B0604020202020204" pitchFamily="34" charset="0"/>
            </a:endParaRPr>
          </a:p>
          <a:p>
            <a:pPr marL="0" indent="0">
              <a:buNone/>
            </a:pPr>
            <a:r>
              <a:rPr lang="en-GB" sz="2400" dirty="0">
                <a:latin typeface="Arial" panose="020B0604020202020204" pitchFamily="34" charset="0"/>
                <a:cs typeface="Arial" panose="020B0604020202020204" pitchFamily="34" charset="0"/>
              </a:rPr>
              <a:t>Students will examine one organisation or job role within the digital, health, social care, childcare or youth work arena. Students will write a 1500-word essay, which analyses and evaluates how the organisation or job role is monitored and regulated within Wales OR the United Kingdom as a whole.</a:t>
            </a:r>
          </a:p>
          <a:p>
            <a:pPr marL="0" indent="0">
              <a:buNone/>
            </a:pPr>
            <a:r>
              <a:rPr lang="en-GB" sz="2400" dirty="0">
                <a:latin typeface="Arial" panose="020B0604020202020204" pitchFamily="34" charset="0"/>
                <a:cs typeface="Arial" panose="020B0604020202020204" pitchFamily="34" charset="0"/>
              </a:rPr>
              <a:t>Students must highlight how improvements could be made in line with at least one current and emerging issue with the sector that has an impact upon their chosen role.</a:t>
            </a:r>
          </a:p>
        </p:txBody>
      </p:sp>
    </p:spTree>
    <p:extLst>
      <p:ext uri="{BB962C8B-B14F-4D97-AF65-F5344CB8AC3E}">
        <p14:creationId xmlns:p14="http://schemas.microsoft.com/office/powerpoint/2010/main" val="200648199"/>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83CCE46-133C-4939-8824-D60C640D3BC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Deadline Dates – Assignment 1</a:t>
            </a:r>
          </a:p>
        </p:txBody>
      </p:sp>
      <p:sp>
        <p:nvSpPr>
          <p:cNvPr id="3" name="Content Placeholder 2">
            <a:extLst>
              <a:ext uri="{FF2B5EF4-FFF2-40B4-BE49-F238E27FC236}">
                <a16:creationId xmlns:a16="http://schemas.microsoft.com/office/drawing/2014/main" id="{8D4CFA36-A675-4897-89A5-940962C74B7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Assignment 1 Academic poster &amp; Supporting paper - Draft Tutorial Week</a:t>
            </a:r>
          </a:p>
          <a:p>
            <a:pPr marL="0" indent="0">
              <a:buNone/>
            </a:pPr>
            <a:r>
              <a:rPr lang="en-GB" sz="2400" b="1" dirty="0">
                <a:solidFill>
                  <a:srgbClr val="FF0000"/>
                </a:solidFill>
                <a:latin typeface="Arial" panose="020B0604020202020204" pitchFamily="34" charset="0"/>
                <a:cs typeface="Arial" panose="020B0604020202020204" pitchFamily="34" charset="0"/>
              </a:rPr>
              <a:t>Monday 4</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November 2024</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Assignment 1 Academic poster &amp; Supporting paper – Final submission </a:t>
            </a:r>
          </a:p>
          <a:p>
            <a:pPr marL="0" indent="0">
              <a:buNone/>
            </a:pPr>
            <a:r>
              <a:rPr lang="en-GB" sz="2400" b="1" dirty="0">
                <a:solidFill>
                  <a:srgbClr val="FF0000"/>
                </a:solidFill>
                <a:latin typeface="Arial" panose="020B0604020202020204" pitchFamily="34" charset="0"/>
                <a:cs typeface="Arial" panose="020B0604020202020204" pitchFamily="34" charset="0"/>
              </a:rPr>
              <a:t>Friday 8</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November 2024</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endParaRPr lang="en-GB" sz="2400" b="1"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1381678869"/>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16B9630-64D8-459D-83B3-96C859293337}"/>
              </a:ext>
            </a:extLst>
          </p:cNvPr>
          <p:cNvSpPr>
            <a:spLocks noGrp="1"/>
          </p:cNvSpPr>
          <p:nvPr>
            <p:ph type="title"/>
          </p:nvPr>
        </p:nvSpPr>
        <p:spPr>
          <a:xfrm>
            <a:off x="838200" y="365126"/>
            <a:ext cx="10515600" cy="711199"/>
          </a:xfrm>
        </p:spPr>
        <p:txBody>
          <a:bodyPr/>
          <a:lstStyle/>
          <a:p>
            <a:r>
              <a:rPr lang="en-GB" b="1" dirty="0">
                <a:solidFill>
                  <a:srgbClr val="FF0000"/>
                </a:solidFill>
                <a:latin typeface="Arial" panose="020B0604020202020204" pitchFamily="34" charset="0"/>
                <a:cs typeface="Arial" panose="020B0604020202020204" pitchFamily="34" charset="0"/>
              </a:rPr>
              <a:t>Deadline Dates – Assignment 2</a:t>
            </a:r>
          </a:p>
        </p:txBody>
      </p:sp>
      <p:sp>
        <p:nvSpPr>
          <p:cNvPr id="3" name="Content Placeholder 2">
            <a:extLst>
              <a:ext uri="{FF2B5EF4-FFF2-40B4-BE49-F238E27FC236}">
                <a16:creationId xmlns:a16="http://schemas.microsoft.com/office/drawing/2014/main" id="{EABB5888-DECB-409E-B959-AEC059FE7367}"/>
              </a:ext>
            </a:extLst>
          </p:cNvPr>
          <p:cNvSpPr>
            <a:spLocks noGrp="1"/>
          </p:cNvSpPr>
          <p:nvPr>
            <p:ph idx="1"/>
          </p:nvPr>
        </p:nvSpPr>
        <p:spPr>
          <a:xfrm>
            <a:off x="838200" y="1276350"/>
            <a:ext cx="10515600" cy="5581650"/>
          </a:xfrm>
        </p:spPr>
        <p:txBody>
          <a:bodyPr>
            <a:noAutofit/>
          </a:bodyPr>
          <a:lstStyle/>
          <a:p>
            <a:pPr marL="0" indent="0">
              <a:buNone/>
            </a:pPr>
            <a:r>
              <a:rPr lang="en-GB" sz="2400" b="1" dirty="0">
                <a:latin typeface="Arial" panose="020B0604020202020204" pitchFamily="34" charset="0"/>
                <a:cs typeface="Arial" panose="020B0604020202020204" pitchFamily="34" charset="0"/>
              </a:rPr>
              <a:t>Draft week during class </a:t>
            </a:r>
            <a:r>
              <a:rPr lang="en-GB" sz="2400" b="1" dirty="0">
                <a:solidFill>
                  <a:srgbClr val="FF0000"/>
                </a:solidFill>
                <a:latin typeface="Arial" panose="020B0604020202020204" pitchFamily="34" charset="0"/>
                <a:cs typeface="Arial" panose="020B0604020202020204" pitchFamily="34" charset="0"/>
              </a:rPr>
              <a:t>on Monday 9</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December 2024</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r>
              <a:rPr lang="en-GB" sz="2400" b="1" dirty="0">
                <a:latin typeface="Arial" panose="020B0604020202020204" pitchFamily="34" charset="0"/>
                <a:cs typeface="Arial" panose="020B0604020202020204" pitchFamily="34" charset="0"/>
              </a:rPr>
              <a:t>Essay due on </a:t>
            </a:r>
            <a:r>
              <a:rPr lang="en-GB" sz="2400" b="1" dirty="0">
                <a:solidFill>
                  <a:srgbClr val="FF0000"/>
                </a:solidFill>
                <a:latin typeface="Arial" panose="020B0604020202020204" pitchFamily="34" charset="0"/>
                <a:cs typeface="Arial" panose="020B0604020202020204" pitchFamily="34" charset="0"/>
              </a:rPr>
              <a:t>Friday 13</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December 2024.</a:t>
            </a:r>
          </a:p>
          <a:p>
            <a:pPr marL="0" indent="0">
              <a:buNone/>
            </a:pPr>
            <a:r>
              <a:rPr lang="en-GB" sz="2400" b="1" dirty="0">
                <a:latin typeface="Arial" panose="020B0604020202020204" pitchFamily="34" charset="0"/>
                <a:cs typeface="Arial" panose="020B0604020202020204" pitchFamily="34" charset="0"/>
              </a:rPr>
              <a:t>All Essays must be submitted electronically via Turnitin</a:t>
            </a:r>
            <a:r>
              <a:rPr lang="en-GB" sz="2400" b="1" dirty="0">
                <a:solidFill>
                  <a:srgbClr val="FF0000"/>
                </a:solidFill>
                <a:latin typeface="Arial" panose="020B0604020202020204" pitchFamily="34" charset="0"/>
                <a:cs typeface="Arial" panose="020B0604020202020204" pitchFamily="34" charset="0"/>
              </a:rPr>
              <a:t> by Friday 13</a:t>
            </a:r>
            <a:r>
              <a:rPr lang="en-GB" sz="2400" b="1" baseline="30000" dirty="0">
                <a:solidFill>
                  <a:srgbClr val="FF0000"/>
                </a:solidFill>
                <a:latin typeface="Arial" panose="020B0604020202020204" pitchFamily="34" charset="0"/>
                <a:cs typeface="Arial" panose="020B0604020202020204" pitchFamily="34" charset="0"/>
              </a:rPr>
              <a:t>th</a:t>
            </a:r>
            <a:r>
              <a:rPr lang="en-GB" sz="2400" b="1" dirty="0">
                <a:solidFill>
                  <a:srgbClr val="FF0000"/>
                </a:solidFill>
                <a:latin typeface="Arial" panose="020B0604020202020204" pitchFamily="34" charset="0"/>
                <a:cs typeface="Arial" panose="020B0604020202020204" pitchFamily="34" charset="0"/>
              </a:rPr>
              <a:t> December 2024.</a:t>
            </a:r>
          </a:p>
          <a:p>
            <a:pPr marL="0" indent="0">
              <a:buNone/>
            </a:pPr>
            <a:endParaRPr lang="en-GB" sz="2400" b="1" dirty="0">
              <a:solidFill>
                <a:srgbClr val="FF0000"/>
              </a:solidFill>
              <a:latin typeface="Arial" panose="020B0604020202020204" pitchFamily="34" charset="0"/>
              <a:cs typeface="Arial" panose="020B0604020202020204" pitchFamily="34" charset="0"/>
            </a:endParaRPr>
          </a:p>
          <a:p>
            <a:pPr marL="0" indent="0">
              <a:buNone/>
            </a:pPr>
            <a:endParaRPr lang="en-GB" sz="2000" dirty="0">
              <a:solidFill>
                <a:srgbClr val="FF0000"/>
              </a:solidFill>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43613562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B8F9889-2220-6F18-7E06-592E96AF7B18}"/>
              </a:ext>
            </a:extLst>
          </p:cNvPr>
          <p:cNvSpPr>
            <a:spLocks noGrp="1"/>
          </p:cNvSpPr>
          <p:nvPr>
            <p:ph type="title"/>
          </p:nvPr>
        </p:nvSpPr>
        <p:spPr/>
        <p:txBody>
          <a:bodyPr/>
          <a:lstStyle/>
          <a:p>
            <a:r>
              <a:rPr lang="en-GB" b="1" dirty="0">
                <a:solidFill>
                  <a:srgbClr val="FF0000"/>
                </a:solidFill>
              </a:rPr>
              <a:t>Drafts</a:t>
            </a:r>
          </a:p>
        </p:txBody>
      </p:sp>
      <p:sp>
        <p:nvSpPr>
          <p:cNvPr id="3" name="Content Placeholder 2">
            <a:extLst>
              <a:ext uri="{FF2B5EF4-FFF2-40B4-BE49-F238E27FC236}">
                <a16:creationId xmlns:a16="http://schemas.microsoft.com/office/drawing/2014/main" id="{31A65EB5-3D84-D243-8138-9D3C1F980E06}"/>
              </a:ext>
            </a:extLst>
          </p:cNvPr>
          <p:cNvSpPr>
            <a:spLocks noGrp="1"/>
          </p:cNvSpPr>
          <p:nvPr>
            <p:ph idx="1"/>
          </p:nvPr>
        </p:nvSpPr>
        <p:spPr/>
        <p:txBody>
          <a:bodyPr/>
          <a:lstStyle/>
          <a:p>
            <a:r>
              <a:rPr lang="en-GB" dirty="0"/>
              <a:t>Please be aware that you are only permitted to have 1 draft viewed by your lecturer. </a:t>
            </a:r>
          </a:p>
          <a:p>
            <a:r>
              <a:rPr lang="en-GB" dirty="0"/>
              <a:t>Drafts will only be looked at in class.</a:t>
            </a:r>
          </a:p>
          <a:p>
            <a:r>
              <a:rPr lang="en-GB" dirty="0"/>
              <a:t>No draft work will be looked at via email.</a:t>
            </a:r>
          </a:p>
          <a:p>
            <a:r>
              <a:rPr lang="en-GB" dirty="0"/>
              <a:t>Your draft will not be graded it will just inform you if you are on the </a:t>
            </a:r>
            <a:r>
              <a:rPr lang="en-GB"/>
              <a:t>right track.</a:t>
            </a:r>
            <a:endParaRPr lang="en-GB" dirty="0"/>
          </a:p>
        </p:txBody>
      </p:sp>
    </p:spTree>
    <p:extLst>
      <p:ext uri="{BB962C8B-B14F-4D97-AF65-F5344CB8AC3E}">
        <p14:creationId xmlns:p14="http://schemas.microsoft.com/office/powerpoint/2010/main" val="69828014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FDA727-8CE0-4F9B-97E2-75EE9AEDE01D}"/>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Referencing</a:t>
            </a:r>
          </a:p>
        </p:txBody>
      </p:sp>
      <p:sp>
        <p:nvSpPr>
          <p:cNvPr id="3" name="Content Placeholder 2">
            <a:extLst>
              <a:ext uri="{FF2B5EF4-FFF2-40B4-BE49-F238E27FC236}">
                <a16:creationId xmlns:a16="http://schemas.microsoft.com/office/drawing/2014/main" id="{782CDF1E-4FAB-4BE6-AF1B-AEDD67BAA6CF}"/>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Your referencing system is HAVARD 2008</a:t>
            </a:r>
          </a:p>
          <a:p>
            <a:r>
              <a:rPr lang="en-GB" sz="2400" dirty="0">
                <a:latin typeface="Arial" panose="020B0604020202020204" pitchFamily="34" charset="0"/>
                <a:cs typeface="Arial" panose="020B0604020202020204" pitchFamily="34" charset="0"/>
              </a:rPr>
              <a:t>Makes up at least 20% of your grade</a:t>
            </a:r>
          </a:p>
          <a:p>
            <a:r>
              <a:rPr lang="en-GB" sz="2400" dirty="0">
                <a:latin typeface="Arial" panose="020B0604020202020204" pitchFamily="34" charset="0"/>
                <a:cs typeface="Arial" panose="020B0604020202020204" pitchFamily="34" charset="0"/>
              </a:rPr>
              <a:t>Best to input manually</a:t>
            </a:r>
          </a:p>
          <a:p>
            <a:r>
              <a:rPr lang="en-GB" sz="2400" dirty="0">
                <a:latin typeface="Arial" panose="020B0604020202020204" pitchFamily="34" charset="0"/>
                <a:cs typeface="Arial" panose="020B0604020202020204" pitchFamily="34" charset="0"/>
              </a:rPr>
              <a:t>You can utilise word referencing</a:t>
            </a:r>
          </a:p>
          <a:p>
            <a:pPr marL="0" indent="0">
              <a:buNone/>
            </a:pPr>
            <a:endParaRPr lang="en-GB" dirty="0"/>
          </a:p>
        </p:txBody>
      </p:sp>
    </p:spTree>
    <p:extLst>
      <p:ext uri="{BB962C8B-B14F-4D97-AF65-F5344CB8AC3E}">
        <p14:creationId xmlns:p14="http://schemas.microsoft.com/office/powerpoint/2010/main" val="4015243293"/>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4CCF67F-00BA-40EE-B073-82B1781E47DF}"/>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39CA9392-0B6E-4438-B356-6B18541E0D90}"/>
              </a:ext>
            </a:extLst>
          </p:cNvPr>
          <p:cNvSpPr>
            <a:spLocks noGrp="1"/>
          </p:cNvSpPr>
          <p:nvPr>
            <p:ph idx="1"/>
          </p:nvPr>
        </p:nvSpPr>
        <p:spPr/>
        <p:txBody>
          <a:bodyPr>
            <a:normAutofit/>
          </a:bodyPr>
          <a:lstStyle/>
          <a:p>
            <a:r>
              <a:rPr lang="en-GB" sz="2400" dirty="0">
                <a:latin typeface="Arial" panose="020B0604020202020204" pitchFamily="34" charset="0"/>
                <a:cs typeface="Arial" panose="020B0604020202020204" pitchFamily="34" charset="0"/>
              </a:rPr>
              <a:t>Always check your handbook for reading lists</a:t>
            </a:r>
          </a:p>
          <a:p>
            <a:r>
              <a:rPr lang="en-GB" sz="2400" dirty="0">
                <a:latin typeface="Arial" panose="020B0604020202020204" pitchFamily="34" charset="0"/>
                <a:cs typeface="Arial" panose="020B0604020202020204" pitchFamily="34" charset="0"/>
              </a:rPr>
              <a:t>Additional reading and links will also be found on your Moodle page (more about this below)</a:t>
            </a:r>
          </a:p>
          <a:p>
            <a:r>
              <a:rPr lang="en-GB" sz="2400" dirty="0">
                <a:latin typeface="Arial" panose="020B0604020202020204" pitchFamily="34" charset="0"/>
                <a:cs typeface="Arial" panose="020B0604020202020204" pitchFamily="34" charset="0"/>
              </a:rPr>
              <a:t>You can use campus libraries in the Swansea, Carmarthen, or Lampeter campuses.</a:t>
            </a:r>
          </a:p>
          <a:p>
            <a:r>
              <a:rPr lang="en-GB" sz="2400" dirty="0">
                <a:latin typeface="Arial" panose="020B0604020202020204" pitchFamily="34" charset="0"/>
                <a:cs typeface="Arial" panose="020B0604020202020204" pitchFamily="34" charset="0"/>
              </a:rPr>
              <a:t>Libraries will order in books from other campuses or may buy them in for you.</a:t>
            </a:r>
          </a:p>
          <a:p>
            <a:r>
              <a:rPr lang="en-GB" sz="2400" dirty="0">
                <a:latin typeface="Arial" panose="020B0604020202020204" pitchFamily="34" charset="0"/>
                <a:cs typeface="Arial" panose="020B0604020202020204" pitchFamily="34" charset="0"/>
              </a:rPr>
              <a:t>DON’T BE AFRAID TO REQUEST WHAT YOU NEED</a:t>
            </a:r>
          </a:p>
        </p:txBody>
      </p:sp>
    </p:spTree>
    <p:extLst>
      <p:ext uri="{BB962C8B-B14F-4D97-AF65-F5344CB8AC3E}">
        <p14:creationId xmlns:p14="http://schemas.microsoft.com/office/powerpoint/2010/main" val="3471936503"/>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6674CF-DA7F-4607-ACC8-C7CB0DB4A004}"/>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D8F9DEAA-795C-41AF-9AB2-2A9C75926E62}"/>
              </a:ext>
            </a:extLst>
          </p:cNvPr>
          <p:cNvSpPr>
            <a:spLocks noGrp="1"/>
          </p:cNvSpPr>
          <p:nvPr>
            <p:ph idx="1"/>
          </p:nvPr>
        </p:nvSpPr>
        <p:spPr/>
        <p:txBody>
          <a:bodyPr/>
          <a:lstStyle/>
          <a:p>
            <a:pPr marL="0" indent="0">
              <a:buNone/>
            </a:pPr>
            <a:r>
              <a:rPr lang="en-GB" b="1" dirty="0">
                <a:latin typeface="Arial" panose="020B0604020202020204" pitchFamily="34" charset="0"/>
                <a:cs typeface="Arial" panose="020B0604020202020204" pitchFamily="34" charset="0"/>
              </a:rPr>
              <a:t>Essential</a:t>
            </a:r>
          </a:p>
          <a:p>
            <a:r>
              <a:rPr lang="en-GB" sz="2400" dirty="0">
                <a:latin typeface="Arial" panose="020B0604020202020204" pitchFamily="34" charset="0"/>
                <a:cs typeface="Arial" panose="020B0604020202020204" pitchFamily="34" charset="0"/>
              </a:rPr>
              <a:t>Lloyd, M. (2010) </a:t>
            </a:r>
            <a:r>
              <a:rPr lang="en-GB" sz="2400" i="1" dirty="0">
                <a:latin typeface="Arial" panose="020B0604020202020204" pitchFamily="34" charset="0"/>
                <a:cs typeface="Arial" panose="020B0604020202020204" pitchFamily="34" charset="0"/>
              </a:rPr>
              <a:t>A Practical guide to care planning in health and social care. </a:t>
            </a:r>
            <a:r>
              <a:rPr lang="en-GB" sz="2400" dirty="0">
                <a:latin typeface="Arial" panose="020B0604020202020204" pitchFamily="34" charset="0"/>
                <a:cs typeface="Arial" panose="020B0604020202020204" pitchFamily="34" charset="0"/>
              </a:rPr>
              <a:t>Maidenhead: McGraw Hill</a:t>
            </a:r>
          </a:p>
          <a:p>
            <a:endParaRPr lang="en-GB" sz="2400" dirty="0">
              <a:latin typeface="Arial" panose="020B0604020202020204" pitchFamily="34" charset="0"/>
              <a:cs typeface="Arial" panose="020B0604020202020204" pitchFamily="34" charset="0"/>
            </a:endParaRPr>
          </a:p>
          <a:p>
            <a:r>
              <a:rPr lang="en-GB" sz="2400" dirty="0">
                <a:latin typeface="Arial" panose="020B0604020202020204" pitchFamily="34" charset="0"/>
                <a:cs typeface="Arial" panose="020B0604020202020204" pitchFamily="34" charset="0"/>
              </a:rPr>
              <a:t>Pilgrim, D., </a:t>
            </a:r>
            <a:r>
              <a:rPr lang="en-GB" sz="2400" dirty="0" err="1">
                <a:latin typeface="Arial" panose="020B0604020202020204" pitchFamily="34" charset="0"/>
                <a:cs typeface="Arial" panose="020B0604020202020204" pitchFamily="34" charset="0"/>
              </a:rPr>
              <a:t>Tomasini</a:t>
            </a:r>
            <a:r>
              <a:rPr lang="en-GB" sz="2400" dirty="0">
                <a:latin typeface="Arial" panose="020B0604020202020204" pitchFamily="34" charset="0"/>
                <a:cs typeface="Arial" panose="020B0604020202020204" pitchFamily="34" charset="0"/>
              </a:rPr>
              <a:t>, F. &amp; </a:t>
            </a:r>
            <a:r>
              <a:rPr lang="en-GB" sz="2400" dirty="0" err="1">
                <a:latin typeface="Arial" panose="020B0604020202020204" pitchFamily="34" charset="0"/>
                <a:cs typeface="Arial" panose="020B0604020202020204" pitchFamily="34" charset="0"/>
              </a:rPr>
              <a:t>Vassilev</a:t>
            </a:r>
            <a:r>
              <a:rPr lang="en-GB" sz="2400" dirty="0">
                <a:latin typeface="Arial" panose="020B0604020202020204" pitchFamily="34" charset="0"/>
                <a:cs typeface="Arial" panose="020B0604020202020204" pitchFamily="34" charset="0"/>
              </a:rPr>
              <a:t>, I. (2011) </a:t>
            </a:r>
            <a:r>
              <a:rPr lang="en-GB" sz="2400" i="1" dirty="0">
                <a:latin typeface="Arial" panose="020B0604020202020204" pitchFamily="34" charset="0"/>
                <a:cs typeface="Arial" panose="020B0604020202020204" pitchFamily="34" charset="0"/>
              </a:rPr>
              <a:t>Examining Trust in Healthcare; A Multidisciplinary Perspective.</a:t>
            </a:r>
            <a:r>
              <a:rPr lang="en-GB" sz="2400" dirty="0">
                <a:latin typeface="Arial" panose="020B0604020202020204" pitchFamily="34" charset="0"/>
                <a:cs typeface="Arial" panose="020B0604020202020204" pitchFamily="34" charset="0"/>
              </a:rPr>
              <a:t> Basingstoke: Palgrave Macmillan.</a:t>
            </a:r>
          </a:p>
        </p:txBody>
      </p:sp>
    </p:spTree>
    <p:extLst>
      <p:ext uri="{BB962C8B-B14F-4D97-AF65-F5344CB8AC3E}">
        <p14:creationId xmlns:p14="http://schemas.microsoft.com/office/powerpoint/2010/main" val="256965563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2033C6F-3E34-4261-BA12-AE5C2E4C207C}"/>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Reading Lists</a:t>
            </a:r>
          </a:p>
        </p:txBody>
      </p:sp>
      <p:sp>
        <p:nvSpPr>
          <p:cNvPr id="3" name="Content Placeholder 2">
            <a:extLst>
              <a:ext uri="{FF2B5EF4-FFF2-40B4-BE49-F238E27FC236}">
                <a16:creationId xmlns:a16="http://schemas.microsoft.com/office/drawing/2014/main" id="{EB6FFD1C-11F3-402D-8A5D-D2F65E136B47}"/>
              </a:ext>
            </a:extLst>
          </p:cNvPr>
          <p:cNvSpPr>
            <a:spLocks noGrp="1"/>
          </p:cNvSpPr>
          <p:nvPr>
            <p:ph idx="1"/>
          </p:nvPr>
        </p:nvSpPr>
        <p:spPr/>
        <p:txBody>
          <a:bodyPr>
            <a:normAutofit/>
          </a:bodyPr>
          <a:lstStyle/>
          <a:p>
            <a:pPr marL="0" indent="0">
              <a:buNone/>
            </a:pPr>
            <a:r>
              <a:rPr lang="en-GB" sz="2400" b="1" dirty="0">
                <a:latin typeface="Arial" panose="020B0604020202020204" pitchFamily="34" charset="0"/>
                <a:cs typeface="Arial" panose="020B0604020202020204" pitchFamily="34" charset="0"/>
              </a:rPr>
              <a:t>Background </a:t>
            </a:r>
          </a:p>
          <a:p>
            <a:r>
              <a:rPr lang="en-GB" sz="2400" dirty="0" err="1">
                <a:latin typeface="Arial" panose="020B0604020202020204" pitchFamily="34" charset="0"/>
                <a:cs typeface="Arial" panose="020B0604020202020204" pitchFamily="34" charset="0"/>
              </a:rPr>
              <a:t>Calpin</a:t>
            </a:r>
            <a:r>
              <a:rPr lang="en-GB" sz="2400" dirty="0">
                <a:latin typeface="Arial" panose="020B0604020202020204" pitchFamily="34" charset="0"/>
                <a:cs typeface="Arial" panose="020B0604020202020204" pitchFamily="34" charset="0"/>
              </a:rPr>
              <a:t>, P. J., Langridge. E., Morgan, B. and Platts, R. (2012) </a:t>
            </a:r>
            <a:r>
              <a:rPr lang="en-GB" sz="2400" i="1" dirty="0">
                <a:latin typeface="Arial" panose="020B0604020202020204" pitchFamily="34" charset="0"/>
                <a:cs typeface="Arial" panose="020B0604020202020204" pitchFamily="34" charset="0"/>
              </a:rPr>
              <a:t>Diploma in Leadership for Health and Social Care. Level 5. </a:t>
            </a:r>
            <a:r>
              <a:rPr lang="en-GB" sz="2400" dirty="0">
                <a:latin typeface="Arial" panose="020B0604020202020204" pitchFamily="34" charset="0"/>
                <a:cs typeface="Arial" panose="020B0604020202020204" pitchFamily="34" charset="0"/>
              </a:rPr>
              <a:t>Nelson Thomas Ltd: Cheltenham</a:t>
            </a:r>
          </a:p>
          <a:p>
            <a:r>
              <a:rPr lang="en-GB" sz="2400" dirty="0" err="1">
                <a:latin typeface="Arial" panose="020B0604020202020204" pitchFamily="34" charset="0"/>
                <a:cs typeface="Arial" panose="020B0604020202020204" pitchFamily="34" charset="0"/>
              </a:rPr>
              <a:t>Tilmouth</a:t>
            </a:r>
            <a:r>
              <a:rPr lang="en-GB" sz="2400" dirty="0">
                <a:latin typeface="Arial" panose="020B0604020202020204" pitchFamily="34" charset="0"/>
                <a:cs typeface="Arial" panose="020B0604020202020204" pitchFamily="34" charset="0"/>
              </a:rPr>
              <a:t>, T. (2012) </a:t>
            </a:r>
            <a:r>
              <a:rPr lang="en-GB" sz="2400" i="1" dirty="0">
                <a:latin typeface="Arial" panose="020B0604020202020204" pitchFamily="34" charset="0"/>
                <a:cs typeface="Arial" panose="020B0604020202020204" pitchFamily="34" charset="0"/>
              </a:rPr>
              <a:t>Diploma in Leadership for Health and Social Care and Children. </a:t>
            </a:r>
            <a:r>
              <a:rPr lang="en-GB" sz="2400" dirty="0">
                <a:latin typeface="Arial" panose="020B0604020202020204" pitchFamily="34" charset="0"/>
                <a:cs typeface="Arial" panose="020B0604020202020204" pitchFamily="34" charset="0"/>
              </a:rPr>
              <a:t>London: Hodder Education.</a:t>
            </a:r>
          </a:p>
          <a:p>
            <a:pPr marL="0" indent="0">
              <a:buNone/>
            </a:pPr>
            <a:endParaRPr lang="en-GB" sz="2400" b="1" dirty="0">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2097557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A577962-3B22-4F82-99C5-BBE255745579}"/>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Journals and Websites</a:t>
            </a:r>
          </a:p>
        </p:txBody>
      </p:sp>
      <p:sp>
        <p:nvSpPr>
          <p:cNvPr id="3" name="Content Placeholder 2">
            <a:extLst>
              <a:ext uri="{FF2B5EF4-FFF2-40B4-BE49-F238E27FC236}">
                <a16:creationId xmlns:a16="http://schemas.microsoft.com/office/drawing/2014/main" id="{99AA2F3A-1FB6-4E29-AAF3-C265063B6BE3}"/>
              </a:ext>
            </a:extLst>
          </p:cNvPr>
          <p:cNvSpPr>
            <a:spLocks noGrp="1"/>
          </p:cNvSpPr>
          <p:nvPr>
            <p:ph idx="1"/>
          </p:nvPr>
        </p:nvSpPr>
        <p:spPr/>
        <p:txBody>
          <a:bodyPr/>
          <a:lstStyle/>
          <a:p>
            <a:r>
              <a:rPr lang="en-GB" sz="2400" dirty="0">
                <a:latin typeface="Arial" panose="020B0604020202020204" pitchFamily="34" charset="0"/>
                <a:cs typeface="Arial" panose="020B0604020202020204" pitchFamily="34" charset="0"/>
              </a:rPr>
              <a:t>Useful Websites:</a:t>
            </a:r>
          </a:p>
          <a:p>
            <a:r>
              <a:rPr lang="en-GB" sz="2400" dirty="0">
                <a:latin typeface="Arial" panose="020B0604020202020204" pitchFamily="34" charset="0"/>
                <a:cs typeface="Arial" panose="020B0604020202020204" pitchFamily="34" charset="0"/>
              </a:rPr>
              <a:t>www.dti.gov.uk/bestpractice/management.leadership.ht</a:t>
            </a:r>
          </a:p>
          <a:p>
            <a:r>
              <a:rPr lang="en-GB" sz="2400" dirty="0">
                <a:latin typeface="Arial" panose="020B0604020202020204" pitchFamily="34" charset="0"/>
                <a:cs typeface="Arial" panose="020B0604020202020204" pitchFamily="34" charset="0"/>
              </a:rPr>
              <a:t>www.dh.gov.uk</a:t>
            </a:r>
          </a:p>
          <a:p>
            <a:r>
              <a:rPr lang="en-GB" sz="2400" dirty="0">
                <a:latin typeface="Arial" panose="020B0604020202020204" pitchFamily="34" charset="0"/>
                <a:cs typeface="Arial" panose="020B0604020202020204" pitchFamily="34" charset="0"/>
              </a:rPr>
              <a:t>www.leadership-he.com</a:t>
            </a:r>
          </a:p>
          <a:p>
            <a:r>
              <a:rPr lang="en-GB" sz="2400" dirty="0">
                <a:latin typeface="Arial" panose="020B0604020202020204" pitchFamily="34" charset="0"/>
                <a:cs typeface="Arial" panose="020B0604020202020204" pitchFamily="34" charset="0"/>
              </a:rPr>
              <a:t>www.organisationalpsychology.com</a:t>
            </a:r>
          </a:p>
          <a:p>
            <a:r>
              <a:rPr lang="en-GB" sz="2400" dirty="0">
                <a:latin typeface="Arial" panose="020B0604020202020204" pitchFamily="34" charset="0"/>
                <a:cs typeface="Arial" panose="020B0604020202020204" pitchFamily="34" charset="0"/>
              </a:rPr>
              <a:t>www.wales.gov.uk</a:t>
            </a:r>
          </a:p>
          <a:p>
            <a:endParaRPr lang="en-GB" dirty="0"/>
          </a:p>
        </p:txBody>
      </p:sp>
    </p:spTree>
    <p:extLst>
      <p:ext uri="{BB962C8B-B14F-4D97-AF65-F5344CB8AC3E}">
        <p14:creationId xmlns:p14="http://schemas.microsoft.com/office/powerpoint/2010/main" val="312054836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BDFBE13-5772-4C05-A31C-F6DD2F412C12}"/>
              </a:ext>
            </a:extLst>
          </p:cNvPr>
          <p:cNvSpPr>
            <a:spLocks noGrp="1"/>
          </p:cNvSpPr>
          <p:nvPr>
            <p:ph type="title"/>
          </p:nvPr>
        </p:nvSpPr>
        <p:spPr>
          <a:xfrm>
            <a:off x="838200" y="365125"/>
            <a:ext cx="10515600" cy="873125"/>
          </a:xfrm>
        </p:spPr>
        <p:txBody>
          <a:bodyPr/>
          <a:lstStyle/>
          <a:p>
            <a:r>
              <a:rPr lang="en-GB" b="1" dirty="0">
                <a:solidFill>
                  <a:srgbClr val="FF0000"/>
                </a:solidFill>
                <a:latin typeface="Arial" panose="020B0604020202020204" pitchFamily="34" charset="0"/>
                <a:cs typeface="Arial" panose="020B0604020202020204" pitchFamily="34" charset="0"/>
              </a:rPr>
              <a:t>Virtual Learning Environment</a:t>
            </a:r>
          </a:p>
        </p:txBody>
      </p:sp>
      <p:sp>
        <p:nvSpPr>
          <p:cNvPr id="3" name="Content Placeholder 2">
            <a:extLst>
              <a:ext uri="{FF2B5EF4-FFF2-40B4-BE49-F238E27FC236}">
                <a16:creationId xmlns:a16="http://schemas.microsoft.com/office/drawing/2014/main" id="{C09231CA-E2C6-4C25-87AF-040F2E59E95A}"/>
              </a:ext>
            </a:extLst>
          </p:cNvPr>
          <p:cNvSpPr>
            <a:spLocks noGrp="1"/>
          </p:cNvSpPr>
          <p:nvPr>
            <p:ph idx="1"/>
          </p:nvPr>
        </p:nvSpPr>
        <p:spPr>
          <a:xfrm>
            <a:off x="838200" y="1390650"/>
            <a:ext cx="10515600" cy="5010150"/>
          </a:xfrm>
        </p:spPr>
        <p:txBody>
          <a:bodyPr>
            <a:normAutofit fontScale="92500" lnSpcReduction="20000"/>
          </a:bodyPr>
          <a:lstStyle/>
          <a:p>
            <a:r>
              <a:rPr lang="en-GB" sz="2600" dirty="0">
                <a:latin typeface="Arial" panose="020B0604020202020204" pitchFamily="34" charset="0"/>
                <a:cs typeface="Arial" panose="020B0604020202020204" pitchFamily="34" charset="0"/>
              </a:rPr>
              <a:t>Moodle is the Universities VLE and is used to support learning and teaching.</a:t>
            </a:r>
          </a:p>
          <a:p>
            <a:r>
              <a:rPr lang="en-GB" sz="2600" dirty="0">
                <a:latin typeface="Arial" panose="020B0604020202020204" pitchFamily="34" charset="0"/>
                <a:cs typeface="Arial" panose="020B0604020202020204" pitchFamily="34" charset="0"/>
              </a:rPr>
              <a:t>It can be accessed by enrolled students from anywhere in the world, using the internet and a web browser.</a:t>
            </a:r>
          </a:p>
          <a:p>
            <a:pPr marL="0" indent="0">
              <a:buNone/>
            </a:pPr>
            <a:r>
              <a:rPr lang="en-GB" sz="2600" dirty="0">
                <a:latin typeface="Arial" panose="020B0604020202020204" pitchFamily="34" charset="0"/>
                <a:cs typeface="Arial" panose="020B0604020202020204" pitchFamily="34" charset="0"/>
              </a:rPr>
              <a:t>Some of Moodle’s features allow students to :</a:t>
            </a:r>
          </a:p>
          <a:p>
            <a:r>
              <a:rPr lang="en-GB" sz="2600" dirty="0">
                <a:latin typeface="Arial" panose="020B0604020202020204" pitchFamily="34" charset="0"/>
                <a:cs typeface="Arial" panose="020B0604020202020204" pitchFamily="34" charset="0"/>
              </a:rPr>
              <a:t>Access course materials</a:t>
            </a:r>
          </a:p>
          <a:p>
            <a:r>
              <a:rPr lang="en-GB" sz="2600" dirty="0">
                <a:latin typeface="Arial" panose="020B0604020202020204" pitchFamily="34" charset="0"/>
                <a:cs typeface="Arial" panose="020B0604020202020204" pitchFamily="34" charset="0"/>
              </a:rPr>
              <a:t>Facilitate communication between students and tutors</a:t>
            </a:r>
          </a:p>
          <a:p>
            <a:r>
              <a:rPr lang="en-GB" sz="2600" dirty="0">
                <a:latin typeface="Arial" panose="020B0604020202020204" pitchFamily="34" charset="0"/>
                <a:cs typeface="Arial" panose="020B0604020202020204" pitchFamily="34" charset="0"/>
              </a:rPr>
              <a:t>Support group tasks</a:t>
            </a:r>
          </a:p>
          <a:p>
            <a:r>
              <a:rPr lang="en-GB" sz="2600" dirty="0">
                <a:latin typeface="Arial" panose="020B0604020202020204" pitchFamily="34" charset="0"/>
                <a:cs typeface="Arial" panose="020B0604020202020204" pitchFamily="34" charset="0"/>
              </a:rPr>
              <a:t>Take online assessments with automatic marking and feedback facilities</a:t>
            </a:r>
          </a:p>
          <a:p>
            <a:pPr marL="0" indent="0">
              <a:buNone/>
            </a:pPr>
            <a:r>
              <a:rPr lang="en-GB" sz="2600" dirty="0">
                <a:latin typeface="Arial" panose="020B0604020202020204" pitchFamily="34" charset="0"/>
                <a:cs typeface="Arial" panose="020B0604020202020204" pitchFamily="34" charset="0"/>
              </a:rPr>
              <a:t>Moodle can be used for administration tasks such as:</a:t>
            </a:r>
          </a:p>
          <a:p>
            <a:r>
              <a:rPr lang="en-GB" sz="2600" dirty="0">
                <a:latin typeface="Arial" panose="020B0604020202020204" pitchFamily="34" charset="0"/>
                <a:cs typeface="Arial" panose="020B0604020202020204" pitchFamily="34" charset="0"/>
              </a:rPr>
              <a:t>Displaying announcements e. g. lecture venue changed</a:t>
            </a:r>
          </a:p>
          <a:p>
            <a:r>
              <a:rPr lang="en-GB" sz="2600" dirty="0">
                <a:latin typeface="Arial" panose="020B0604020202020204" pitchFamily="34" charset="0"/>
                <a:cs typeface="Arial" panose="020B0604020202020204" pitchFamily="34" charset="0"/>
              </a:rPr>
              <a:t>Submission of assignments electronically</a:t>
            </a:r>
          </a:p>
          <a:p>
            <a:r>
              <a:rPr lang="en-GB" sz="2600" dirty="0">
                <a:latin typeface="Arial" panose="020B0604020202020204" pitchFamily="34" charset="0"/>
                <a:cs typeface="Arial" panose="020B0604020202020204" pitchFamily="34" charset="0"/>
              </a:rPr>
              <a:t>Administration of online surveys, such as module questionnaires</a:t>
            </a:r>
          </a:p>
          <a:p>
            <a:endParaRPr lang="en-GB" sz="2600" dirty="0">
              <a:latin typeface="Arial" panose="020B0604020202020204" pitchFamily="34" charset="0"/>
              <a:cs typeface="Arial" panose="020B0604020202020204" pitchFamily="34" charset="0"/>
            </a:endParaRPr>
          </a:p>
          <a:p>
            <a:endParaRPr lang="en-GB" sz="2400" dirty="0"/>
          </a:p>
        </p:txBody>
      </p:sp>
    </p:spTree>
    <p:extLst>
      <p:ext uri="{BB962C8B-B14F-4D97-AF65-F5344CB8AC3E}">
        <p14:creationId xmlns:p14="http://schemas.microsoft.com/office/powerpoint/2010/main" val="1996002381"/>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6FE3FB9-D405-4B9B-9ADA-CE2FEB0308E0}"/>
              </a:ext>
            </a:extLst>
          </p:cNvPr>
          <p:cNvSpPr>
            <a:spLocks noGrp="1"/>
          </p:cNvSpPr>
          <p:nvPr>
            <p:ph type="title"/>
          </p:nvPr>
        </p:nvSpPr>
        <p:spPr/>
        <p:txBody>
          <a:bodyPr/>
          <a:lstStyle/>
          <a:p>
            <a:r>
              <a:rPr lang="en-GB" b="1" dirty="0">
                <a:solidFill>
                  <a:srgbClr val="FF0000"/>
                </a:solidFill>
                <a:latin typeface="Arial" panose="020B0604020202020204" pitchFamily="34" charset="0"/>
                <a:cs typeface="Arial" panose="020B0604020202020204" pitchFamily="34" charset="0"/>
              </a:rPr>
              <a:t>Q &amp; A</a:t>
            </a:r>
          </a:p>
        </p:txBody>
      </p:sp>
      <p:sp>
        <p:nvSpPr>
          <p:cNvPr id="3" name="Content Placeholder 2">
            <a:extLst>
              <a:ext uri="{FF2B5EF4-FFF2-40B4-BE49-F238E27FC236}">
                <a16:creationId xmlns:a16="http://schemas.microsoft.com/office/drawing/2014/main" id="{72114816-5862-42CE-9928-8BC2C4F25842}"/>
              </a:ext>
            </a:extLst>
          </p:cNvPr>
          <p:cNvSpPr>
            <a:spLocks noGrp="1"/>
          </p:cNvSpPr>
          <p:nvPr>
            <p:ph idx="1"/>
          </p:nvPr>
        </p:nvSpPr>
        <p:spPr/>
        <p:txBody>
          <a:bodyPr/>
          <a:lstStyle/>
          <a:p>
            <a:r>
              <a:rPr lang="en-GB" dirty="0"/>
              <a:t>Any questions </a:t>
            </a:r>
          </a:p>
        </p:txBody>
      </p:sp>
    </p:spTree>
    <p:extLst>
      <p:ext uri="{BB962C8B-B14F-4D97-AF65-F5344CB8AC3E}">
        <p14:creationId xmlns:p14="http://schemas.microsoft.com/office/powerpoint/2010/main" val="1888977386"/>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0</TotalTime>
  <Words>977</Words>
  <Application>Microsoft Office PowerPoint</Application>
  <PresentationFormat>Widescreen</PresentationFormat>
  <Paragraphs>105</Paragraphs>
  <Slides>19</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19</vt:i4>
      </vt:variant>
    </vt:vector>
  </HeadingPairs>
  <TitlesOfParts>
    <vt:vector size="23" baseType="lpstr">
      <vt:lpstr>Arial</vt:lpstr>
      <vt:lpstr>Calibri</vt:lpstr>
      <vt:lpstr>Calibri Light</vt:lpstr>
      <vt:lpstr>Office Theme</vt:lpstr>
      <vt:lpstr>Introduction to The Module</vt:lpstr>
      <vt:lpstr>Contents</vt:lpstr>
      <vt:lpstr>Brief Overview of Study</vt:lpstr>
      <vt:lpstr>Level of Study : 3</vt:lpstr>
      <vt:lpstr>Aims of Module</vt:lpstr>
      <vt:lpstr>Learning Outcomes</vt:lpstr>
      <vt:lpstr>Lesson Content</vt:lpstr>
      <vt:lpstr>Assessments</vt:lpstr>
      <vt:lpstr>Assessments</vt:lpstr>
      <vt:lpstr>Deadline Dates – Assignment 1</vt:lpstr>
      <vt:lpstr>Deadline Dates – Assignment 2</vt:lpstr>
      <vt:lpstr>Drafts</vt:lpstr>
      <vt:lpstr>Referencing</vt:lpstr>
      <vt:lpstr>Reading Lists</vt:lpstr>
      <vt:lpstr>Reading Lists</vt:lpstr>
      <vt:lpstr>Reading Lists</vt:lpstr>
      <vt:lpstr>Journals and Websites</vt:lpstr>
      <vt:lpstr>Virtual Learning Environment</vt:lpstr>
      <vt:lpstr>Q &amp; A</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Introduction to The Module</dc:title>
  <dc:creator>Joanna Fender</dc:creator>
  <cp:lastModifiedBy>Joanna Fender</cp:lastModifiedBy>
  <cp:revision>79</cp:revision>
  <dcterms:created xsi:type="dcterms:W3CDTF">2021-01-10T20:07:41Z</dcterms:created>
  <dcterms:modified xsi:type="dcterms:W3CDTF">2024-09-19T13:56:21Z</dcterms:modified>
</cp:coreProperties>
</file>