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Lst>
  <p:notesMasterIdLst>
    <p:notesMasterId r:id="rId44"/>
  </p:notesMasterIdLst>
  <p:sldIdLst>
    <p:sldId id="266" r:id="rId25"/>
    <p:sldId id="264" r:id="rId26"/>
    <p:sldId id="293" r:id="rId27"/>
    <p:sldId id="308" r:id="rId28"/>
    <p:sldId id="309" r:id="rId29"/>
    <p:sldId id="310" r:id="rId30"/>
    <p:sldId id="311" r:id="rId31"/>
    <p:sldId id="313" r:id="rId32"/>
    <p:sldId id="314" r:id="rId33"/>
    <p:sldId id="315" r:id="rId34"/>
    <p:sldId id="316" r:id="rId35"/>
    <p:sldId id="319" r:id="rId36"/>
    <p:sldId id="320" r:id="rId37"/>
    <p:sldId id="321" r:id="rId38"/>
    <p:sldId id="312" r:id="rId39"/>
    <p:sldId id="317" r:id="rId40"/>
    <p:sldId id="318" r:id="rId41"/>
    <p:sldId id="288" r:id="rId42"/>
    <p:sldId id="26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83" autoAdjust="0"/>
    <p:restoredTop sz="94648"/>
  </p:normalViewPr>
  <p:slideViewPr>
    <p:cSldViewPr snapToGrid="0">
      <p:cViewPr varScale="1">
        <p:scale>
          <a:sx n="108" d="100"/>
          <a:sy n="108" d="100"/>
        </p:scale>
        <p:origin x="85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99FC35-E4E4-EA4C-8FCC-65EEF1E63E85}"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8A958-CBBF-5E4F-9F26-894A042916DD}" type="slidenum">
              <a:rPr lang="en-US" smtClean="0"/>
              <a:t>‹#›</a:t>
            </a:fld>
            <a:endParaRPr lang="en-US"/>
          </a:p>
        </p:txBody>
      </p:sp>
    </p:spTree>
    <p:extLst>
      <p:ext uri="{BB962C8B-B14F-4D97-AF65-F5344CB8AC3E}">
        <p14:creationId xmlns:p14="http://schemas.microsoft.com/office/powerpoint/2010/main" val="1542743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key terms</a:t>
            </a:r>
          </a:p>
        </p:txBody>
      </p:sp>
      <p:sp>
        <p:nvSpPr>
          <p:cNvPr id="4" name="Slide Number Placeholder 3"/>
          <p:cNvSpPr>
            <a:spLocks noGrp="1"/>
          </p:cNvSpPr>
          <p:nvPr>
            <p:ph type="sldNum" sz="quarter" idx="5"/>
          </p:nvPr>
        </p:nvSpPr>
        <p:spPr/>
        <p:txBody>
          <a:bodyPr/>
          <a:lstStyle/>
          <a:p>
            <a:fld id="{0958A958-CBBF-5E4F-9F26-894A042916DD}" type="slidenum">
              <a:rPr lang="en-US" smtClean="0"/>
              <a:t>3</a:t>
            </a:fld>
            <a:endParaRPr lang="en-US"/>
          </a:p>
        </p:txBody>
      </p:sp>
    </p:spTree>
    <p:extLst>
      <p:ext uri="{BB962C8B-B14F-4D97-AF65-F5344CB8AC3E}">
        <p14:creationId xmlns:p14="http://schemas.microsoft.com/office/powerpoint/2010/main" val="3147910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To combine skills and tactics a teacher needs to understand the developmental needs of the learner.  In other words, what tactical awareness can learners comprehend and what level of </a:t>
            </a:r>
            <a:r>
              <a:rPr lang="en-GB" b="0" i="0" dirty="0" err="1">
                <a:solidFill>
                  <a:srgbClr val="000000"/>
                </a:solidFill>
                <a:effectLst/>
                <a:latin typeface="Times New Roman" panose="02020603050405020304" pitchFamily="18" charset="0"/>
              </a:rPr>
              <a:t>skillfulness</a:t>
            </a:r>
            <a:r>
              <a:rPr lang="en-GB" b="0" i="0" dirty="0">
                <a:solidFill>
                  <a:srgbClr val="000000"/>
                </a:solidFill>
                <a:effectLst/>
                <a:latin typeface="Times New Roman" panose="02020603050405020304" pitchFamily="18" charset="0"/>
              </a:rPr>
              <a:t> can they achieve.</a:t>
            </a:r>
            <a:endParaRPr lang="en-US" dirty="0"/>
          </a:p>
        </p:txBody>
      </p:sp>
      <p:sp>
        <p:nvSpPr>
          <p:cNvPr id="4" name="Slide Number Placeholder 3"/>
          <p:cNvSpPr>
            <a:spLocks noGrp="1"/>
          </p:cNvSpPr>
          <p:nvPr>
            <p:ph type="sldNum" sz="quarter" idx="5"/>
          </p:nvPr>
        </p:nvSpPr>
        <p:spPr/>
        <p:txBody>
          <a:bodyPr/>
          <a:lstStyle/>
          <a:p>
            <a:fld id="{0958A958-CBBF-5E4F-9F26-894A042916DD}" type="slidenum">
              <a:rPr lang="en-US" smtClean="0"/>
              <a:t>10</a:t>
            </a:fld>
            <a:endParaRPr lang="en-US"/>
          </a:p>
        </p:txBody>
      </p:sp>
    </p:spTree>
    <p:extLst>
      <p:ext uri="{BB962C8B-B14F-4D97-AF65-F5344CB8AC3E}">
        <p14:creationId xmlns:p14="http://schemas.microsoft.com/office/powerpoint/2010/main" val="3606865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teacher should use a modified game to frame game playing in a tactical awareness problem associated with the “Tactical progression” area of Figure 1.  If the game is too complex, or students do not realize the tactical needs of the game (“Tactical non-learning progression), then the teacher must adapt game structures, with the goal of making the game play </a:t>
            </a:r>
            <a:r>
              <a:rPr lang="en-GB" b="0" i="0" dirty="0">
                <a:solidFill>
                  <a:srgbClr val="000000"/>
                </a:solidFill>
                <a:effectLst/>
                <a:latin typeface="Times New Roman" panose="02020603050405020304" pitchFamily="18" charset="0"/>
              </a:rPr>
              <a:t>(Hopper, 1996)</a:t>
            </a:r>
            <a:r>
              <a:rPr lang="en-GB" dirty="0"/>
              <a:t>. At this point students may need to simpl</a:t>
            </a:r>
            <a:r>
              <a:rPr lang="en-GB" b="0" i="0" dirty="0">
                <a:solidFill>
                  <a:srgbClr val="000000"/>
                </a:solidFill>
                <a:effectLst/>
                <a:latin typeface="Times New Roman" panose="02020603050405020304" pitchFamily="18" charset="0"/>
              </a:rPr>
              <a:t>y</a:t>
            </a:r>
            <a:r>
              <a:rPr lang="en-GB" dirty="0"/>
              <a:t> repeat a familiar skill to automate it for use in the game (“skill learning progression”), before return back to the modified game.  Once students realize the skill they need to play the game then a new skill or refining skill progression can be developed with skill learning following the insights offered by the skill acquisition theories.</a:t>
            </a:r>
            <a:endParaRPr lang="en-US" dirty="0"/>
          </a:p>
          <a:p>
            <a:endParaRPr lang="en-US" dirty="0"/>
          </a:p>
        </p:txBody>
      </p:sp>
      <p:sp>
        <p:nvSpPr>
          <p:cNvPr id="4" name="Slide Number Placeholder 3"/>
          <p:cNvSpPr>
            <a:spLocks noGrp="1"/>
          </p:cNvSpPr>
          <p:nvPr>
            <p:ph type="sldNum" sz="quarter" idx="5"/>
          </p:nvPr>
        </p:nvSpPr>
        <p:spPr/>
        <p:txBody>
          <a:bodyPr/>
          <a:lstStyle/>
          <a:p>
            <a:fld id="{0958A958-CBBF-5E4F-9F26-894A042916DD}" type="slidenum">
              <a:rPr lang="en-US" smtClean="0"/>
              <a:t>11</a:t>
            </a:fld>
            <a:endParaRPr lang="en-US"/>
          </a:p>
        </p:txBody>
      </p:sp>
    </p:spTree>
    <p:extLst>
      <p:ext uri="{BB962C8B-B14F-4D97-AF65-F5344CB8AC3E}">
        <p14:creationId xmlns:p14="http://schemas.microsoft.com/office/powerpoint/2010/main" val="3466993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759688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10" Type="http://schemas.openxmlformats.org/officeDocument/2006/relationships/theme" Target="../theme/theme18.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1/19/2023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06"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FB30631-70B1-E383-9724-0AF9936DB8BE}"/>
              </a:ext>
            </a:extLst>
          </p:cNvPr>
          <p:cNvSpPr txBox="1">
            <a:spLocks noGrp="1"/>
          </p:cNvSpPr>
          <p:nvPr>
            <p:ph idx="1"/>
          </p:nvPr>
        </p:nvSpPr>
        <p:spPr>
          <a:xfrm>
            <a:off x="6812280" y="749935"/>
            <a:ext cx="4919663" cy="4536627"/>
          </a:xfrm>
          <a:prstGeom prst="rect">
            <a:avLst/>
          </a:prstGeom>
          <a:noFill/>
        </p:spPr>
        <p:txBody>
          <a:bodyPr wrap="square" rtlCol="0">
            <a:spAutoFit/>
          </a:bodyPr>
          <a:lstStyle/>
          <a:p>
            <a:pPr marL="0" indent="0" algn="ctr">
              <a:buNone/>
            </a:pPr>
            <a:endParaRPr lang="en-US" sz="4400" b="1" dirty="0"/>
          </a:p>
          <a:p>
            <a:pPr marL="0" indent="0" algn="ctr">
              <a:buNone/>
            </a:pPr>
            <a:r>
              <a:rPr lang="en-US" sz="4400" b="1" dirty="0"/>
              <a:t>Teaching Games for Understanding</a:t>
            </a:r>
          </a:p>
          <a:p>
            <a:pPr marL="0" indent="0" algn="ctr">
              <a:buNone/>
            </a:pPr>
            <a:endParaRPr lang="en-US" sz="4400" b="1" dirty="0"/>
          </a:p>
          <a:p>
            <a:pPr marL="0" indent="0" algn="ctr">
              <a:buNone/>
            </a:pPr>
            <a:r>
              <a:rPr lang="en-US" sz="3200" i="1" dirty="0"/>
              <a:t>BMPE5001 &amp; BMPE4005</a:t>
            </a:r>
          </a:p>
          <a:p>
            <a:pPr marL="0" indent="0" algn="ctr">
              <a:buNone/>
            </a:pPr>
            <a:endParaRPr lang="en-US" sz="1800" b="1" dirty="0"/>
          </a:p>
          <a:p>
            <a:pPr marL="0" indent="0" algn="ctr">
              <a:buNone/>
            </a:pPr>
            <a:r>
              <a:rPr lang="en-US" sz="1800" b="1" dirty="0"/>
              <a:t>Dylan Blain</a:t>
            </a:r>
          </a:p>
          <a:p>
            <a:endParaRPr lang="en-GB"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p:txBody>
          <a:bodyPr>
            <a:normAutofit/>
          </a:bodyPr>
          <a:lstStyle/>
          <a:p>
            <a:r>
              <a:rPr lang="en-GB" dirty="0"/>
              <a:t>Recap from module so far (Tactical approach to teaching games)</a:t>
            </a:r>
          </a:p>
          <a:p>
            <a:endParaRPr lang="en-GB" dirty="0"/>
          </a:p>
          <a:p>
            <a:r>
              <a:rPr lang="en-GB" dirty="0"/>
              <a:t>What is TGFU</a:t>
            </a:r>
          </a:p>
          <a:p>
            <a:r>
              <a:rPr lang="en-GB" dirty="0"/>
              <a:t>Historical developments of TGFU</a:t>
            </a:r>
          </a:p>
          <a:p>
            <a:r>
              <a:rPr lang="en-GB" dirty="0"/>
              <a:t>Detailed outline of TGFU</a:t>
            </a:r>
          </a:p>
          <a:p>
            <a:endParaRPr lang="en-GB" dirty="0"/>
          </a:p>
          <a:p>
            <a:r>
              <a:rPr lang="en-GB" dirty="0"/>
              <a:t>Research on TGFU (next week)</a:t>
            </a:r>
          </a:p>
          <a:p>
            <a:endParaRPr lang="en-GB" dirty="0"/>
          </a:p>
        </p:txBody>
      </p:sp>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C8C361C-77EB-570F-480D-00CAA91E9810}"/>
              </a:ext>
            </a:extLst>
          </p:cNvPr>
          <p:cNvSpPr txBox="1"/>
          <p:nvPr/>
        </p:nvSpPr>
        <p:spPr>
          <a:xfrm>
            <a:off x="1764030" y="1394460"/>
            <a:ext cx="8663940" cy="3231654"/>
          </a:xfrm>
          <a:prstGeom prst="rect">
            <a:avLst/>
          </a:prstGeom>
          <a:noFill/>
        </p:spPr>
        <p:txBody>
          <a:bodyPr wrap="square" rtlCol="0">
            <a:spAutoFit/>
          </a:bodyPr>
          <a:lstStyle/>
          <a:p>
            <a:pPr algn="ctr"/>
            <a:r>
              <a:rPr lang="en-US" sz="5400" b="1" dirty="0"/>
              <a:t>TACTICAL APPROACH </a:t>
            </a:r>
          </a:p>
          <a:p>
            <a:pPr algn="ctr"/>
            <a:endParaRPr lang="en-US" sz="3200" dirty="0"/>
          </a:p>
          <a:p>
            <a:pPr algn="ctr"/>
            <a:r>
              <a:rPr lang="en-US" sz="3200" dirty="0"/>
              <a:t>to teaching</a:t>
            </a:r>
          </a:p>
          <a:p>
            <a:pPr algn="ctr"/>
            <a:r>
              <a:rPr lang="en-US" sz="3200" dirty="0"/>
              <a:t> </a:t>
            </a:r>
          </a:p>
          <a:p>
            <a:pPr algn="ctr"/>
            <a:r>
              <a:rPr lang="en-US" sz="5400" b="1" dirty="0"/>
              <a:t>GAMES</a:t>
            </a:r>
          </a:p>
        </p:txBody>
      </p:sp>
    </p:spTree>
    <p:extLst>
      <p:ext uri="{BB962C8B-B14F-4D97-AF65-F5344CB8AC3E}">
        <p14:creationId xmlns:p14="http://schemas.microsoft.com/office/powerpoint/2010/main" val="128620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60028-2BA8-26A3-E146-5AF0B5FA4402}"/>
              </a:ext>
            </a:extLst>
          </p:cNvPr>
          <p:cNvSpPr>
            <a:spLocks noGrp="1"/>
          </p:cNvSpPr>
          <p:nvPr>
            <p:ph type="title"/>
          </p:nvPr>
        </p:nvSpPr>
        <p:spPr/>
        <p:txBody>
          <a:bodyPr/>
          <a:lstStyle/>
          <a:p>
            <a:r>
              <a:rPr lang="en-US" dirty="0"/>
              <a:t>Teaching Games for Understanding (Bunker &amp; Thorpe, 1996)</a:t>
            </a:r>
          </a:p>
        </p:txBody>
      </p:sp>
      <p:pic>
        <p:nvPicPr>
          <p:cNvPr id="1026" name="Picture 2" descr="Game Design - iPhys-Ed.com">
            <a:extLst>
              <a:ext uri="{FF2B5EF4-FFF2-40B4-BE49-F238E27FC236}">
                <a16:creationId xmlns:a16="http://schemas.microsoft.com/office/drawing/2014/main" id="{6589F115-1902-B0AF-2396-309508629F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4124" y="1690688"/>
            <a:ext cx="7203751" cy="5032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448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558FC-3CCE-4D0B-82D7-06808354169B}"/>
              </a:ext>
            </a:extLst>
          </p:cNvPr>
          <p:cNvSpPr>
            <a:spLocks noGrp="1"/>
          </p:cNvSpPr>
          <p:nvPr>
            <p:ph type="title"/>
          </p:nvPr>
        </p:nvSpPr>
        <p:spPr/>
        <p:txBody>
          <a:bodyPr/>
          <a:lstStyle/>
          <a:p>
            <a:r>
              <a:rPr lang="en-US" dirty="0"/>
              <a:t>Teaching Games for Understanding</a:t>
            </a:r>
          </a:p>
        </p:txBody>
      </p:sp>
      <p:sp>
        <p:nvSpPr>
          <p:cNvPr id="3" name="Content Placeholder 2">
            <a:extLst>
              <a:ext uri="{FF2B5EF4-FFF2-40B4-BE49-F238E27FC236}">
                <a16:creationId xmlns:a16="http://schemas.microsoft.com/office/drawing/2014/main" id="{4EF0CB8F-61D8-7586-B751-3616DFDA8242}"/>
              </a:ext>
            </a:extLst>
          </p:cNvPr>
          <p:cNvSpPr>
            <a:spLocks noGrp="1"/>
          </p:cNvSpPr>
          <p:nvPr>
            <p:ph idx="1"/>
          </p:nvPr>
        </p:nvSpPr>
        <p:spPr/>
        <p:txBody>
          <a:bodyPr>
            <a:normAutofit fontScale="92500" lnSpcReduction="20000"/>
          </a:bodyPr>
          <a:lstStyle/>
          <a:p>
            <a:r>
              <a:rPr lang="en-US" dirty="0"/>
              <a:t>“</a:t>
            </a:r>
            <a:r>
              <a:rPr lang="en-GB" b="0" i="0" dirty="0">
                <a:solidFill>
                  <a:srgbClr val="000000"/>
                </a:solidFill>
                <a:effectLst/>
              </a:rPr>
              <a:t>inquiry approach to games teaching where the play of a game is taught before skill refinement” (Hopper, 2004).</a:t>
            </a:r>
          </a:p>
          <a:p>
            <a:r>
              <a:rPr lang="en-GB" dirty="0">
                <a:solidFill>
                  <a:srgbClr val="000000"/>
                </a:solidFill>
              </a:rPr>
              <a:t>Emphasises game performance over skill performance (Mitchel, </a:t>
            </a:r>
            <a:r>
              <a:rPr lang="en-GB" dirty="0" err="1">
                <a:solidFill>
                  <a:srgbClr val="000000"/>
                </a:solidFill>
              </a:rPr>
              <a:t>Oslin</a:t>
            </a:r>
            <a:r>
              <a:rPr lang="en-GB" dirty="0">
                <a:solidFill>
                  <a:srgbClr val="000000"/>
                </a:solidFill>
              </a:rPr>
              <a:t> &amp; Griffin, 2013).</a:t>
            </a:r>
          </a:p>
          <a:p>
            <a:endParaRPr lang="en-GB" dirty="0">
              <a:solidFill>
                <a:srgbClr val="000000"/>
              </a:solidFill>
            </a:endParaRPr>
          </a:p>
          <a:p>
            <a:r>
              <a:rPr lang="en-GB" dirty="0">
                <a:solidFill>
                  <a:srgbClr val="000000"/>
                </a:solidFill>
              </a:rPr>
              <a:t>Conversely, a technique approach focusses on teaching the skills involved in the game before introducing a tactical understanding once the skills have been developed (Hopper, 2004)</a:t>
            </a:r>
          </a:p>
          <a:p>
            <a:endParaRPr lang="en-GB" dirty="0">
              <a:solidFill>
                <a:srgbClr val="000000"/>
              </a:solidFill>
            </a:endParaRPr>
          </a:p>
          <a:p>
            <a:r>
              <a:rPr lang="en-GB" dirty="0">
                <a:solidFill>
                  <a:srgbClr val="000000"/>
                </a:solidFill>
              </a:rPr>
              <a:t>Often polarized into skills v tactics arguments</a:t>
            </a:r>
            <a:endParaRPr lang="en-US" dirty="0"/>
          </a:p>
        </p:txBody>
      </p:sp>
    </p:spTree>
    <p:extLst>
      <p:ext uri="{BB962C8B-B14F-4D97-AF65-F5344CB8AC3E}">
        <p14:creationId xmlns:p14="http://schemas.microsoft.com/office/powerpoint/2010/main" val="1922404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5CDE-F6BE-4D90-465F-940C1E7EBEA9}"/>
              </a:ext>
            </a:extLst>
          </p:cNvPr>
          <p:cNvSpPr>
            <a:spLocks noGrp="1"/>
          </p:cNvSpPr>
          <p:nvPr>
            <p:ph type="title"/>
          </p:nvPr>
        </p:nvSpPr>
        <p:spPr/>
        <p:txBody>
          <a:bodyPr/>
          <a:lstStyle/>
          <a:p>
            <a:r>
              <a:rPr lang="en-US" dirty="0"/>
              <a:t>Skills v Tactics?</a:t>
            </a:r>
          </a:p>
        </p:txBody>
      </p:sp>
      <p:graphicFrame>
        <p:nvGraphicFramePr>
          <p:cNvPr id="4" name="Table 4">
            <a:extLst>
              <a:ext uri="{FF2B5EF4-FFF2-40B4-BE49-F238E27FC236}">
                <a16:creationId xmlns:a16="http://schemas.microsoft.com/office/drawing/2014/main" id="{0FAD95C6-D35A-D759-A2BB-1DED1460975E}"/>
              </a:ext>
            </a:extLst>
          </p:cNvPr>
          <p:cNvGraphicFramePr>
            <a:graphicFrameLocks noGrp="1"/>
          </p:cNvGraphicFramePr>
          <p:nvPr>
            <p:ph idx="1"/>
            <p:extLst>
              <p:ext uri="{D42A27DB-BD31-4B8C-83A1-F6EECF244321}">
                <p14:modId xmlns:p14="http://schemas.microsoft.com/office/powerpoint/2010/main" val="2389791383"/>
              </p:ext>
            </p:extLst>
          </p:nvPr>
        </p:nvGraphicFramePr>
        <p:xfrm>
          <a:off x="358775" y="1825625"/>
          <a:ext cx="11480800" cy="1854200"/>
        </p:xfrm>
        <a:graphic>
          <a:graphicData uri="http://schemas.openxmlformats.org/drawingml/2006/table">
            <a:tbl>
              <a:tblPr firstRow="1" bandRow="1">
                <a:tableStyleId>{5C22544A-7EE6-4342-B048-85BDC9FD1C3A}</a:tableStyleId>
              </a:tblPr>
              <a:tblGrid>
                <a:gridCol w="5740400">
                  <a:extLst>
                    <a:ext uri="{9D8B030D-6E8A-4147-A177-3AD203B41FA5}">
                      <a16:colId xmlns:a16="http://schemas.microsoft.com/office/drawing/2014/main" val="2847020887"/>
                    </a:ext>
                  </a:extLst>
                </a:gridCol>
                <a:gridCol w="5740400">
                  <a:extLst>
                    <a:ext uri="{9D8B030D-6E8A-4147-A177-3AD203B41FA5}">
                      <a16:colId xmlns:a16="http://schemas.microsoft.com/office/drawing/2014/main" val="4044806"/>
                    </a:ext>
                  </a:extLst>
                </a:gridCol>
              </a:tblGrid>
              <a:tr h="370840">
                <a:tc>
                  <a:txBody>
                    <a:bodyPr/>
                    <a:lstStyle/>
                    <a:p>
                      <a:r>
                        <a:rPr lang="en-US" dirty="0"/>
                        <a:t>Skills approach</a:t>
                      </a:r>
                    </a:p>
                  </a:txBody>
                  <a:tcPr/>
                </a:tc>
                <a:tc>
                  <a:txBody>
                    <a:bodyPr/>
                    <a:lstStyle/>
                    <a:p>
                      <a:r>
                        <a:rPr lang="en-US" dirty="0"/>
                        <a:t>Tactical approach</a:t>
                      </a:r>
                    </a:p>
                  </a:txBody>
                  <a:tcPr/>
                </a:tc>
                <a:extLst>
                  <a:ext uri="{0D108BD9-81ED-4DB2-BD59-A6C34878D82A}">
                    <a16:rowId xmlns:a16="http://schemas.microsoft.com/office/drawing/2014/main" val="3511381866"/>
                  </a:ext>
                </a:extLst>
              </a:tr>
              <a:tr h="370840">
                <a:tc>
                  <a:txBody>
                    <a:bodyPr/>
                    <a:lstStyle/>
                    <a:p>
                      <a:endParaRPr lang="en-US"/>
                    </a:p>
                  </a:txBody>
                  <a:tcPr/>
                </a:tc>
                <a:tc>
                  <a:txBody>
                    <a:bodyPr/>
                    <a:lstStyle/>
                    <a:p>
                      <a:endParaRPr lang="en-US" dirty="0"/>
                    </a:p>
                  </a:txBody>
                  <a:tcPr/>
                </a:tc>
                <a:extLst>
                  <a:ext uri="{0D108BD9-81ED-4DB2-BD59-A6C34878D82A}">
                    <a16:rowId xmlns:a16="http://schemas.microsoft.com/office/drawing/2014/main" val="2050398731"/>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1229984030"/>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1942861779"/>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379565533"/>
                  </a:ext>
                </a:extLst>
              </a:tr>
            </a:tbl>
          </a:graphicData>
        </a:graphic>
      </p:graphicFrame>
      <p:sp>
        <p:nvSpPr>
          <p:cNvPr id="5" name="TextBox 4">
            <a:extLst>
              <a:ext uri="{FF2B5EF4-FFF2-40B4-BE49-F238E27FC236}">
                <a16:creationId xmlns:a16="http://schemas.microsoft.com/office/drawing/2014/main" id="{9B965189-C054-B1A2-95D7-BD4655265185}"/>
              </a:ext>
            </a:extLst>
          </p:cNvPr>
          <p:cNvSpPr txBox="1"/>
          <p:nvPr/>
        </p:nvSpPr>
        <p:spPr>
          <a:xfrm>
            <a:off x="358219" y="4400550"/>
            <a:ext cx="7461402" cy="369332"/>
          </a:xfrm>
          <a:prstGeom prst="rect">
            <a:avLst/>
          </a:prstGeom>
          <a:noFill/>
        </p:spPr>
        <p:txBody>
          <a:bodyPr wrap="none" rtlCol="0">
            <a:spAutoFit/>
          </a:bodyPr>
          <a:lstStyle/>
          <a:p>
            <a:r>
              <a:rPr lang="en-US" dirty="0"/>
              <a:t>In groups list the reasons for and against adopting a skills and tactics approach</a:t>
            </a:r>
          </a:p>
        </p:txBody>
      </p:sp>
    </p:spTree>
    <p:extLst>
      <p:ext uri="{BB962C8B-B14F-4D97-AF65-F5344CB8AC3E}">
        <p14:creationId xmlns:p14="http://schemas.microsoft.com/office/powerpoint/2010/main" val="630560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06E0-C00D-FCAE-BFB9-7151FA1EA27F}"/>
              </a:ext>
            </a:extLst>
          </p:cNvPr>
          <p:cNvSpPr>
            <a:spLocks noGrp="1"/>
          </p:cNvSpPr>
          <p:nvPr>
            <p:ph type="title"/>
          </p:nvPr>
        </p:nvSpPr>
        <p:spPr/>
        <p:txBody>
          <a:bodyPr/>
          <a:lstStyle/>
          <a:p>
            <a:r>
              <a:rPr lang="en-US" dirty="0"/>
              <a:t>TGFU</a:t>
            </a:r>
          </a:p>
        </p:txBody>
      </p:sp>
      <p:sp>
        <p:nvSpPr>
          <p:cNvPr id="3" name="Content Placeholder 2">
            <a:extLst>
              <a:ext uri="{FF2B5EF4-FFF2-40B4-BE49-F238E27FC236}">
                <a16:creationId xmlns:a16="http://schemas.microsoft.com/office/drawing/2014/main" id="{1BFDEF4D-80F6-AE5F-6D8F-A90DA8AACD19}"/>
              </a:ext>
            </a:extLst>
          </p:cNvPr>
          <p:cNvSpPr>
            <a:spLocks noGrp="1"/>
          </p:cNvSpPr>
          <p:nvPr>
            <p:ph idx="1"/>
          </p:nvPr>
        </p:nvSpPr>
        <p:spPr/>
        <p:txBody>
          <a:bodyPr>
            <a:normAutofit fontScale="92500" lnSpcReduction="10000"/>
          </a:bodyPr>
          <a:lstStyle/>
          <a:p>
            <a:r>
              <a:rPr lang="en-GB" b="0" i="0" dirty="0">
                <a:solidFill>
                  <a:srgbClr val="000000"/>
                </a:solidFill>
                <a:effectLst/>
              </a:rPr>
              <a:t>Claimed TGFU approach:</a:t>
            </a:r>
          </a:p>
          <a:p>
            <a:pPr lvl="1"/>
            <a:r>
              <a:rPr lang="en-GB" dirty="0"/>
              <a:t>bridges the gap between research and practice </a:t>
            </a:r>
            <a:r>
              <a:rPr lang="en-GB" b="0" i="0" dirty="0">
                <a:solidFill>
                  <a:srgbClr val="000000"/>
                </a:solidFill>
                <a:effectLst/>
              </a:rPr>
              <a:t>(Pigott, 1982)</a:t>
            </a:r>
            <a:r>
              <a:rPr lang="en-GB" dirty="0"/>
              <a:t>, </a:t>
            </a:r>
          </a:p>
          <a:p>
            <a:pPr lvl="1"/>
            <a:r>
              <a:rPr lang="en-GB" dirty="0"/>
              <a:t>creates greater understanding of games and improved game performance with developmentally appropriate skill improvement </a:t>
            </a:r>
            <a:r>
              <a:rPr lang="en-GB" b="0" i="0" dirty="0">
                <a:solidFill>
                  <a:srgbClr val="000000"/>
                </a:solidFill>
                <a:effectLst/>
              </a:rPr>
              <a:t>(Mitchell &amp; Griffin, 1994)</a:t>
            </a:r>
            <a:r>
              <a:rPr lang="en-GB" dirty="0"/>
              <a:t>, </a:t>
            </a:r>
          </a:p>
          <a:p>
            <a:pPr lvl="1"/>
            <a:r>
              <a:rPr lang="en-GB" dirty="0"/>
              <a:t>makes game playing more enjoyable </a:t>
            </a:r>
            <a:r>
              <a:rPr lang="en-GB" b="0" i="0" dirty="0">
                <a:solidFill>
                  <a:srgbClr val="000000"/>
                </a:solidFill>
                <a:effectLst/>
              </a:rPr>
              <a:t>(Alison &amp; Thorpe, 1997)</a:t>
            </a:r>
            <a:r>
              <a:rPr lang="en-GB" dirty="0"/>
              <a:t>  </a:t>
            </a:r>
          </a:p>
          <a:p>
            <a:pPr lvl="1"/>
            <a:r>
              <a:rPr lang="en-GB" dirty="0"/>
              <a:t>teaches students to be effective decision-makers in games </a:t>
            </a:r>
            <a:r>
              <a:rPr lang="en-GB" b="0" i="0" dirty="0">
                <a:solidFill>
                  <a:srgbClr val="000000"/>
                </a:solidFill>
                <a:effectLst/>
              </a:rPr>
              <a:t>(Asquith, 1989; Bunker &amp; Thorpe, 1986b; Turner &amp; </a:t>
            </a:r>
            <a:r>
              <a:rPr lang="en-GB" b="0" i="0" dirty="0" err="1">
                <a:solidFill>
                  <a:srgbClr val="000000"/>
                </a:solidFill>
                <a:effectLst/>
              </a:rPr>
              <a:t>Martinek</a:t>
            </a:r>
            <a:r>
              <a:rPr lang="en-GB" b="0" i="0" dirty="0">
                <a:solidFill>
                  <a:srgbClr val="000000"/>
                </a:solidFill>
                <a:effectLst/>
              </a:rPr>
              <a:t>, 1995)</a:t>
            </a:r>
            <a:r>
              <a:rPr lang="en-GB" dirty="0"/>
              <a:t>.   In short, the TFGU improves student learning</a:t>
            </a:r>
          </a:p>
          <a:p>
            <a:pPr lvl="1"/>
            <a:endParaRPr lang="en-GB" dirty="0"/>
          </a:p>
          <a:p>
            <a:pPr lvl="1"/>
            <a:endParaRPr lang="en-GB" dirty="0"/>
          </a:p>
          <a:p>
            <a:pPr lvl="1"/>
            <a:r>
              <a:rPr lang="en-GB" dirty="0"/>
              <a:t>How do we know? How could we know?</a:t>
            </a:r>
            <a:endParaRPr lang="en-US" dirty="0"/>
          </a:p>
        </p:txBody>
      </p:sp>
    </p:spTree>
    <p:extLst>
      <p:ext uri="{BB962C8B-B14F-4D97-AF65-F5344CB8AC3E}">
        <p14:creationId xmlns:p14="http://schemas.microsoft.com/office/powerpoint/2010/main" val="306412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BBE4B-1358-5ACF-FFC7-3645C8E7B5EF}"/>
              </a:ext>
            </a:extLst>
          </p:cNvPr>
          <p:cNvSpPr>
            <a:spLocks noGrp="1"/>
          </p:cNvSpPr>
          <p:nvPr>
            <p:ph type="title"/>
          </p:nvPr>
        </p:nvSpPr>
        <p:spPr/>
        <p:txBody>
          <a:bodyPr/>
          <a:lstStyle/>
          <a:p>
            <a:r>
              <a:rPr lang="en-US" dirty="0"/>
              <a:t>TGFU</a:t>
            </a:r>
          </a:p>
        </p:txBody>
      </p:sp>
      <p:sp>
        <p:nvSpPr>
          <p:cNvPr id="3" name="Content Placeholder 2">
            <a:extLst>
              <a:ext uri="{FF2B5EF4-FFF2-40B4-BE49-F238E27FC236}">
                <a16:creationId xmlns:a16="http://schemas.microsoft.com/office/drawing/2014/main" id="{308AA43D-C094-B79B-2798-FC6948770EDF}"/>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“effective games teaching is about combining the teaching of tactical understanding </a:t>
            </a:r>
            <a:r>
              <a:rPr lang="en-GB" b="0" i="1" dirty="0">
                <a:solidFill>
                  <a:srgbClr val="000000"/>
                </a:solidFill>
                <a:effectLst/>
                <a:latin typeface="Times New Roman" panose="02020603050405020304" pitchFamily="18" charset="0"/>
              </a:rPr>
              <a:t>with</a:t>
            </a:r>
            <a:r>
              <a:rPr lang="en-GB" b="0" i="0" dirty="0">
                <a:solidFill>
                  <a:srgbClr val="000000"/>
                </a:solidFill>
                <a:effectLst/>
                <a:latin typeface="Times New Roman" panose="02020603050405020304" pitchFamily="18" charset="0"/>
              </a:rPr>
              <a:t> skill development, rather than focusing on one aspect or the other”</a:t>
            </a:r>
          </a:p>
          <a:p>
            <a:pPr marL="0" indent="0">
              <a:buNone/>
            </a:pPr>
            <a:r>
              <a:rPr lang="en-GB" dirty="0">
                <a:solidFill>
                  <a:srgbClr val="000000"/>
                </a:solidFill>
                <a:latin typeface="Times New Roman" panose="02020603050405020304" pitchFamily="18" charset="0"/>
              </a:rPr>
              <a:t>								(Hopper, 2001)</a:t>
            </a:r>
            <a:endParaRPr lang="en-US" dirty="0"/>
          </a:p>
        </p:txBody>
      </p:sp>
    </p:spTree>
    <p:extLst>
      <p:ext uri="{BB962C8B-B14F-4D97-AF65-F5344CB8AC3E}">
        <p14:creationId xmlns:p14="http://schemas.microsoft.com/office/powerpoint/2010/main" val="1914573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CA113-99B3-3313-7919-487A83EACC0F}"/>
              </a:ext>
            </a:extLst>
          </p:cNvPr>
          <p:cNvSpPr>
            <a:spLocks noGrp="1"/>
          </p:cNvSpPr>
          <p:nvPr>
            <p:ph type="title"/>
          </p:nvPr>
        </p:nvSpPr>
        <p:spPr/>
        <p:txBody>
          <a:bodyPr>
            <a:normAutofit/>
          </a:bodyPr>
          <a:lstStyle/>
          <a:p>
            <a:r>
              <a:rPr lang="en-US" sz="4000" i="0" dirty="0">
                <a:solidFill>
                  <a:srgbClr val="000000"/>
                </a:solidFill>
                <a:effectLst/>
                <a:latin typeface="Times New Roman" panose="02020603050405020304" pitchFamily="18" charset="0"/>
              </a:rPr>
              <a:t>TGFU: Combining technique and tactical learning</a:t>
            </a:r>
            <a:endParaRPr lang="en-US" sz="4000" dirty="0"/>
          </a:p>
        </p:txBody>
      </p:sp>
      <p:sp>
        <p:nvSpPr>
          <p:cNvPr id="3" name="Content Placeholder 2">
            <a:extLst>
              <a:ext uri="{FF2B5EF4-FFF2-40B4-BE49-F238E27FC236}">
                <a16:creationId xmlns:a16="http://schemas.microsoft.com/office/drawing/2014/main" id="{1BFC95B5-2252-6D94-6A36-7D05F4CBE2A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Rather than focus on tactics or technique, the TGFU approach suggests that a skill should only be taught or refined when learners appreciate when it is needed and how it can be used in the game form they are playing</a:t>
            </a:r>
          </a:p>
          <a:p>
            <a:endParaRPr lang="en-GB" dirty="0">
              <a:solidFill>
                <a:srgbClr val="000000"/>
              </a:solidFill>
              <a:latin typeface="Times New Roman" panose="02020603050405020304" pitchFamily="18" charset="0"/>
            </a:endParaRPr>
          </a:p>
          <a:p>
            <a:r>
              <a:rPr lang="en-GB" dirty="0">
                <a:solidFill>
                  <a:srgbClr val="000000"/>
                </a:solidFill>
                <a:latin typeface="Times New Roman" panose="02020603050405020304" pitchFamily="18" charset="0"/>
              </a:rPr>
              <a:t>Modified games</a:t>
            </a:r>
          </a:p>
          <a:p>
            <a:r>
              <a:rPr lang="en-GB" b="0" i="0" dirty="0">
                <a:solidFill>
                  <a:srgbClr val="000000"/>
                </a:solidFill>
                <a:effectLst/>
                <a:latin typeface="Times New Roman" panose="02020603050405020304" pitchFamily="18" charset="0"/>
              </a:rPr>
              <a:t>Whilst playing modified forms of a game, students are asked to solve problems related to the game</a:t>
            </a:r>
            <a:endParaRPr lang="en-US" dirty="0"/>
          </a:p>
        </p:txBody>
      </p:sp>
    </p:spTree>
    <p:extLst>
      <p:ext uri="{BB962C8B-B14F-4D97-AF65-F5344CB8AC3E}">
        <p14:creationId xmlns:p14="http://schemas.microsoft.com/office/powerpoint/2010/main" val="3707917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7295-0B32-1E06-EB38-05A2E8E02ABA}"/>
              </a:ext>
            </a:extLst>
          </p:cNvPr>
          <p:cNvSpPr>
            <a:spLocks noGrp="1"/>
          </p:cNvSpPr>
          <p:nvPr>
            <p:ph type="title"/>
          </p:nvPr>
        </p:nvSpPr>
        <p:spPr/>
        <p:txBody>
          <a:bodyPr/>
          <a:lstStyle/>
          <a:p>
            <a:r>
              <a:rPr lang="en-US" sz="4400" i="0" dirty="0">
                <a:solidFill>
                  <a:srgbClr val="000000"/>
                </a:solidFill>
                <a:effectLst/>
                <a:latin typeface="Times New Roman" panose="02020603050405020304" pitchFamily="18" charset="0"/>
              </a:rPr>
              <a:t>TGFU: Combining technique and tactical learning</a:t>
            </a:r>
            <a:endParaRPr lang="en-US" dirty="0"/>
          </a:p>
        </p:txBody>
      </p:sp>
      <p:pic>
        <p:nvPicPr>
          <p:cNvPr id="5" name="Content Placeholder 4" descr="Diagram&#10;&#10;Description automatically generated">
            <a:extLst>
              <a:ext uri="{FF2B5EF4-FFF2-40B4-BE49-F238E27FC236}">
                <a16:creationId xmlns:a16="http://schemas.microsoft.com/office/drawing/2014/main" id="{C8032E98-C0C1-232E-4197-BC0C52D3F835}"/>
              </a:ext>
            </a:extLst>
          </p:cNvPr>
          <p:cNvPicPr>
            <a:picLocks noGrp="1" noChangeAspect="1"/>
          </p:cNvPicPr>
          <p:nvPr>
            <p:ph idx="1"/>
          </p:nvPr>
        </p:nvPicPr>
        <p:blipFill>
          <a:blip r:embed="rId3"/>
          <a:stretch>
            <a:fillRect/>
          </a:stretch>
        </p:blipFill>
        <p:spPr>
          <a:xfrm>
            <a:off x="2701636" y="1493115"/>
            <a:ext cx="8132619" cy="5246474"/>
          </a:xfrm>
        </p:spPr>
      </p:pic>
      <p:sp>
        <p:nvSpPr>
          <p:cNvPr id="6" name="TextBox 5">
            <a:extLst>
              <a:ext uri="{FF2B5EF4-FFF2-40B4-BE49-F238E27FC236}">
                <a16:creationId xmlns:a16="http://schemas.microsoft.com/office/drawing/2014/main" id="{E9609A0D-FA11-4090-DC9D-030C802C6E0F}"/>
              </a:ext>
            </a:extLst>
          </p:cNvPr>
          <p:cNvSpPr txBox="1"/>
          <p:nvPr/>
        </p:nvSpPr>
        <p:spPr>
          <a:xfrm>
            <a:off x="10250144" y="5737860"/>
            <a:ext cx="1589922" cy="369332"/>
          </a:xfrm>
          <a:prstGeom prst="rect">
            <a:avLst/>
          </a:prstGeom>
          <a:noFill/>
        </p:spPr>
        <p:txBody>
          <a:bodyPr wrap="none" rtlCol="0">
            <a:spAutoFit/>
          </a:bodyPr>
          <a:lstStyle/>
          <a:p>
            <a:r>
              <a:rPr lang="en-US" dirty="0"/>
              <a:t>(Hopper, 2001)</a:t>
            </a:r>
          </a:p>
        </p:txBody>
      </p:sp>
    </p:spTree>
    <p:extLst>
      <p:ext uri="{BB962C8B-B14F-4D97-AF65-F5344CB8AC3E}">
        <p14:creationId xmlns:p14="http://schemas.microsoft.com/office/powerpoint/2010/main" val="694084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D3FD3-B82E-DA38-C0D4-D8758AA8624E}"/>
              </a:ext>
            </a:extLst>
          </p:cNvPr>
          <p:cNvSpPr>
            <a:spLocks noGrp="1"/>
          </p:cNvSpPr>
          <p:nvPr>
            <p:ph type="title"/>
          </p:nvPr>
        </p:nvSpPr>
        <p:spPr/>
        <p:txBody>
          <a:bodyPr/>
          <a:lstStyle/>
          <a:p>
            <a:r>
              <a:rPr lang="en-US" sz="4400" i="0" dirty="0">
                <a:solidFill>
                  <a:srgbClr val="000000"/>
                </a:solidFill>
                <a:effectLst/>
                <a:latin typeface="Times New Roman" panose="02020603050405020304" pitchFamily="18" charset="0"/>
              </a:rPr>
              <a:t>TGFU: Combining technique and tactical learning</a:t>
            </a:r>
            <a:endParaRPr lang="en-US" dirty="0"/>
          </a:p>
        </p:txBody>
      </p:sp>
      <p:sp>
        <p:nvSpPr>
          <p:cNvPr id="3" name="Content Placeholder 2">
            <a:extLst>
              <a:ext uri="{FF2B5EF4-FFF2-40B4-BE49-F238E27FC236}">
                <a16:creationId xmlns:a16="http://schemas.microsoft.com/office/drawing/2014/main" id="{777C1C2C-7166-A912-DE83-226A9EA4FAC1}"/>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TGFU, seen as an alternative to a traditional technique approach, </a:t>
            </a:r>
          </a:p>
          <a:p>
            <a:r>
              <a:rPr lang="en-GB" b="0" i="0" dirty="0">
                <a:solidFill>
                  <a:srgbClr val="000000"/>
                </a:solidFill>
                <a:effectLst/>
                <a:latin typeface="Times New Roman" panose="02020603050405020304" pitchFamily="18" charset="0"/>
              </a:rPr>
              <a:t>does not minimize a teaching focus on the development of technical skills, as the </a:t>
            </a:r>
            <a:r>
              <a:rPr lang="en-GB" dirty="0"/>
              <a:t>tactical</a:t>
            </a:r>
            <a:r>
              <a:rPr lang="en-GB" b="0" i="0" dirty="0">
                <a:solidFill>
                  <a:srgbClr val="000000"/>
                </a:solidFill>
                <a:effectLst/>
                <a:latin typeface="Times New Roman" panose="02020603050405020304" pitchFamily="18" charset="0"/>
              </a:rPr>
              <a:t> v technique dichotomy would imply, but rather incorporates the teaching of technical skills.</a:t>
            </a:r>
          </a:p>
          <a:p>
            <a:endParaRPr lang="en-GB" dirty="0">
              <a:solidFill>
                <a:srgbClr val="000000"/>
              </a:solidFill>
              <a:latin typeface="Times New Roman" panose="02020603050405020304" pitchFamily="18" charset="0"/>
            </a:endParaRPr>
          </a:p>
          <a:p>
            <a:r>
              <a:rPr lang="en-GB" b="0" i="0" dirty="0">
                <a:solidFill>
                  <a:srgbClr val="000000"/>
                </a:solidFill>
                <a:effectLst/>
                <a:latin typeface="Times New Roman" panose="02020603050405020304" pitchFamily="18" charset="0"/>
              </a:rPr>
              <a:t>TGFU approach is not really an alternative to teaching technique, but an approach to games teaching based on the </a:t>
            </a:r>
            <a:r>
              <a:rPr lang="en-GB" dirty="0"/>
              <a:t>game playing </a:t>
            </a:r>
            <a:r>
              <a:rPr lang="en-GB" b="0" i="0" dirty="0">
                <a:solidFill>
                  <a:srgbClr val="000000"/>
                </a:solidFill>
                <a:effectLst/>
                <a:latin typeface="Times New Roman" panose="02020603050405020304" pitchFamily="18" charset="0"/>
              </a:rPr>
              <a:t>needs of a learner. </a:t>
            </a:r>
            <a:r>
              <a:rPr lang="en-GB" dirty="0"/>
              <a:t> </a:t>
            </a:r>
            <a:endParaRPr lang="en-US" dirty="0"/>
          </a:p>
        </p:txBody>
      </p:sp>
    </p:spTree>
    <p:extLst>
      <p:ext uri="{BB962C8B-B14F-4D97-AF65-F5344CB8AC3E}">
        <p14:creationId xmlns:p14="http://schemas.microsoft.com/office/powerpoint/2010/main" val="1779911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B6CE8-A8FA-F908-3FAC-55B30A6315DA}"/>
              </a:ext>
            </a:extLst>
          </p:cNvPr>
          <p:cNvSpPr>
            <a:spLocks noGrp="1"/>
          </p:cNvSpPr>
          <p:nvPr>
            <p:ph type="title"/>
          </p:nvPr>
        </p:nvSpPr>
        <p:spPr/>
        <p:txBody>
          <a:bodyPr/>
          <a:lstStyle/>
          <a:p>
            <a:r>
              <a:rPr lang="en-US" dirty="0"/>
              <a:t>Task: Game Analysis </a:t>
            </a:r>
          </a:p>
        </p:txBody>
      </p:sp>
      <p:graphicFrame>
        <p:nvGraphicFramePr>
          <p:cNvPr id="4" name="Table 4">
            <a:extLst>
              <a:ext uri="{FF2B5EF4-FFF2-40B4-BE49-F238E27FC236}">
                <a16:creationId xmlns:a16="http://schemas.microsoft.com/office/drawing/2014/main" id="{6750DA88-8104-0F5A-7FFE-B5EE6C0811AA}"/>
              </a:ext>
            </a:extLst>
          </p:cNvPr>
          <p:cNvGraphicFramePr>
            <a:graphicFrameLocks noGrp="1"/>
          </p:cNvGraphicFramePr>
          <p:nvPr>
            <p:ph idx="1"/>
            <p:extLst>
              <p:ext uri="{D42A27DB-BD31-4B8C-83A1-F6EECF244321}">
                <p14:modId xmlns:p14="http://schemas.microsoft.com/office/powerpoint/2010/main" val="1469437796"/>
              </p:ext>
            </p:extLst>
          </p:nvPr>
        </p:nvGraphicFramePr>
        <p:xfrm>
          <a:off x="355600" y="2500328"/>
          <a:ext cx="11480800" cy="2595880"/>
        </p:xfrm>
        <a:graphic>
          <a:graphicData uri="http://schemas.openxmlformats.org/drawingml/2006/table">
            <a:tbl>
              <a:tblPr firstRow="1" bandRow="1">
                <a:tableStyleId>{5C22544A-7EE6-4342-B048-85BDC9FD1C3A}</a:tableStyleId>
              </a:tblPr>
              <a:tblGrid>
                <a:gridCol w="2870200">
                  <a:extLst>
                    <a:ext uri="{9D8B030D-6E8A-4147-A177-3AD203B41FA5}">
                      <a16:colId xmlns:a16="http://schemas.microsoft.com/office/drawing/2014/main" val="2768206774"/>
                    </a:ext>
                  </a:extLst>
                </a:gridCol>
                <a:gridCol w="2870200">
                  <a:extLst>
                    <a:ext uri="{9D8B030D-6E8A-4147-A177-3AD203B41FA5}">
                      <a16:colId xmlns:a16="http://schemas.microsoft.com/office/drawing/2014/main" val="385361977"/>
                    </a:ext>
                  </a:extLst>
                </a:gridCol>
                <a:gridCol w="2870200">
                  <a:extLst>
                    <a:ext uri="{9D8B030D-6E8A-4147-A177-3AD203B41FA5}">
                      <a16:colId xmlns:a16="http://schemas.microsoft.com/office/drawing/2014/main" val="3114688541"/>
                    </a:ext>
                  </a:extLst>
                </a:gridCol>
                <a:gridCol w="2870200">
                  <a:extLst>
                    <a:ext uri="{9D8B030D-6E8A-4147-A177-3AD203B41FA5}">
                      <a16:colId xmlns:a16="http://schemas.microsoft.com/office/drawing/2014/main" val="2466414720"/>
                    </a:ext>
                  </a:extLst>
                </a:gridCol>
              </a:tblGrid>
              <a:tr h="370840">
                <a:tc>
                  <a:txBody>
                    <a:bodyPr/>
                    <a:lstStyle/>
                    <a:p>
                      <a:r>
                        <a:rPr lang="en-US" dirty="0"/>
                        <a:t>Tactical</a:t>
                      </a:r>
                    </a:p>
                  </a:txBody>
                  <a:tcPr/>
                </a:tc>
                <a:tc>
                  <a:txBody>
                    <a:bodyPr/>
                    <a:lstStyle/>
                    <a:p>
                      <a:r>
                        <a:rPr lang="en-US" dirty="0"/>
                        <a:t>Technical</a:t>
                      </a:r>
                    </a:p>
                  </a:txBody>
                  <a:tcPr/>
                </a:tc>
                <a:tc>
                  <a:txBody>
                    <a:bodyPr/>
                    <a:lstStyle/>
                    <a:p>
                      <a:r>
                        <a:rPr lang="en-US" dirty="0"/>
                        <a:t>Physical</a:t>
                      </a:r>
                    </a:p>
                  </a:txBody>
                  <a:tcPr/>
                </a:tc>
                <a:tc>
                  <a:txBody>
                    <a:bodyPr/>
                    <a:lstStyle/>
                    <a:p>
                      <a:r>
                        <a:rPr lang="en-US" dirty="0"/>
                        <a:t>Psychological</a:t>
                      </a:r>
                    </a:p>
                  </a:txBody>
                  <a:tcPr/>
                </a:tc>
                <a:extLst>
                  <a:ext uri="{0D108BD9-81ED-4DB2-BD59-A6C34878D82A}">
                    <a16:rowId xmlns:a16="http://schemas.microsoft.com/office/drawing/2014/main" val="2668128729"/>
                  </a:ext>
                </a:extLst>
              </a:tr>
              <a:tr h="370840">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765193910"/>
                  </a:ext>
                </a:extLst>
              </a:tr>
              <a:tr h="370840">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557986669"/>
                  </a:ext>
                </a:extLst>
              </a:tr>
              <a:tr h="370840">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2832163256"/>
                  </a:ext>
                </a:extLst>
              </a:tr>
              <a:tr h="370840">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3214265337"/>
                  </a:ext>
                </a:extLst>
              </a:tr>
              <a:tr h="370840">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3091738991"/>
                  </a:ext>
                </a:extLst>
              </a:tr>
              <a:tr h="370840">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2940086091"/>
                  </a:ext>
                </a:extLst>
              </a:tr>
            </a:tbl>
          </a:graphicData>
        </a:graphic>
      </p:graphicFrame>
      <p:sp>
        <p:nvSpPr>
          <p:cNvPr id="5" name="TextBox 4">
            <a:extLst>
              <a:ext uri="{FF2B5EF4-FFF2-40B4-BE49-F238E27FC236}">
                <a16:creationId xmlns:a16="http://schemas.microsoft.com/office/drawing/2014/main" id="{32819CF9-754E-2921-E653-B1C8A3EC0533}"/>
              </a:ext>
            </a:extLst>
          </p:cNvPr>
          <p:cNvSpPr txBox="1"/>
          <p:nvPr/>
        </p:nvSpPr>
        <p:spPr>
          <a:xfrm>
            <a:off x="359266" y="1624965"/>
            <a:ext cx="11481847" cy="646331"/>
          </a:xfrm>
          <a:prstGeom prst="rect">
            <a:avLst/>
          </a:prstGeom>
          <a:noFill/>
        </p:spPr>
        <p:txBody>
          <a:bodyPr wrap="square" rtlCol="0">
            <a:spAutoFit/>
          </a:bodyPr>
          <a:lstStyle/>
          <a:p>
            <a:r>
              <a:rPr lang="en-US" dirty="0"/>
              <a:t>Chose a game of your choice and list the tactical, technical, physical and psychological requirements of the activity using the table below. </a:t>
            </a:r>
          </a:p>
        </p:txBody>
      </p:sp>
    </p:spTree>
    <p:extLst>
      <p:ext uri="{BB962C8B-B14F-4D97-AF65-F5344CB8AC3E}">
        <p14:creationId xmlns:p14="http://schemas.microsoft.com/office/powerpoint/2010/main" val="1144178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228D9-9CC6-F3BB-AB76-F73C83C4F8F6}"/>
              </a:ext>
            </a:extLst>
          </p:cNvPr>
          <p:cNvSpPr>
            <a:spLocks noGrp="1"/>
          </p:cNvSpPr>
          <p:nvPr>
            <p:ph type="title"/>
          </p:nvPr>
        </p:nvSpPr>
        <p:spPr/>
        <p:txBody>
          <a:bodyPr/>
          <a:lstStyle/>
          <a:p>
            <a:r>
              <a:rPr lang="en-GB" dirty="0"/>
              <a:t>Game Classifications (Task)</a:t>
            </a:r>
          </a:p>
        </p:txBody>
      </p:sp>
      <p:graphicFrame>
        <p:nvGraphicFramePr>
          <p:cNvPr id="4" name="Table 4">
            <a:extLst>
              <a:ext uri="{FF2B5EF4-FFF2-40B4-BE49-F238E27FC236}">
                <a16:creationId xmlns:a16="http://schemas.microsoft.com/office/drawing/2014/main" id="{E4BB9E2B-2C66-011C-947A-C797716B9959}"/>
              </a:ext>
            </a:extLst>
          </p:cNvPr>
          <p:cNvGraphicFramePr>
            <a:graphicFrameLocks noGrp="1"/>
          </p:cNvGraphicFramePr>
          <p:nvPr>
            <p:ph idx="1"/>
            <p:extLst>
              <p:ext uri="{D42A27DB-BD31-4B8C-83A1-F6EECF244321}">
                <p14:modId xmlns:p14="http://schemas.microsoft.com/office/powerpoint/2010/main" val="3024959160"/>
              </p:ext>
            </p:extLst>
          </p:nvPr>
        </p:nvGraphicFramePr>
        <p:xfrm>
          <a:off x="355600" y="2677882"/>
          <a:ext cx="11480800" cy="2225040"/>
        </p:xfrm>
        <a:graphic>
          <a:graphicData uri="http://schemas.openxmlformats.org/drawingml/2006/table">
            <a:tbl>
              <a:tblPr firstRow="1" bandRow="1">
                <a:tableStyleId>{5C22544A-7EE6-4342-B048-85BDC9FD1C3A}</a:tableStyleId>
              </a:tblPr>
              <a:tblGrid>
                <a:gridCol w="2870200">
                  <a:extLst>
                    <a:ext uri="{9D8B030D-6E8A-4147-A177-3AD203B41FA5}">
                      <a16:colId xmlns:a16="http://schemas.microsoft.com/office/drawing/2014/main" val="3308584429"/>
                    </a:ext>
                  </a:extLst>
                </a:gridCol>
                <a:gridCol w="2870200">
                  <a:extLst>
                    <a:ext uri="{9D8B030D-6E8A-4147-A177-3AD203B41FA5}">
                      <a16:colId xmlns:a16="http://schemas.microsoft.com/office/drawing/2014/main" val="194857570"/>
                    </a:ext>
                  </a:extLst>
                </a:gridCol>
                <a:gridCol w="2870200">
                  <a:extLst>
                    <a:ext uri="{9D8B030D-6E8A-4147-A177-3AD203B41FA5}">
                      <a16:colId xmlns:a16="http://schemas.microsoft.com/office/drawing/2014/main" val="4165149419"/>
                    </a:ext>
                  </a:extLst>
                </a:gridCol>
                <a:gridCol w="2870200">
                  <a:extLst>
                    <a:ext uri="{9D8B030D-6E8A-4147-A177-3AD203B41FA5}">
                      <a16:colId xmlns:a16="http://schemas.microsoft.com/office/drawing/2014/main" val="191815769"/>
                    </a:ext>
                  </a:extLst>
                </a:gridCol>
              </a:tblGrid>
              <a:tr h="370840">
                <a:tc>
                  <a:txBody>
                    <a:bodyPr/>
                    <a:lstStyle/>
                    <a:p>
                      <a:r>
                        <a:rPr lang="en-GB" dirty="0"/>
                        <a:t>Invasion</a:t>
                      </a:r>
                    </a:p>
                  </a:txBody>
                  <a:tcPr/>
                </a:tc>
                <a:tc>
                  <a:txBody>
                    <a:bodyPr/>
                    <a:lstStyle/>
                    <a:p>
                      <a:r>
                        <a:rPr lang="en-GB" dirty="0"/>
                        <a:t>Net &amp; Wall</a:t>
                      </a:r>
                    </a:p>
                  </a:txBody>
                  <a:tcPr/>
                </a:tc>
                <a:tc>
                  <a:txBody>
                    <a:bodyPr/>
                    <a:lstStyle/>
                    <a:p>
                      <a:r>
                        <a:rPr lang="en-GB" dirty="0"/>
                        <a:t>Striking &amp; Fielding</a:t>
                      </a:r>
                    </a:p>
                  </a:txBody>
                  <a:tcPr/>
                </a:tc>
                <a:tc>
                  <a:txBody>
                    <a:bodyPr/>
                    <a:lstStyle/>
                    <a:p>
                      <a:r>
                        <a:rPr lang="en-GB" dirty="0"/>
                        <a:t>Target</a:t>
                      </a:r>
                    </a:p>
                  </a:txBody>
                  <a:tcPr/>
                </a:tc>
                <a:extLst>
                  <a:ext uri="{0D108BD9-81ED-4DB2-BD59-A6C34878D82A}">
                    <a16:rowId xmlns:a16="http://schemas.microsoft.com/office/drawing/2014/main" val="4166659149"/>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14450475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643957001"/>
                  </a:ext>
                </a:extLst>
              </a:tr>
              <a:tr h="370840">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373146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0546999"/>
                  </a:ext>
                </a:extLst>
              </a:tr>
              <a:tr h="370840">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206623952"/>
                  </a:ext>
                </a:extLst>
              </a:tr>
            </a:tbl>
          </a:graphicData>
        </a:graphic>
      </p:graphicFrame>
      <p:sp>
        <p:nvSpPr>
          <p:cNvPr id="3" name="TextBox 2">
            <a:extLst>
              <a:ext uri="{FF2B5EF4-FFF2-40B4-BE49-F238E27FC236}">
                <a16:creationId xmlns:a16="http://schemas.microsoft.com/office/drawing/2014/main" id="{3E31DDF5-A38B-A06E-7145-945C764E8DAA}"/>
              </a:ext>
            </a:extLst>
          </p:cNvPr>
          <p:cNvSpPr txBox="1"/>
          <p:nvPr/>
        </p:nvSpPr>
        <p:spPr>
          <a:xfrm>
            <a:off x="474133" y="1456267"/>
            <a:ext cx="6841067" cy="923330"/>
          </a:xfrm>
          <a:prstGeom prst="rect">
            <a:avLst/>
          </a:prstGeom>
          <a:noFill/>
        </p:spPr>
        <p:txBody>
          <a:bodyPr wrap="square" rtlCol="0">
            <a:spAutoFit/>
          </a:bodyPr>
          <a:lstStyle/>
          <a:p>
            <a:r>
              <a:rPr lang="en-GB" dirty="0"/>
              <a:t>Using the table below:</a:t>
            </a:r>
          </a:p>
          <a:p>
            <a:pPr marL="342900" indent="-342900">
              <a:buAutoNum type="arabicPeriod"/>
            </a:pPr>
            <a:r>
              <a:rPr lang="en-GB" dirty="0"/>
              <a:t>Produce a definition of each game form.</a:t>
            </a:r>
          </a:p>
          <a:p>
            <a:pPr marL="342900" indent="-342900">
              <a:buAutoNum type="arabicPeriod"/>
            </a:pPr>
            <a:r>
              <a:rPr lang="en-GB" dirty="0"/>
              <a:t>List examples sports from each game form.</a:t>
            </a:r>
          </a:p>
        </p:txBody>
      </p:sp>
    </p:spTree>
    <p:extLst>
      <p:ext uri="{BB962C8B-B14F-4D97-AF65-F5344CB8AC3E}">
        <p14:creationId xmlns:p14="http://schemas.microsoft.com/office/powerpoint/2010/main" val="2354122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B33E8-4CEE-5859-A3FD-D9507C74BB23}"/>
              </a:ext>
            </a:extLst>
          </p:cNvPr>
          <p:cNvSpPr>
            <a:spLocks noGrp="1"/>
          </p:cNvSpPr>
          <p:nvPr>
            <p:ph type="title"/>
          </p:nvPr>
        </p:nvSpPr>
        <p:spPr/>
        <p:txBody>
          <a:bodyPr/>
          <a:lstStyle/>
          <a:p>
            <a:r>
              <a:rPr lang="en-US" dirty="0"/>
              <a:t>TGFU &amp; Teaching Styles</a:t>
            </a:r>
          </a:p>
        </p:txBody>
      </p:sp>
      <p:sp>
        <p:nvSpPr>
          <p:cNvPr id="3" name="Content Placeholder 2">
            <a:extLst>
              <a:ext uri="{FF2B5EF4-FFF2-40B4-BE49-F238E27FC236}">
                <a16:creationId xmlns:a16="http://schemas.microsoft.com/office/drawing/2014/main" id="{7A30A330-C429-B93F-D024-3AB0DA5B5A1D}"/>
              </a:ext>
            </a:extLst>
          </p:cNvPr>
          <p:cNvSpPr>
            <a:spLocks noGrp="1"/>
          </p:cNvSpPr>
          <p:nvPr>
            <p:ph idx="1"/>
          </p:nvPr>
        </p:nvSpPr>
        <p:spPr/>
        <p:txBody>
          <a:bodyPr/>
          <a:lstStyle/>
          <a:p>
            <a:r>
              <a:rPr lang="en-US" dirty="0"/>
              <a:t>Recap / new knowledge…</a:t>
            </a:r>
          </a:p>
          <a:p>
            <a:endParaRPr lang="en-US" dirty="0"/>
          </a:p>
          <a:p>
            <a:endParaRPr lang="en-US" dirty="0"/>
          </a:p>
          <a:p>
            <a:r>
              <a:rPr lang="en-US" dirty="0"/>
              <a:t>TASK:</a:t>
            </a:r>
          </a:p>
          <a:p>
            <a:r>
              <a:rPr lang="en-US" dirty="0"/>
              <a:t>Which teaching style(s) align(s) with TGFU approach?</a:t>
            </a:r>
          </a:p>
          <a:p>
            <a:endParaRPr lang="en-US" dirty="0"/>
          </a:p>
          <a:p>
            <a:endParaRPr lang="en-US" dirty="0"/>
          </a:p>
        </p:txBody>
      </p:sp>
    </p:spTree>
    <p:extLst>
      <p:ext uri="{BB962C8B-B14F-4D97-AF65-F5344CB8AC3E}">
        <p14:creationId xmlns:p14="http://schemas.microsoft.com/office/powerpoint/2010/main" val="1505852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4E324-BD84-62C5-F8BD-21104464ECB5}"/>
              </a:ext>
            </a:extLst>
          </p:cNvPr>
          <p:cNvSpPr>
            <a:spLocks noGrp="1"/>
          </p:cNvSpPr>
          <p:nvPr>
            <p:ph type="title"/>
          </p:nvPr>
        </p:nvSpPr>
        <p:spPr/>
        <p:txBody>
          <a:bodyPr/>
          <a:lstStyle/>
          <a:p>
            <a:r>
              <a:rPr lang="en-US" dirty="0"/>
              <a:t>TGFU &amp; Teacher Questioning</a:t>
            </a:r>
          </a:p>
        </p:txBody>
      </p:sp>
      <p:sp>
        <p:nvSpPr>
          <p:cNvPr id="3" name="Content Placeholder 2">
            <a:extLst>
              <a:ext uri="{FF2B5EF4-FFF2-40B4-BE49-F238E27FC236}">
                <a16:creationId xmlns:a16="http://schemas.microsoft.com/office/drawing/2014/main" id="{6949681E-E702-23F3-A157-CE4F971F1A40}"/>
              </a:ext>
            </a:extLst>
          </p:cNvPr>
          <p:cNvSpPr>
            <a:spLocks noGrp="1"/>
          </p:cNvSpPr>
          <p:nvPr>
            <p:ph idx="1"/>
          </p:nvPr>
        </p:nvSpPr>
        <p:spPr/>
        <p:txBody>
          <a:bodyPr/>
          <a:lstStyle/>
          <a:p>
            <a:r>
              <a:rPr lang="en-US" dirty="0"/>
              <a:t>Task:</a:t>
            </a:r>
          </a:p>
          <a:p>
            <a:pPr lvl="1"/>
            <a:r>
              <a:rPr lang="en-US" dirty="0"/>
              <a:t>What types of questions should be asked when adopting a TGFU approach to games?</a:t>
            </a:r>
          </a:p>
          <a:p>
            <a:pPr lvl="1"/>
            <a:r>
              <a:rPr lang="en-US" dirty="0"/>
              <a:t>Provide at least 3 examples</a:t>
            </a:r>
          </a:p>
          <a:p>
            <a:endParaRPr lang="en-US" dirty="0"/>
          </a:p>
        </p:txBody>
      </p:sp>
    </p:spTree>
    <p:extLst>
      <p:ext uri="{BB962C8B-B14F-4D97-AF65-F5344CB8AC3E}">
        <p14:creationId xmlns:p14="http://schemas.microsoft.com/office/powerpoint/2010/main" val="2766710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6CAF-238D-3079-DB12-70ED2472CD01}"/>
              </a:ext>
            </a:extLst>
          </p:cNvPr>
          <p:cNvSpPr>
            <a:spLocks noGrp="1"/>
          </p:cNvSpPr>
          <p:nvPr>
            <p:ph type="title"/>
          </p:nvPr>
        </p:nvSpPr>
        <p:spPr/>
        <p:txBody>
          <a:bodyPr/>
          <a:lstStyle/>
          <a:p>
            <a:r>
              <a:rPr lang="en-US" dirty="0"/>
              <a:t>Task (by next Thursday) (1/2)</a:t>
            </a:r>
          </a:p>
        </p:txBody>
      </p:sp>
      <p:sp>
        <p:nvSpPr>
          <p:cNvPr id="3" name="Content Placeholder 2">
            <a:extLst>
              <a:ext uri="{FF2B5EF4-FFF2-40B4-BE49-F238E27FC236}">
                <a16:creationId xmlns:a16="http://schemas.microsoft.com/office/drawing/2014/main" id="{A2EBA259-3724-4940-55DC-73F134A26B0B}"/>
              </a:ext>
            </a:extLst>
          </p:cNvPr>
          <p:cNvSpPr>
            <a:spLocks noGrp="1"/>
          </p:cNvSpPr>
          <p:nvPr>
            <p:ph idx="1"/>
          </p:nvPr>
        </p:nvSpPr>
        <p:spPr/>
        <p:txBody>
          <a:bodyPr>
            <a:normAutofit fontScale="92500" lnSpcReduction="10000"/>
          </a:bodyPr>
          <a:lstStyle/>
          <a:p>
            <a:r>
              <a:rPr lang="en-US" dirty="0"/>
              <a:t>Read and make notes on the systematic review by Barba-Martin et al (2020). For this task, please consider both the method used in this paper (i.e., 1. systematic review) and the topic (i.e., 2. TGFU) of the paper. </a:t>
            </a:r>
          </a:p>
          <a:p>
            <a:r>
              <a:rPr lang="en-US" dirty="0"/>
              <a:t>The following questions provide a guide to focus your notes:</a:t>
            </a:r>
          </a:p>
          <a:p>
            <a:endParaRPr lang="en-US" dirty="0"/>
          </a:p>
          <a:p>
            <a:pPr marL="914400" lvl="1" indent="-457200">
              <a:buFont typeface="+mj-lt"/>
              <a:buAutoNum type="arabicPeriod"/>
            </a:pPr>
            <a:r>
              <a:rPr lang="en-US" dirty="0"/>
              <a:t>Systematic Review:</a:t>
            </a:r>
          </a:p>
          <a:p>
            <a:pPr lvl="2"/>
            <a:r>
              <a:rPr lang="en-US" dirty="0"/>
              <a:t>What is a systematic review? How is it conducted? </a:t>
            </a:r>
          </a:p>
          <a:p>
            <a:pPr lvl="2"/>
            <a:r>
              <a:rPr lang="en-US" dirty="0"/>
              <a:t>How was the paper structured?</a:t>
            </a:r>
          </a:p>
          <a:p>
            <a:pPr lvl="2"/>
            <a:r>
              <a:rPr lang="en-US" dirty="0"/>
              <a:t>What are the positives associated with a systematic review?</a:t>
            </a:r>
          </a:p>
          <a:p>
            <a:pPr lvl="2"/>
            <a:r>
              <a:rPr lang="en-US" dirty="0"/>
              <a:t>What are some of the drawbacks?</a:t>
            </a:r>
          </a:p>
        </p:txBody>
      </p:sp>
    </p:spTree>
    <p:extLst>
      <p:ext uri="{BB962C8B-B14F-4D97-AF65-F5344CB8AC3E}">
        <p14:creationId xmlns:p14="http://schemas.microsoft.com/office/powerpoint/2010/main" val="108822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6CAF-238D-3079-DB12-70ED2472CD01}"/>
              </a:ext>
            </a:extLst>
          </p:cNvPr>
          <p:cNvSpPr>
            <a:spLocks noGrp="1"/>
          </p:cNvSpPr>
          <p:nvPr>
            <p:ph type="title"/>
          </p:nvPr>
        </p:nvSpPr>
        <p:spPr/>
        <p:txBody>
          <a:bodyPr/>
          <a:lstStyle/>
          <a:p>
            <a:r>
              <a:rPr lang="en-US" dirty="0"/>
              <a:t>Task (by next Thursday) (2/2)</a:t>
            </a:r>
          </a:p>
        </p:txBody>
      </p:sp>
      <p:sp>
        <p:nvSpPr>
          <p:cNvPr id="3" name="Content Placeholder 2">
            <a:extLst>
              <a:ext uri="{FF2B5EF4-FFF2-40B4-BE49-F238E27FC236}">
                <a16:creationId xmlns:a16="http://schemas.microsoft.com/office/drawing/2014/main" id="{A2EBA259-3724-4940-55DC-73F134A26B0B}"/>
              </a:ext>
            </a:extLst>
          </p:cNvPr>
          <p:cNvSpPr>
            <a:spLocks noGrp="1"/>
          </p:cNvSpPr>
          <p:nvPr>
            <p:ph idx="1"/>
          </p:nvPr>
        </p:nvSpPr>
        <p:spPr/>
        <p:txBody>
          <a:bodyPr>
            <a:normAutofit/>
          </a:bodyPr>
          <a:lstStyle/>
          <a:p>
            <a:pPr marL="914400" lvl="1" indent="-457200">
              <a:buFont typeface="+mj-lt"/>
              <a:buAutoNum type="arabicPeriod" startAt="2"/>
            </a:pPr>
            <a:r>
              <a:rPr lang="en-US" dirty="0"/>
              <a:t>TGFU</a:t>
            </a:r>
          </a:p>
          <a:p>
            <a:pPr lvl="2"/>
            <a:r>
              <a:rPr lang="en-US" dirty="0"/>
              <a:t>What were the main findings?</a:t>
            </a:r>
          </a:p>
          <a:p>
            <a:pPr lvl="2"/>
            <a:r>
              <a:rPr lang="en-US" dirty="0"/>
              <a:t>What are the implications of these findings?</a:t>
            </a:r>
          </a:p>
          <a:p>
            <a:pPr lvl="2"/>
            <a:r>
              <a:rPr lang="en-US" dirty="0"/>
              <a:t>What areas for future research is needed?</a:t>
            </a:r>
          </a:p>
        </p:txBody>
      </p:sp>
    </p:spTree>
    <p:extLst>
      <p:ext uri="{BB962C8B-B14F-4D97-AF65-F5344CB8AC3E}">
        <p14:creationId xmlns:p14="http://schemas.microsoft.com/office/powerpoint/2010/main" val="132183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EF94F-BAF3-A236-C92F-3462809DB7A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08DA3C6-A042-6342-89C0-9EE9B3509974}"/>
              </a:ext>
            </a:extLst>
          </p:cNvPr>
          <p:cNvSpPr>
            <a:spLocks noGrp="1"/>
          </p:cNvSpPr>
          <p:nvPr>
            <p:ph idx="1"/>
          </p:nvPr>
        </p:nvSpPr>
        <p:spPr/>
        <p:txBody>
          <a:bodyPr>
            <a:normAutofit lnSpcReduction="10000"/>
          </a:bodyPr>
          <a:lstStyle/>
          <a:p>
            <a:pPr marL="315913" indent="-315913">
              <a:buNone/>
            </a:pPr>
            <a:r>
              <a:rPr lang="en-GB" dirty="0"/>
              <a:t>Bunker, B., &amp; Thorpe, R. (1986). The curriculum model. In R. Thorpe, D. Bunker, &amp; L. Almond (Eds.), Rethinking games teaching (pp. 7-10). Loughborough, U.K.: University of Technology, Loughborough.</a:t>
            </a:r>
          </a:p>
          <a:p>
            <a:pPr marL="315913" indent="-315913">
              <a:buNone/>
            </a:pPr>
            <a:r>
              <a:rPr lang="en-GB" dirty="0"/>
              <a:t>Hopper, T. (2001). </a:t>
            </a:r>
            <a:r>
              <a:rPr lang="en-GB" i="0" dirty="0">
                <a:effectLst/>
                <a:latin typeface="Times New Roman" panose="02020603050405020304" pitchFamily="18" charset="0"/>
              </a:rPr>
              <a:t>Teaching Games for Understanding:  What does </a:t>
            </a:r>
            <a:r>
              <a:rPr lang="en-GB" dirty="0"/>
              <a:t>it</a:t>
            </a:r>
            <a:r>
              <a:rPr lang="en-GB" i="0" dirty="0">
                <a:effectLst/>
                <a:latin typeface="Times New Roman" panose="02020603050405020304" pitchFamily="18" charset="0"/>
              </a:rPr>
              <a:t> look like and how </a:t>
            </a:r>
            <a:r>
              <a:rPr lang="en-GB" dirty="0"/>
              <a:t>does it influence student </a:t>
            </a:r>
            <a:r>
              <a:rPr lang="en-GB" i="0" dirty="0">
                <a:effectLst/>
                <a:latin typeface="Times New Roman" panose="02020603050405020304" pitchFamily="18" charset="0"/>
              </a:rPr>
              <a:t>skill acquisition and game performance</a:t>
            </a:r>
            <a:r>
              <a:rPr lang="en-GB" dirty="0"/>
              <a:t>? </a:t>
            </a:r>
            <a:r>
              <a:rPr lang="en-GB" i="1" dirty="0"/>
              <a:t>Journal of Teaching Physical Education.</a:t>
            </a:r>
          </a:p>
          <a:p>
            <a:pPr marL="315913" indent="-315913">
              <a:buNone/>
            </a:pPr>
            <a:r>
              <a:rPr lang="en-US" dirty="0"/>
              <a:t>Mitchel, S.A., </a:t>
            </a:r>
            <a:r>
              <a:rPr lang="en-US" dirty="0" err="1"/>
              <a:t>Oslin</a:t>
            </a:r>
            <a:r>
              <a:rPr lang="en-US" dirty="0"/>
              <a:t>, J.L., &amp; Griffin, L.L. (2013). </a:t>
            </a:r>
            <a:r>
              <a:rPr lang="en-US" i="1" dirty="0"/>
              <a:t>Teaching sport concepts and skills: a tactical approach for ages 7 to 18 (3</a:t>
            </a:r>
            <a:r>
              <a:rPr lang="en-US" i="1" baseline="30000" dirty="0"/>
              <a:t>rd</a:t>
            </a:r>
            <a:r>
              <a:rPr lang="en-US" i="1" dirty="0"/>
              <a:t> Edition)</a:t>
            </a:r>
            <a:r>
              <a:rPr lang="en-US" dirty="0"/>
              <a:t>. Champaign, IL: Human Kinetics. </a:t>
            </a:r>
          </a:p>
        </p:txBody>
      </p:sp>
    </p:spTree>
    <p:extLst>
      <p:ext uri="{BB962C8B-B14F-4D97-AF65-F5344CB8AC3E}">
        <p14:creationId xmlns:p14="http://schemas.microsoft.com/office/powerpoint/2010/main" val="224228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719035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22860c5-672e-4de0-afa3-06c515b798d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B3932560CA6D24DA6D0024255951DCF" ma:contentTypeVersion="15" ma:contentTypeDescription="Create a new document." ma:contentTypeScope="" ma:versionID="7b374a292f77892033fdc885c1e2afe4">
  <xsd:schema xmlns:xsd="http://www.w3.org/2001/XMLSchema" xmlns:xs="http://www.w3.org/2001/XMLSchema" xmlns:p="http://schemas.microsoft.com/office/2006/metadata/properties" xmlns:ns3="28678522-e404-46c5-a946-54e129afc718" xmlns:ns4="022860c5-672e-4de0-afa3-06c515b798df" targetNamespace="http://schemas.microsoft.com/office/2006/metadata/properties" ma:root="true" ma:fieldsID="875d84d5ce3dde6847a47826f8b1fe91" ns3:_="" ns4:_="">
    <xsd:import namespace="28678522-e404-46c5-a946-54e129afc718"/>
    <xsd:import namespace="022860c5-672e-4de0-afa3-06c515b798df"/>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EventHashCode" minOccurs="0"/>
                <xsd:element ref="ns4:MediaServiceGenerationTime" minOccurs="0"/>
                <xsd:element ref="ns3:SharedWithDetails" minOccurs="0"/>
                <xsd:element ref="ns3:SharingHintHash"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678522-e404-46c5-a946-54e129afc718"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22860c5-672e-4de0-afa3-06c515b798df"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AutoTags" ma:index="11" nillable="true" ma:displayName="MediaServiceAutoTags" ma:description="" ma:internalName="MediaServiceAutoTags" ma:readOnly="true">
      <xsd:simpleType>
        <xsd:restriction base="dms:Text"/>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www.w3.org/XML/1998/namespace"/>
    <ds:schemaRef ds:uri="http://schemas.openxmlformats.org/package/2006/metadata/core-properties"/>
    <ds:schemaRef ds:uri="http://purl.org/dc/terms/"/>
    <ds:schemaRef ds:uri="http://purl.org/dc/elements/1.1/"/>
    <ds:schemaRef ds:uri="http://schemas.microsoft.com/office/2006/documentManagement/types"/>
    <ds:schemaRef ds:uri="http://schemas.microsoft.com/office/infopath/2007/PartnerControls"/>
    <ds:schemaRef ds:uri="http://schemas.microsoft.com/office/2006/metadata/properties"/>
    <ds:schemaRef ds:uri="022860c5-672e-4de0-afa3-06c515b798df"/>
    <ds:schemaRef ds:uri="28678522-e404-46c5-a946-54e129afc718"/>
    <ds:schemaRef ds:uri="http://purl.org/dc/dcmitype/"/>
  </ds:schemaRefs>
</ds:datastoreItem>
</file>

<file path=customXml/itemProps3.xml><?xml version="1.0" encoding="utf-8"?>
<ds:datastoreItem xmlns:ds="http://schemas.openxmlformats.org/officeDocument/2006/customXml" ds:itemID="{2B06A1E7-6CAF-4F77-A1B5-4CEF37A310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678522-e404-46c5-a946-54e129afc718"/>
    <ds:schemaRef ds:uri="022860c5-672e-4de0-afa3-06c515b798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6922</TotalTime>
  <Words>1026</Words>
  <Application>Microsoft Office PowerPoint</Application>
  <PresentationFormat>Widescreen</PresentationFormat>
  <Paragraphs>103</Paragraphs>
  <Slides>19</Slides>
  <Notes>3</Notes>
  <HiddenSlides>0</HiddenSlides>
  <MMClips>0</MMClips>
  <ScaleCrop>false</ScaleCrop>
  <HeadingPairs>
    <vt:vector size="6" baseType="variant">
      <vt:variant>
        <vt:lpstr>Fonts Used</vt:lpstr>
      </vt:variant>
      <vt:variant>
        <vt:i4>4</vt:i4>
      </vt:variant>
      <vt:variant>
        <vt:lpstr>Theme</vt:lpstr>
      </vt:variant>
      <vt:variant>
        <vt:i4>21</vt:i4>
      </vt:variant>
      <vt:variant>
        <vt:lpstr>Slide Titles</vt:lpstr>
      </vt:variant>
      <vt:variant>
        <vt:i4>19</vt:i4>
      </vt:variant>
    </vt:vector>
  </HeadingPairs>
  <TitlesOfParts>
    <vt:vector size="44" baseType="lpstr">
      <vt:lpstr>Arial</vt:lpstr>
      <vt:lpstr>Calibri</vt:lpstr>
      <vt:lpstr>Calibri Light</vt:lpstr>
      <vt:lpstr>Times New Roman</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Outline</vt:lpstr>
      <vt:lpstr>PowerPoint Presentation</vt:lpstr>
      <vt:lpstr>Teaching Games for Understanding (Bunker &amp; Thorpe, 1996)</vt:lpstr>
      <vt:lpstr>Teaching Games for Understanding</vt:lpstr>
      <vt:lpstr>Skills v Tactics?</vt:lpstr>
      <vt:lpstr>TGFU</vt:lpstr>
      <vt:lpstr>TGFU</vt:lpstr>
      <vt:lpstr>TGFU: Combining technique and tactical learning</vt:lpstr>
      <vt:lpstr>TGFU: Combining technique and tactical learning</vt:lpstr>
      <vt:lpstr>TGFU: Combining technique and tactical learning</vt:lpstr>
      <vt:lpstr>Task: Game Analysis </vt:lpstr>
      <vt:lpstr>Game Classifications (Task)</vt:lpstr>
      <vt:lpstr>TGFU &amp; Teaching Styles</vt:lpstr>
      <vt:lpstr>TGFU &amp; Teacher Questioning</vt:lpstr>
      <vt:lpstr>Task (by next Thursday) (1/2)</vt:lpstr>
      <vt:lpstr>Task (by next Thursday) (2/2)</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Dylan Blain</cp:lastModifiedBy>
  <cp:revision>20</cp:revision>
  <dcterms:created xsi:type="dcterms:W3CDTF">2021-03-09T15:35:42Z</dcterms:created>
  <dcterms:modified xsi:type="dcterms:W3CDTF">2023-01-19T11:43:46Z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0x0101007B3932560CA6D24DA6D0024255951DCF</vt:lpwstr>
  </property>
</Properties>
</file>