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467" r:id="rId3"/>
    <p:sldId id="468" r:id="rId4"/>
    <p:sldId id="469" r:id="rId5"/>
    <p:sldId id="470" r:id="rId6"/>
    <p:sldId id="495" r:id="rId7"/>
    <p:sldId id="496" r:id="rId8"/>
    <p:sldId id="471" r:id="rId9"/>
    <p:sldId id="472" r:id="rId10"/>
    <p:sldId id="473" r:id="rId11"/>
    <p:sldId id="474" r:id="rId12"/>
    <p:sldId id="475" r:id="rId13"/>
    <p:sldId id="476" r:id="rId14"/>
    <p:sldId id="497" r:id="rId15"/>
    <p:sldId id="479" r:id="rId16"/>
    <p:sldId id="480" r:id="rId17"/>
    <p:sldId id="481" r:id="rId18"/>
    <p:sldId id="483" r:id="rId19"/>
    <p:sldId id="484" r:id="rId20"/>
    <p:sldId id="485" r:id="rId21"/>
    <p:sldId id="488" r:id="rId22"/>
    <p:sldId id="489" r:id="rId23"/>
    <p:sldId id="491" r:id="rId24"/>
    <p:sldId id="502" r:id="rId2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52" autoAdjust="0"/>
  </p:normalViewPr>
  <p:slideViewPr>
    <p:cSldViewPr>
      <p:cViewPr varScale="1">
        <p:scale>
          <a:sx n="105" d="100"/>
          <a:sy n="105" d="100"/>
        </p:scale>
        <p:origin x="712"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150326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youtu.be/r3c7uAJRx3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latimes.com/business/technology/la-fi-tn-uber-ipo-travis-kalanick-cloudkitchens-20190509-story.html" TargetMode="External"/><Relationship Id="rId2" Type="http://schemas.openxmlformats.org/officeDocument/2006/relationships/hyperlink" Target="https://www.tenentrepreneurs.org/research/management-matters" TargetMode="External"/><Relationship Id="rId1" Type="http://schemas.openxmlformats.org/officeDocument/2006/relationships/slideLayout" Target="../slideLayouts/slideLayout2.xml"/><Relationship Id="rId4" Type="http://schemas.openxmlformats.org/officeDocument/2006/relationships/hyperlink" Target="https://www.share-talk.com/meet-ronald-wayne-the-forgotten-third-co-founder-of-apple-2/#gs.keo5y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LCBB5001</a:t>
            </a:r>
            <a:endParaRPr lang="en-GB" altLang="en-US" b="1" dirty="0">
              <a:solidFill>
                <a:schemeClr val="accent2"/>
              </a:solidFill>
            </a:endParaRPr>
          </a:p>
        </p:txBody>
      </p:sp>
      <p:sp>
        <p:nvSpPr>
          <p:cNvPr id="6147" name="Subtitle 4"/>
          <p:cNvSpPr>
            <a:spLocks noGrp="1"/>
          </p:cNvSpPr>
          <p:nvPr>
            <p:ph type="subTitle" idx="1"/>
          </p:nvPr>
        </p:nvSpPr>
        <p:spPr>
          <a:xfrm>
            <a:off x="2095472" y="1928802"/>
            <a:ext cx="7786742" cy="3876461"/>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6</a:t>
            </a:r>
          </a:p>
          <a:p>
            <a:pPr eaLnBrk="1" hangingPunct="1"/>
            <a:endParaRPr lang="en-GB" altLang="en-US" dirty="0">
              <a:solidFill>
                <a:schemeClr val="accent2"/>
              </a:solidFill>
            </a:endParaRPr>
          </a:p>
          <a:p>
            <a:pPr eaLnBrk="1" hangingPunct="1"/>
            <a:r>
              <a:rPr lang="en-GB" altLang="en-US" b="1" dirty="0">
                <a:solidFill>
                  <a:schemeClr val="accent2"/>
                </a:solidFill>
              </a:rPr>
              <a:t>Building a New-  Venture Team</a:t>
            </a:r>
          </a:p>
          <a:p>
            <a:pPr eaLnBrk="1" hangingPunct="1"/>
            <a:r>
              <a:rPr lang="en-GB" altLang="en-US" b="1" dirty="0">
                <a:solidFill>
                  <a:schemeClr val="accent2"/>
                </a:solidFill>
              </a:rPr>
              <a:t>Bruce R. Barringer</a:t>
            </a:r>
          </a:p>
          <a:p>
            <a:pPr eaLnBrk="1" hangingPunct="1"/>
            <a:r>
              <a:rPr lang="en-GB" altLang="en-US" b="1" dirty="0">
                <a:solidFill>
                  <a:schemeClr val="accent2"/>
                </a:solidFill>
              </a:rPr>
              <a:t>R. Duane Ireland</a:t>
            </a: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p>
        </p:txBody>
      </p:sp>
      <p:sp>
        <p:nvSpPr>
          <p:cNvPr id="7" name="Content Placeholder 6"/>
          <p:cNvSpPr>
            <a:spLocks noGrp="1"/>
          </p:cNvSpPr>
          <p:nvPr>
            <p:ph idx="1"/>
          </p:nvPr>
        </p:nvSpPr>
        <p:spPr/>
        <p:txBody>
          <a:bodyPr/>
          <a:lstStyle/>
          <a:p>
            <a:pPr marL="0" indent="0">
              <a:buNone/>
            </a:pPr>
            <a:r>
              <a:rPr lang="en-US" sz="2400" b="1" dirty="0">
                <a:solidFill>
                  <a:srgbClr val="007FA3"/>
                </a:solidFill>
              </a:rPr>
              <a:t>1.1</a:t>
            </a:r>
            <a:r>
              <a:rPr lang="en-US" sz="2400" b="1" dirty="0"/>
              <a:t> </a:t>
            </a:r>
            <a:r>
              <a:rPr lang="en-US" sz="2400" dirty="0"/>
              <a:t>Explain the concept called liability of newness.</a:t>
            </a:r>
          </a:p>
          <a:p>
            <a:pPr marL="504825" lvl="1" indent="-504825">
              <a:spcBef>
                <a:spcPts val="1500"/>
              </a:spcBef>
              <a:buNone/>
            </a:pPr>
            <a:r>
              <a:rPr lang="en-US" sz="2400" b="1" dirty="0">
                <a:solidFill>
                  <a:srgbClr val="007FA3"/>
                </a:solidFill>
              </a:rPr>
              <a:t>1.2</a:t>
            </a:r>
            <a:r>
              <a:rPr lang="en-US" sz="2400" b="1" dirty="0"/>
              <a:t> </a:t>
            </a:r>
            <a:r>
              <a:rPr lang="en-US" sz="2400" dirty="0"/>
              <a:t>Describe a new-venture team and discuss the primary elements that form such a team.</a:t>
            </a:r>
          </a:p>
          <a:p>
            <a:pPr marL="504825" lvl="1" indent="-504825">
              <a:spcBef>
                <a:spcPts val="1500"/>
              </a:spcBef>
              <a:buNone/>
            </a:pPr>
            <a:r>
              <a:rPr lang="en-US" sz="2400" b="1" dirty="0">
                <a:solidFill>
                  <a:srgbClr val="007FA3"/>
                </a:solidFill>
              </a:rPr>
              <a:t>1.3</a:t>
            </a:r>
            <a:r>
              <a:rPr lang="en-US" sz="2400" b="1" dirty="0"/>
              <a:t> </a:t>
            </a:r>
            <a:r>
              <a:rPr lang="en-US" sz="2400" dirty="0"/>
              <a:t>Identify professional advisers and explain their role with a new-venture team.</a:t>
            </a:r>
          </a:p>
          <a:p>
            <a:pPr marL="504825" lvl="1" indent="-504825">
              <a:spcBef>
                <a:spcPts val="1500"/>
              </a:spcBef>
              <a:buNone/>
            </a:pPr>
            <a:r>
              <a:rPr lang="en-US" sz="2400" b="1" dirty="0">
                <a:solidFill>
                  <a:srgbClr val="007FA3"/>
                </a:solidFill>
              </a:rPr>
              <a:t>1.4</a:t>
            </a:r>
            <a:r>
              <a:rPr lang="en-US" sz="2400" b="1" dirty="0"/>
              <a:t> </a:t>
            </a:r>
            <a:r>
              <a:rPr lang="en-US" sz="2400" dirty="0"/>
              <a:t>Explain why a new-venture team might use consultants to obtain advice.</a:t>
            </a:r>
          </a:p>
        </p:txBody>
      </p:sp>
    </p:spTree>
    <p:extLst>
      <p:ext uri="{BB962C8B-B14F-4D97-AF65-F5344CB8AC3E}">
        <p14:creationId xmlns:p14="http://schemas.microsoft.com/office/powerpoint/2010/main" val="232575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New-Venture Team</a:t>
            </a:r>
            <a:br>
              <a:rPr lang="en-US" sz="3600" dirty="0"/>
            </a:br>
            <a:endParaRPr lang="en-US" sz="2800" dirty="0"/>
          </a:p>
        </p:txBody>
      </p:sp>
      <p:sp>
        <p:nvSpPr>
          <p:cNvPr id="7" name="Content Placeholder 6"/>
          <p:cNvSpPr>
            <a:spLocks noGrp="1"/>
          </p:cNvSpPr>
          <p:nvPr>
            <p:ph idx="1"/>
          </p:nvPr>
        </p:nvSpPr>
        <p:spPr/>
        <p:txBody>
          <a:bodyPr/>
          <a:lstStyle/>
          <a:p>
            <a:r>
              <a:rPr lang="en-US" sz="2400" dirty="0"/>
              <a:t>New-Venture Team</a:t>
            </a:r>
          </a:p>
          <a:p>
            <a:pPr marL="740664" lvl="1"/>
            <a:r>
              <a:rPr lang="en-US" sz="2400" dirty="0"/>
              <a:t>Is the group of founders, key employees, and advisors that move a new venture from an idea to a fully functioning firm.</a:t>
            </a:r>
          </a:p>
          <a:p>
            <a:pPr marL="740664" lvl="1"/>
            <a:r>
              <a:rPr lang="en-US" sz="2400" dirty="0"/>
              <a:t>Usually, the team doesn</a:t>
            </a:r>
            <a:r>
              <a:rPr lang="en-US" altLang="en-US" sz="2400" dirty="0"/>
              <a:t>’</a:t>
            </a:r>
            <a:r>
              <a:rPr lang="en-US" sz="2400" dirty="0"/>
              <a:t>t come together all at once. Instead, it is built as the new firm can afford to hire additional personnel.</a:t>
            </a:r>
          </a:p>
          <a:p>
            <a:pPr marL="740664" lvl="1"/>
            <a:r>
              <a:rPr lang="en-US" sz="2400" dirty="0"/>
              <a:t>The team also involves more than paid employees.</a:t>
            </a:r>
          </a:p>
          <a:p>
            <a:pPr lvl="2"/>
            <a:r>
              <a:rPr lang="en-US" sz="2400" dirty="0"/>
              <a:t>Many firms have boards of directors, boards of advisors, and professionals on whom they rely for direction and advice.</a:t>
            </a:r>
          </a:p>
        </p:txBody>
      </p:sp>
    </p:spTree>
    <p:extLst>
      <p:ext uri="{BB962C8B-B14F-4D97-AF65-F5344CB8AC3E}">
        <p14:creationId xmlns:p14="http://schemas.microsoft.com/office/powerpoint/2010/main" val="3583818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Liability of Newness</a:t>
            </a:r>
          </a:p>
        </p:txBody>
      </p:sp>
      <p:sp>
        <p:nvSpPr>
          <p:cNvPr id="7" name="Content Placeholder 6"/>
          <p:cNvSpPr>
            <a:spLocks noGrp="1"/>
          </p:cNvSpPr>
          <p:nvPr>
            <p:ph idx="1"/>
          </p:nvPr>
        </p:nvSpPr>
        <p:spPr>
          <a:xfrm>
            <a:off x="838200" y="1628800"/>
            <a:ext cx="10515600" cy="3845023"/>
          </a:xfrm>
        </p:spPr>
        <p:txBody>
          <a:bodyPr/>
          <a:lstStyle/>
          <a:p>
            <a:pPr>
              <a:buFontTx/>
              <a:buChar char="•"/>
            </a:pPr>
            <a:r>
              <a:rPr lang="en-US" sz="2400" dirty="0"/>
              <a:t>New ventures have a high propensity to fail, 56.8% of entrepreneurial firms fail to reach their fifth birthday (</a:t>
            </a:r>
            <a:r>
              <a:rPr lang="en-US" sz="2400" dirty="0" err="1"/>
              <a:t>Dumintriu</a:t>
            </a:r>
            <a:r>
              <a:rPr lang="en-US" sz="2400" dirty="0"/>
              <a:t>, 2019) </a:t>
            </a:r>
          </a:p>
          <a:p>
            <a:pPr>
              <a:buFontTx/>
              <a:buChar char="•"/>
            </a:pPr>
            <a:r>
              <a:rPr lang="en-US" sz="2400" dirty="0"/>
              <a:t>The high failure rate is due in part to the liability of newness, which refers to the fact that new companies often falter because the people involved can</a:t>
            </a:r>
            <a:r>
              <a:rPr lang="en-US" altLang="en-US" sz="2400" dirty="0"/>
              <a:t>’</a:t>
            </a:r>
            <a:r>
              <a:rPr lang="en-US" sz="2400" dirty="0"/>
              <a:t>t adjust fast enough to their new roles and because the firm lacks a track record of success.</a:t>
            </a:r>
          </a:p>
          <a:p>
            <a:pPr>
              <a:buFontTx/>
              <a:buChar char="•"/>
            </a:pPr>
            <a:r>
              <a:rPr lang="en-US" sz="2400" dirty="0"/>
              <a:t>Assembling a talented and experienced management team is one path that firms can take to overcome these limitations.</a:t>
            </a:r>
          </a:p>
        </p:txBody>
      </p:sp>
    </p:spTree>
    <p:extLst>
      <p:ext uri="{BB962C8B-B14F-4D97-AF65-F5344CB8AC3E}">
        <p14:creationId xmlns:p14="http://schemas.microsoft.com/office/powerpoint/2010/main" val="4097182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634082"/>
          </a:xfrm>
        </p:spPr>
        <p:txBody>
          <a:bodyPr/>
          <a:lstStyle/>
          <a:p>
            <a:r>
              <a:rPr lang="en-US" sz="3200" dirty="0"/>
              <a:t>Separate Elements of a New-Venture Team</a:t>
            </a:r>
          </a:p>
        </p:txBody>
      </p:sp>
      <p:sp>
        <p:nvSpPr>
          <p:cNvPr id="2" name="Content Placeholder 1"/>
          <p:cNvSpPr>
            <a:spLocks noGrp="1"/>
          </p:cNvSpPr>
          <p:nvPr>
            <p:ph idx="1"/>
          </p:nvPr>
        </p:nvSpPr>
        <p:spPr>
          <a:xfrm>
            <a:off x="1981200" y="849234"/>
            <a:ext cx="8229600" cy="851573"/>
          </a:xfrm>
        </p:spPr>
        <p:txBody>
          <a:bodyPr/>
          <a:lstStyle/>
          <a:p>
            <a:pPr marL="0" indent="0">
              <a:buNone/>
            </a:pPr>
            <a:r>
              <a:rPr lang="en-US" sz="2400" dirty="0">
                <a:hlinkClick r:id="rId2"/>
              </a:rPr>
              <a:t>Apple's idea of a great team by Steve Jobs - Video </a:t>
            </a:r>
            <a:endParaRPr lang="en-US" sz="2400" dirty="0"/>
          </a:p>
          <a:p>
            <a:pPr marL="0" indent="0">
              <a:buNone/>
            </a:pPr>
            <a:r>
              <a:rPr lang="en-IN" sz="2200" b="1" dirty="0"/>
              <a:t>Figure 9.1 </a:t>
            </a:r>
            <a:r>
              <a:rPr lang="en-IN" sz="2200" dirty="0"/>
              <a:t>Elements of a New-Venture Team</a:t>
            </a:r>
          </a:p>
        </p:txBody>
      </p:sp>
      <p:pic>
        <p:nvPicPr>
          <p:cNvPr id="3" name="Picture 2" descr="The founders of a new venture are surrounded by key employees, board of directors, other professionals, lenders and investors, board of advisors, and management team."/>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52900" y="1808542"/>
            <a:ext cx="3886200" cy="3822320"/>
          </a:xfrm>
          <a:prstGeom prst="rect">
            <a:avLst/>
          </a:prstGeom>
        </p:spPr>
      </p:pic>
    </p:spTree>
    <p:extLst>
      <p:ext uri="{BB962C8B-B14F-4D97-AF65-F5344CB8AC3E}">
        <p14:creationId xmlns:p14="http://schemas.microsoft.com/office/powerpoint/2010/main" val="3544379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Common Mistakes in Putting Together </a:t>
            </a:r>
            <a:br>
              <a:rPr lang="en-US" sz="3600" dirty="0"/>
            </a:br>
            <a:r>
              <a:rPr lang="en-US" sz="3600" dirty="0"/>
              <a:t>a New-Venture Team </a:t>
            </a:r>
            <a:r>
              <a:rPr lang="en-US" sz="2000" b="0" dirty="0"/>
              <a:t>(1 of 2)</a:t>
            </a:r>
            <a:endParaRPr lang="en-US" sz="2000" dirty="0"/>
          </a:p>
        </p:txBody>
      </p:sp>
      <p:sp>
        <p:nvSpPr>
          <p:cNvPr id="7" name="Content Placeholder 6"/>
          <p:cNvSpPr>
            <a:spLocks noGrp="1"/>
          </p:cNvSpPr>
          <p:nvPr>
            <p:ph idx="1"/>
          </p:nvPr>
        </p:nvSpPr>
        <p:spPr>
          <a:xfrm>
            <a:off x="1343472" y="1600201"/>
            <a:ext cx="9433048" cy="3845023"/>
          </a:xfrm>
        </p:spPr>
        <p:txBody>
          <a:bodyPr/>
          <a:lstStyle/>
          <a:p>
            <a:r>
              <a:rPr lang="en-US" sz="2400" dirty="0"/>
              <a:t>Placing unqualified friends or family members in management positions.</a:t>
            </a:r>
          </a:p>
          <a:p>
            <a:r>
              <a:rPr lang="en-US" sz="2400" dirty="0"/>
              <a:t>Assuming previous success in other industries automatically translates to your venture’s industry.</a:t>
            </a:r>
          </a:p>
          <a:p>
            <a:r>
              <a:rPr lang="en-US" sz="2400" dirty="0"/>
              <a:t>Presenting a “one person team” philosophy—meaning that one person (or a small group of people) is wearing all hats with no plans to bolster the team.</a:t>
            </a:r>
          </a:p>
          <a:p>
            <a:r>
              <a:rPr lang="en-US" sz="2400" dirty="0"/>
              <a:t>Hiring top managers without sharing ownership in the firm.</a:t>
            </a:r>
          </a:p>
        </p:txBody>
      </p:sp>
    </p:spTree>
    <p:extLst>
      <p:ext uri="{BB962C8B-B14F-4D97-AF65-F5344CB8AC3E}">
        <p14:creationId xmlns:p14="http://schemas.microsoft.com/office/powerpoint/2010/main" val="3073258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Common Mistakes in Putting Together </a:t>
            </a:r>
            <a:br>
              <a:rPr lang="en-US" sz="3600" dirty="0"/>
            </a:br>
            <a:r>
              <a:rPr lang="en-US" sz="3600" dirty="0"/>
              <a:t>a New-Venture Team </a:t>
            </a:r>
            <a:r>
              <a:rPr lang="en-US" sz="2000" b="0" dirty="0"/>
              <a:t>(2 of 2)</a:t>
            </a:r>
            <a:endParaRPr lang="en-US" sz="2000" dirty="0"/>
          </a:p>
        </p:txBody>
      </p:sp>
      <p:sp>
        <p:nvSpPr>
          <p:cNvPr id="7" name="Content Placeholder 6"/>
          <p:cNvSpPr>
            <a:spLocks noGrp="1"/>
          </p:cNvSpPr>
          <p:nvPr>
            <p:ph idx="1"/>
          </p:nvPr>
        </p:nvSpPr>
        <p:spPr>
          <a:xfrm>
            <a:off x="1981200" y="1600201"/>
            <a:ext cx="8382000" cy="4525963"/>
          </a:xfrm>
        </p:spPr>
        <p:txBody>
          <a:bodyPr/>
          <a:lstStyle/>
          <a:p>
            <a:r>
              <a:rPr lang="en-US" sz="2400" dirty="0"/>
              <a:t>Not disclosing or talking dismissively of management team skill or competency gaps.</a:t>
            </a:r>
          </a:p>
          <a:p>
            <a:r>
              <a:rPr lang="en-US" sz="2400" dirty="0"/>
              <a:t>Vague or unclear plans for filling the skill or competency gaps that clearly exist.</a:t>
            </a:r>
          </a:p>
        </p:txBody>
      </p:sp>
    </p:spTree>
    <p:extLst>
      <p:ext uri="{BB962C8B-B14F-4D97-AF65-F5344CB8AC3E}">
        <p14:creationId xmlns:p14="http://schemas.microsoft.com/office/powerpoint/2010/main" val="3242748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516464"/>
          </a:xfrm>
        </p:spPr>
        <p:txBody>
          <a:bodyPr/>
          <a:lstStyle/>
          <a:p>
            <a:r>
              <a:rPr lang="en-US" sz="3600" dirty="0"/>
              <a:t>The Founder or Founders of a New-Venture</a:t>
            </a:r>
          </a:p>
        </p:txBody>
      </p:sp>
      <p:sp>
        <p:nvSpPr>
          <p:cNvPr id="7" name="Content Placeholder 6"/>
          <p:cNvSpPr>
            <a:spLocks noGrp="1"/>
          </p:cNvSpPr>
          <p:nvPr>
            <p:ph idx="1"/>
          </p:nvPr>
        </p:nvSpPr>
        <p:spPr>
          <a:xfrm>
            <a:off x="839416" y="980728"/>
            <a:ext cx="10972800" cy="4525963"/>
          </a:xfrm>
        </p:spPr>
        <p:txBody>
          <a:bodyPr/>
          <a:lstStyle/>
          <a:p>
            <a:r>
              <a:rPr lang="en-US" sz="2400" dirty="0"/>
              <a:t>Founder or Founders</a:t>
            </a:r>
          </a:p>
          <a:p>
            <a:pPr marL="740664" lvl="1"/>
            <a:r>
              <a:rPr lang="en-US" sz="2400" dirty="0"/>
              <a:t>The characteristics of the founder or founders of a firm and their early decisions have a significant impact on the way the new-venture team takes shape.</a:t>
            </a:r>
          </a:p>
          <a:p>
            <a:r>
              <a:rPr lang="en-US" sz="2400" dirty="0"/>
              <a:t>Size of the Founding Team</a:t>
            </a:r>
          </a:p>
          <a:p>
            <a:pPr marL="740664" lvl="1"/>
            <a:r>
              <a:rPr lang="en-US" sz="2400" dirty="0"/>
              <a:t>Studies have shown that 50% to 70% of all new ventures are started by more than one individual.</a:t>
            </a:r>
          </a:p>
          <a:p>
            <a:pPr marL="740664" lvl="1"/>
            <a:r>
              <a:rPr lang="en-US" sz="2400" dirty="0"/>
              <a:t>Experts disagree about whether new ventures started by a team have an advantage over those started by a sole entrepreneur.</a:t>
            </a:r>
          </a:p>
        </p:txBody>
      </p:sp>
    </p:spTree>
    <p:extLst>
      <p:ext uri="{BB962C8B-B14F-4D97-AF65-F5344CB8AC3E}">
        <p14:creationId xmlns:p14="http://schemas.microsoft.com/office/powerpoint/2010/main" val="2420739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15372"/>
            <a:ext cx="8382000" cy="1097280"/>
          </a:xfrm>
        </p:spPr>
        <p:txBody>
          <a:bodyPr/>
          <a:lstStyle/>
          <a:p>
            <a:r>
              <a:rPr lang="en-US" sz="3600" dirty="0"/>
              <a:t>Advantages and Disadvantages of Starting a Venture as a Team </a:t>
            </a:r>
            <a:r>
              <a:rPr lang="en-US" sz="2000" b="0" dirty="0"/>
              <a:t>(1 of 2)</a:t>
            </a:r>
          </a:p>
        </p:txBody>
      </p:sp>
      <p:sp>
        <p:nvSpPr>
          <p:cNvPr id="7" name="Content Placeholder 6"/>
          <p:cNvSpPr>
            <a:spLocks noGrp="1"/>
          </p:cNvSpPr>
          <p:nvPr>
            <p:ph idx="1"/>
          </p:nvPr>
        </p:nvSpPr>
        <p:spPr/>
        <p:txBody>
          <a:bodyPr/>
          <a:lstStyle/>
          <a:p>
            <a:r>
              <a:rPr lang="en-US" sz="2400" dirty="0"/>
              <a:t>Advantages</a:t>
            </a:r>
          </a:p>
          <a:p>
            <a:pPr marL="740664" lvl="1"/>
            <a:r>
              <a:rPr lang="en-US" sz="2400" dirty="0"/>
              <a:t>Teams bring more talent, resources, and ideas to a new venture.</a:t>
            </a:r>
          </a:p>
          <a:p>
            <a:pPr marL="740664" lvl="1"/>
            <a:r>
              <a:rPr lang="en-US" sz="2400" dirty="0"/>
              <a:t>Teams bring a broader and deeper network of social and professional contacts to a new business.</a:t>
            </a:r>
          </a:p>
          <a:p>
            <a:pPr marL="740664" lvl="1"/>
            <a:r>
              <a:rPr lang="en-US" sz="2400" dirty="0"/>
              <a:t>The psychological support that the cofounders of a business can offer one another can be an important element of a new venture</a:t>
            </a:r>
            <a:r>
              <a:rPr lang="en-US" altLang="en-US" sz="2400" dirty="0"/>
              <a:t>’</a:t>
            </a:r>
            <a:r>
              <a:rPr lang="en-US" sz="2400" dirty="0"/>
              <a:t>s success.</a:t>
            </a:r>
          </a:p>
        </p:txBody>
      </p:sp>
    </p:spTree>
    <p:extLst>
      <p:ext uri="{BB962C8B-B14F-4D97-AF65-F5344CB8AC3E}">
        <p14:creationId xmlns:p14="http://schemas.microsoft.com/office/powerpoint/2010/main" val="2597263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15372"/>
            <a:ext cx="8382000" cy="1097280"/>
          </a:xfrm>
        </p:spPr>
        <p:txBody>
          <a:bodyPr/>
          <a:lstStyle/>
          <a:p>
            <a:r>
              <a:rPr lang="en-US" sz="3600" dirty="0"/>
              <a:t>Advantages and Disadvantages of Starting a Venture as a Team </a:t>
            </a:r>
            <a:r>
              <a:rPr lang="en-US" sz="2000" b="0" dirty="0"/>
              <a:t>(2 of 2)</a:t>
            </a:r>
          </a:p>
        </p:txBody>
      </p:sp>
      <p:sp>
        <p:nvSpPr>
          <p:cNvPr id="7" name="Content Placeholder 6"/>
          <p:cNvSpPr>
            <a:spLocks noGrp="1"/>
          </p:cNvSpPr>
          <p:nvPr>
            <p:ph idx="1"/>
          </p:nvPr>
        </p:nvSpPr>
        <p:spPr>
          <a:xfrm>
            <a:off x="609600" y="1470818"/>
            <a:ext cx="10972800" cy="3916363"/>
          </a:xfrm>
        </p:spPr>
        <p:txBody>
          <a:bodyPr/>
          <a:lstStyle/>
          <a:p>
            <a:pPr marL="256032" indent="-256032">
              <a:buSzPct val="100000"/>
            </a:pPr>
            <a:r>
              <a:rPr lang="en-US" sz="2400" dirty="0"/>
              <a:t>Disadvantages</a:t>
            </a:r>
          </a:p>
          <a:p>
            <a:pPr marL="740664" lvl="1"/>
            <a:r>
              <a:rPr lang="en-US" sz="2400" dirty="0"/>
              <a:t>Team members may not get along </a:t>
            </a:r>
            <a:r>
              <a:rPr lang="en-US" sz="2400" b="1" dirty="0"/>
              <a:t>E.g. Ronald Wayne, the third founder of Apple left the company and sold his 10% shares for $800 due to disagreements with Steve Jobs,  today those shares are worth almost $100 billion (Martin, 2020)</a:t>
            </a:r>
          </a:p>
          <a:p>
            <a:pPr marL="740664" lvl="1"/>
            <a:r>
              <a:rPr lang="en-US" sz="2400" dirty="0"/>
              <a:t>If two or more people start a firm as </a:t>
            </a:r>
            <a:r>
              <a:rPr lang="en-US" altLang="en-US" sz="2400" dirty="0"/>
              <a:t>“</a:t>
            </a:r>
            <a:r>
              <a:rPr lang="en-US" sz="2400" dirty="0"/>
              <a:t>equals,</a:t>
            </a:r>
            <a:r>
              <a:rPr lang="en-US" altLang="en-US" sz="2400" dirty="0"/>
              <a:t>”</a:t>
            </a:r>
            <a:r>
              <a:rPr lang="en-US" sz="2400" dirty="0"/>
              <a:t> conflicts can arise when the firm needs to establish a formal structure and designate one person as the CEO.</a:t>
            </a:r>
          </a:p>
          <a:p>
            <a:pPr marL="740664" lvl="1"/>
            <a:r>
              <a:rPr lang="en-US" sz="2400" dirty="0"/>
              <a:t>If the founders have similar areas of expertise, they may duplicate rather than complement one another.</a:t>
            </a:r>
          </a:p>
        </p:txBody>
      </p:sp>
    </p:spTree>
    <p:extLst>
      <p:ext uri="{BB962C8B-B14F-4D97-AF65-F5344CB8AC3E}">
        <p14:creationId xmlns:p14="http://schemas.microsoft.com/office/powerpoint/2010/main" val="734727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22827"/>
          </a:xfrm>
        </p:spPr>
        <p:txBody>
          <a:bodyPr/>
          <a:lstStyle/>
          <a:p>
            <a:r>
              <a:rPr lang="en-US" sz="3600" dirty="0"/>
              <a:t>Key Elements of a Successful Founding Team</a:t>
            </a:r>
          </a:p>
        </p:txBody>
      </p:sp>
      <p:sp>
        <p:nvSpPr>
          <p:cNvPr id="7" name="Content Placeholder 6"/>
          <p:cNvSpPr>
            <a:spLocks noGrp="1"/>
          </p:cNvSpPr>
          <p:nvPr>
            <p:ph idx="1"/>
          </p:nvPr>
        </p:nvSpPr>
        <p:spPr>
          <a:xfrm>
            <a:off x="1127448" y="1052736"/>
            <a:ext cx="9793088" cy="4419600"/>
          </a:xfrm>
        </p:spPr>
        <p:txBody>
          <a:bodyPr/>
          <a:lstStyle/>
          <a:p>
            <a:pPr>
              <a:defRPr/>
            </a:pPr>
            <a:r>
              <a:rPr lang="en-US" sz="2200" dirty="0"/>
              <a:t>Teams that have worked together before, as opposed to teams that are working together for the first time, have an edge.</a:t>
            </a:r>
          </a:p>
          <a:p>
            <a:pPr>
              <a:defRPr/>
            </a:pPr>
            <a:r>
              <a:rPr lang="en-US" sz="2200" dirty="0"/>
              <a:t>The members of the team are heterogeneous, meaning that they are diverse in terms of their abilities and experiences, rather than homogeneous, meaning that their areas of expertise are very similar to one another.</a:t>
            </a:r>
          </a:p>
          <a:p>
            <a:pPr>
              <a:defRPr/>
            </a:pPr>
            <a:r>
              <a:rPr lang="en-US" sz="2200" dirty="0"/>
              <a:t>The team is not too big. </a:t>
            </a:r>
          </a:p>
          <a:p>
            <a:pPr lvl="1" indent="-256032">
              <a:buSzPct val="100000"/>
              <a:defRPr/>
            </a:pPr>
            <a:r>
              <a:rPr lang="en-US" sz="2200" dirty="0"/>
              <a:t>A founding team can be too big, causing communications problems and an increased potential for conflict.</a:t>
            </a:r>
          </a:p>
          <a:p>
            <a:pPr lvl="1" indent="-256032">
              <a:buSzPct val="100000"/>
              <a:defRPr/>
            </a:pPr>
            <a:r>
              <a:rPr lang="en-US" sz="2200" dirty="0"/>
              <a:t>The sweet spot is two to three founders.</a:t>
            </a:r>
          </a:p>
        </p:txBody>
      </p:sp>
    </p:spTree>
    <p:extLst>
      <p:ext uri="{BB962C8B-B14F-4D97-AF65-F5344CB8AC3E}">
        <p14:creationId xmlns:p14="http://schemas.microsoft.com/office/powerpoint/2010/main" val="97811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200" dirty="0"/>
              <a:t>Preferred Attributes of Sole Entrepreneurs </a:t>
            </a:r>
            <a:br>
              <a:rPr lang="en-US" sz="3200" dirty="0"/>
            </a:br>
            <a:r>
              <a:rPr lang="en-US" sz="3200" dirty="0"/>
              <a:t>and Members of a New-Venture Team </a:t>
            </a:r>
            <a:r>
              <a:rPr lang="en-US" sz="2000" b="0" dirty="0"/>
              <a:t>(1 of 2) </a:t>
            </a:r>
          </a:p>
        </p:txBody>
      </p:sp>
      <p:sp>
        <p:nvSpPr>
          <p:cNvPr id="7" name="Content Placeholder 6"/>
          <p:cNvSpPr>
            <a:spLocks noGrp="1"/>
          </p:cNvSpPr>
          <p:nvPr>
            <p:ph idx="1"/>
          </p:nvPr>
        </p:nvSpPr>
        <p:spPr>
          <a:xfrm>
            <a:off x="1343472" y="1600201"/>
            <a:ext cx="9361040" cy="3701007"/>
          </a:xfrm>
        </p:spPr>
        <p:txBody>
          <a:bodyPr/>
          <a:lstStyle/>
          <a:p>
            <a:pPr marL="256032" indent="-256032">
              <a:buSzPct val="100000"/>
            </a:pPr>
            <a:r>
              <a:rPr lang="en-US" sz="2400" dirty="0"/>
              <a:t>Higher Education</a:t>
            </a:r>
          </a:p>
          <a:p>
            <a:pPr marL="740664" lvl="1"/>
            <a:r>
              <a:rPr lang="en-US" sz="2400" dirty="0"/>
              <a:t>Evidence suggest that important entrepreneurial skills are enhanced through higher education.</a:t>
            </a:r>
          </a:p>
          <a:p>
            <a:pPr marL="256032" indent="-256032">
              <a:buSzPct val="100000"/>
            </a:pPr>
            <a:r>
              <a:rPr lang="en-US" sz="2400" dirty="0"/>
              <a:t>Prior Entrepreneurial Experience</a:t>
            </a:r>
          </a:p>
          <a:p>
            <a:pPr marL="740664" lvl="1"/>
            <a:r>
              <a:rPr lang="en-US" sz="2400" dirty="0"/>
              <a:t>Founders familiar with the entrepreneurial process are more likely to avoid costly mistakes than founders without similar experience.</a:t>
            </a:r>
          </a:p>
        </p:txBody>
      </p:sp>
    </p:spTree>
    <p:extLst>
      <p:ext uri="{BB962C8B-B14F-4D97-AF65-F5344CB8AC3E}">
        <p14:creationId xmlns:p14="http://schemas.microsoft.com/office/powerpoint/2010/main" val="821835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200" dirty="0"/>
              <a:t>Preferred Attributes of Sole Entrepreneurs </a:t>
            </a:r>
            <a:br>
              <a:rPr lang="en-US" sz="3200" dirty="0"/>
            </a:br>
            <a:r>
              <a:rPr lang="en-US" sz="3200" dirty="0"/>
              <a:t>and Members of a New-Venture Team </a:t>
            </a:r>
            <a:r>
              <a:rPr lang="en-US" sz="2000" b="0" dirty="0"/>
              <a:t>(2 of 2)</a:t>
            </a:r>
          </a:p>
        </p:txBody>
      </p:sp>
      <p:sp>
        <p:nvSpPr>
          <p:cNvPr id="7" name="Content Placeholder 6"/>
          <p:cNvSpPr>
            <a:spLocks noGrp="1"/>
          </p:cNvSpPr>
          <p:nvPr>
            <p:ph idx="1"/>
          </p:nvPr>
        </p:nvSpPr>
        <p:spPr/>
        <p:txBody>
          <a:bodyPr/>
          <a:lstStyle/>
          <a:p>
            <a:pPr marL="256032" indent="-256032">
              <a:buSzPct val="100000"/>
            </a:pPr>
            <a:r>
              <a:rPr lang="en-US" sz="2400" dirty="0"/>
              <a:t>Relevant Industry Experience</a:t>
            </a:r>
          </a:p>
          <a:p>
            <a:pPr marL="740664" lvl="1"/>
            <a:r>
              <a:rPr lang="en-US" sz="2400" dirty="0"/>
              <a:t>Founders with relevant industry experience are more likely to have:</a:t>
            </a:r>
          </a:p>
          <a:p>
            <a:pPr lvl="2"/>
            <a:r>
              <a:rPr lang="en-US" sz="2400" dirty="0"/>
              <a:t>Better established professional networks.</a:t>
            </a:r>
          </a:p>
          <a:p>
            <a:pPr lvl="2"/>
            <a:r>
              <a:rPr lang="en-US" sz="2400" dirty="0"/>
              <a:t>More applicable marketing and management skills.</a:t>
            </a:r>
          </a:p>
          <a:p>
            <a:pPr marL="256032" indent="-256032">
              <a:buSzPct val="100000"/>
            </a:pPr>
            <a:r>
              <a:rPr lang="en-US" sz="2400" dirty="0"/>
              <a:t>Broad Social and Professional Network</a:t>
            </a:r>
          </a:p>
          <a:p>
            <a:pPr marL="740664" lvl="1"/>
            <a:r>
              <a:rPr lang="en-US" sz="2400" dirty="0"/>
              <a:t>Founders with broad social and professional networks have potential access to additional know-how, capital, and customer referrals.</a:t>
            </a:r>
          </a:p>
        </p:txBody>
      </p:sp>
    </p:spTree>
    <p:extLst>
      <p:ext uri="{BB962C8B-B14F-4D97-AF65-F5344CB8AC3E}">
        <p14:creationId xmlns:p14="http://schemas.microsoft.com/office/powerpoint/2010/main" val="2855304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695450" y="490863"/>
            <a:ext cx="8801100" cy="838200"/>
          </a:xfrm>
        </p:spPr>
        <p:txBody>
          <a:bodyPr/>
          <a:lstStyle/>
          <a:p>
            <a:r>
              <a:rPr lang="en-US" sz="3600" dirty="0"/>
              <a:t>The Management Team and Key Employees</a:t>
            </a:r>
          </a:p>
        </p:txBody>
      </p:sp>
      <p:sp>
        <p:nvSpPr>
          <p:cNvPr id="7" name="Content Placeholder 6"/>
          <p:cNvSpPr>
            <a:spLocks noGrp="1"/>
          </p:cNvSpPr>
          <p:nvPr>
            <p:ph idx="1"/>
          </p:nvPr>
        </p:nvSpPr>
        <p:spPr/>
        <p:txBody>
          <a:bodyPr/>
          <a:lstStyle/>
          <a:p>
            <a:pPr marL="256032" indent="-256032">
              <a:buSzPct val="100000"/>
            </a:pPr>
            <a:r>
              <a:rPr lang="en-US" sz="2400" dirty="0"/>
              <a:t>Start-ups vary in terms of how quickly they need to add personnel.</a:t>
            </a:r>
          </a:p>
          <a:p>
            <a:pPr marL="740664" lvl="1"/>
            <a:r>
              <a:rPr lang="en-US" sz="2400" dirty="0"/>
              <a:t>In some instances, the founders will work alone for a period. In other instances, employees are hired immediately.</a:t>
            </a:r>
          </a:p>
          <a:p>
            <a:pPr marL="740664" lvl="1"/>
            <a:r>
              <a:rPr lang="en-US" sz="2400" dirty="0"/>
              <a:t>A </a:t>
            </a:r>
            <a:r>
              <a:rPr lang="en-US" sz="2400" b="1" dirty="0"/>
              <a:t>skills profile</a:t>
            </a:r>
            <a:r>
              <a:rPr lang="en-US" sz="2400" dirty="0"/>
              <a:t> is a chart that depicts the most important skills that are needed and where skills gaps exist in a new firm.</a:t>
            </a:r>
          </a:p>
        </p:txBody>
      </p:sp>
    </p:spTree>
    <p:extLst>
      <p:ext uri="{BB962C8B-B14F-4D97-AF65-F5344CB8AC3E}">
        <p14:creationId xmlns:p14="http://schemas.microsoft.com/office/powerpoint/2010/main" val="400171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Labor New Ventures Utilize </a:t>
            </a:r>
            <a:br>
              <a:rPr lang="en-US" sz="3600" dirty="0"/>
            </a:br>
            <a:r>
              <a:rPr lang="en-US" sz="3600" dirty="0"/>
              <a:t>to Get Their Work Done </a:t>
            </a:r>
            <a:r>
              <a:rPr lang="en-US" sz="2000" b="0" dirty="0"/>
              <a:t>(1 of 2)</a:t>
            </a:r>
          </a:p>
        </p:txBody>
      </p:sp>
      <p:sp>
        <p:nvSpPr>
          <p:cNvPr id="7" name="Content Placeholder 6"/>
          <p:cNvSpPr>
            <a:spLocks noGrp="1"/>
          </p:cNvSpPr>
          <p:nvPr>
            <p:ph idx="1"/>
          </p:nvPr>
        </p:nvSpPr>
        <p:spPr>
          <a:xfrm>
            <a:off x="839416" y="1600201"/>
            <a:ext cx="10513168" cy="3268959"/>
          </a:xfrm>
        </p:spPr>
        <p:txBody>
          <a:bodyPr/>
          <a:lstStyle/>
          <a:p>
            <a:pPr marL="256032" indent="-256032">
              <a:buSzPct val="100000"/>
            </a:pPr>
            <a:r>
              <a:rPr lang="en-US" sz="2400" dirty="0"/>
              <a:t>Full-or Part-time Employee</a:t>
            </a:r>
          </a:p>
          <a:p>
            <a:pPr marL="740664" lvl="1"/>
            <a:r>
              <a:rPr lang="en-US" sz="2400" dirty="0"/>
              <a:t>Someone who works for a business, at the business</a:t>
            </a:r>
            <a:r>
              <a:rPr lang="en-US" altLang="en-US" sz="2400" dirty="0"/>
              <a:t>’</a:t>
            </a:r>
            <a:r>
              <a:rPr lang="en-US" sz="2400" dirty="0"/>
              <a:t>s location, utilizing the business</a:t>
            </a:r>
            <a:r>
              <a:rPr lang="en-US" altLang="en-US" sz="2400" dirty="0"/>
              <a:t>’</a:t>
            </a:r>
            <a:r>
              <a:rPr lang="en-US" sz="2400" dirty="0"/>
              <a:t>s tools and equipment and according to the business</a:t>
            </a:r>
            <a:r>
              <a:rPr lang="en-US" altLang="en-US" sz="2400" dirty="0"/>
              <a:t>’</a:t>
            </a:r>
            <a:r>
              <a:rPr lang="en-US" sz="2400" dirty="0"/>
              <a:t>s policies and procedures.</a:t>
            </a:r>
          </a:p>
          <a:p>
            <a:pPr marL="256032" indent="-256032">
              <a:buSzPct val="100000"/>
            </a:pPr>
            <a:r>
              <a:rPr lang="en-US" sz="2400" dirty="0"/>
              <a:t>Intern</a:t>
            </a:r>
          </a:p>
          <a:p>
            <a:pPr marL="740664" lvl="1"/>
            <a:r>
              <a:rPr lang="en-US" sz="2400" dirty="0"/>
              <a:t>An intern is a person who works for a business as an apprentice or trainee for the purpose of obtaining practical experience.</a:t>
            </a:r>
          </a:p>
        </p:txBody>
      </p:sp>
    </p:spTree>
    <p:extLst>
      <p:ext uri="{BB962C8B-B14F-4D97-AF65-F5344CB8AC3E}">
        <p14:creationId xmlns:p14="http://schemas.microsoft.com/office/powerpoint/2010/main" val="2668284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Labor New Ventures Utilize </a:t>
            </a:r>
            <a:br>
              <a:rPr lang="en-US" sz="3600" dirty="0"/>
            </a:br>
            <a:r>
              <a:rPr lang="en-US" sz="3600" dirty="0"/>
              <a:t>to Get Their Work Done </a:t>
            </a:r>
            <a:r>
              <a:rPr lang="en-US" sz="2000" b="0" dirty="0"/>
              <a:t>(2 of 2)</a:t>
            </a:r>
          </a:p>
        </p:txBody>
      </p:sp>
      <p:sp>
        <p:nvSpPr>
          <p:cNvPr id="7" name="Content Placeholder 6"/>
          <p:cNvSpPr>
            <a:spLocks noGrp="1"/>
          </p:cNvSpPr>
          <p:nvPr>
            <p:ph idx="1"/>
          </p:nvPr>
        </p:nvSpPr>
        <p:spPr>
          <a:xfrm>
            <a:off x="983432" y="1600201"/>
            <a:ext cx="10009112" cy="3556991"/>
          </a:xfrm>
        </p:spPr>
        <p:txBody>
          <a:bodyPr/>
          <a:lstStyle/>
          <a:p>
            <a:pPr marL="256032" indent="-256032">
              <a:buSzPct val="100000"/>
            </a:pPr>
            <a:r>
              <a:rPr lang="en-US" sz="2400" dirty="0"/>
              <a:t>Freelancer (or contractor)</a:t>
            </a:r>
          </a:p>
          <a:p>
            <a:pPr marL="740664" lvl="1"/>
            <a:r>
              <a:rPr lang="en-US" sz="2400" dirty="0"/>
              <a:t>A person who is in business for themselves, works on their own time with their own tools and equipment, and performs services for a number of different clients.</a:t>
            </a:r>
          </a:p>
          <a:p>
            <a:pPr marL="256032" indent="-256032">
              <a:buSzPct val="100000"/>
            </a:pPr>
            <a:r>
              <a:rPr lang="en-US" sz="2400" dirty="0"/>
              <a:t>Virtual Assistant</a:t>
            </a:r>
          </a:p>
          <a:p>
            <a:pPr marL="740664" lvl="1"/>
            <a:r>
              <a:rPr lang="en-US" sz="2400" dirty="0"/>
              <a:t>A freelancer who provides administrative, technical, or creative assistance to clients remotely from a home office.</a:t>
            </a:r>
          </a:p>
        </p:txBody>
      </p:sp>
    </p:spTree>
    <p:extLst>
      <p:ext uri="{BB962C8B-B14F-4D97-AF65-F5344CB8AC3E}">
        <p14:creationId xmlns:p14="http://schemas.microsoft.com/office/powerpoint/2010/main" val="1736652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15372"/>
            <a:ext cx="7848600" cy="1097280"/>
          </a:xfrm>
        </p:spPr>
        <p:txBody>
          <a:bodyPr/>
          <a:lstStyle/>
          <a:p>
            <a:r>
              <a:rPr lang="en-US" sz="3600" dirty="0"/>
              <a:t>The Roles of the Board of Directors</a:t>
            </a:r>
            <a:endParaRPr lang="en-US" sz="2000" b="0" dirty="0"/>
          </a:p>
        </p:txBody>
      </p:sp>
      <p:sp>
        <p:nvSpPr>
          <p:cNvPr id="7" name="Content Placeholder 6"/>
          <p:cNvSpPr>
            <a:spLocks noGrp="1"/>
          </p:cNvSpPr>
          <p:nvPr>
            <p:ph idx="1"/>
          </p:nvPr>
        </p:nvSpPr>
        <p:spPr/>
        <p:txBody>
          <a:bodyPr/>
          <a:lstStyle/>
          <a:p>
            <a:r>
              <a:rPr lang="en-US" sz="2200" dirty="0"/>
              <a:t>Board of Directors</a:t>
            </a:r>
          </a:p>
          <a:p>
            <a:pPr marL="740664" lvl="1"/>
            <a:r>
              <a:rPr lang="en-US" sz="2200" dirty="0"/>
              <a:t>If a new venture organizes as a corporation, it is legally required to have a board of directors.</a:t>
            </a:r>
          </a:p>
          <a:p>
            <a:pPr marL="740664" lvl="1"/>
            <a:r>
              <a:rPr lang="en-US" sz="2200" dirty="0"/>
              <a:t>A board of directors is a panel of individuals who are elected by a corporation</a:t>
            </a:r>
            <a:r>
              <a:rPr lang="en-US" altLang="en-US" sz="2200" dirty="0"/>
              <a:t>’</a:t>
            </a:r>
            <a:r>
              <a:rPr lang="en-US" sz="2200" dirty="0"/>
              <a:t>s shareholders to oversee the management of the firm.</a:t>
            </a:r>
          </a:p>
          <a:p>
            <a:pPr marL="740664" lvl="1"/>
            <a:r>
              <a:rPr lang="en-US" sz="2200" dirty="0"/>
              <a:t>A board is typically made up of both inside directors and outside directors.</a:t>
            </a:r>
          </a:p>
          <a:p>
            <a:pPr lvl="2"/>
            <a:r>
              <a:rPr lang="en-US" sz="2200" dirty="0"/>
              <a:t>An inside director is a person who is also an officer of the firm.</a:t>
            </a:r>
          </a:p>
          <a:p>
            <a:pPr lvl="2"/>
            <a:r>
              <a:rPr lang="en-US" sz="2200" dirty="0"/>
              <a:t>An outside director is not employed by the firm.</a:t>
            </a:r>
          </a:p>
        </p:txBody>
      </p:sp>
    </p:spTree>
    <p:extLst>
      <p:ext uri="{BB962C8B-B14F-4D97-AF65-F5344CB8AC3E}">
        <p14:creationId xmlns:p14="http://schemas.microsoft.com/office/powerpoint/2010/main" val="2824783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What a Board of Directors Can Do to Help </a:t>
            </a:r>
            <a:br>
              <a:rPr lang="en-US" dirty="0"/>
            </a:br>
            <a:r>
              <a:rPr lang="en-US" dirty="0"/>
              <a:t>a Start-Up Get Off to a Good Start</a:t>
            </a:r>
          </a:p>
        </p:txBody>
      </p:sp>
      <p:graphicFrame>
        <p:nvGraphicFramePr>
          <p:cNvPr id="12" name="Table 6"/>
          <p:cNvGraphicFramePr>
            <a:graphicFrameLocks noGrp="1"/>
          </p:cNvGraphicFramePr>
          <p:nvPr>
            <p:ph idx="1"/>
            <p:extLst>
              <p:ext uri="{D42A27DB-BD31-4B8C-83A1-F6EECF244321}">
                <p14:modId xmlns:p14="http://schemas.microsoft.com/office/powerpoint/2010/main" val="3202679402"/>
              </p:ext>
            </p:extLst>
          </p:nvPr>
        </p:nvGraphicFramePr>
        <p:xfrm>
          <a:off x="839416" y="1859280"/>
          <a:ext cx="10742984" cy="3798329"/>
        </p:xfrm>
        <a:graphic>
          <a:graphicData uri="http://schemas.openxmlformats.org/drawingml/2006/table">
            <a:tbl>
              <a:tblPr firstRow="1" bandRow="1">
                <a:tableStyleId>{3B4B98B0-60AC-42C2-AFA5-B58CD77FA1E5}</a:tableStyleId>
              </a:tblPr>
              <a:tblGrid>
                <a:gridCol w="3282578">
                  <a:extLst>
                    <a:ext uri="{9D8B030D-6E8A-4147-A177-3AD203B41FA5}">
                      <a16:colId xmlns:a16="http://schemas.microsoft.com/office/drawing/2014/main" val="20000"/>
                    </a:ext>
                  </a:extLst>
                </a:gridCol>
                <a:gridCol w="7460406">
                  <a:extLst>
                    <a:ext uri="{9D8B030D-6E8A-4147-A177-3AD203B41FA5}">
                      <a16:colId xmlns:a16="http://schemas.microsoft.com/office/drawing/2014/main" val="20001"/>
                    </a:ext>
                  </a:extLst>
                </a:gridCol>
              </a:tblGrid>
              <a:tr h="429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Function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Importance of Function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7529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Provide Guidance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Although a board of directors has formal governance responsibilities, its most useful role is to provide guidance and support to the firm</a:t>
                      </a:r>
                      <a:r>
                        <a:rPr lang="en-US" altLang="en-US" sz="2000" dirty="0"/>
                        <a:t>’</a:t>
                      </a:r>
                      <a:r>
                        <a:rPr lang="en-US" sz="2000" dirty="0"/>
                        <a:t>s managers. </a:t>
                      </a:r>
                      <a:r>
                        <a:rPr lang="en-US" sz="2000" b="1" dirty="0"/>
                        <a:t>Uber’s founder acting as CEO in 2017 was replaced by Dara </a:t>
                      </a:r>
                      <a:r>
                        <a:rPr lang="en-US" sz="2000" b="1" dirty="0" err="1"/>
                        <a:t>Khosrowshahi</a:t>
                      </a:r>
                      <a:r>
                        <a:rPr lang="en-US" sz="2000" b="1" dirty="0"/>
                        <a:t> due to the poor guidance he provided, (Hussain, 2019).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4750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Lend Legitimacy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Another function of a board of directors is to lend legitimacy to a firm. Well-known and respected board members bring instant credibility to a firm </a:t>
                      </a:r>
                      <a:r>
                        <a:rPr lang="en-US" sz="2000" b="1" dirty="0"/>
                        <a:t>E.g. when a Dragon from Dragon’s den decided to invest in your company and sits on the board of directors.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405230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15372"/>
            <a:ext cx="7772400" cy="1097280"/>
          </a:xfrm>
        </p:spPr>
        <p:txBody>
          <a:bodyPr/>
          <a:lstStyle/>
          <a:p>
            <a:r>
              <a:rPr lang="en-IN" sz="3600" dirty="0"/>
              <a:t>Rounding out the Team: The Role of Professional Advisers</a:t>
            </a:r>
            <a:endParaRPr lang="en-US" sz="3600" dirty="0"/>
          </a:p>
        </p:txBody>
      </p:sp>
      <p:sp>
        <p:nvSpPr>
          <p:cNvPr id="7" name="Content Placeholder 6"/>
          <p:cNvSpPr>
            <a:spLocks noGrp="1"/>
          </p:cNvSpPr>
          <p:nvPr>
            <p:ph idx="1"/>
          </p:nvPr>
        </p:nvSpPr>
        <p:spPr/>
        <p:txBody>
          <a:bodyPr/>
          <a:lstStyle/>
          <a:p>
            <a:r>
              <a:rPr lang="en-US" sz="2400" dirty="0"/>
              <a:t>Board of Advisors</a:t>
            </a:r>
          </a:p>
          <a:p>
            <a:r>
              <a:rPr lang="en-US" sz="2400" dirty="0"/>
              <a:t>Lenders and Investors</a:t>
            </a:r>
          </a:p>
          <a:p>
            <a:r>
              <a:rPr lang="en-US" sz="2400" dirty="0"/>
              <a:t>Other Professionals</a:t>
            </a:r>
          </a:p>
        </p:txBody>
      </p:sp>
    </p:spTree>
    <p:extLst>
      <p:ext uri="{BB962C8B-B14F-4D97-AF65-F5344CB8AC3E}">
        <p14:creationId xmlns:p14="http://schemas.microsoft.com/office/powerpoint/2010/main" val="1049668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Board of Advisors</a:t>
            </a:r>
            <a:endParaRPr lang="en-US" sz="2000" b="0" dirty="0"/>
          </a:p>
        </p:txBody>
      </p:sp>
      <p:sp>
        <p:nvSpPr>
          <p:cNvPr id="7" name="Content Placeholder 6"/>
          <p:cNvSpPr>
            <a:spLocks noGrp="1"/>
          </p:cNvSpPr>
          <p:nvPr>
            <p:ph idx="1"/>
          </p:nvPr>
        </p:nvSpPr>
        <p:spPr>
          <a:xfrm>
            <a:off x="1055440" y="1417639"/>
            <a:ext cx="10369152" cy="4099594"/>
          </a:xfrm>
        </p:spPr>
        <p:txBody>
          <a:bodyPr/>
          <a:lstStyle/>
          <a:p>
            <a:r>
              <a:rPr lang="en-US" sz="2400" dirty="0"/>
              <a:t>Board of Advisors</a:t>
            </a:r>
          </a:p>
          <a:p>
            <a:pPr marL="740664" lvl="1"/>
            <a:r>
              <a:rPr lang="en-US" sz="2400" dirty="0"/>
              <a:t>A board of advisors is a panel of experts who are asked by a firm</a:t>
            </a:r>
            <a:r>
              <a:rPr lang="en-US" altLang="en-US" sz="2400" dirty="0"/>
              <a:t>’</a:t>
            </a:r>
            <a:r>
              <a:rPr lang="en-US" sz="2400" dirty="0"/>
              <a:t>s managers to provide counsel and advice on an ongoing basis.</a:t>
            </a:r>
          </a:p>
          <a:p>
            <a:pPr marL="740664" lvl="1"/>
            <a:r>
              <a:rPr lang="en-US" sz="2400" dirty="0"/>
              <a:t>Unlike a board of directors, a board of advisors possesses no legal responsibility for the firm and gives nonbinding advice.</a:t>
            </a:r>
          </a:p>
          <a:p>
            <a:pPr marL="740664" lvl="1"/>
            <a:r>
              <a:rPr lang="en-US" sz="2400" dirty="0"/>
              <a:t>An advisory board can be established for general purposes or can be set up to address a specific issue or need.</a:t>
            </a:r>
          </a:p>
        </p:txBody>
      </p:sp>
    </p:spTree>
    <p:extLst>
      <p:ext uri="{BB962C8B-B14F-4D97-AF65-F5344CB8AC3E}">
        <p14:creationId xmlns:p14="http://schemas.microsoft.com/office/powerpoint/2010/main" val="2389298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Lenders and Investors</a:t>
            </a:r>
          </a:p>
        </p:txBody>
      </p:sp>
      <p:sp>
        <p:nvSpPr>
          <p:cNvPr id="7" name="Content Placeholder 6"/>
          <p:cNvSpPr>
            <a:spLocks noGrp="1"/>
          </p:cNvSpPr>
          <p:nvPr>
            <p:ph idx="1"/>
          </p:nvPr>
        </p:nvSpPr>
        <p:spPr/>
        <p:txBody>
          <a:bodyPr/>
          <a:lstStyle/>
          <a:p>
            <a:r>
              <a:rPr lang="en-US" sz="2400" dirty="0"/>
              <a:t>Lenders and Investors</a:t>
            </a:r>
          </a:p>
          <a:p>
            <a:pPr marL="740664" lvl="1"/>
            <a:r>
              <a:rPr lang="en-US" sz="2400" dirty="0"/>
              <a:t>Lenders and investors have a vested interest in the companies they finance, often causing them to become very involved in helping the firms they fund.</a:t>
            </a:r>
          </a:p>
          <a:p>
            <a:pPr marL="740664" lvl="1"/>
            <a:r>
              <a:rPr lang="en-US" sz="2400" dirty="0"/>
              <a:t>Like the other non-employee members of a firm</a:t>
            </a:r>
            <a:r>
              <a:rPr lang="en-US" altLang="en-US" sz="2400" dirty="0"/>
              <a:t>’</a:t>
            </a:r>
            <a:r>
              <a:rPr lang="en-US" sz="2400" dirty="0"/>
              <a:t>s new-venture team, lenders and investors help new firms by providing guidance and lending advice.</a:t>
            </a:r>
          </a:p>
          <a:p>
            <a:pPr marL="740664" lvl="1"/>
            <a:r>
              <a:rPr lang="en-US" sz="2400" dirty="0"/>
              <a:t>In addition, a firm</a:t>
            </a:r>
            <a:r>
              <a:rPr lang="en-US" altLang="en-US" sz="2400" dirty="0"/>
              <a:t>’</a:t>
            </a:r>
            <a:r>
              <a:rPr lang="en-US" sz="2400" dirty="0"/>
              <a:t>s lenders and investors assume the natural role of providing financial oversight.</a:t>
            </a:r>
          </a:p>
        </p:txBody>
      </p:sp>
    </p:spTree>
    <p:extLst>
      <p:ext uri="{BB962C8B-B14F-4D97-AF65-F5344CB8AC3E}">
        <p14:creationId xmlns:p14="http://schemas.microsoft.com/office/powerpoint/2010/main" val="374303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IN" sz="3600" dirty="0"/>
              <a:t>Ways Lenders and Investors Add Value </a:t>
            </a:r>
            <a:br>
              <a:rPr lang="en-IN" sz="3600" dirty="0"/>
            </a:br>
            <a:r>
              <a:rPr lang="en-IN" sz="3600" dirty="0"/>
              <a:t>to an Entrepreneurial Firm E.g. Business Angels</a:t>
            </a:r>
            <a:endParaRPr lang="en-US" sz="2000" b="0" dirty="0"/>
          </a:p>
        </p:txBody>
      </p:sp>
      <p:sp>
        <p:nvSpPr>
          <p:cNvPr id="7" name="Content Placeholder 6"/>
          <p:cNvSpPr>
            <a:spLocks noGrp="1"/>
          </p:cNvSpPr>
          <p:nvPr>
            <p:ph idx="1"/>
          </p:nvPr>
        </p:nvSpPr>
        <p:spPr>
          <a:xfrm>
            <a:off x="911424" y="1628800"/>
            <a:ext cx="10081120" cy="3989039"/>
          </a:xfrm>
        </p:spPr>
        <p:txBody>
          <a:bodyPr/>
          <a:lstStyle/>
          <a:p>
            <a:r>
              <a:rPr lang="en-US" sz="2400" dirty="0"/>
              <a:t>Help identify and recruit key management personnel.</a:t>
            </a:r>
          </a:p>
          <a:p>
            <a:r>
              <a:rPr lang="en-US" sz="2400" dirty="0"/>
              <a:t>Provide insight into the industry and markets in which the venture intends to participate.</a:t>
            </a:r>
          </a:p>
          <a:p>
            <a:r>
              <a:rPr lang="en-US" sz="2400" dirty="0"/>
              <a:t>Help the venture fine-tune its business model.</a:t>
            </a:r>
          </a:p>
          <a:p>
            <a:r>
              <a:rPr lang="en-US" sz="2400" dirty="0"/>
              <a:t>Serve as a sounding board for new ideas.</a:t>
            </a:r>
          </a:p>
          <a:p>
            <a:r>
              <a:rPr lang="en-US" sz="2400" dirty="0"/>
              <a:t>Provide introductions to additional sources of capital.</a:t>
            </a:r>
          </a:p>
          <a:p>
            <a:r>
              <a:rPr lang="en-US" sz="2400" dirty="0"/>
              <a:t>Recruit customers.</a:t>
            </a:r>
          </a:p>
        </p:txBody>
      </p:sp>
    </p:spTree>
    <p:extLst>
      <p:ext uri="{BB962C8B-B14F-4D97-AF65-F5344CB8AC3E}">
        <p14:creationId xmlns:p14="http://schemas.microsoft.com/office/powerpoint/2010/main" val="19161732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Other Professionals</a:t>
            </a:r>
          </a:p>
        </p:txBody>
      </p:sp>
      <p:sp>
        <p:nvSpPr>
          <p:cNvPr id="7" name="Content Placeholder 6"/>
          <p:cNvSpPr>
            <a:spLocks noGrp="1"/>
          </p:cNvSpPr>
          <p:nvPr>
            <p:ph idx="1"/>
          </p:nvPr>
        </p:nvSpPr>
        <p:spPr>
          <a:xfrm>
            <a:off x="839416" y="1166018"/>
            <a:ext cx="10369152" cy="4525963"/>
          </a:xfrm>
        </p:spPr>
        <p:txBody>
          <a:bodyPr/>
          <a:lstStyle/>
          <a:p>
            <a:r>
              <a:rPr lang="en-US" sz="2400" dirty="0"/>
              <a:t>Other Professionals</a:t>
            </a:r>
          </a:p>
          <a:p>
            <a:pPr marL="740664" lvl="1"/>
            <a:r>
              <a:rPr lang="en-US" sz="2400" dirty="0"/>
              <a:t>The other professionals that make up a firm</a:t>
            </a:r>
            <a:r>
              <a:rPr lang="en-US" altLang="en-US" sz="2400" dirty="0"/>
              <a:t>’</a:t>
            </a:r>
            <a:r>
              <a:rPr lang="en-US" sz="2400" dirty="0"/>
              <a:t>s new-venture team include attorneys, accountants, and business consultants.</a:t>
            </a:r>
          </a:p>
          <a:p>
            <a:r>
              <a:rPr lang="en-US" sz="2400" dirty="0"/>
              <a:t>Business Consultants</a:t>
            </a:r>
          </a:p>
          <a:p>
            <a:pPr marL="740664" lvl="1"/>
            <a:r>
              <a:rPr lang="en-US" sz="2400" dirty="0"/>
              <a:t>A business consultant is an individual who gives professional or expert advice.</a:t>
            </a:r>
          </a:p>
          <a:p>
            <a:pPr marL="740664" lvl="1"/>
            <a:r>
              <a:rPr lang="en-US" sz="2400" dirty="0"/>
              <a:t>Business consultants fall into two categories: paid consultants and consultants who are available for free or at a reduced rate through a nonprofit or governmental agency such as local growth hubs.</a:t>
            </a:r>
          </a:p>
        </p:txBody>
      </p:sp>
    </p:spTree>
    <p:extLst>
      <p:ext uri="{BB962C8B-B14F-4D97-AF65-F5344CB8AC3E}">
        <p14:creationId xmlns:p14="http://schemas.microsoft.com/office/powerpoint/2010/main" val="320037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a:xfrm>
            <a:off x="609600" y="274638"/>
            <a:ext cx="10972800" cy="490066"/>
          </a:xfrm>
        </p:spPr>
        <p:txBody>
          <a:bodyPr/>
          <a:lstStyle/>
          <a:p>
            <a:pPr algn="ctr"/>
            <a:r>
              <a:rPr lang="en-US" sz="4000"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a:xfrm>
            <a:off x="609600" y="857026"/>
            <a:ext cx="10972800" cy="4804221"/>
          </a:xfrm>
        </p:spPr>
        <p:txBody>
          <a:bodyPr/>
          <a:lstStyle/>
          <a:p>
            <a:r>
              <a:rPr lang="en-US" sz="2200" dirty="0"/>
              <a:t>Barringer, B., Ireland, D., (2019) Entrepreneurship: Successfully Launching New Ventures. Sixth edition; Global edition. Harlow, England: Pearson.</a:t>
            </a:r>
          </a:p>
          <a:p>
            <a:r>
              <a:rPr lang="en-US" sz="2200" dirty="0" err="1"/>
              <a:t>Dumitriu</a:t>
            </a:r>
            <a:r>
              <a:rPr lang="en-US" sz="2200" dirty="0"/>
              <a:t>, S., (2019) ‘</a:t>
            </a:r>
            <a:r>
              <a:rPr lang="en-US" sz="2200" dirty="0" err="1"/>
              <a:t>Managemant</a:t>
            </a:r>
            <a:r>
              <a:rPr lang="en-US" sz="2200" dirty="0"/>
              <a:t> matters’ The entrepreneurs network. Available at: </a:t>
            </a:r>
            <a:r>
              <a:rPr lang="en-US" sz="2200" dirty="0">
                <a:hlinkClick r:id="rId2"/>
              </a:rPr>
              <a:t>https://www.tenentrepreneurs.org/research/management-matters</a:t>
            </a:r>
            <a:r>
              <a:rPr lang="en-US" sz="2200" dirty="0"/>
              <a:t> Accessed: 12th May 2020</a:t>
            </a:r>
          </a:p>
          <a:p>
            <a:r>
              <a:rPr lang="en-US" sz="2200" dirty="0"/>
              <a:t>Hisrich, R.D., Peters, M.P., Shepherd, D.A., (2020) Entrepreneurship. Eleventh edition, New York: McGraw-Hill </a:t>
            </a:r>
          </a:p>
          <a:p>
            <a:r>
              <a:rPr lang="en-US" sz="2200" dirty="0"/>
              <a:t>Hussain, S., (2019) </a:t>
            </a:r>
            <a:r>
              <a:rPr lang="en-US" sz="2200" i="1" dirty="0"/>
              <a:t>’Whatever happened to ousted Uber CEO Travis Kalanick?’ </a:t>
            </a:r>
            <a:r>
              <a:rPr lang="en-US" sz="2200" dirty="0"/>
              <a:t>Available at </a:t>
            </a:r>
            <a:r>
              <a:rPr lang="en-US" sz="2200" dirty="0">
                <a:hlinkClick r:id="rId3"/>
              </a:rPr>
              <a:t>https://www.latimes.com/business/technology/la-fi-tn-uber-ipo-travis-kalanick-cloudkitchens-20190509-story.html</a:t>
            </a:r>
            <a:r>
              <a:rPr lang="en-US" sz="2200" dirty="0"/>
              <a:t> Accessed: 20</a:t>
            </a:r>
            <a:r>
              <a:rPr lang="en-US" sz="2200" baseline="30000" dirty="0"/>
              <a:t>th</a:t>
            </a:r>
            <a:r>
              <a:rPr lang="en-US" sz="2200" dirty="0"/>
              <a:t> October </a:t>
            </a:r>
          </a:p>
          <a:p>
            <a:r>
              <a:rPr lang="en-US" sz="2200" dirty="0"/>
              <a:t>Martin, E., (2020) </a:t>
            </a:r>
            <a:r>
              <a:rPr lang="en-US" sz="2200" i="1" dirty="0"/>
              <a:t>Meet Ronald Wayne, The Forgotten Third Co-Founder Of Apple. </a:t>
            </a:r>
            <a:r>
              <a:rPr lang="en-US" sz="2200" dirty="0"/>
              <a:t>Available at : </a:t>
            </a:r>
            <a:r>
              <a:rPr lang="en-US" sz="2200" dirty="0">
                <a:hlinkClick r:id="rId4"/>
              </a:rPr>
              <a:t>https://www.share-talk.com/meet-ronald-wayne-the-forgotten-third-co-founder-of-apple-2/#gs.keo5y8</a:t>
            </a:r>
            <a:r>
              <a:rPr lang="en-US" sz="2200" dirty="0"/>
              <a:t> Accessed: 31</a:t>
            </a:r>
            <a:r>
              <a:rPr lang="en-US" sz="2200" baseline="30000" dirty="0"/>
              <a:t>st</a:t>
            </a:r>
            <a:r>
              <a:rPr lang="en-US" sz="2200" dirty="0"/>
              <a:t> October 2020.</a:t>
            </a:r>
          </a:p>
          <a:p>
            <a:endParaRPr lang="en-US" sz="2400" dirty="0"/>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0932604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2315</TotalTime>
  <Words>1806</Words>
  <Application>Microsoft Macintosh PowerPoint</Application>
  <PresentationFormat>Widescreen</PresentationFormat>
  <Paragraphs>131</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Myriad Pro</vt:lpstr>
      <vt:lpstr>Verdana</vt:lpstr>
      <vt:lpstr>20140311PresentationUWTSDTemplate</vt:lpstr>
      <vt:lpstr>LCBB5001</vt:lpstr>
      <vt:lpstr>Learning Objectives</vt:lpstr>
      <vt:lpstr>New-Venture Team </vt:lpstr>
      <vt:lpstr>Liability of Newness</vt:lpstr>
      <vt:lpstr>Separate Elements of a New-Venture Team</vt:lpstr>
      <vt:lpstr>Common Mistakes in Putting Together  a New-Venture Team (1 of 2)</vt:lpstr>
      <vt:lpstr>Common Mistakes in Putting Together  a New-Venture Team (2 of 2)</vt:lpstr>
      <vt:lpstr>The Founder or Founders of a New-Venture</vt:lpstr>
      <vt:lpstr>Advantages and Disadvantages of Starting a Venture as a Team (1 of 2)</vt:lpstr>
      <vt:lpstr>Advantages and Disadvantages of Starting a Venture as a Team (2 of 2)</vt:lpstr>
      <vt:lpstr>Key Elements of a Successful Founding Team</vt:lpstr>
      <vt:lpstr>Preferred Attributes of Sole Entrepreneurs  and Members of a New-Venture Team (1 of 2) </vt:lpstr>
      <vt:lpstr>Preferred Attributes of Sole Entrepreneurs  and Members of a New-Venture Team (2 of 2)</vt:lpstr>
      <vt:lpstr>The Management Team and Key Employees</vt:lpstr>
      <vt:lpstr>Sources of Labor New Ventures Utilize  to Get Their Work Done (1 of 2)</vt:lpstr>
      <vt:lpstr>Sources of Labor New Ventures Utilize  to Get Their Work Done (2 of 2)</vt:lpstr>
      <vt:lpstr>The Roles of the Board of Directors</vt:lpstr>
      <vt:lpstr>What a Board of Directors Can Do to Help  a Start-Up Get Off to a Good Start</vt:lpstr>
      <vt:lpstr>Rounding out the Team: The Role of Professional Advisers</vt:lpstr>
      <vt:lpstr>Board of Advisors</vt:lpstr>
      <vt:lpstr>Lenders and Investors</vt:lpstr>
      <vt:lpstr>Ways Lenders and Investors Add Value  to an Entrepreneurial Firm E.g. Business Angels</vt:lpstr>
      <vt:lpstr>Other Professionals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136</cp:revision>
  <cp:lastPrinted>2018-07-09T15:27:01Z</cp:lastPrinted>
  <dcterms:created xsi:type="dcterms:W3CDTF">2002-10-07T19:43:58Z</dcterms:created>
  <dcterms:modified xsi:type="dcterms:W3CDTF">2021-06-14T22:09:35Z</dcterms:modified>
</cp:coreProperties>
</file>