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3"/>
  </p:notesMasterIdLst>
  <p:sldIdLst>
    <p:sldId id="256" r:id="rId2"/>
    <p:sldId id="259" r:id="rId3"/>
    <p:sldId id="260" r:id="rId4"/>
    <p:sldId id="261" r:id="rId5"/>
    <p:sldId id="263" r:id="rId6"/>
    <p:sldId id="264" r:id="rId7"/>
    <p:sldId id="265" r:id="rId8"/>
    <p:sldId id="262" r:id="rId9"/>
    <p:sldId id="266" r:id="rId10"/>
    <p:sldId id="267" r:id="rId11"/>
    <p:sldId id="268"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26" autoAdjust="0"/>
    <p:restoredTop sz="64403" autoAdjust="0"/>
  </p:normalViewPr>
  <p:slideViewPr>
    <p:cSldViewPr snapToGrid="0" snapToObjects="1">
      <p:cViewPr varScale="1">
        <p:scale>
          <a:sx n="58" d="100"/>
          <a:sy n="58" d="100"/>
        </p:scale>
        <p:origin x="1737" y="45"/>
      </p:cViewPr>
      <p:guideLst/>
    </p:cSldViewPr>
  </p:slideViewPr>
  <p:outlineViewPr>
    <p:cViewPr>
      <p:scale>
        <a:sx n="33" d="100"/>
        <a:sy n="33" d="100"/>
      </p:scale>
      <p:origin x="0" y="-78"/>
    </p:cViewPr>
  </p:outlineViewPr>
  <p:notesTextViewPr>
    <p:cViewPr>
      <p:scale>
        <a:sx n="1" d="1"/>
        <a:sy n="1" d="1"/>
      </p:scale>
      <p:origin x="0" y="0"/>
    </p:cViewPr>
  </p:notesTextViewPr>
  <p:notesViewPr>
    <p:cSldViewPr snapToGrid="0" snapToObjects="1">
      <p:cViewPr varScale="1">
        <p:scale>
          <a:sx n="87" d="100"/>
          <a:sy n="87" d="100"/>
        </p:scale>
        <p:origin x="3840"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2/9/2020</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Circulate</a:t>
            </a:r>
            <a:r>
              <a:rPr lang="en-GB" baseline="0" dirty="0"/>
              <a:t> register</a:t>
            </a:r>
          </a:p>
          <a:p>
            <a:endParaRPr lang="en-GB" baseline="0" dirty="0"/>
          </a:p>
          <a:p>
            <a:r>
              <a:rPr lang="en-GB" dirty="0"/>
              <a:t>What are some of the main contemporary priorities and initiatives? – Evidence from schools</a:t>
            </a:r>
            <a:endParaRPr lang="en-GB" baseline="0" dirty="0"/>
          </a:p>
          <a:p>
            <a:r>
              <a:rPr lang="en-GB" sz="1200" kern="1200" dirty="0">
                <a:solidFill>
                  <a:schemeClr val="tx1"/>
                </a:solidFill>
                <a:effectLst/>
                <a:latin typeface="+mn-lt"/>
                <a:ea typeface="+mn-ea"/>
                <a:cs typeface="+mn-cs"/>
              </a:rPr>
              <a:t>Tell your group about something you have seen in your placement school that is an example of, or is linked to, a current national initiative.</a:t>
            </a:r>
          </a:p>
          <a:p>
            <a:r>
              <a:rPr lang="en-GB" sz="1200" kern="1200" dirty="0">
                <a:solidFill>
                  <a:schemeClr val="tx1"/>
                </a:solidFill>
                <a:effectLst/>
                <a:latin typeface="+mn-lt"/>
                <a:ea typeface="+mn-ea"/>
                <a:cs typeface="+mn-cs"/>
              </a:rPr>
              <a:t>Rank in order of priority</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Ask them if they have read the article on Social Justice they were asked to read.</a:t>
            </a:r>
          </a:p>
          <a:p>
            <a:endParaRPr lang="en-GB" dirty="0"/>
          </a:p>
        </p:txBody>
      </p:sp>
      <p:sp>
        <p:nvSpPr>
          <p:cNvPr id="4" name="Slide Number Placeholder 3"/>
          <p:cNvSpPr>
            <a:spLocks noGrp="1"/>
          </p:cNvSpPr>
          <p:nvPr>
            <p:ph type="sldNum" sz="quarter" idx="10"/>
          </p:nvPr>
        </p:nvSpPr>
        <p:spPr/>
        <p:txBody>
          <a:bodyPr/>
          <a:lstStyle/>
          <a:p>
            <a:fld id="{8753967A-EFAE-47C2-AEAA-D6EDA54E490D}" type="slidenum">
              <a:rPr lang="en-GB" smtClean="0"/>
              <a:t>2</a:t>
            </a:fld>
            <a:endParaRPr lang="en-GB" dirty="0"/>
          </a:p>
        </p:txBody>
      </p:sp>
    </p:spTree>
    <p:extLst>
      <p:ext uri="{BB962C8B-B14F-4D97-AF65-F5344CB8AC3E}">
        <p14:creationId xmlns:p14="http://schemas.microsoft.com/office/powerpoint/2010/main" val="18124500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sz="1200" kern="1200" baseline="0" dirty="0">
              <a:solidFill>
                <a:schemeClr val="tx1"/>
              </a:solidFill>
              <a:effectLst/>
              <a:latin typeface="+mn-lt"/>
              <a:ea typeface="+mn-ea"/>
              <a:cs typeface="+mn-cs"/>
            </a:endParaRPr>
          </a:p>
          <a:p>
            <a:pPr marL="171450" indent="-171450">
              <a:buFont typeface="Arial" panose="020B0604020202020204" pitchFamily="34" charset="0"/>
              <a:buChar char="•"/>
            </a:pP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Overview</a:t>
            </a:r>
            <a:r>
              <a:rPr lang="en-GB" sz="1200" kern="1200" baseline="0" dirty="0">
                <a:solidFill>
                  <a:schemeClr val="tx1"/>
                </a:solidFill>
                <a:effectLst/>
                <a:latin typeface="+mn-lt"/>
                <a:ea typeface="+mn-ea"/>
                <a:cs typeface="+mn-cs"/>
              </a:rPr>
              <a:t> – refer to slide</a:t>
            </a:r>
          </a:p>
          <a:p>
            <a:pPr marL="171450" indent="-171450">
              <a:buFont typeface="Arial" panose="020B0604020202020204" pitchFamily="34" charset="0"/>
              <a:buChar char="•"/>
            </a:pPr>
            <a:endParaRPr lang="en-GB" sz="1200" kern="1200" baseline="0" dirty="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a:solidFill>
                  <a:schemeClr val="tx1"/>
                </a:solidFill>
                <a:effectLst/>
                <a:latin typeface="+mn-lt"/>
                <a:ea typeface="+mn-ea"/>
                <a:cs typeface="+mn-cs"/>
              </a:rPr>
              <a:t>Overarching</a:t>
            </a:r>
            <a:r>
              <a:rPr lang="en-GB" sz="1200" kern="1200" baseline="0" dirty="0">
                <a:solidFill>
                  <a:schemeClr val="tx1"/>
                </a:solidFill>
                <a:effectLst/>
                <a:latin typeface="+mn-lt"/>
                <a:ea typeface="+mn-ea"/>
                <a:cs typeface="+mn-cs"/>
              </a:rPr>
              <a:t> aims - </a:t>
            </a:r>
            <a:r>
              <a:rPr lang="en-GB" sz="1200" kern="1200" dirty="0">
                <a:solidFill>
                  <a:schemeClr val="tx1"/>
                </a:solidFill>
                <a:effectLst/>
                <a:latin typeface="+mn-lt"/>
                <a:ea typeface="+mn-ea"/>
                <a:cs typeface="+mn-cs"/>
              </a:rPr>
              <a:t>The principal aim of this module is for students to begin to build up an understanding of the many diverse, and often opposing, influences that can act upon children’s learning, and can make demands of then</a:t>
            </a:r>
            <a:r>
              <a:rPr lang="en-GB" sz="1200" kern="1200" baseline="0" dirty="0">
                <a:solidFill>
                  <a:schemeClr val="tx1"/>
                </a:solidFill>
                <a:effectLst/>
                <a:latin typeface="+mn-lt"/>
                <a:ea typeface="+mn-ea"/>
                <a:cs typeface="+mn-cs"/>
              </a:rPr>
              <a:t> as teachers. </a:t>
            </a:r>
            <a:r>
              <a:rPr lang="en-GB" sz="1200" kern="1200" dirty="0">
                <a:solidFill>
                  <a:schemeClr val="tx1"/>
                </a:solidFill>
                <a:effectLst/>
                <a:latin typeface="+mn-lt"/>
                <a:ea typeface="+mn-ea"/>
                <a:cs typeface="+mn-cs"/>
              </a:rPr>
              <a:t>The module goes beyond the classroom to explore the myriad factors that influence children’s learning, whether it be the homes they come from or current educational policies, contemporary beliefs about what a curriculum should look like or where children live. The more students understand and engage with the world in which their</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pupils inhabit, be it the local community or the global community, the better able they will be to understand the young people you teach and respond to their learning needs.  This knowledge and engagement will enable them to make more informed decisions and choices about their own practice and how they respond to the ever-changing educational environment. However, at the heart of this module is an unshakable belief that education is the vehicle for social justice. Remind students that they should have read:</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Chapter 1  (An Introduction to Education &amp; Social Justice) in Smith, E., 2012. </a:t>
            </a:r>
            <a:r>
              <a:rPr lang="en-GB" sz="1200" i="1" kern="1200" dirty="0">
                <a:solidFill>
                  <a:schemeClr val="tx1"/>
                </a:solidFill>
                <a:effectLst/>
                <a:latin typeface="+mn-lt"/>
                <a:ea typeface="+mn-ea"/>
                <a:cs typeface="+mn-cs"/>
              </a:rPr>
              <a:t>Key issues in education and social justice.</a:t>
            </a:r>
          </a:p>
          <a:p>
            <a:pPr marL="171450" indent="-171450">
              <a:buFont typeface="Arial" panose="020B0604020202020204" pitchFamily="34" charset="0"/>
              <a:buChar char="•"/>
            </a:pPr>
            <a:endParaRPr lang="en-GB" sz="1200" i="1"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i="0" kern="1200" dirty="0">
                <a:solidFill>
                  <a:schemeClr val="tx1"/>
                </a:solidFill>
                <a:effectLst/>
                <a:latin typeface="+mn-lt"/>
                <a:ea typeface="+mn-ea"/>
                <a:cs typeface="+mn-cs"/>
              </a:rPr>
              <a:t>Style of delivery </a:t>
            </a:r>
            <a:r>
              <a:rPr lang="en-GB" sz="1200" i="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You will work with a tutor and in small groups for most sessions, and we aim to make as many sessions as possible seminar style. Some guest speakers will be joining us. We welcome feedback.</a:t>
            </a:r>
          </a:p>
          <a:p>
            <a:pPr marL="17145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a:solidFill>
                  <a:schemeClr val="tx1"/>
                </a:solidFill>
                <a:effectLst/>
                <a:latin typeface="+mn-lt"/>
                <a:ea typeface="+mn-ea"/>
                <a:cs typeface="+mn-cs"/>
              </a:rPr>
              <a:t>Module leads – see slide – point out that any queries regarding this module, particularly the assignments,</a:t>
            </a:r>
            <a:r>
              <a:rPr lang="en-GB" sz="1200" kern="1200" baseline="0" dirty="0">
                <a:solidFill>
                  <a:schemeClr val="tx1"/>
                </a:solidFill>
                <a:effectLst/>
                <a:latin typeface="+mn-lt"/>
                <a:ea typeface="+mn-ea"/>
                <a:cs typeface="+mn-cs"/>
              </a:rPr>
              <a:t> should be directed towards the 3 MLs.</a:t>
            </a:r>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a:solidFill>
                  <a:schemeClr val="tx1"/>
                </a:solidFill>
                <a:effectLst/>
                <a:latin typeface="+mn-lt"/>
                <a:ea typeface="+mn-ea"/>
                <a:cs typeface="+mn-cs"/>
              </a:rPr>
              <a:t>Engagement – we expect you to: 1, attend every lecture,</a:t>
            </a:r>
            <a:r>
              <a:rPr lang="en-GB" sz="1200" kern="1200" baseline="0" dirty="0">
                <a:solidFill>
                  <a:schemeClr val="tx1"/>
                </a:solidFill>
                <a:effectLst/>
                <a:latin typeface="+mn-lt"/>
                <a:ea typeface="+mn-ea"/>
                <a:cs typeface="+mn-cs"/>
              </a:rPr>
              <a:t> 2, bring a large electronic device with you each time, 3, to participate full in all activities</a:t>
            </a:r>
          </a:p>
          <a:p>
            <a:pPr marL="171450" indent="-171450">
              <a:buFont typeface="Arial" panose="020B0604020202020204" pitchFamily="34" charset="0"/>
              <a:buChar char="•"/>
            </a:pPr>
            <a:endParaRPr lang="en-GB" sz="1200" kern="1200" baseline="0" dirty="0">
              <a:solidFill>
                <a:schemeClr val="tx1"/>
              </a:solidFill>
              <a:effectLst/>
              <a:latin typeface="+mn-lt"/>
              <a:ea typeface="+mn-ea"/>
              <a:cs typeface="+mn-cs"/>
            </a:endParaRPr>
          </a:p>
          <a:p>
            <a:pPr marL="171450" indent="-171450">
              <a:buFont typeface="Arial" panose="020B0604020202020204" pitchFamily="34" charset="0"/>
              <a:buChar char="•"/>
            </a:pPr>
            <a:r>
              <a:rPr lang="en-GB" sz="1200" kern="1200" baseline="0" dirty="0">
                <a:solidFill>
                  <a:schemeClr val="tx1"/>
                </a:solidFill>
                <a:effectLst/>
                <a:latin typeface="+mn-lt"/>
                <a:ea typeface="+mn-ea"/>
                <a:cs typeface="+mn-cs"/>
              </a:rPr>
              <a:t>Evidence for EWC Passport: some activities will provide you with evidence that you can upload to your Passport</a:t>
            </a:r>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a:solidFill>
                  <a:schemeClr val="tx1"/>
                </a:solidFill>
                <a:effectLst/>
                <a:latin typeface="+mn-lt"/>
                <a:ea typeface="+mn-ea"/>
                <a:cs typeface="+mn-cs"/>
              </a:rPr>
              <a:t>Assignment – more will</a:t>
            </a:r>
            <a:r>
              <a:rPr lang="en-GB" sz="1200" kern="1200" baseline="0" dirty="0">
                <a:solidFill>
                  <a:schemeClr val="tx1"/>
                </a:solidFill>
                <a:effectLst/>
                <a:latin typeface="+mn-lt"/>
                <a:ea typeface="+mn-ea"/>
                <a:cs typeface="+mn-cs"/>
              </a:rPr>
              <a:t> be said about this later in the week – submission 17</a:t>
            </a:r>
            <a:r>
              <a:rPr lang="en-GB" sz="1200" kern="1200" baseline="30000" dirty="0">
                <a:solidFill>
                  <a:schemeClr val="tx1"/>
                </a:solidFill>
                <a:effectLst/>
                <a:latin typeface="+mn-lt"/>
                <a:ea typeface="+mn-ea"/>
                <a:cs typeface="+mn-cs"/>
              </a:rPr>
              <a:t>th</a:t>
            </a:r>
            <a:r>
              <a:rPr lang="en-GB" sz="1200" kern="1200" baseline="0" dirty="0">
                <a:solidFill>
                  <a:schemeClr val="tx1"/>
                </a:solidFill>
                <a:effectLst/>
                <a:latin typeface="+mn-lt"/>
                <a:ea typeface="+mn-ea"/>
                <a:cs typeface="+mn-cs"/>
              </a:rPr>
              <a:t> April</a:t>
            </a:r>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GB" dirty="0"/>
              <a:t>At</a:t>
            </a:r>
            <a:r>
              <a:rPr lang="en-GB" baseline="0" dirty="0"/>
              <a:t> Level 7, credits from this module would count towards a Master’s degree at THIS university.</a:t>
            </a:r>
            <a:endParaRPr lang="en-GB" dirty="0"/>
          </a:p>
        </p:txBody>
      </p:sp>
      <p:sp>
        <p:nvSpPr>
          <p:cNvPr id="4" name="Slide Number Placeholder 3"/>
          <p:cNvSpPr>
            <a:spLocks noGrp="1"/>
          </p:cNvSpPr>
          <p:nvPr>
            <p:ph type="sldNum" sz="quarter" idx="10"/>
          </p:nvPr>
        </p:nvSpPr>
        <p:spPr/>
        <p:txBody>
          <a:bodyPr/>
          <a:lstStyle/>
          <a:p>
            <a:fld id="{8753967A-EFAE-47C2-AEAA-D6EDA54E490D}" type="slidenum">
              <a:rPr lang="en-GB" smtClean="0"/>
              <a:t>3</a:t>
            </a:fld>
            <a:endParaRPr lang="en-GB" dirty="0"/>
          </a:p>
        </p:txBody>
      </p:sp>
    </p:spTree>
    <p:extLst>
      <p:ext uri="{BB962C8B-B14F-4D97-AF65-F5344CB8AC3E}">
        <p14:creationId xmlns:p14="http://schemas.microsoft.com/office/powerpoint/2010/main" val="5068399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a:t>
            </a:r>
            <a:r>
              <a:rPr lang="en-GB" baseline="0" dirty="0"/>
              <a:t> we will make reference to the assignment during this module and we have prepared some activities to support their understanding of the tasks and their planning for this work.</a:t>
            </a:r>
            <a:endParaRPr lang="en-GB" dirty="0"/>
          </a:p>
        </p:txBody>
      </p:sp>
      <p:sp>
        <p:nvSpPr>
          <p:cNvPr id="4" name="Slide Number Placeholder 3"/>
          <p:cNvSpPr>
            <a:spLocks noGrp="1"/>
          </p:cNvSpPr>
          <p:nvPr>
            <p:ph type="sldNum" sz="quarter" idx="10"/>
          </p:nvPr>
        </p:nvSpPr>
        <p:spPr/>
        <p:txBody>
          <a:bodyPr/>
          <a:lstStyle/>
          <a:p>
            <a:fld id="{8753967A-EFAE-47C2-AEAA-D6EDA54E490D}" type="slidenum">
              <a:rPr lang="en-GB" smtClean="0"/>
              <a:t>4</a:t>
            </a:fld>
            <a:endParaRPr lang="en-GB" dirty="0"/>
          </a:p>
        </p:txBody>
      </p:sp>
    </p:spTree>
    <p:extLst>
      <p:ext uri="{BB962C8B-B14F-4D97-AF65-F5344CB8AC3E}">
        <p14:creationId xmlns:p14="http://schemas.microsoft.com/office/powerpoint/2010/main" val="25516336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Each group to find out about a different initiative</a:t>
            </a:r>
            <a:r>
              <a:rPr lang="en-GB" sz="1200" kern="1200" baseline="0" dirty="0">
                <a:solidFill>
                  <a:schemeClr val="tx1"/>
                </a:solidFill>
                <a:effectLst/>
                <a:latin typeface="+mn-lt"/>
                <a:ea typeface="+mn-ea"/>
                <a:cs typeface="+mn-cs"/>
              </a:rPr>
              <a:t> by reading one of the following (hyperlink to Padlet):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National Mission: 24</a:t>
            </a:r>
            <a:r>
              <a:rPr lang="en-US" sz="1200" kern="1200" baseline="0" dirty="0">
                <a:solidFill>
                  <a:schemeClr val="tx1"/>
                </a:solidFill>
                <a:effectLst/>
                <a:latin typeface="+mn-lt"/>
                <a:ea typeface="+mn-ea"/>
                <a:cs typeface="+mn-cs"/>
              </a:rPr>
              <a:t> pages</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Well-being of Future Generations: 12 pages but an easy read</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Welsh</a:t>
            </a:r>
            <a:r>
              <a:rPr lang="en-US" sz="1200" kern="1200" baseline="0" dirty="0" smtClean="0">
                <a:solidFill>
                  <a:schemeClr val="tx1"/>
                </a:solidFill>
                <a:effectLst/>
                <a:latin typeface="+mn-lt"/>
                <a:ea typeface="+mn-ea"/>
                <a:cs typeface="+mn-cs"/>
              </a:rPr>
              <a:t> </a:t>
            </a:r>
            <a:r>
              <a:rPr lang="en-US" sz="1200" kern="1200" baseline="0" smtClean="0">
                <a:solidFill>
                  <a:schemeClr val="tx1"/>
                </a:solidFill>
                <a:effectLst/>
                <a:latin typeface="+mn-lt"/>
                <a:ea typeface="+mn-ea"/>
                <a:cs typeface="+mn-cs"/>
              </a:rPr>
              <a:t>in Education</a:t>
            </a:r>
            <a:r>
              <a:rPr lang="en-US" sz="1200" kern="1200" smtClean="0">
                <a:solidFill>
                  <a:schemeClr val="tx1"/>
                </a:solidFill>
                <a:effectLst/>
                <a:latin typeface="+mn-lt"/>
                <a:ea typeface="+mn-ea"/>
                <a:cs typeface="+mn-cs"/>
              </a:rPr>
              <a:t>: </a:t>
            </a:r>
            <a:r>
              <a:rPr lang="en-US" sz="1200" kern="1200" dirty="0">
                <a:solidFill>
                  <a:schemeClr val="tx1"/>
                </a:solidFill>
                <a:effectLst/>
                <a:latin typeface="+mn-lt"/>
                <a:ea typeface="+mn-ea"/>
                <a:cs typeface="+mn-cs"/>
              </a:rPr>
              <a:t>P.1-14</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Children &amp; Young People’s Rights:</a:t>
            </a:r>
            <a:r>
              <a:rPr lang="en-US" sz="1200" kern="1200" baseline="0" dirty="0">
                <a:solidFill>
                  <a:schemeClr val="tx1"/>
                </a:solidFill>
                <a:effectLst/>
                <a:latin typeface="+mn-lt"/>
                <a:ea typeface="+mn-ea"/>
                <a:cs typeface="+mn-cs"/>
              </a:rPr>
              <a:t> very long </a:t>
            </a:r>
            <a:r>
              <a:rPr lang="en-US" sz="1200" kern="1200" dirty="0">
                <a:solidFill>
                  <a:schemeClr val="tx1"/>
                </a:solidFill>
                <a:effectLst/>
                <a:latin typeface="+mn-lt"/>
                <a:ea typeface="+mn-ea"/>
                <a:cs typeface="+mn-cs"/>
              </a:rPr>
              <a:t>P.21-36</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baseline="0" dirty="0">
                <a:solidFill>
                  <a:schemeClr val="tx1"/>
                </a:solidFill>
                <a:effectLst/>
                <a:latin typeface="+mn-lt"/>
                <a:ea typeface="+mn-ea"/>
                <a:cs typeface="+mn-cs"/>
              </a:rPr>
              <a:t>Closing the gap – EAS summary of a lot of good material: read all</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Development of the teaching profession</a:t>
            </a:r>
            <a:r>
              <a:rPr lang="en-GB" sz="1200" kern="1200" dirty="0">
                <a:solidFill>
                  <a:schemeClr val="tx1"/>
                </a:solidFill>
                <a:effectLst/>
                <a:latin typeface="+mn-lt"/>
                <a:ea typeface="+mn-ea"/>
                <a:cs typeface="+mn-cs"/>
              </a:rPr>
              <a:t>:</a:t>
            </a:r>
            <a:r>
              <a:rPr lang="en-GB" sz="1200" kern="1200" baseline="0" dirty="0">
                <a:solidFill>
                  <a:schemeClr val="tx1"/>
                </a:solidFill>
                <a:effectLst/>
                <a:latin typeface="+mn-lt"/>
                <a:ea typeface="+mn-ea"/>
                <a:cs typeface="+mn-cs"/>
              </a:rPr>
              <a:t> all 9 pages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baseline="0" dirty="0">
                <a:solidFill>
                  <a:schemeClr val="tx1"/>
                </a:solidFill>
                <a:effectLst/>
                <a:latin typeface="+mn-lt"/>
                <a:ea typeface="+mn-ea"/>
                <a:cs typeface="+mn-cs"/>
              </a:rPr>
              <a:t>Respect and resilience: 24 pages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baseline="0" dirty="0">
                <a:solidFill>
                  <a:schemeClr val="tx1"/>
                </a:solidFill>
                <a:effectLst/>
                <a:latin typeface="+mn-lt"/>
                <a:ea typeface="+mn-ea"/>
                <a:cs typeface="+mn-cs"/>
              </a:rPr>
              <a:t>See task on the next slide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baseline="0" dirty="0">
                <a:solidFill>
                  <a:schemeClr val="tx1"/>
                </a:solidFill>
                <a:effectLst/>
                <a:latin typeface="+mn-lt"/>
                <a:ea typeface="+mn-ea"/>
                <a:cs typeface="+mn-cs"/>
              </a:rPr>
              <a:t>Just flag up these: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Young People’s Participation: only look at the main headings, you don’t need to read the examples of good practice: 9 pages read all</a:t>
            </a:r>
            <a:endParaRPr lang="en-GB" baseline="0" dirty="0"/>
          </a:p>
          <a:p>
            <a:pPr lvl="0"/>
            <a:r>
              <a:rPr lang="en-GB" sz="1200" kern="1200" baseline="0" dirty="0">
                <a:solidFill>
                  <a:schemeClr val="tx1"/>
                </a:solidFill>
                <a:effectLst/>
                <a:latin typeface="+mn-lt"/>
                <a:ea typeface="+mn-ea"/>
                <a:cs typeface="+mn-cs"/>
              </a:rPr>
              <a:t>Mind over matter (mental health)</a:t>
            </a:r>
          </a:p>
          <a:p>
            <a:pPr lvl="0"/>
            <a:endParaRPr lang="en-GB" sz="1200" kern="1200" baseline="0" dirty="0">
              <a:solidFill>
                <a:schemeClr val="tx1"/>
              </a:solidFill>
              <a:effectLst/>
              <a:latin typeface="+mn-lt"/>
              <a:ea typeface="+mn-ea"/>
              <a:cs typeface="+mn-cs"/>
            </a:endParaRPr>
          </a:p>
          <a:p>
            <a:pPr lvl="0"/>
            <a:endParaRPr lang="en-GB" baseline="0" dirty="0"/>
          </a:p>
        </p:txBody>
      </p:sp>
      <p:sp>
        <p:nvSpPr>
          <p:cNvPr id="4" name="Slide Number Placeholder 3"/>
          <p:cNvSpPr>
            <a:spLocks noGrp="1"/>
          </p:cNvSpPr>
          <p:nvPr>
            <p:ph type="sldNum" sz="quarter" idx="10"/>
          </p:nvPr>
        </p:nvSpPr>
        <p:spPr/>
        <p:txBody>
          <a:bodyPr/>
          <a:lstStyle/>
          <a:p>
            <a:fld id="{C9BAD32E-2C1B-4363-8FBC-3FE739DC2F48}" type="slidenum">
              <a:rPr lang="en-GB" smtClean="0"/>
              <a:t>5</a:t>
            </a:fld>
            <a:endParaRPr lang="en-GB" dirty="0"/>
          </a:p>
        </p:txBody>
      </p:sp>
    </p:spTree>
    <p:extLst>
      <p:ext uri="{BB962C8B-B14F-4D97-AF65-F5344CB8AC3E}">
        <p14:creationId xmlns:p14="http://schemas.microsoft.com/office/powerpoint/2010/main" val="1320575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Students to read and then to share the knowledge by creating a TV / radio advert informing people of the initiative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Vote for the best initiative.</a:t>
            </a:r>
          </a:p>
          <a:p>
            <a:endParaRPr lang="en-GB" baseline="0" dirty="0"/>
          </a:p>
        </p:txBody>
      </p:sp>
      <p:sp>
        <p:nvSpPr>
          <p:cNvPr id="4" name="Slide Number Placeholder 3"/>
          <p:cNvSpPr>
            <a:spLocks noGrp="1"/>
          </p:cNvSpPr>
          <p:nvPr>
            <p:ph type="sldNum" sz="quarter" idx="10"/>
          </p:nvPr>
        </p:nvSpPr>
        <p:spPr/>
        <p:txBody>
          <a:bodyPr/>
          <a:lstStyle/>
          <a:p>
            <a:fld id="{C9BAD32E-2C1B-4363-8FBC-3FE739DC2F48}" type="slidenum">
              <a:rPr lang="en-GB" smtClean="0"/>
              <a:t>6</a:t>
            </a:fld>
            <a:endParaRPr lang="en-GB" dirty="0"/>
          </a:p>
        </p:txBody>
      </p:sp>
    </p:spTree>
    <p:extLst>
      <p:ext uri="{BB962C8B-B14F-4D97-AF65-F5344CB8AC3E}">
        <p14:creationId xmlns:p14="http://schemas.microsoft.com/office/powerpoint/2010/main" val="7691032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Remind</a:t>
            </a:r>
            <a:r>
              <a:rPr lang="en-GB" sz="1200" kern="1200" baseline="0" dirty="0">
                <a:solidFill>
                  <a:schemeClr val="tx1"/>
                </a:solidFill>
                <a:effectLst/>
                <a:latin typeface="+mn-lt"/>
                <a:ea typeface="+mn-ea"/>
                <a:cs typeface="+mn-cs"/>
              </a:rPr>
              <a:t> students of the chapter by Smith they should have read.</a:t>
            </a:r>
          </a:p>
          <a:p>
            <a:r>
              <a:rPr lang="en-GB" sz="1200" kern="1200" baseline="0" dirty="0">
                <a:solidFill>
                  <a:schemeClr val="tx1"/>
                </a:solidFill>
                <a:effectLst/>
                <a:latin typeface="+mn-lt"/>
                <a:ea typeface="+mn-ea"/>
                <a:cs typeface="+mn-cs"/>
              </a:rPr>
              <a:t>Secure the students’ understanding of the concept of social justice generally and social justice in education.</a:t>
            </a:r>
          </a:p>
          <a:p>
            <a:r>
              <a:rPr lang="en-GB" sz="1200" b="1" kern="1200" baseline="0" dirty="0">
                <a:solidFill>
                  <a:schemeClr val="tx1"/>
                </a:solidFill>
                <a:effectLst/>
                <a:latin typeface="+mn-lt"/>
                <a:ea typeface="+mn-ea"/>
                <a:cs typeface="+mn-cs"/>
              </a:rPr>
              <a:t>Groups to analyse the +/- of the different policies and initiatives and </a:t>
            </a:r>
          </a:p>
        </p:txBody>
      </p:sp>
      <p:sp>
        <p:nvSpPr>
          <p:cNvPr id="4" name="Slide Number Placeholder 3"/>
          <p:cNvSpPr>
            <a:spLocks noGrp="1"/>
          </p:cNvSpPr>
          <p:nvPr>
            <p:ph type="sldNum" sz="quarter" idx="10"/>
          </p:nvPr>
        </p:nvSpPr>
        <p:spPr/>
        <p:txBody>
          <a:bodyPr/>
          <a:lstStyle/>
          <a:p>
            <a:fld id="{8753967A-EFAE-47C2-AEAA-D6EDA54E490D}" type="slidenum">
              <a:rPr lang="en-GB" smtClean="0"/>
              <a:t>7</a:t>
            </a:fld>
            <a:endParaRPr lang="en-GB" dirty="0"/>
          </a:p>
        </p:txBody>
      </p:sp>
    </p:spTree>
    <p:extLst>
      <p:ext uri="{BB962C8B-B14F-4D97-AF65-F5344CB8AC3E}">
        <p14:creationId xmlns:p14="http://schemas.microsoft.com/office/powerpoint/2010/main" val="27095953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Gareth will cover:</a:t>
            </a:r>
          </a:p>
          <a:p>
            <a:endParaRPr lang="en-GB" dirty="0"/>
          </a:p>
          <a:p>
            <a:endParaRPr lang="en-GB" dirty="0"/>
          </a:p>
          <a:p>
            <a:pPr marL="285750" indent="-285750">
              <a:buFont typeface="Arial" panose="020B0604020202020204" pitchFamily="34" charset="0"/>
              <a:buChar char="•"/>
            </a:pPr>
            <a:r>
              <a:rPr lang="en-GB" sz="1200" dirty="0"/>
              <a:t>Policy divergence</a:t>
            </a:r>
          </a:p>
          <a:p>
            <a:pPr marL="285750" indent="-285750">
              <a:buFont typeface="Arial" panose="020B0604020202020204" pitchFamily="34" charset="0"/>
              <a:buChar char="•"/>
            </a:pPr>
            <a:endParaRPr lang="en-GB" sz="1200" dirty="0"/>
          </a:p>
          <a:p>
            <a:pPr marL="285750" indent="-285750">
              <a:buFont typeface="Arial" panose="020B0604020202020204" pitchFamily="34" charset="0"/>
              <a:buChar char="•"/>
            </a:pPr>
            <a:r>
              <a:rPr lang="en-GB" sz="1200" dirty="0"/>
              <a:t>Curriculum for Wales</a:t>
            </a:r>
          </a:p>
          <a:p>
            <a:pPr marL="285750" indent="-285750">
              <a:buFont typeface="Arial" panose="020B0604020202020204" pitchFamily="34" charset="0"/>
              <a:buChar char="•"/>
            </a:pPr>
            <a:endParaRPr lang="en-GB" sz="1200" dirty="0"/>
          </a:p>
          <a:p>
            <a:pPr marL="285750" indent="-285750">
              <a:buFont typeface="Arial" panose="020B0604020202020204" pitchFamily="34" charset="0"/>
              <a:buChar char="•"/>
            </a:pPr>
            <a:r>
              <a:rPr lang="en-GB" sz="1200" dirty="0"/>
              <a:t>New approach to teaching</a:t>
            </a:r>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critical review of the development of educational policy and practice in Wales, including current priorities identified by the Welsh Government and the inspectorate along with their arrangements to secure change.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Students to make notes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Group</a:t>
            </a:r>
            <a:r>
              <a:rPr lang="en-GB" sz="1200" b="1" kern="1200" baseline="0" dirty="0">
                <a:solidFill>
                  <a:schemeClr val="tx1"/>
                </a:solidFill>
                <a:effectLst/>
                <a:latin typeface="+mn-lt"/>
                <a:ea typeface="+mn-ea"/>
                <a:cs typeface="+mn-cs"/>
              </a:rPr>
              <a:t> discussion</a:t>
            </a:r>
            <a:endParaRPr lang="en-GB" sz="1200" b="1"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753967A-EFAE-47C2-AEAA-D6EDA54E490D}" type="slidenum">
              <a:rPr lang="en-GB" smtClean="0"/>
              <a:t>8</a:t>
            </a:fld>
            <a:endParaRPr lang="en-GB" dirty="0"/>
          </a:p>
        </p:txBody>
      </p:sp>
    </p:spTree>
    <p:extLst>
      <p:ext uri="{BB962C8B-B14F-4D97-AF65-F5344CB8AC3E}">
        <p14:creationId xmlns:p14="http://schemas.microsoft.com/office/powerpoint/2010/main" val="1343216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Students to independently reflect upon</a:t>
            </a:r>
            <a:r>
              <a:rPr lang="en-US" sz="1200" b="1" kern="1200" baseline="0" dirty="0">
                <a:solidFill>
                  <a:schemeClr val="tx1"/>
                </a:solidFill>
                <a:effectLst/>
                <a:latin typeface="+mn-lt"/>
                <a:ea typeface="+mn-ea"/>
                <a:cs typeface="+mn-cs"/>
              </a:rPr>
              <a:t> what they have learnt and its </a:t>
            </a:r>
            <a:r>
              <a:rPr lang="en-US" sz="1200" b="1" kern="1200" dirty="0">
                <a:solidFill>
                  <a:schemeClr val="tx1"/>
                </a:solidFill>
                <a:effectLst/>
                <a:latin typeface="+mn-lt"/>
                <a:ea typeface="+mn-ea"/>
                <a:cs typeface="+mn-cs"/>
              </a:rPr>
              <a:t>impact.</a:t>
            </a:r>
            <a:r>
              <a:rPr lang="en-US" sz="1200" b="1" kern="1200" baseline="0" dirty="0">
                <a:solidFill>
                  <a:schemeClr val="tx1"/>
                </a:solidFill>
                <a:effectLst/>
                <a:latin typeface="+mn-lt"/>
                <a:ea typeface="+mn-ea"/>
                <a:cs typeface="+mn-cs"/>
              </a:rPr>
              <a:t> Wr</a:t>
            </a:r>
            <a:r>
              <a:rPr lang="en-US" sz="1200" b="1" kern="1200" dirty="0">
                <a:solidFill>
                  <a:schemeClr val="tx1"/>
                </a:solidFill>
                <a:effectLst/>
                <a:latin typeface="+mn-lt"/>
                <a:ea typeface="+mn-ea"/>
                <a:cs typeface="+mn-cs"/>
              </a:rPr>
              <a:t>ite thoughts “Reflection” document which can be uploaded to</a:t>
            </a:r>
            <a:r>
              <a:rPr lang="en-US" sz="1200" b="1" kern="1200" baseline="0" dirty="0">
                <a:solidFill>
                  <a:schemeClr val="tx1"/>
                </a:solidFill>
                <a:effectLst/>
                <a:latin typeface="+mn-lt"/>
                <a:ea typeface="+mn-ea"/>
                <a:cs typeface="+mn-cs"/>
              </a:rPr>
              <a:t> EWC Passport</a:t>
            </a:r>
            <a:endParaRPr lang="en-GB" sz="1200" b="1"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9BAD32E-2C1B-4363-8FBC-3FE739DC2F48}" type="slidenum">
              <a:rPr lang="en-GB" smtClean="0"/>
              <a:t>9</a:t>
            </a:fld>
            <a:endParaRPr lang="en-GB" dirty="0"/>
          </a:p>
        </p:txBody>
      </p:sp>
    </p:spTree>
    <p:extLst>
      <p:ext uri="{BB962C8B-B14F-4D97-AF65-F5344CB8AC3E}">
        <p14:creationId xmlns:p14="http://schemas.microsoft.com/office/powerpoint/2010/main" val="35144974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2/9/2020</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2/9/2020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2/9/2020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2/9/2020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2/9/2020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FCD7F27-6A69-481D-8888-4E82C11EAE9F}" type="datetimeFigureOut">
              <a:rPr lang="en-GB" smtClean="0"/>
              <a:t>09/02/2020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98CB415-E930-4966-A47B-6B5C788DBCC6}" type="slidenum">
              <a:rPr lang="en-GB" smtClean="0"/>
              <a:t>‹#›</a:t>
            </a:fld>
            <a:endParaRPr lang="en-GB" dirty="0"/>
          </a:p>
        </p:txBody>
      </p:sp>
    </p:spTree>
    <p:extLst>
      <p:ext uri="{BB962C8B-B14F-4D97-AF65-F5344CB8AC3E}">
        <p14:creationId xmlns:p14="http://schemas.microsoft.com/office/powerpoint/2010/main" val="29983707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47851"/>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2/9/2020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2.xml"/><Relationship Id="rId5" Type="http://schemas.openxmlformats.org/officeDocument/2006/relationships/image" Target="../media/image7.jpg"/><Relationship Id="rId4" Type="http://schemas.openxmlformats.org/officeDocument/2006/relationships/image" Target="../media/image6.jp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12.xml"/><Relationship Id="rId6" Type="http://schemas.openxmlformats.org/officeDocument/2006/relationships/image" Target="../media/image11.png"/><Relationship Id="rId5" Type="http://schemas.openxmlformats.org/officeDocument/2006/relationships/image" Target="../media/image10.png"/><Relationship Id="rId10" Type="http://schemas.openxmlformats.org/officeDocument/2006/relationships/hyperlink" Target="https://padlet.com/jayneystrad/27hqn4jmfp7r" TargetMode="External"/><Relationship Id="rId4" Type="http://schemas.openxmlformats.org/officeDocument/2006/relationships/image" Target="../media/image9.png"/><Relationship Id="rId9"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12.xml"/><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7.xml"/><Relationship Id="rId1" Type="http://schemas.openxmlformats.org/officeDocument/2006/relationships/slideLayout" Target="../slideLayouts/slideLayout12.xml"/><Relationship Id="rId4" Type="http://schemas.openxmlformats.org/officeDocument/2006/relationships/hyperlink" Target="Social%20Justice%20Table.docx"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12.xml"/><Relationship Id="rId4" Type="http://schemas.openxmlformats.org/officeDocument/2006/relationships/hyperlink" Target="GE%20policy%20context%20feb20.mp4"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openxmlformats.org/officeDocument/2006/relationships/hyperlink" Target="D1%20Reflections.docx"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llyw.cymru/sites/default/files/publications/2018-02/y-gymraeg-mewn-addysg-cynllun-gweithredu-2017%E2%80%9321.pdf" TargetMode="External"/><Relationship Id="rId3" Type="http://schemas.openxmlformats.org/officeDocument/2006/relationships/hyperlink" Target="https://futuregenerations.wales/cy/about-us/future-generations-act/" TargetMode="External"/><Relationship Id="rId7" Type="http://schemas.openxmlformats.org/officeDocument/2006/relationships/hyperlink" Target="https://llyw.cymru/sites/default/files/publications/2018-03/addysg-yng-nghymru-cenhadaeth-ein-cenedl.pdf" TargetMode="External"/><Relationship Id="rId2" Type="http://schemas.openxmlformats.org/officeDocument/2006/relationships/hyperlink" Target="https://www.google.co.uk/search?safe=strict&amp;ei=GEvNXePiFs73kwWa3JmoDA&amp;q=bridging+the+gap+welsh+government+children+website&amp;oq=bridging+the+gap+welsh+government+children+website&amp;gs_l=psy-ab.3...28677.30620..30821...0.2..0.96.686.8......0....1..gws-wiz.......0i71.udi1bxBS4PM&amp;ved=0ahUKEwjjzvK43OnlAhXO-6QKHRpuBsUQ4dUDCAs&amp;uact=5" TargetMode="External"/><Relationship Id="rId1" Type="http://schemas.openxmlformats.org/officeDocument/2006/relationships/slideLayout" Target="../slideLayouts/slideLayout12.xml"/><Relationship Id="rId6" Type="http://schemas.openxmlformats.org/officeDocument/2006/relationships/hyperlink" Target="https://llyw.cymru/sites/default/files/publications/2018-03/gwrthsafiad-a-pharch-datblygu-cydlyniant-cymunedol.pdf" TargetMode="External"/><Relationship Id="rId11" Type="http://schemas.openxmlformats.org/officeDocument/2006/relationships/image" Target="../media/image20.png"/><Relationship Id="rId5" Type="http://schemas.openxmlformats.org/officeDocument/2006/relationships/hyperlink" Target="https://llyw.cymru/sites/default/files/publications/2019-06/canllaw-arfer-da.pdf" TargetMode="External"/><Relationship Id="rId10" Type="http://schemas.openxmlformats.org/officeDocument/2006/relationships/hyperlink" Target="https://llyw.cymru/sites/default/files/publications/2019-02/buddsoddi-mewn-gweithlu-rhagorol.pdf" TargetMode="External"/><Relationship Id="rId4" Type="http://schemas.openxmlformats.org/officeDocument/2006/relationships/hyperlink" Target="https://llyw.cymru/sites/default/files/publications/2019-06/saith-nod-craidd-ar-gyfer-plant-a-phobl-ifanc.pdf" TargetMode="External"/><Relationship Id="rId9" Type="http://schemas.openxmlformats.org/officeDocument/2006/relationships/hyperlink" Target="https://www.assembly.wales/laid%20documents/cr-ld11522/cr-ld11522-w.pdf"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gov.wales/sites/default/files/publications/2018-02/welsh-in-education-action-plan-2017&#8211;21.pdf" TargetMode="External"/><Relationship Id="rId3" Type="http://schemas.openxmlformats.org/officeDocument/2006/relationships/hyperlink" Target="https://futuregenerations.wales/wp-content/uploads/2017/02/150623-guide-to-the-fg-act-en.pdf" TargetMode="External"/><Relationship Id="rId7" Type="http://schemas.openxmlformats.org/officeDocument/2006/relationships/hyperlink" Target="https://gov.wales/sites/default/files/publications/2018-03/education-in-wales-our-national-mission.pdf" TargetMode="External"/><Relationship Id="rId2" Type="http://schemas.openxmlformats.org/officeDocument/2006/relationships/hyperlink" Target="https://www.google.co.uk/search?safe=strict&amp;ei=GEvNXePiFs73kwWa3JmoDA&amp;q=bridging+the+gap+welsh+government+children+website&amp;oq=bridging+the+gap+welsh+government+children+website&amp;gs_l=psy-ab.3...28677.30620..30821...0.2..0.96.686.8......0....1..gws-wiz.......0i71.udi1bxBS4PM&amp;ved=0ahUKEwjjzvK43OnlAhXO-6QKHRpuBsUQ4dUDCAs&amp;uact=5" TargetMode="External"/><Relationship Id="rId1" Type="http://schemas.openxmlformats.org/officeDocument/2006/relationships/slideLayout" Target="../slideLayouts/slideLayout12.xml"/><Relationship Id="rId6" Type="http://schemas.openxmlformats.org/officeDocument/2006/relationships/hyperlink" Target="https://gov.wales/sites/default/files/publications/2018-03/respect-and-resilience-developing-community-cohesion.pdf" TargetMode="External"/><Relationship Id="rId11" Type="http://schemas.openxmlformats.org/officeDocument/2006/relationships/image" Target="../media/image20.png"/><Relationship Id="rId5" Type="http://schemas.openxmlformats.org/officeDocument/2006/relationships/hyperlink" Target="https://gov.wales/sites/default/files/publications/2019-06/good-practice-guide.pdf" TargetMode="External"/><Relationship Id="rId10" Type="http://schemas.openxmlformats.org/officeDocument/2006/relationships/hyperlink" Target="https://gov.wales/sites/default/files/publications/2019-02/investing-in-an-excellent-workforce.pdf" TargetMode="External"/><Relationship Id="rId4" Type="http://schemas.openxmlformats.org/officeDocument/2006/relationships/hyperlink" Target="https://gov.wales/sites/default/files/publications/2019-06/seven-core-aims-for-children-and-young-people.pdf" TargetMode="External"/><Relationship Id="rId9" Type="http://schemas.openxmlformats.org/officeDocument/2006/relationships/hyperlink" Target="https://www.assembly.wales/laid%20documents/cr-ld11522/cr-ld11522-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875283" y="546538"/>
            <a:ext cx="2165131" cy="646331"/>
          </a:xfrm>
          <a:prstGeom prst="rect">
            <a:avLst/>
          </a:prstGeom>
          <a:noFill/>
        </p:spPr>
        <p:txBody>
          <a:bodyPr wrap="square" rtlCol="0">
            <a:spAutoFit/>
          </a:bodyPr>
          <a:lstStyle/>
          <a:p>
            <a:r>
              <a:rPr lang="en-GB" dirty="0" err="1" smtClean="0">
                <a:solidFill>
                  <a:schemeClr val="bg1"/>
                </a:solidFill>
              </a:rPr>
              <a:t>Sesiwn</a:t>
            </a:r>
            <a:r>
              <a:rPr lang="en-GB" dirty="0" smtClean="0">
                <a:solidFill>
                  <a:schemeClr val="bg1"/>
                </a:solidFill>
              </a:rPr>
              <a:t> 1, 2 &amp; 3</a:t>
            </a:r>
          </a:p>
          <a:p>
            <a:r>
              <a:rPr lang="en-GB" dirty="0" smtClean="0">
                <a:solidFill>
                  <a:schemeClr val="bg1"/>
                </a:solidFill>
              </a:rPr>
              <a:t>Session 1, 2 &amp; 3</a:t>
            </a:r>
            <a:endParaRPr lang="en-GB" dirty="0">
              <a:solidFill>
                <a:schemeClr val="bg1"/>
              </a:solidFill>
            </a:endParaRPr>
          </a:p>
        </p:txBody>
      </p:sp>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4079" y="192271"/>
            <a:ext cx="2535382" cy="794906"/>
          </a:xfrm>
        </p:spPr>
        <p:txBody>
          <a:bodyPr>
            <a:noAutofit/>
          </a:bodyPr>
          <a:lstStyle/>
          <a:p>
            <a:pPr algn="ctr"/>
            <a:r>
              <a:rPr lang="cy-GB" sz="1200" dirty="0">
                <a:latin typeface="+mn-lt"/>
              </a:rPr>
              <a:t>ECAD7003 Dysgwyr, Ysgolion a Chymunedau: </a:t>
            </a:r>
            <a:r>
              <a:rPr lang="cy-GB" sz="1200" dirty="0" err="1">
                <a:latin typeface="+mn-lt"/>
              </a:rPr>
              <a:t>ble’r</a:t>
            </a:r>
            <a:r>
              <a:rPr lang="cy-GB" sz="1200" dirty="0">
                <a:latin typeface="+mn-lt"/>
              </a:rPr>
              <a:t> ydw i’n addysgu?</a:t>
            </a:r>
            <a:r>
              <a:rPr lang="cy-GB" sz="1800" dirty="0">
                <a:latin typeface="+mn-lt"/>
              </a:rPr>
              <a:t/>
            </a:r>
            <a:br>
              <a:rPr lang="cy-GB" sz="1800" dirty="0">
                <a:latin typeface="+mn-lt"/>
              </a:rPr>
            </a:br>
            <a:endParaRPr lang="cy-GB" sz="1800" dirty="0">
              <a:latin typeface="+mn-lt"/>
            </a:endParaRPr>
          </a:p>
        </p:txBody>
      </p:sp>
      <p:sp>
        <p:nvSpPr>
          <p:cNvPr id="4" name="TextBox 3"/>
          <p:cNvSpPr txBox="1"/>
          <p:nvPr/>
        </p:nvSpPr>
        <p:spPr>
          <a:xfrm>
            <a:off x="6859314" y="1228182"/>
            <a:ext cx="1778816" cy="2585323"/>
          </a:xfrm>
          <a:prstGeom prst="rect">
            <a:avLst/>
          </a:prstGeom>
          <a:noFill/>
          <a:ln w="76200">
            <a:solidFill>
              <a:schemeClr val="accent1">
                <a:lumMod val="75000"/>
              </a:schemeClr>
            </a:solidFill>
          </a:ln>
        </p:spPr>
        <p:txBody>
          <a:bodyPr wrap="square" rtlCol="0">
            <a:spAutoFit/>
          </a:bodyPr>
          <a:lstStyle/>
          <a:p>
            <a:pPr algn="ctr"/>
            <a:r>
              <a:rPr lang="en-GB" sz="3000" dirty="0"/>
              <a:t>Day 1</a:t>
            </a:r>
          </a:p>
          <a:p>
            <a:pPr algn="ctr"/>
            <a:r>
              <a:rPr lang="en-GB" sz="3000" dirty="0"/>
              <a:t>The Big Ideas:</a:t>
            </a:r>
          </a:p>
          <a:p>
            <a:pPr algn="ctr"/>
            <a:r>
              <a:rPr lang="en-GB" dirty="0"/>
              <a:t>Contemporary Policy, Priorities &amp; Initiatives in Wales</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35386" y="2327667"/>
            <a:ext cx="2797357" cy="2563662"/>
          </a:xfrm>
          <a:prstGeom prst="rect">
            <a:avLst/>
          </a:prstGeom>
          <a:ln w="28575">
            <a:solidFill>
              <a:schemeClr val="accent1"/>
            </a:solidFill>
          </a:ln>
        </p:spPr>
      </p:pic>
      <p:sp>
        <p:nvSpPr>
          <p:cNvPr id="7" name="TextBox 6"/>
          <p:cNvSpPr txBox="1"/>
          <p:nvPr/>
        </p:nvSpPr>
        <p:spPr>
          <a:xfrm>
            <a:off x="634625" y="1136157"/>
            <a:ext cx="2054290" cy="2585323"/>
          </a:xfrm>
          <a:prstGeom prst="rect">
            <a:avLst/>
          </a:prstGeom>
          <a:noFill/>
          <a:ln w="76200">
            <a:solidFill>
              <a:schemeClr val="accent1">
                <a:lumMod val="75000"/>
              </a:schemeClr>
            </a:solidFill>
          </a:ln>
        </p:spPr>
        <p:txBody>
          <a:bodyPr wrap="square" rtlCol="0">
            <a:spAutoFit/>
          </a:bodyPr>
          <a:lstStyle/>
          <a:p>
            <a:pPr algn="ctr"/>
            <a:r>
              <a:rPr lang="cy-GB" sz="3000" dirty="0"/>
              <a:t>Diwrnod 1</a:t>
            </a:r>
          </a:p>
          <a:p>
            <a:pPr algn="ctr"/>
            <a:r>
              <a:rPr lang="cy-GB" sz="3000" dirty="0"/>
              <a:t>Y Syniadau </a:t>
            </a:r>
          </a:p>
          <a:p>
            <a:pPr algn="ctr"/>
            <a:r>
              <a:rPr lang="cy-GB" sz="3000" dirty="0"/>
              <a:t>Mawr:</a:t>
            </a:r>
          </a:p>
          <a:p>
            <a:pPr algn="ctr"/>
            <a:r>
              <a:rPr lang="cy-GB" dirty="0"/>
              <a:t>Polisi, Blaenoriaethau</a:t>
            </a:r>
          </a:p>
          <a:p>
            <a:pPr algn="ctr"/>
            <a:r>
              <a:rPr lang="cy-GB" dirty="0"/>
              <a:t> a Mentrau Cyfoes </a:t>
            </a:r>
          </a:p>
          <a:p>
            <a:pPr algn="ctr"/>
            <a:r>
              <a:rPr lang="cy-GB" dirty="0"/>
              <a:t>yng Nghymru</a:t>
            </a:r>
          </a:p>
        </p:txBody>
      </p:sp>
      <p:sp>
        <p:nvSpPr>
          <p:cNvPr id="8" name="Title 1"/>
          <p:cNvSpPr txBox="1">
            <a:spLocks/>
          </p:cNvSpPr>
          <p:nvPr/>
        </p:nvSpPr>
        <p:spPr>
          <a:xfrm>
            <a:off x="6542093" y="293574"/>
            <a:ext cx="2535382" cy="794906"/>
          </a:xfrm>
          <a:prstGeom prst="rect">
            <a:avLst/>
          </a:prstGeom>
        </p:spPr>
        <p:txBody>
          <a:bodyPr vert="horz" lIns="68580" tIns="34290" rIns="68580" bIns="3429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1200" dirty="0">
                <a:latin typeface="+mn-lt"/>
              </a:rPr>
              <a:t>ECAD7003 Learners, Schools and Communities: </a:t>
            </a:r>
            <a:br>
              <a:rPr lang="en-GB" sz="1200" dirty="0">
                <a:latin typeface="+mn-lt"/>
              </a:rPr>
            </a:br>
            <a:r>
              <a:rPr lang="en-GB" sz="1200" dirty="0">
                <a:latin typeface="+mn-lt"/>
              </a:rPr>
              <a:t>where am I teaching?</a:t>
            </a:r>
            <a:r>
              <a:rPr lang="en-GB" sz="1800" dirty="0">
                <a:latin typeface="+mn-lt"/>
              </a:rPr>
              <a:t/>
            </a:r>
            <a:br>
              <a:rPr lang="en-GB" sz="1800" dirty="0">
                <a:latin typeface="+mn-lt"/>
              </a:rPr>
            </a:br>
            <a:endParaRPr lang="en-GB" sz="1800" dirty="0">
              <a:latin typeface="+mn-lt"/>
            </a:endParaRPr>
          </a:p>
        </p:txBody>
      </p:sp>
    </p:spTree>
    <p:extLst>
      <p:ext uri="{BB962C8B-B14F-4D97-AF65-F5344CB8AC3E}">
        <p14:creationId xmlns:p14="http://schemas.microsoft.com/office/powerpoint/2010/main" val="26134567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29858" y="202371"/>
            <a:ext cx="3814142" cy="994172"/>
          </a:xfrm>
        </p:spPr>
        <p:txBody>
          <a:bodyPr>
            <a:normAutofit/>
          </a:bodyPr>
          <a:lstStyle/>
          <a:p>
            <a:r>
              <a:rPr lang="cy-GB" sz="3000" noProof="0" dirty="0" err="1"/>
              <a:t>Introducing</a:t>
            </a:r>
            <a:r>
              <a:rPr lang="cy-GB" sz="3000" noProof="0" dirty="0"/>
              <a:t> </a:t>
            </a:r>
            <a:r>
              <a:rPr lang="cy-GB" sz="3000" noProof="0" dirty="0" err="1"/>
              <a:t>this</a:t>
            </a:r>
            <a:r>
              <a:rPr lang="cy-GB" sz="3000" noProof="0" dirty="0"/>
              <a:t> </a:t>
            </a:r>
            <a:r>
              <a:rPr lang="cy-GB" sz="3000" noProof="0" dirty="0" err="1"/>
              <a:t>module</a:t>
            </a:r>
            <a:endParaRPr lang="cy-GB" sz="3000" noProof="0" dirty="0"/>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00594" y="3957573"/>
            <a:ext cx="901480" cy="901480"/>
          </a:xfrm>
          <a:prstGeom prst="rect">
            <a:avLst/>
          </a:prstGeom>
          <a:ln w="38100">
            <a:solidFill>
              <a:schemeClr val="accent1"/>
            </a:solidFill>
          </a:ln>
        </p:spPr>
      </p:pic>
      <p:sp>
        <p:nvSpPr>
          <p:cNvPr id="10" name="TextBox 9"/>
          <p:cNvSpPr txBox="1"/>
          <p:nvPr/>
        </p:nvSpPr>
        <p:spPr>
          <a:xfrm>
            <a:off x="3357620" y="2050036"/>
            <a:ext cx="2323958" cy="300082"/>
          </a:xfrm>
          <a:prstGeom prst="rect">
            <a:avLst/>
          </a:prstGeom>
          <a:noFill/>
        </p:spPr>
        <p:txBody>
          <a:bodyPr wrap="square" rtlCol="0">
            <a:spAutoFit/>
          </a:bodyPr>
          <a:lstStyle/>
          <a:p>
            <a:r>
              <a:rPr lang="en-GB" sz="1350" dirty="0"/>
              <a:t>aled.p.williams@pcydd.ac.uk</a:t>
            </a:r>
          </a:p>
        </p:txBody>
      </p:sp>
      <p:sp>
        <p:nvSpPr>
          <p:cNvPr id="11" name="TextBox 10"/>
          <p:cNvSpPr txBox="1"/>
          <p:nvPr/>
        </p:nvSpPr>
        <p:spPr>
          <a:xfrm>
            <a:off x="3619340" y="5025239"/>
            <a:ext cx="2116442" cy="300082"/>
          </a:xfrm>
          <a:prstGeom prst="rect">
            <a:avLst/>
          </a:prstGeom>
          <a:noFill/>
        </p:spPr>
        <p:txBody>
          <a:bodyPr wrap="square" rtlCol="0">
            <a:spAutoFit/>
          </a:bodyPr>
          <a:lstStyle/>
          <a:p>
            <a:r>
              <a:rPr lang="en-GB" sz="1350" dirty="0"/>
              <a:t>david.stacey@uwtsd.ac.uk</a:t>
            </a:r>
          </a:p>
        </p:txBody>
      </p:sp>
      <p:sp>
        <p:nvSpPr>
          <p:cNvPr id="12" name="TextBox 11"/>
          <p:cNvSpPr txBox="1"/>
          <p:nvPr/>
        </p:nvSpPr>
        <p:spPr>
          <a:xfrm>
            <a:off x="3448819" y="3532341"/>
            <a:ext cx="2158450" cy="300082"/>
          </a:xfrm>
          <a:prstGeom prst="rect">
            <a:avLst/>
          </a:prstGeom>
          <a:noFill/>
        </p:spPr>
        <p:txBody>
          <a:bodyPr wrap="square" rtlCol="0">
            <a:spAutoFit/>
          </a:bodyPr>
          <a:lstStyle/>
          <a:p>
            <a:r>
              <a:rPr lang="en-GB" sz="1350" dirty="0"/>
              <a:t>jayne.morgan@uwtsd.ac.uk</a:t>
            </a:r>
          </a:p>
        </p:txBody>
      </p:sp>
      <p:sp>
        <p:nvSpPr>
          <p:cNvPr id="6" name="TextBox 5"/>
          <p:cNvSpPr txBox="1"/>
          <p:nvPr/>
        </p:nvSpPr>
        <p:spPr>
          <a:xfrm>
            <a:off x="5607269" y="1426788"/>
            <a:ext cx="3415862" cy="3477875"/>
          </a:xfrm>
          <a:prstGeom prst="rect">
            <a:avLst/>
          </a:prstGeom>
          <a:noFill/>
        </p:spPr>
        <p:txBody>
          <a:bodyPr wrap="square" rtlCol="0">
            <a:spAutoFit/>
          </a:bodyPr>
          <a:lstStyle/>
          <a:p>
            <a:r>
              <a:rPr lang="en-GB" sz="2000" u="sng" dirty="0"/>
              <a:t>Week 25</a:t>
            </a:r>
          </a:p>
          <a:p>
            <a:r>
              <a:rPr lang="en-GB" sz="2000" dirty="0"/>
              <a:t>Day 1: Wales’s big ideas (2)</a:t>
            </a:r>
          </a:p>
          <a:p>
            <a:r>
              <a:rPr lang="en-GB" sz="2000" dirty="0"/>
              <a:t>Day 2: Looking wider (2)</a:t>
            </a:r>
          </a:p>
          <a:p>
            <a:r>
              <a:rPr lang="en-GB" sz="2000" dirty="0"/>
              <a:t>Day 3: Looking at Wales (3)</a:t>
            </a:r>
          </a:p>
          <a:p>
            <a:r>
              <a:rPr lang="en-GB" sz="2000" dirty="0"/>
              <a:t>Day 4: The school community (3)</a:t>
            </a:r>
          </a:p>
          <a:p>
            <a:endParaRPr lang="en-GB" sz="2000" dirty="0"/>
          </a:p>
          <a:p>
            <a:r>
              <a:rPr lang="en-GB" sz="2000" u="sng" dirty="0"/>
              <a:t>Week 27</a:t>
            </a:r>
          </a:p>
          <a:p>
            <a:r>
              <a:rPr lang="en-GB" sz="2000" dirty="0"/>
              <a:t>Day 5: School improvement (3)</a:t>
            </a:r>
          </a:p>
          <a:p>
            <a:r>
              <a:rPr lang="en-GB" sz="2000" dirty="0"/>
              <a:t>Day 6: Bringing it all together (2)</a:t>
            </a: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01474" y="903393"/>
            <a:ext cx="1056306" cy="1056306"/>
          </a:xfrm>
          <a:prstGeom prst="rect">
            <a:avLst/>
          </a:prstGeom>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957180" y="2474074"/>
            <a:ext cx="944894" cy="944894"/>
          </a:xfrm>
          <a:prstGeom prst="rect">
            <a:avLst/>
          </a:prstGeom>
        </p:spPr>
      </p:pic>
      <p:sp>
        <p:nvSpPr>
          <p:cNvPr id="15" name="Title 1">
            <a:extLst>
              <a:ext uri="{FF2B5EF4-FFF2-40B4-BE49-F238E27FC236}">
                <a16:creationId xmlns:a16="http://schemas.microsoft.com/office/drawing/2014/main" id="{7D89254D-D931-4994-A698-08CA4A52A5F6}"/>
              </a:ext>
            </a:extLst>
          </p:cNvPr>
          <p:cNvSpPr txBox="1">
            <a:spLocks/>
          </p:cNvSpPr>
          <p:nvPr/>
        </p:nvSpPr>
        <p:spPr>
          <a:xfrm>
            <a:off x="428197" y="202371"/>
            <a:ext cx="3814142" cy="99417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3000" dirty="0"/>
              <a:t>Cyflwyno’r modwl hwn</a:t>
            </a:r>
          </a:p>
        </p:txBody>
      </p:sp>
      <p:sp>
        <p:nvSpPr>
          <p:cNvPr id="16" name="TextBox 15">
            <a:extLst>
              <a:ext uri="{FF2B5EF4-FFF2-40B4-BE49-F238E27FC236}">
                <a16:creationId xmlns:a16="http://schemas.microsoft.com/office/drawing/2014/main" id="{A7E0627F-9365-45E1-A774-286E205B396A}"/>
              </a:ext>
            </a:extLst>
          </p:cNvPr>
          <p:cNvSpPr txBox="1"/>
          <p:nvPr/>
        </p:nvSpPr>
        <p:spPr>
          <a:xfrm>
            <a:off x="428197" y="1317119"/>
            <a:ext cx="3457748" cy="4093428"/>
          </a:xfrm>
          <a:prstGeom prst="rect">
            <a:avLst/>
          </a:prstGeom>
          <a:noFill/>
        </p:spPr>
        <p:txBody>
          <a:bodyPr wrap="square" rtlCol="0">
            <a:spAutoFit/>
          </a:bodyPr>
          <a:lstStyle/>
          <a:p>
            <a:r>
              <a:rPr lang="cy-GB" sz="2000" u="sng" dirty="0"/>
              <a:t>Wythnos 25</a:t>
            </a:r>
          </a:p>
          <a:p>
            <a:r>
              <a:rPr lang="cy-GB" sz="2000" dirty="0"/>
              <a:t>Diwrnod 1: Syniadau mawr Cymru (2)</a:t>
            </a:r>
          </a:p>
          <a:p>
            <a:r>
              <a:rPr lang="cy-GB" sz="2000" dirty="0"/>
              <a:t>Diwrnod 2: Edrych yn ehangach  (2)</a:t>
            </a:r>
          </a:p>
          <a:p>
            <a:r>
              <a:rPr lang="cy-GB" sz="2000" dirty="0">
                <a:solidFill>
                  <a:prstClr val="black"/>
                </a:solidFill>
              </a:rPr>
              <a:t>Diwrnod </a:t>
            </a:r>
            <a:r>
              <a:rPr lang="cy-GB" sz="2000" dirty="0"/>
              <a:t>3: Edrych ar Gymru (3)</a:t>
            </a:r>
          </a:p>
          <a:p>
            <a:r>
              <a:rPr lang="cy-GB" sz="2000" dirty="0">
                <a:solidFill>
                  <a:prstClr val="black"/>
                </a:solidFill>
              </a:rPr>
              <a:t>Diwrnod </a:t>
            </a:r>
            <a:r>
              <a:rPr lang="cy-GB" sz="2000" dirty="0"/>
              <a:t>4: Cymuned yr </a:t>
            </a:r>
          </a:p>
          <a:p>
            <a:r>
              <a:rPr lang="cy-GB" sz="2000" dirty="0"/>
              <a:t>ysgol (3)</a:t>
            </a:r>
          </a:p>
          <a:p>
            <a:endParaRPr lang="cy-GB" sz="2000" dirty="0"/>
          </a:p>
          <a:p>
            <a:r>
              <a:rPr lang="cy-GB" sz="2000" u="sng" dirty="0"/>
              <a:t>Wythnos 27</a:t>
            </a:r>
          </a:p>
          <a:p>
            <a:r>
              <a:rPr lang="cy-GB" sz="2000" dirty="0">
                <a:solidFill>
                  <a:prstClr val="black"/>
                </a:solidFill>
              </a:rPr>
              <a:t>Diwrnod </a:t>
            </a:r>
            <a:r>
              <a:rPr lang="cy-GB" sz="2000" dirty="0"/>
              <a:t>5: Gwella ysgolion (3)</a:t>
            </a:r>
          </a:p>
          <a:p>
            <a:r>
              <a:rPr lang="cy-GB" sz="2000" dirty="0">
                <a:solidFill>
                  <a:prstClr val="black"/>
                </a:solidFill>
              </a:rPr>
              <a:t>Diwrnod </a:t>
            </a:r>
            <a:r>
              <a:rPr lang="cy-GB" sz="2000" dirty="0"/>
              <a:t>6: Dod â’r cyfan at ei gilydd (2)</a:t>
            </a:r>
          </a:p>
        </p:txBody>
      </p:sp>
    </p:spTree>
    <p:extLst>
      <p:ext uri="{BB962C8B-B14F-4D97-AF65-F5344CB8AC3E}">
        <p14:creationId xmlns:p14="http://schemas.microsoft.com/office/powerpoint/2010/main" val="17960192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89305" y="234120"/>
            <a:ext cx="3373928" cy="994172"/>
          </a:xfrm>
        </p:spPr>
        <p:txBody>
          <a:bodyPr/>
          <a:lstStyle/>
          <a:p>
            <a:r>
              <a:rPr lang="cy-GB" noProof="0" dirty="0" err="1">
                <a:latin typeface="+mn-lt"/>
              </a:rPr>
              <a:t>Assignment</a:t>
            </a:r>
            <a:endParaRPr lang="cy-GB" noProof="0" dirty="0">
              <a:latin typeface="+mn-lt"/>
            </a:endParaRPr>
          </a:p>
        </p:txBody>
      </p:sp>
      <p:sp>
        <p:nvSpPr>
          <p:cNvPr id="3" name="Content Placeholder 2"/>
          <p:cNvSpPr>
            <a:spLocks noGrp="1"/>
          </p:cNvSpPr>
          <p:nvPr>
            <p:ph idx="1"/>
          </p:nvPr>
        </p:nvSpPr>
        <p:spPr>
          <a:xfrm>
            <a:off x="5228438" y="1228292"/>
            <a:ext cx="3548271" cy="3743858"/>
          </a:xfrm>
        </p:spPr>
        <p:txBody>
          <a:bodyPr>
            <a:normAutofit fontScale="40000" lnSpcReduction="20000"/>
          </a:bodyPr>
          <a:lstStyle/>
          <a:p>
            <a:r>
              <a:rPr lang="cy-GB" b="1" noProof="0" dirty="0" err="1"/>
              <a:t>Part</a:t>
            </a:r>
            <a:r>
              <a:rPr lang="cy-GB" b="1" noProof="0" dirty="0"/>
              <a:t> 1 – </a:t>
            </a:r>
            <a:r>
              <a:rPr lang="cy-GB" b="1" noProof="0" dirty="0" err="1"/>
              <a:t>Title</a:t>
            </a:r>
            <a:endParaRPr lang="cy-GB" b="1" noProof="0" dirty="0"/>
          </a:p>
          <a:p>
            <a:r>
              <a:rPr lang="cy-GB" b="1" noProof="0" dirty="0" err="1"/>
              <a:t>Understanding</a:t>
            </a:r>
            <a:r>
              <a:rPr lang="cy-GB" b="1" noProof="0" dirty="0"/>
              <a:t> </a:t>
            </a:r>
            <a:r>
              <a:rPr lang="cy-GB" b="1" noProof="0" dirty="0" err="1"/>
              <a:t>how</a:t>
            </a:r>
            <a:r>
              <a:rPr lang="cy-GB" b="1" noProof="0" dirty="0"/>
              <a:t> the </a:t>
            </a:r>
            <a:r>
              <a:rPr lang="cy-GB" b="1" noProof="0" dirty="0" err="1"/>
              <a:t>learner</a:t>
            </a:r>
            <a:r>
              <a:rPr lang="cy-GB" b="1" noProof="0" dirty="0"/>
              <a:t>, the </a:t>
            </a:r>
            <a:r>
              <a:rPr lang="cy-GB" b="1" noProof="0" dirty="0" err="1"/>
              <a:t>school</a:t>
            </a:r>
            <a:r>
              <a:rPr lang="cy-GB" b="1" noProof="0" dirty="0"/>
              <a:t> </a:t>
            </a:r>
            <a:r>
              <a:rPr lang="cy-GB" b="1" noProof="0" dirty="0" err="1"/>
              <a:t>and</a:t>
            </a:r>
            <a:r>
              <a:rPr lang="cy-GB" b="1" noProof="0" dirty="0"/>
              <a:t> the </a:t>
            </a:r>
            <a:r>
              <a:rPr lang="cy-GB" b="1" noProof="0" dirty="0" err="1"/>
              <a:t>local</a:t>
            </a:r>
            <a:r>
              <a:rPr lang="cy-GB" b="1" noProof="0" dirty="0"/>
              <a:t> </a:t>
            </a:r>
            <a:r>
              <a:rPr lang="cy-GB" b="1" noProof="0" dirty="0" err="1"/>
              <a:t>community</a:t>
            </a:r>
            <a:r>
              <a:rPr lang="cy-GB" b="1" noProof="0" dirty="0"/>
              <a:t> </a:t>
            </a:r>
            <a:r>
              <a:rPr lang="cy-GB" b="1" noProof="0" dirty="0" err="1"/>
              <a:t>work</a:t>
            </a:r>
            <a:r>
              <a:rPr lang="cy-GB" b="1" noProof="0" dirty="0"/>
              <a:t> </a:t>
            </a:r>
            <a:r>
              <a:rPr lang="cy-GB" b="1" noProof="0" dirty="0" err="1"/>
              <a:t>together</a:t>
            </a:r>
            <a:r>
              <a:rPr lang="cy-GB" b="1" noProof="0" dirty="0"/>
              <a:t> to </a:t>
            </a:r>
            <a:r>
              <a:rPr lang="cy-GB" b="1" noProof="0" dirty="0" err="1"/>
              <a:t>deliver</a:t>
            </a:r>
            <a:r>
              <a:rPr lang="cy-GB" b="1" noProof="0" dirty="0"/>
              <a:t> </a:t>
            </a:r>
            <a:r>
              <a:rPr lang="cy-GB" b="1" noProof="0" dirty="0" err="1"/>
              <a:t>one</a:t>
            </a:r>
            <a:r>
              <a:rPr lang="cy-GB" b="1" noProof="0" dirty="0"/>
              <a:t> of the </a:t>
            </a:r>
            <a:r>
              <a:rPr lang="cy-GB" b="1" noProof="0" dirty="0" err="1"/>
              <a:t>four</a:t>
            </a:r>
            <a:r>
              <a:rPr lang="cy-GB" b="1" noProof="0" dirty="0"/>
              <a:t> </a:t>
            </a:r>
            <a:r>
              <a:rPr lang="cy-GB" b="1" noProof="0" dirty="0" err="1"/>
              <a:t>purposes</a:t>
            </a:r>
            <a:r>
              <a:rPr lang="cy-GB" b="1" noProof="0" dirty="0"/>
              <a:t> of the </a:t>
            </a:r>
            <a:r>
              <a:rPr lang="cy-GB" b="1" noProof="0" dirty="0" err="1"/>
              <a:t>new</a:t>
            </a:r>
            <a:r>
              <a:rPr lang="cy-GB" b="1" noProof="0" dirty="0"/>
              <a:t> </a:t>
            </a:r>
            <a:r>
              <a:rPr lang="cy-GB" b="1" noProof="0" dirty="0" err="1"/>
              <a:t>curriculum</a:t>
            </a:r>
            <a:r>
              <a:rPr lang="cy-GB" b="1" noProof="0" dirty="0"/>
              <a:t>: a </a:t>
            </a:r>
            <a:r>
              <a:rPr lang="cy-GB" b="1" noProof="0" dirty="0" err="1"/>
              <a:t>video</a:t>
            </a:r>
            <a:r>
              <a:rPr lang="cy-GB" b="1" noProof="0" dirty="0"/>
              <a:t> </a:t>
            </a:r>
            <a:r>
              <a:rPr lang="cy-GB" b="1" noProof="0" dirty="0" err="1"/>
              <a:t>presentation</a:t>
            </a:r>
            <a:r>
              <a:rPr lang="cy-GB" b="1" noProof="0" dirty="0"/>
              <a:t> </a:t>
            </a:r>
            <a:r>
              <a:rPr lang="cy-GB" b="1" noProof="0" dirty="0" err="1"/>
              <a:t>that</a:t>
            </a:r>
            <a:r>
              <a:rPr lang="cy-GB" b="1" noProof="0" dirty="0"/>
              <a:t> </a:t>
            </a:r>
            <a:r>
              <a:rPr lang="cy-GB" b="1" noProof="0" dirty="0" err="1"/>
              <a:t>critical</a:t>
            </a:r>
            <a:r>
              <a:rPr lang="cy-GB" b="1" noProof="0" dirty="0"/>
              <a:t> </a:t>
            </a:r>
            <a:r>
              <a:rPr lang="cy-GB" b="1" noProof="0" dirty="0" err="1"/>
              <a:t>examines</a:t>
            </a:r>
            <a:r>
              <a:rPr lang="cy-GB" b="1" noProof="0" dirty="0"/>
              <a:t> </a:t>
            </a:r>
            <a:r>
              <a:rPr lang="cy-GB" b="1" noProof="0" dirty="0" err="1"/>
              <a:t>this</a:t>
            </a:r>
            <a:r>
              <a:rPr lang="cy-GB" b="1" noProof="0" dirty="0"/>
              <a:t> </a:t>
            </a:r>
            <a:r>
              <a:rPr lang="cy-GB" b="1" noProof="0" dirty="0" err="1"/>
              <a:t>process</a:t>
            </a:r>
            <a:endParaRPr lang="cy-GB" b="1" noProof="0" dirty="0"/>
          </a:p>
          <a:p>
            <a:r>
              <a:rPr lang="cy-GB" noProof="0" dirty="0" err="1"/>
              <a:t>Using</a:t>
            </a:r>
            <a:r>
              <a:rPr lang="cy-GB" noProof="0" dirty="0"/>
              <a:t> </a:t>
            </a:r>
            <a:r>
              <a:rPr lang="cy-GB" noProof="0" dirty="0" err="1"/>
              <a:t>your</a:t>
            </a:r>
            <a:r>
              <a:rPr lang="cy-GB" noProof="0" dirty="0"/>
              <a:t> </a:t>
            </a:r>
            <a:r>
              <a:rPr lang="cy-GB" noProof="0" dirty="0" err="1"/>
              <a:t>placement</a:t>
            </a:r>
            <a:r>
              <a:rPr lang="cy-GB" noProof="0" dirty="0"/>
              <a:t> </a:t>
            </a:r>
            <a:r>
              <a:rPr lang="cy-GB" noProof="0" dirty="0" err="1"/>
              <a:t>school</a:t>
            </a:r>
            <a:r>
              <a:rPr lang="cy-GB" noProof="0" dirty="0"/>
              <a:t>, </a:t>
            </a:r>
            <a:r>
              <a:rPr lang="cy-GB" noProof="0" dirty="0" err="1"/>
              <a:t>produce</a:t>
            </a:r>
            <a:r>
              <a:rPr lang="cy-GB" noProof="0" dirty="0"/>
              <a:t> </a:t>
            </a:r>
            <a:r>
              <a:rPr lang="cy-GB" noProof="0" dirty="0" err="1"/>
              <a:t>an</a:t>
            </a:r>
            <a:r>
              <a:rPr lang="cy-GB" noProof="0" dirty="0"/>
              <a:t> </a:t>
            </a:r>
            <a:r>
              <a:rPr lang="cy-GB" noProof="0" dirty="0" err="1"/>
              <a:t>individual</a:t>
            </a:r>
            <a:r>
              <a:rPr lang="cy-GB" noProof="0" dirty="0"/>
              <a:t> 10 </a:t>
            </a:r>
            <a:r>
              <a:rPr lang="cy-GB" noProof="0" dirty="0" err="1"/>
              <a:t>minute</a:t>
            </a:r>
            <a:r>
              <a:rPr lang="cy-GB" noProof="0" dirty="0"/>
              <a:t> </a:t>
            </a:r>
            <a:r>
              <a:rPr lang="cy-GB" noProof="0" dirty="0" err="1"/>
              <a:t>video</a:t>
            </a:r>
            <a:r>
              <a:rPr lang="cy-GB" noProof="0" dirty="0"/>
              <a:t> </a:t>
            </a:r>
            <a:r>
              <a:rPr lang="cy-GB" noProof="0" dirty="0" err="1"/>
              <a:t>which</a:t>
            </a:r>
            <a:r>
              <a:rPr lang="cy-GB" noProof="0" dirty="0"/>
              <a:t> </a:t>
            </a:r>
            <a:r>
              <a:rPr lang="cy-GB" noProof="0" dirty="0" err="1"/>
              <a:t>critically</a:t>
            </a:r>
            <a:r>
              <a:rPr lang="cy-GB" noProof="0" dirty="0"/>
              <a:t> </a:t>
            </a:r>
            <a:r>
              <a:rPr lang="cy-GB" noProof="0" dirty="0" err="1"/>
              <a:t>explores</a:t>
            </a:r>
            <a:r>
              <a:rPr lang="cy-GB" noProof="0" dirty="0"/>
              <a:t> the </a:t>
            </a:r>
            <a:r>
              <a:rPr lang="cy-GB" noProof="0" dirty="0" err="1"/>
              <a:t>relationship</a:t>
            </a:r>
            <a:r>
              <a:rPr lang="cy-GB" noProof="0" dirty="0"/>
              <a:t>. The </a:t>
            </a:r>
            <a:r>
              <a:rPr lang="cy-GB" noProof="0" dirty="0" err="1"/>
              <a:t>video</a:t>
            </a:r>
            <a:r>
              <a:rPr lang="cy-GB" noProof="0" dirty="0"/>
              <a:t> </a:t>
            </a:r>
            <a:r>
              <a:rPr lang="cy-GB" noProof="0" dirty="0" err="1"/>
              <a:t>should</a:t>
            </a:r>
            <a:r>
              <a:rPr lang="cy-GB" noProof="0" dirty="0"/>
              <a:t> be </a:t>
            </a:r>
            <a:r>
              <a:rPr lang="cy-GB" noProof="0" dirty="0" err="1"/>
              <a:t>informed</a:t>
            </a:r>
            <a:r>
              <a:rPr lang="cy-GB" noProof="0" dirty="0"/>
              <a:t> by </a:t>
            </a:r>
            <a:r>
              <a:rPr lang="cy-GB" noProof="0" dirty="0" err="1"/>
              <a:t>academic</a:t>
            </a:r>
            <a:r>
              <a:rPr lang="cy-GB" noProof="0" dirty="0"/>
              <a:t> </a:t>
            </a:r>
            <a:r>
              <a:rPr lang="cy-GB" noProof="0" dirty="0" err="1"/>
              <a:t>reading</a:t>
            </a:r>
            <a:r>
              <a:rPr lang="cy-GB" noProof="0" dirty="0"/>
              <a:t>, </a:t>
            </a:r>
            <a:r>
              <a:rPr lang="cy-GB" noProof="0" dirty="0" err="1"/>
              <a:t>theories</a:t>
            </a:r>
            <a:r>
              <a:rPr lang="cy-GB" noProof="0" dirty="0"/>
              <a:t> </a:t>
            </a:r>
            <a:r>
              <a:rPr lang="cy-GB" noProof="0" dirty="0" err="1"/>
              <a:t>and</a:t>
            </a:r>
            <a:r>
              <a:rPr lang="cy-GB" noProof="0" dirty="0"/>
              <a:t> </a:t>
            </a:r>
            <a:r>
              <a:rPr lang="cy-GB" noProof="0" dirty="0" err="1"/>
              <a:t>research</a:t>
            </a:r>
            <a:r>
              <a:rPr lang="cy-GB" noProof="0" dirty="0"/>
              <a:t> </a:t>
            </a:r>
            <a:r>
              <a:rPr lang="cy-GB" noProof="0" dirty="0" err="1"/>
              <a:t>and</a:t>
            </a:r>
            <a:r>
              <a:rPr lang="cy-GB" noProof="0" dirty="0"/>
              <a:t> </a:t>
            </a:r>
            <a:r>
              <a:rPr lang="cy-GB" noProof="0" dirty="0" err="1"/>
              <a:t>aimed</a:t>
            </a:r>
            <a:r>
              <a:rPr lang="cy-GB" noProof="0" dirty="0"/>
              <a:t> at a </a:t>
            </a:r>
            <a:r>
              <a:rPr lang="cy-GB" noProof="0" dirty="0" err="1"/>
              <a:t>professional</a:t>
            </a:r>
            <a:r>
              <a:rPr lang="cy-GB" noProof="0" dirty="0"/>
              <a:t> </a:t>
            </a:r>
            <a:r>
              <a:rPr lang="cy-GB" noProof="0" dirty="0" err="1"/>
              <a:t>teaching</a:t>
            </a:r>
            <a:r>
              <a:rPr lang="cy-GB" noProof="0" dirty="0"/>
              <a:t> </a:t>
            </a:r>
            <a:r>
              <a:rPr lang="cy-GB" noProof="0" dirty="0" err="1"/>
              <a:t>audience</a:t>
            </a:r>
            <a:r>
              <a:rPr lang="cy-GB" noProof="0" dirty="0"/>
              <a:t>.</a:t>
            </a:r>
          </a:p>
          <a:p>
            <a:r>
              <a:rPr lang="cy-GB" b="1" noProof="0" dirty="0" err="1"/>
              <a:t>Part</a:t>
            </a:r>
            <a:r>
              <a:rPr lang="cy-GB" b="1" noProof="0" dirty="0"/>
              <a:t> 2 – </a:t>
            </a:r>
            <a:r>
              <a:rPr lang="cy-GB" b="1" noProof="0" dirty="0" err="1"/>
              <a:t>Title</a:t>
            </a:r>
            <a:endParaRPr lang="cy-GB" b="1" noProof="0" dirty="0"/>
          </a:p>
          <a:p>
            <a:r>
              <a:rPr lang="cy-GB" b="1" noProof="0" dirty="0" err="1"/>
              <a:t>How</a:t>
            </a:r>
            <a:r>
              <a:rPr lang="cy-GB" b="1" noProof="0" dirty="0"/>
              <a:t> a </a:t>
            </a:r>
            <a:r>
              <a:rPr lang="cy-GB" b="1" noProof="0" dirty="0" err="1"/>
              <a:t>school</a:t>
            </a:r>
            <a:r>
              <a:rPr lang="cy-GB" b="1" noProof="0" dirty="0"/>
              <a:t> </a:t>
            </a:r>
            <a:r>
              <a:rPr lang="cy-GB" b="1" noProof="0" dirty="0" err="1"/>
              <a:t>develops</a:t>
            </a:r>
            <a:r>
              <a:rPr lang="cy-GB" b="1" noProof="0" dirty="0"/>
              <a:t> </a:t>
            </a:r>
            <a:r>
              <a:rPr lang="cy-GB" b="1" noProof="0" dirty="0" err="1"/>
              <a:t>one</a:t>
            </a:r>
            <a:r>
              <a:rPr lang="cy-GB" b="1" noProof="0" dirty="0"/>
              <a:t> </a:t>
            </a:r>
            <a:r>
              <a:rPr lang="cy-GB" b="1" noProof="0" dirty="0" err="1"/>
              <a:t>aspect</a:t>
            </a:r>
            <a:r>
              <a:rPr lang="cy-GB" b="1" noProof="0" dirty="0"/>
              <a:t> of </a:t>
            </a:r>
            <a:r>
              <a:rPr lang="cy-GB" b="1" noProof="0" dirty="0" err="1"/>
              <a:t>its</a:t>
            </a:r>
            <a:r>
              <a:rPr lang="cy-GB" b="1" noProof="0" dirty="0"/>
              <a:t> SDP: a </a:t>
            </a:r>
            <a:r>
              <a:rPr lang="cy-GB" b="1" noProof="0" dirty="0" err="1"/>
              <a:t>report</a:t>
            </a:r>
            <a:r>
              <a:rPr lang="cy-GB" b="1" noProof="0" dirty="0"/>
              <a:t> </a:t>
            </a:r>
            <a:r>
              <a:rPr lang="cy-GB" b="1" noProof="0" dirty="0" err="1"/>
              <a:t>that</a:t>
            </a:r>
            <a:r>
              <a:rPr lang="cy-GB" b="1" noProof="0" dirty="0"/>
              <a:t> </a:t>
            </a:r>
            <a:r>
              <a:rPr lang="cy-GB" b="1" noProof="0" dirty="0" err="1"/>
              <a:t>critically</a:t>
            </a:r>
            <a:r>
              <a:rPr lang="cy-GB" b="1" noProof="0" dirty="0"/>
              <a:t> </a:t>
            </a:r>
            <a:r>
              <a:rPr lang="cy-GB" b="1" noProof="0" dirty="0" err="1"/>
              <a:t>reflects</a:t>
            </a:r>
            <a:r>
              <a:rPr lang="cy-GB" b="1" noProof="0" dirty="0"/>
              <a:t> </a:t>
            </a:r>
            <a:r>
              <a:rPr lang="cy-GB" b="1" noProof="0" dirty="0" err="1"/>
              <a:t>on</a:t>
            </a:r>
            <a:r>
              <a:rPr lang="cy-GB" b="1" noProof="0" dirty="0"/>
              <a:t> the </a:t>
            </a:r>
            <a:r>
              <a:rPr lang="cy-GB" b="1" noProof="0" dirty="0" err="1"/>
              <a:t>actions</a:t>
            </a:r>
            <a:r>
              <a:rPr lang="cy-GB" b="1" noProof="0" dirty="0"/>
              <a:t>, </a:t>
            </a:r>
            <a:r>
              <a:rPr lang="cy-GB" b="1" noProof="0" dirty="0" err="1"/>
              <a:t>impact</a:t>
            </a:r>
            <a:r>
              <a:rPr lang="cy-GB" b="1" noProof="0" dirty="0"/>
              <a:t> </a:t>
            </a:r>
            <a:r>
              <a:rPr lang="cy-GB" b="1" noProof="0" dirty="0" err="1"/>
              <a:t>and</a:t>
            </a:r>
            <a:r>
              <a:rPr lang="cy-GB" b="1" noProof="0" dirty="0"/>
              <a:t> </a:t>
            </a:r>
            <a:r>
              <a:rPr lang="cy-GB" b="1" noProof="0" dirty="0" err="1"/>
              <a:t>evidence</a:t>
            </a:r>
            <a:r>
              <a:rPr lang="cy-GB" b="1" noProof="0" dirty="0"/>
              <a:t>-base</a:t>
            </a:r>
          </a:p>
          <a:p>
            <a:r>
              <a:rPr lang="cy-GB" noProof="0" dirty="0" err="1"/>
              <a:t>Prepare</a:t>
            </a:r>
            <a:r>
              <a:rPr lang="cy-GB" noProof="0" dirty="0"/>
              <a:t> a </a:t>
            </a:r>
            <a:r>
              <a:rPr lang="cy-GB" noProof="0" dirty="0" err="1"/>
              <a:t>written</a:t>
            </a:r>
            <a:r>
              <a:rPr lang="cy-GB" noProof="0" dirty="0"/>
              <a:t> </a:t>
            </a:r>
            <a:r>
              <a:rPr lang="cy-GB" noProof="0" dirty="0" err="1"/>
              <a:t>report</a:t>
            </a:r>
            <a:r>
              <a:rPr lang="cy-GB" noProof="0" dirty="0"/>
              <a:t> </a:t>
            </a:r>
            <a:r>
              <a:rPr lang="cy-GB" noProof="0" dirty="0" err="1"/>
              <a:t>based</a:t>
            </a:r>
            <a:r>
              <a:rPr lang="cy-GB" noProof="0" dirty="0"/>
              <a:t> </a:t>
            </a:r>
            <a:r>
              <a:rPr lang="cy-GB" noProof="0" dirty="0" err="1"/>
              <a:t>on</a:t>
            </a:r>
            <a:r>
              <a:rPr lang="cy-GB" noProof="0" dirty="0"/>
              <a:t> </a:t>
            </a:r>
            <a:r>
              <a:rPr lang="cy-GB" noProof="0" dirty="0" err="1"/>
              <a:t>one</a:t>
            </a:r>
            <a:r>
              <a:rPr lang="cy-GB" noProof="0" dirty="0"/>
              <a:t> action </a:t>
            </a:r>
            <a:r>
              <a:rPr lang="cy-GB" noProof="0" dirty="0" err="1"/>
              <a:t>point</a:t>
            </a:r>
            <a:r>
              <a:rPr lang="cy-GB" noProof="0" dirty="0"/>
              <a:t> </a:t>
            </a:r>
            <a:r>
              <a:rPr lang="cy-GB" noProof="0" dirty="0" err="1"/>
              <a:t>taken</a:t>
            </a:r>
            <a:r>
              <a:rPr lang="cy-GB" noProof="0" dirty="0"/>
              <a:t> </a:t>
            </a:r>
            <a:r>
              <a:rPr lang="cy-GB" noProof="0" dirty="0" err="1"/>
              <a:t>from</a:t>
            </a:r>
            <a:r>
              <a:rPr lang="cy-GB" noProof="0" dirty="0"/>
              <a:t> the </a:t>
            </a:r>
            <a:r>
              <a:rPr lang="cy-GB" noProof="0" dirty="0" err="1"/>
              <a:t>school’s</a:t>
            </a:r>
            <a:r>
              <a:rPr lang="cy-GB" noProof="0" dirty="0"/>
              <a:t> </a:t>
            </a:r>
            <a:r>
              <a:rPr lang="cy-GB" noProof="0" dirty="0" err="1"/>
              <a:t>strategic</a:t>
            </a:r>
            <a:r>
              <a:rPr lang="cy-GB" noProof="0" dirty="0"/>
              <a:t> </a:t>
            </a:r>
            <a:r>
              <a:rPr lang="cy-GB" noProof="0" dirty="0" err="1"/>
              <a:t>targets</a:t>
            </a:r>
            <a:r>
              <a:rPr lang="cy-GB" noProof="0" dirty="0"/>
              <a:t>. The </a:t>
            </a:r>
            <a:r>
              <a:rPr lang="cy-GB" noProof="0" dirty="0" err="1"/>
              <a:t>report</a:t>
            </a:r>
            <a:r>
              <a:rPr lang="cy-GB" noProof="0" dirty="0"/>
              <a:t> </a:t>
            </a:r>
            <a:r>
              <a:rPr lang="cy-GB" noProof="0" dirty="0" err="1"/>
              <a:t>should</a:t>
            </a:r>
            <a:r>
              <a:rPr lang="cy-GB" noProof="0" dirty="0"/>
              <a:t> </a:t>
            </a:r>
            <a:r>
              <a:rPr lang="cy-GB" noProof="0" dirty="0" err="1"/>
              <a:t>demonstrate</a:t>
            </a:r>
            <a:r>
              <a:rPr lang="cy-GB" noProof="0" dirty="0"/>
              <a:t> </a:t>
            </a:r>
            <a:r>
              <a:rPr lang="cy-GB" noProof="0" dirty="0" err="1"/>
              <a:t>how</a:t>
            </a:r>
            <a:r>
              <a:rPr lang="cy-GB" noProof="0" dirty="0"/>
              <a:t> </a:t>
            </a:r>
            <a:r>
              <a:rPr lang="cy-GB" noProof="0" dirty="0" err="1"/>
              <a:t>this</a:t>
            </a:r>
            <a:r>
              <a:rPr lang="cy-GB" noProof="0" dirty="0"/>
              <a:t> </a:t>
            </a:r>
            <a:r>
              <a:rPr lang="cy-GB" noProof="0" dirty="0" err="1"/>
              <a:t>target</a:t>
            </a:r>
            <a:r>
              <a:rPr lang="cy-GB" noProof="0" dirty="0"/>
              <a:t> </a:t>
            </a:r>
            <a:r>
              <a:rPr lang="cy-GB" noProof="0" dirty="0" err="1"/>
              <a:t>might</a:t>
            </a:r>
            <a:r>
              <a:rPr lang="cy-GB" noProof="0" dirty="0"/>
              <a:t> be </a:t>
            </a:r>
            <a:r>
              <a:rPr lang="cy-GB" noProof="0" dirty="0" err="1"/>
              <a:t>addressed</a:t>
            </a:r>
            <a:r>
              <a:rPr lang="cy-GB" noProof="0" dirty="0"/>
              <a:t> </a:t>
            </a:r>
            <a:r>
              <a:rPr lang="cy-GB" noProof="0" dirty="0" err="1"/>
              <a:t>and</a:t>
            </a:r>
            <a:r>
              <a:rPr lang="cy-GB" noProof="0" dirty="0"/>
              <a:t> </a:t>
            </a:r>
            <a:r>
              <a:rPr lang="cy-GB" noProof="0" dirty="0" err="1"/>
              <a:t>impact</a:t>
            </a:r>
            <a:r>
              <a:rPr lang="cy-GB" noProof="0" dirty="0"/>
              <a:t> </a:t>
            </a:r>
            <a:r>
              <a:rPr lang="cy-GB" noProof="0" dirty="0" err="1"/>
              <a:t>measured</a:t>
            </a:r>
            <a:r>
              <a:rPr lang="cy-GB" noProof="0" dirty="0"/>
              <a:t> </a:t>
            </a:r>
            <a:r>
              <a:rPr lang="cy-GB" noProof="0" dirty="0" err="1"/>
              <a:t>within</a:t>
            </a:r>
            <a:r>
              <a:rPr lang="cy-GB" noProof="0" dirty="0"/>
              <a:t> </a:t>
            </a:r>
            <a:r>
              <a:rPr lang="cy-GB" noProof="0" dirty="0" err="1"/>
              <a:t>an</a:t>
            </a:r>
            <a:r>
              <a:rPr lang="cy-GB" noProof="0" dirty="0"/>
              <a:t> </a:t>
            </a:r>
            <a:r>
              <a:rPr lang="cy-GB" noProof="0" dirty="0" err="1"/>
              <a:t>evidence-based</a:t>
            </a:r>
            <a:r>
              <a:rPr lang="cy-GB" noProof="0" dirty="0"/>
              <a:t> </a:t>
            </a:r>
            <a:r>
              <a:rPr lang="cy-GB" noProof="0" dirty="0" err="1"/>
              <a:t>framework</a:t>
            </a:r>
            <a:r>
              <a:rPr lang="cy-GB" noProof="0" dirty="0"/>
              <a:t>.</a:t>
            </a:r>
          </a:p>
          <a:p>
            <a:endParaRPr lang="cy-GB" noProof="0" dirty="0"/>
          </a:p>
          <a:p>
            <a:endParaRPr lang="cy-GB" noProof="0" dirty="0"/>
          </a:p>
          <a:p>
            <a:endParaRPr lang="cy-GB" noProof="0" dirty="0"/>
          </a:p>
        </p:txBody>
      </p:sp>
      <p:sp>
        <p:nvSpPr>
          <p:cNvPr id="6" name="Title 1">
            <a:extLst>
              <a:ext uri="{FF2B5EF4-FFF2-40B4-BE49-F238E27FC236}">
                <a16:creationId xmlns:a16="http://schemas.microsoft.com/office/drawing/2014/main" id="{F4B094A5-111F-406F-9F81-483227B5E962}"/>
              </a:ext>
            </a:extLst>
          </p:cNvPr>
          <p:cNvSpPr txBox="1">
            <a:spLocks/>
          </p:cNvSpPr>
          <p:nvPr/>
        </p:nvSpPr>
        <p:spPr>
          <a:xfrm>
            <a:off x="885622" y="234120"/>
            <a:ext cx="3373928" cy="99417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dirty="0">
                <a:latin typeface="+mn-lt"/>
              </a:rPr>
              <a:t>Aseiniad</a:t>
            </a:r>
          </a:p>
        </p:txBody>
      </p:sp>
      <p:sp>
        <p:nvSpPr>
          <p:cNvPr id="7" name="Content Placeholder 2">
            <a:extLst>
              <a:ext uri="{FF2B5EF4-FFF2-40B4-BE49-F238E27FC236}">
                <a16:creationId xmlns:a16="http://schemas.microsoft.com/office/drawing/2014/main" id="{1B2CCD7A-DF4D-4999-88DA-8A231882BA55}"/>
              </a:ext>
            </a:extLst>
          </p:cNvPr>
          <p:cNvSpPr txBox="1">
            <a:spLocks/>
          </p:cNvSpPr>
          <p:nvPr/>
        </p:nvSpPr>
        <p:spPr>
          <a:xfrm>
            <a:off x="798450" y="1228292"/>
            <a:ext cx="3548271" cy="3743858"/>
          </a:xfrm>
          <a:prstGeom prst="rect">
            <a:avLst/>
          </a:prstGeom>
        </p:spPr>
        <p:txBody>
          <a:bodyPr vert="horz" lIns="91440" tIns="45720" rIns="91440" bIns="45720" rtlCol="0">
            <a:normAutofit fontScale="4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b="1" dirty="0"/>
              <a:t>Rhan 1 – Teitl</a:t>
            </a:r>
          </a:p>
          <a:p>
            <a:pPr lvl="0"/>
            <a:r>
              <a:rPr lang="cy-GB" b="1" dirty="0">
                <a:solidFill>
                  <a:prstClr val="black"/>
                </a:solidFill>
                <a:ea typeface="Times New Roman" panose="02020603050405020304" pitchFamily="18" charset="0"/>
              </a:rPr>
              <a:t>Deall sut mae’r dysgwr, yr ysgol a’r gymuned leol yn gweithio gyda’i gilydd i gyflwyno un o bedwar diben y cwricwlwm newydd: cyflwyniad fideo sy’n archwilio’r broses hon yn feirniadol</a:t>
            </a:r>
          </a:p>
          <a:p>
            <a:pPr lvl="0"/>
            <a:r>
              <a:rPr lang="cy-GB" dirty="0">
                <a:ea typeface="Times New Roman" panose="02020603050405020304" pitchFamily="18" charset="0"/>
              </a:rPr>
              <a:t>Gan ddefnyddio eich ysgol lleoliad, lluniwch fideo 10 munud unigol sy’n archwilio’r berthynas yn feirniadol.  Dylai’r fideo fod yn seiliedig ar ddarllen academaidd, damcaniaethau ac ymchwil ac wedi’i anelu at gynulleidfa addysgu broffesiynol.</a:t>
            </a:r>
            <a:endParaRPr lang="cy-GB" b="1" dirty="0">
              <a:solidFill>
                <a:prstClr val="black"/>
              </a:solidFill>
            </a:endParaRPr>
          </a:p>
          <a:p>
            <a:r>
              <a:rPr lang="cy-GB" b="1" dirty="0"/>
              <a:t>Rhan 2 – Teitl</a:t>
            </a:r>
          </a:p>
          <a:p>
            <a:r>
              <a:rPr lang="cy-GB" b="1" dirty="0">
                <a:ea typeface="Times New Roman" panose="02020603050405020304" pitchFamily="18" charset="0"/>
              </a:rPr>
              <a:t>Sut mae ysgol yn datblygu un agwedd ar ei Chynllun Datblygu Ysgol: adroddiad sy’n adfyfyrio’n feirniadol ar y camau gweithredu, yr effaith a’r sylfaen dystiolaeth. </a:t>
            </a:r>
            <a:endParaRPr lang="cy-GB" b="1" dirty="0"/>
          </a:p>
          <a:p>
            <a:r>
              <a:rPr lang="cy-GB" dirty="0"/>
              <a:t>Paratowch adroddiad ysgrifenedig yn seiliedig ar un pwynt gweithredu a gymerwyd o dargedau strategol yr ysgol. Dylai’r adroddiad ddangos sut y gellid mynd i’r afael â’r targed hwn a mesur ei effaith o fewn fframwaith sy’n seiliedig ar dystiolaeth.</a:t>
            </a:r>
          </a:p>
          <a:p>
            <a:endParaRPr lang="cy-GB" dirty="0"/>
          </a:p>
          <a:p>
            <a:endParaRPr lang="cy-GB" dirty="0"/>
          </a:p>
          <a:p>
            <a:endParaRPr lang="cy-GB" dirty="0"/>
          </a:p>
          <a:p>
            <a:endParaRPr lang="cy-GB" dirty="0"/>
          </a:p>
          <a:p>
            <a:endParaRPr lang="cy-GB" dirty="0"/>
          </a:p>
        </p:txBody>
      </p:sp>
    </p:spTree>
    <p:extLst>
      <p:ext uri="{BB962C8B-B14F-4D97-AF65-F5344CB8AC3E}">
        <p14:creationId xmlns:p14="http://schemas.microsoft.com/office/powerpoint/2010/main" val="32806759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20149" y="1451574"/>
            <a:ext cx="4449824" cy="994172"/>
          </a:xfrm>
        </p:spPr>
        <p:txBody>
          <a:bodyPr>
            <a:noAutofit/>
          </a:bodyPr>
          <a:lstStyle/>
          <a:p>
            <a:pPr algn="ctr"/>
            <a:r>
              <a:rPr lang="cy-GB" sz="2700" noProof="0" dirty="0" err="1"/>
              <a:t>Some</a:t>
            </a:r>
            <a:r>
              <a:rPr lang="cy-GB" sz="2700" noProof="0" dirty="0"/>
              <a:t> of the main </a:t>
            </a:r>
            <a:r>
              <a:rPr lang="cy-GB" sz="2700" noProof="0" dirty="0" err="1"/>
              <a:t>contemporary</a:t>
            </a:r>
            <a:r>
              <a:rPr lang="cy-GB" sz="2700" noProof="0" dirty="0"/>
              <a:t> </a:t>
            </a:r>
            <a:r>
              <a:rPr lang="cy-GB" sz="2700" noProof="0" dirty="0" err="1"/>
              <a:t>priorities</a:t>
            </a:r>
            <a:r>
              <a:rPr lang="cy-GB" sz="2700" noProof="0" dirty="0"/>
              <a:t> </a:t>
            </a:r>
            <a:r>
              <a:rPr lang="cy-GB" sz="2700" noProof="0" dirty="0" err="1"/>
              <a:t>and</a:t>
            </a:r>
            <a:r>
              <a:rPr lang="cy-GB" sz="2700" noProof="0" dirty="0"/>
              <a:t> </a:t>
            </a:r>
            <a:r>
              <a:rPr lang="cy-GB" sz="2700" noProof="0" dirty="0" err="1"/>
              <a:t>initiatives</a:t>
            </a:r>
            <a:r>
              <a:rPr lang="cy-GB" sz="2700" noProof="0" dirty="0"/>
              <a:t> </a:t>
            </a: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91876" y="3459612"/>
            <a:ext cx="1508507" cy="2146071"/>
          </a:xfrm>
          <a:prstGeom prst="rect">
            <a:avLst/>
          </a:prstGeom>
        </p:spPr>
      </p:pic>
      <p:pic>
        <p:nvPicPr>
          <p:cNvPr id="9" name="Picture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38011" y="3466976"/>
            <a:ext cx="1540955" cy="2156644"/>
          </a:xfrm>
          <a:prstGeom prst="rect">
            <a:avLst/>
          </a:prstGeom>
        </p:spPr>
      </p:pic>
      <p:pic>
        <p:nvPicPr>
          <p:cNvPr id="10" name="Picture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152" y="3486320"/>
            <a:ext cx="1482835" cy="2144665"/>
          </a:xfrm>
          <a:prstGeom prst="rect">
            <a:avLst/>
          </a:prstGeom>
        </p:spPr>
      </p:pic>
      <p:sp>
        <p:nvSpPr>
          <p:cNvPr id="13" name="Title 1"/>
          <p:cNvSpPr txBox="1">
            <a:spLocks/>
          </p:cNvSpPr>
          <p:nvPr/>
        </p:nvSpPr>
        <p:spPr>
          <a:xfrm>
            <a:off x="-161857" y="1186224"/>
            <a:ext cx="4449824" cy="994172"/>
          </a:xfrm>
          <a:prstGeom prst="rect">
            <a:avLst/>
          </a:prstGeom>
        </p:spPr>
        <p:txBody>
          <a:bodyPr vert="horz" lIns="68580" tIns="34290" rIns="68580" bIns="3429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cy-GB" sz="2700" dirty="0"/>
              <a:t>Rhai o’r prif flaenoriaethau a mentrau cyfoes</a:t>
            </a:r>
          </a:p>
        </p:txBody>
      </p:sp>
      <p:pic>
        <p:nvPicPr>
          <p:cNvPr id="3" name="Picture 2"/>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504472" y="3459612"/>
            <a:ext cx="1511118" cy="2171373"/>
          </a:xfrm>
          <a:prstGeom prst="rect">
            <a:avLst/>
          </a:prstGeom>
        </p:spPr>
      </p:pic>
      <p:pic>
        <p:nvPicPr>
          <p:cNvPr id="15" name="Picture 1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164469" y="3514024"/>
            <a:ext cx="1473542" cy="2116961"/>
          </a:xfrm>
          <a:prstGeom prst="rect">
            <a:avLst/>
          </a:prstGeom>
        </p:spPr>
      </p:pic>
      <p:pic>
        <p:nvPicPr>
          <p:cNvPr id="8" name="Picture 7"/>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4597424" y="3492059"/>
            <a:ext cx="1535039" cy="2133185"/>
          </a:xfrm>
          <a:prstGeom prst="rect">
            <a:avLst/>
          </a:prstGeom>
        </p:spPr>
      </p:pic>
      <p:pic>
        <p:nvPicPr>
          <p:cNvPr id="11" name="Picture 10"/>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602062" y="200809"/>
            <a:ext cx="1830073" cy="1053678"/>
          </a:xfrm>
          <a:prstGeom prst="rect">
            <a:avLst/>
          </a:prstGeom>
        </p:spPr>
      </p:pic>
      <p:sp>
        <p:nvSpPr>
          <p:cNvPr id="7" name="TextBox 6"/>
          <p:cNvSpPr txBox="1"/>
          <p:nvPr/>
        </p:nvSpPr>
        <p:spPr>
          <a:xfrm>
            <a:off x="2755333" y="2922511"/>
            <a:ext cx="3690099" cy="300082"/>
          </a:xfrm>
          <a:prstGeom prst="rect">
            <a:avLst/>
          </a:prstGeom>
          <a:noFill/>
        </p:spPr>
        <p:txBody>
          <a:bodyPr wrap="square" rtlCol="0">
            <a:spAutoFit/>
          </a:bodyPr>
          <a:lstStyle/>
          <a:p>
            <a:r>
              <a:rPr lang="en-GB" sz="1350" dirty="0">
                <a:hlinkClick r:id="rId10"/>
              </a:rPr>
              <a:t>https://padlet.com/jayneystrad/27hqn4jmfp7r</a:t>
            </a:r>
            <a:endParaRPr lang="en-GB" sz="1350" dirty="0"/>
          </a:p>
        </p:txBody>
      </p:sp>
    </p:spTree>
    <p:extLst>
      <p:ext uri="{BB962C8B-B14F-4D97-AF65-F5344CB8AC3E}">
        <p14:creationId xmlns:p14="http://schemas.microsoft.com/office/powerpoint/2010/main" val="297975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42229" y="344273"/>
            <a:ext cx="3239589" cy="994172"/>
          </a:xfrm>
        </p:spPr>
        <p:txBody>
          <a:bodyPr>
            <a:normAutofit/>
          </a:bodyPr>
          <a:lstStyle/>
          <a:p>
            <a:r>
              <a:rPr lang="cy-GB" sz="3000" noProof="0" dirty="0" err="1"/>
              <a:t>Let’s</a:t>
            </a:r>
            <a:r>
              <a:rPr lang="cy-GB" sz="3000" noProof="0" dirty="0"/>
              <a:t> </a:t>
            </a:r>
            <a:r>
              <a:rPr lang="cy-GB" sz="3000" noProof="0" dirty="0" err="1"/>
              <a:t>find</a:t>
            </a:r>
            <a:r>
              <a:rPr lang="cy-GB" sz="3000" noProof="0" dirty="0"/>
              <a:t> </a:t>
            </a:r>
            <a:r>
              <a:rPr lang="cy-GB" sz="3000" noProof="0" dirty="0" err="1"/>
              <a:t>out</a:t>
            </a:r>
            <a:r>
              <a:rPr lang="cy-GB" sz="3000" noProof="0" dirty="0"/>
              <a:t> more</a:t>
            </a:r>
          </a:p>
        </p:txBody>
      </p:sp>
      <p:sp>
        <p:nvSpPr>
          <p:cNvPr id="12" name="TextBox 11"/>
          <p:cNvSpPr txBox="1"/>
          <p:nvPr/>
        </p:nvSpPr>
        <p:spPr>
          <a:xfrm>
            <a:off x="5742229" y="1304593"/>
            <a:ext cx="3337560" cy="4455066"/>
          </a:xfrm>
          <a:prstGeom prst="rect">
            <a:avLst/>
          </a:prstGeom>
          <a:noFill/>
        </p:spPr>
        <p:txBody>
          <a:bodyPr wrap="square" rtlCol="0">
            <a:spAutoFit/>
          </a:bodyPr>
          <a:lstStyle/>
          <a:p>
            <a:r>
              <a:rPr lang="en-GB" sz="2100" dirty="0"/>
              <a:t>What is the title?</a:t>
            </a:r>
          </a:p>
          <a:p>
            <a:endParaRPr lang="en-GB" sz="2100" dirty="0"/>
          </a:p>
          <a:p>
            <a:r>
              <a:rPr lang="en-GB" sz="2100" dirty="0"/>
              <a:t>When was it written?</a:t>
            </a:r>
          </a:p>
          <a:p>
            <a:endParaRPr lang="en-GB" sz="2100" dirty="0"/>
          </a:p>
          <a:p>
            <a:r>
              <a:rPr lang="en-GB" sz="2100" dirty="0"/>
              <a:t>Who is the intended audience?</a:t>
            </a:r>
          </a:p>
          <a:p>
            <a:endParaRPr lang="en-GB" sz="2100" dirty="0"/>
          </a:p>
          <a:p>
            <a:r>
              <a:rPr lang="en-GB" sz="2100" dirty="0"/>
              <a:t>What are the main points made?</a:t>
            </a:r>
          </a:p>
          <a:p>
            <a:endParaRPr lang="en-GB" sz="2100" dirty="0"/>
          </a:p>
          <a:p>
            <a:r>
              <a:rPr lang="en-GB" sz="2100" dirty="0"/>
              <a:t>Have you seen any evidence of their impact in schools?</a:t>
            </a:r>
          </a:p>
          <a:p>
            <a:endParaRPr lang="en-GB" dirty="0"/>
          </a:p>
          <a:p>
            <a:endParaRPr lang="en-GB" sz="1350" dirty="0"/>
          </a:p>
        </p:txBody>
      </p:sp>
      <p:sp>
        <p:nvSpPr>
          <p:cNvPr id="15" name="TextBox 14"/>
          <p:cNvSpPr txBox="1"/>
          <p:nvPr/>
        </p:nvSpPr>
        <p:spPr>
          <a:xfrm>
            <a:off x="613425" y="1947010"/>
            <a:ext cx="3337560" cy="900246"/>
          </a:xfrm>
          <a:prstGeom prst="rect">
            <a:avLst/>
          </a:prstGeom>
          <a:noFill/>
        </p:spPr>
        <p:txBody>
          <a:bodyPr wrap="square" rtlCol="0">
            <a:spAutoFit/>
          </a:bodyPr>
          <a:lstStyle/>
          <a:p>
            <a:endParaRPr lang="en-GB" sz="2100" dirty="0"/>
          </a:p>
          <a:p>
            <a:endParaRPr lang="en-GB" dirty="0"/>
          </a:p>
          <a:p>
            <a:endParaRPr lang="en-GB" sz="1350" dirty="0"/>
          </a:p>
        </p:txBody>
      </p:sp>
      <p:pic>
        <p:nvPicPr>
          <p:cNvPr id="20" name="Content Placeholder 19" descr="ItS mY BloG - - - - Miss Allen's English Class"/>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3733269" y="648560"/>
            <a:ext cx="1481645" cy="1678076"/>
          </a:xfrm>
        </p:spPr>
      </p:pic>
      <p:pic>
        <p:nvPicPr>
          <p:cNvPr id="23" name="Picture 22" descr="Free vector graphic: Radio, Tuner, Receiver, Antenna ..."/>
          <p:cNvPicPr>
            <a:picLocks noChangeAspect="1"/>
          </p:cNvPicPr>
          <p:nvPr/>
        </p:nvPicPr>
        <p:blipFill rotWithShape="1">
          <a:blip r:embed="rId4">
            <a:extLst>
              <a:ext uri="{28A0092B-C50C-407E-A947-70E740481C1C}">
                <a14:useLocalDpi xmlns:a14="http://schemas.microsoft.com/office/drawing/2010/main" val="0"/>
              </a:ext>
            </a:extLst>
          </a:blip>
          <a:srcRect t="17329"/>
          <a:stretch/>
        </p:blipFill>
        <p:spPr>
          <a:xfrm>
            <a:off x="3640771" y="3059415"/>
            <a:ext cx="2183852" cy="1596658"/>
          </a:xfrm>
          <a:prstGeom prst="rect">
            <a:avLst/>
          </a:prstGeom>
        </p:spPr>
      </p:pic>
      <p:sp>
        <p:nvSpPr>
          <p:cNvPr id="9" name="Title 1">
            <a:extLst>
              <a:ext uri="{FF2B5EF4-FFF2-40B4-BE49-F238E27FC236}">
                <a16:creationId xmlns:a16="http://schemas.microsoft.com/office/drawing/2014/main" id="{308B8D26-0F72-4E9B-97BA-C5C71921DDC5}"/>
              </a:ext>
            </a:extLst>
          </p:cNvPr>
          <p:cNvSpPr txBox="1">
            <a:spLocks/>
          </p:cNvSpPr>
          <p:nvPr/>
        </p:nvSpPr>
        <p:spPr>
          <a:xfrm>
            <a:off x="395709" y="346585"/>
            <a:ext cx="3239589" cy="99417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3000" dirty="0"/>
              <a:t>Gadewch i ni ddysgu mwy</a:t>
            </a:r>
          </a:p>
        </p:txBody>
      </p:sp>
      <p:sp>
        <p:nvSpPr>
          <p:cNvPr id="10" name="TextBox 9">
            <a:extLst>
              <a:ext uri="{FF2B5EF4-FFF2-40B4-BE49-F238E27FC236}">
                <a16:creationId xmlns:a16="http://schemas.microsoft.com/office/drawing/2014/main" id="{C1E77767-A17D-458D-9937-2B158E6B42F3}"/>
              </a:ext>
            </a:extLst>
          </p:cNvPr>
          <p:cNvSpPr txBox="1"/>
          <p:nvPr/>
        </p:nvSpPr>
        <p:spPr>
          <a:xfrm>
            <a:off x="504567" y="1304593"/>
            <a:ext cx="3337560" cy="4778231"/>
          </a:xfrm>
          <a:prstGeom prst="rect">
            <a:avLst/>
          </a:prstGeom>
          <a:noFill/>
        </p:spPr>
        <p:txBody>
          <a:bodyPr wrap="square" rtlCol="0">
            <a:spAutoFit/>
          </a:bodyPr>
          <a:lstStyle/>
          <a:p>
            <a:r>
              <a:rPr lang="cy-GB" sz="2100" dirty="0"/>
              <a:t>Beth yw’r teitl?</a:t>
            </a:r>
          </a:p>
          <a:p>
            <a:endParaRPr lang="cy-GB" sz="2100" dirty="0"/>
          </a:p>
          <a:p>
            <a:r>
              <a:rPr lang="cy-GB" sz="2100" dirty="0"/>
              <a:t>Pryd cafodd ei ysgrifennu?</a:t>
            </a:r>
          </a:p>
          <a:p>
            <a:endParaRPr lang="cy-GB" sz="2100" dirty="0"/>
          </a:p>
          <a:p>
            <a:r>
              <a:rPr lang="cy-GB" sz="2100" dirty="0"/>
              <a:t>Pwy yw’r gynulleidfa arfaethedig?</a:t>
            </a:r>
          </a:p>
          <a:p>
            <a:endParaRPr lang="cy-GB" sz="2100" dirty="0"/>
          </a:p>
          <a:p>
            <a:r>
              <a:rPr lang="cy-GB" sz="2100" dirty="0"/>
              <a:t>Beth yw’r prif bwyntiau a wnaed?</a:t>
            </a:r>
          </a:p>
          <a:p>
            <a:endParaRPr lang="cy-GB" sz="2100" dirty="0"/>
          </a:p>
          <a:p>
            <a:r>
              <a:rPr lang="cy-GB" sz="2100" dirty="0"/>
              <a:t>Ydych chi wedi gweld unrhyw dystiolaeth o’u heffaith mewn ysgolion?</a:t>
            </a:r>
          </a:p>
          <a:p>
            <a:endParaRPr lang="cy-GB" dirty="0"/>
          </a:p>
          <a:p>
            <a:endParaRPr lang="en-GB" sz="1350" dirty="0"/>
          </a:p>
        </p:txBody>
      </p:sp>
    </p:spTree>
    <p:extLst>
      <p:ext uri="{BB962C8B-B14F-4D97-AF65-F5344CB8AC3E}">
        <p14:creationId xmlns:p14="http://schemas.microsoft.com/office/powerpoint/2010/main" val="29989274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20655" y="415933"/>
            <a:ext cx="3025946" cy="544606"/>
          </a:xfrm>
        </p:spPr>
        <p:txBody>
          <a:bodyPr>
            <a:normAutofit fontScale="90000"/>
          </a:bodyPr>
          <a:lstStyle/>
          <a:p>
            <a:pPr algn="ctr"/>
            <a:r>
              <a:rPr lang="cy-GB" noProof="0" dirty="0" err="1"/>
              <a:t>Social</a:t>
            </a:r>
            <a:r>
              <a:rPr lang="cy-GB" noProof="0" dirty="0"/>
              <a:t> </a:t>
            </a:r>
            <a:r>
              <a:rPr lang="cy-GB" noProof="0" dirty="0" err="1"/>
              <a:t>justice</a:t>
            </a:r>
            <a:endParaRPr lang="cy-GB" noProof="0" dirty="0"/>
          </a:p>
        </p:txBody>
      </p:sp>
      <p:sp>
        <p:nvSpPr>
          <p:cNvPr id="3" name="Content Placeholder 2"/>
          <p:cNvSpPr>
            <a:spLocks noGrp="1"/>
          </p:cNvSpPr>
          <p:nvPr>
            <p:ph idx="1"/>
          </p:nvPr>
        </p:nvSpPr>
        <p:spPr>
          <a:xfrm rot="384992">
            <a:off x="4989398" y="1217827"/>
            <a:ext cx="4171950" cy="1257083"/>
          </a:xfrm>
        </p:spPr>
        <p:txBody>
          <a:bodyPr>
            <a:normAutofit fontScale="70000" lnSpcReduction="20000"/>
          </a:bodyPr>
          <a:lstStyle/>
          <a:p>
            <a:pPr marL="0" indent="0">
              <a:buNone/>
            </a:pPr>
            <a:r>
              <a:rPr lang="cy-GB" noProof="0" dirty="0"/>
              <a:t>“</a:t>
            </a:r>
            <a:r>
              <a:rPr lang="cy-GB" i="1" noProof="0" dirty="0" err="1"/>
              <a:t>Social</a:t>
            </a:r>
            <a:r>
              <a:rPr lang="cy-GB" i="1" noProof="0" dirty="0"/>
              <a:t> </a:t>
            </a:r>
            <a:r>
              <a:rPr lang="cy-GB" i="1" noProof="0" dirty="0" err="1"/>
              <a:t>Justice</a:t>
            </a:r>
            <a:r>
              <a:rPr lang="cy-GB" i="1" noProof="0" dirty="0"/>
              <a:t> is </a:t>
            </a:r>
            <a:r>
              <a:rPr lang="cy-GB" i="1" noProof="0" dirty="0" err="1"/>
              <a:t>justice</a:t>
            </a:r>
            <a:r>
              <a:rPr lang="cy-GB" i="1" noProof="0" dirty="0"/>
              <a:t> </a:t>
            </a:r>
            <a:r>
              <a:rPr lang="cy-GB" i="1" noProof="0" dirty="0" err="1"/>
              <a:t>in</a:t>
            </a:r>
            <a:r>
              <a:rPr lang="cy-GB" i="1" noProof="0" dirty="0"/>
              <a:t> </a:t>
            </a:r>
            <a:r>
              <a:rPr lang="cy-GB" i="1" noProof="0" dirty="0" err="1"/>
              <a:t>terms</a:t>
            </a:r>
            <a:r>
              <a:rPr lang="cy-GB" i="1" noProof="0" dirty="0"/>
              <a:t> of the </a:t>
            </a:r>
            <a:r>
              <a:rPr lang="cy-GB" i="1" noProof="0" dirty="0" err="1"/>
              <a:t>distribution</a:t>
            </a:r>
            <a:r>
              <a:rPr lang="cy-GB" i="1" noProof="0" dirty="0"/>
              <a:t> of </a:t>
            </a:r>
            <a:r>
              <a:rPr lang="cy-GB" i="1" noProof="0" dirty="0" err="1"/>
              <a:t>wealth</a:t>
            </a:r>
            <a:r>
              <a:rPr lang="cy-GB" i="1" noProof="0" dirty="0"/>
              <a:t>, </a:t>
            </a:r>
            <a:r>
              <a:rPr lang="cy-GB" i="1" noProof="0" dirty="0" err="1"/>
              <a:t>opportunities</a:t>
            </a:r>
            <a:r>
              <a:rPr lang="cy-GB" i="1" noProof="0" dirty="0"/>
              <a:t>, </a:t>
            </a:r>
            <a:r>
              <a:rPr lang="cy-GB" i="1" noProof="0" dirty="0" err="1"/>
              <a:t>and</a:t>
            </a:r>
            <a:r>
              <a:rPr lang="cy-GB" i="1" noProof="0" dirty="0"/>
              <a:t> </a:t>
            </a:r>
            <a:r>
              <a:rPr lang="cy-GB" i="1" noProof="0" dirty="0" err="1"/>
              <a:t>privileges</a:t>
            </a:r>
            <a:r>
              <a:rPr lang="cy-GB" i="1" noProof="0" dirty="0"/>
              <a:t> </a:t>
            </a:r>
            <a:r>
              <a:rPr lang="cy-GB" i="1" noProof="0" dirty="0" err="1"/>
              <a:t>within</a:t>
            </a:r>
            <a:r>
              <a:rPr lang="cy-GB" i="1" noProof="0" dirty="0"/>
              <a:t> a </a:t>
            </a:r>
            <a:r>
              <a:rPr lang="cy-GB" i="1" noProof="0" dirty="0" err="1"/>
              <a:t>society</a:t>
            </a:r>
            <a:r>
              <a:rPr lang="cy-GB" noProof="0" dirty="0"/>
              <a:t>.”</a:t>
            </a:r>
          </a:p>
          <a:p>
            <a:pPr marL="0" indent="0">
              <a:buNone/>
            </a:pPr>
            <a:r>
              <a:rPr lang="cy-GB" noProof="0" dirty="0"/>
              <a:t> </a:t>
            </a:r>
          </a:p>
          <a:p>
            <a:endParaRPr lang="cy-GB" noProof="0" dirty="0"/>
          </a:p>
        </p:txBody>
      </p:sp>
      <p:sp>
        <p:nvSpPr>
          <p:cNvPr id="8" name="TextBox 7"/>
          <p:cNvSpPr txBox="1"/>
          <p:nvPr/>
        </p:nvSpPr>
        <p:spPr>
          <a:xfrm rot="21231616">
            <a:off x="6062999" y="3660550"/>
            <a:ext cx="3070514" cy="1754326"/>
          </a:xfrm>
          <a:prstGeom prst="rect">
            <a:avLst/>
          </a:prstGeom>
          <a:noFill/>
        </p:spPr>
        <p:txBody>
          <a:bodyPr wrap="square" rtlCol="0">
            <a:spAutoFit/>
          </a:bodyPr>
          <a:lstStyle/>
          <a:p>
            <a:endParaRPr lang="en-GB" sz="1350" dirty="0"/>
          </a:p>
          <a:p>
            <a:r>
              <a:rPr lang="en-GB" sz="1350" b="1" dirty="0"/>
              <a:t>“</a:t>
            </a:r>
            <a:r>
              <a:rPr lang="en-GB" sz="1350" b="1" i="1" dirty="0"/>
              <a:t>Social justice education</a:t>
            </a:r>
            <a:r>
              <a:rPr lang="en-GB" sz="1350" i="1" dirty="0"/>
              <a:t> is concerned with achieving equitable and quality </a:t>
            </a:r>
            <a:r>
              <a:rPr lang="en-GB" sz="1350" b="1" i="1" dirty="0"/>
              <a:t>education</a:t>
            </a:r>
            <a:r>
              <a:rPr lang="en-GB" sz="1350" i="1" dirty="0"/>
              <a:t> for all students. ... The goal of </a:t>
            </a:r>
            <a:r>
              <a:rPr lang="en-GB" sz="1350" b="1" i="1" dirty="0"/>
              <a:t>social justice education</a:t>
            </a:r>
            <a:r>
              <a:rPr lang="en-GB" sz="1350" i="1" dirty="0"/>
              <a:t> is full and equal participation of all groups in society that is mutually shaped to meet their needs.”</a:t>
            </a:r>
          </a:p>
          <a:p>
            <a:endParaRPr lang="en-GB" sz="1350"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0800000">
            <a:off x="2886972" y="1901595"/>
            <a:ext cx="2860655" cy="2145491"/>
          </a:xfrm>
          <a:prstGeom prst="rect">
            <a:avLst/>
          </a:prstGeom>
        </p:spPr>
      </p:pic>
      <p:sp>
        <p:nvSpPr>
          <p:cNvPr id="7" name="Title 1"/>
          <p:cNvSpPr txBox="1">
            <a:spLocks/>
          </p:cNvSpPr>
          <p:nvPr/>
        </p:nvSpPr>
        <p:spPr>
          <a:xfrm>
            <a:off x="628649" y="470349"/>
            <a:ext cx="3025946" cy="544606"/>
          </a:xfrm>
          <a:prstGeom prst="rect">
            <a:avLst/>
          </a:prstGeom>
        </p:spPr>
        <p:txBody>
          <a:bodyPr vert="horz" lIns="68580" tIns="34290" rIns="68580" bIns="3429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cy-GB" sz="4000" dirty="0"/>
              <a:t>Cyfiawnder cymdeithasol</a:t>
            </a:r>
          </a:p>
        </p:txBody>
      </p:sp>
      <p:sp>
        <p:nvSpPr>
          <p:cNvPr id="9" name="Content Placeholder 2"/>
          <p:cNvSpPr txBox="1">
            <a:spLocks/>
          </p:cNvSpPr>
          <p:nvPr/>
        </p:nvSpPr>
        <p:spPr>
          <a:xfrm rot="20797747">
            <a:off x="311241" y="1385989"/>
            <a:ext cx="4171950" cy="1257083"/>
          </a:xfrm>
          <a:prstGeom prst="rect">
            <a:avLst/>
          </a:prstGeom>
        </p:spPr>
        <p:txBody>
          <a:bodyPr vert="horz" lIns="68580" tIns="34290" rIns="68580" bIns="3429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1300" dirty="0">
                <a:solidFill>
                  <a:prstClr val="black"/>
                </a:solidFill>
              </a:rPr>
              <a:t> </a:t>
            </a:r>
            <a:r>
              <a:rPr lang="cy-GB" sz="2200" i="1" dirty="0">
                <a:solidFill>
                  <a:prstClr val="black"/>
                </a:solidFill>
              </a:rPr>
              <a:t>“Cyfiawnder cymdeithasol yw cyfiawnder yn nhermau dosbarthiad cyfoeth, cyfleoedd a breintiau o fewn cymdeithas.” </a:t>
            </a:r>
            <a:endParaRPr lang="en-GB" sz="2200" i="1" dirty="0"/>
          </a:p>
          <a:p>
            <a:pPr marL="0" indent="0">
              <a:buNone/>
            </a:pPr>
            <a:r>
              <a:rPr lang="en-GB" sz="2100" dirty="0"/>
              <a:t> </a:t>
            </a:r>
          </a:p>
          <a:p>
            <a:pPr marL="0" indent="0">
              <a:buNone/>
            </a:pPr>
            <a:r>
              <a:rPr lang="en-GB" sz="2100" dirty="0"/>
              <a:t> </a:t>
            </a:r>
          </a:p>
          <a:p>
            <a:endParaRPr lang="en-GB" sz="2100" dirty="0"/>
          </a:p>
        </p:txBody>
      </p:sp>
      <p:sp>
        <p:nvSpPr>
          <p:cNvPr id="10" name="TextBox 9"/>
          <p:cNvSpPr txBox="1"/>
          <p:nvPr/>
        </p:nvSpPr>
        <p:spPr>
          <a:xfrm rot="745371">
            <a:off x="150271" y="3976860"/>
            <a:ext cx="3070514" cy="1561966"/>
          </a:xfrm>
          <a:prstGeom prst="rect">
            <a:avLst/>
          </a:prstGeom>
          <a:noFill/>
        </p:spPr>
        <p:txBody>
          <a:bodyPr wrap="square" rtlCol="0">
            <a:spAutoFit/>
          </a:bodyPr>
          <a:lstStyle/>
          <a:p>
            <a:r>
              <a:rPr lang="en-GB" sz="1350" b="1" i="1" dirty="0">
                <a:solidFill>
                  <a:prstClr val="black"/>
                </a:solidFill>
              </a:rPr>
              <a:t>“</a:t>
            </a:r>
            <a:r>
              <a:rPr lang="cy-GB" sz="1350" b="1" i="1" dirty="0">
                <a:solidFill>
                  <a:prstClr val="black"/>
                </a:solidFill>
              </a:rPr>
              <a:t>Mae addysg cyfiawnder cymdeithasol </a:t>
            </a:r>
            <a:r>
              <a:rPr lang="cy-GB" sz="1350" i="1" dirty="0">
                <a:solidFill>
                  <a:prstClr val="black"/>
                </a:solidFill>
              </a:rPr>
              <a:t>yn ymwneud â sicrhau </a:t>
            </a:r>
            <a:r>
              <a:rPr lang="cy-GB" sz="1350" b="1" i="1" dirty="0">
                <a:solidFill>
                  <a:prstClr val="black"/>
                </a:solidFill>
              </a:rPr>
              <a:t>addysg </a:t>
            </a:r>
            <a:r>
              <a:rPr lang="cy-GB" sz="1350" i="1" dirty="0">
                <a:solidFill>
                  <a:prstClr val="black"/>
                </a:solidFill>
              </a:rPr>
              <a:t>deg ac o safon i bob myfyriwr. … Nod  </a:t>
            </a:r>
            <a:r>
              <a:rPr lang="cy-GB" sz="1350" b="1" i="1" dirty="0">
                <a:solidFill>
                  <a:prstClr val="black"/>
                </a:solidFill>
              </a:rPr>
              <a:t>addysg cyfiawnder cymdeithasol </a:t>
            </a:r>
            <a:r>
              <a:rPr lang="cy-GB" sz="1350" i="1" dirty="0">
                <a:solidFill>
                  <a:prstClr val="black"/>
                </a:solidFill>
              </a:rPr>
              <a:t>yw cyfranogiad llawn a chyfartal gan bob grŵp mewn cymdeithas sydd wedi’i siapio gan bawb </a:t>
            </a:r>
            <a:r>
              <a:rPr lang="cy-GB" sz="1400" i="1" dirty="0">
                <a:solidFill>
                  <a:srgbClr val="000000"/>
                </a:solidFill>
              </a:rPr>
              <a:t>i ddiwallu eu hanghenion."</a:t>
            </a:r>
            <a:endParaRPr lang="en-GB" sz="1350" i="1" dirty="0"/>
          </a:p>
        </p:txBody>
      </p:sp>
      <p:sp>
        <p:nvSpPr>
          <p:cNvPr id="4" name="TextBox 3"/>
          <p:cNvSpPr txBox="1"/>
          <p:nvPr/>
        </p:nvSpPr>
        <p:spPr>
          <a:xfrm>
            <a:off x="3326524" y="4989345"/>
            <a:ext cx="2651465" cy="369332"/>
          </a:xfrm>
          <a:prstGeom prst="rect">
            <a:avLst/>
          </a:prstGeom>
          <a:noFill/>
        </p:spPr>
        <p:txBody>
          <a:bodyPr wrap="square" rtlCol="0">
            <a:spAutoFit/>
          </a:bodyPr>
          <a:lstStyle/>
          <a:p>
            <a:r>
              <a:rPr lang="en-GB" dirty="0">
                <a:hlinkClick r:id="rId4" action="ppaction://hlinkfile"/>
              </a:rPr>
              <a:t>Social Justice Table.docx</a:t>
            </a:r>
            <a:endParaRPr lang="en-GB" dirty="0"/>
          </a:p>
        </p:txBody>
      </p:sp>
    </p:spTree>
    <p:extLst>
      <p:ext uri="{BB962C8B-B14F-4D97-AF65-F5344CB8AC3E}">
        <p14:creationId xmlns:p14="http://schemas.microsoft.com/office/powerpoint/2010/main" val="70852934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1858" y="4211231"/>
            <a:ext cx="2443043" cy="994172"/>
          </a:xfrm>
        </p:spPr>
        <p:txBody>
          <a:bodyPr>
            <a:normAutofit/>
          </a:bodyPr>
          <a:lstStyle/>
          <a:p>
            <a:pPr algn="ctr"/>
            <a:r>
              <a:rPr lang="cy-GB" sz="2800" noProof="0" dirty="0"/>
              <a:t>Ein siaradwr gwadd</a:t>
            </a:r>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171025" y="382225"/>
            <a:ext cx="5077751" cy="3379012"/>
          </a:xfrm>
          <a:ln>
            <a:solidFill>
              <a:schemeClr val="accent1"/>
            </a:solidFill>
          </a:ln>
        </p:spPr>
      </p:pic>
      <p:sp>
        <p:nvSpPr>
          <p:cNvPr id="6" name="TextBox 5"/>
          <p:cNvSpPr txBox="1"/>
          <p:nvPr/>
        </p:nvSpPr>
        <p:spPr>
          <a:xfrm>
            <a:off x="2637697" y="4189740"/>
            <a:ext cx="4270533" cy="1015663"/>
          </a:xfrm>
          <a:prstGeom prst="rect">
            <a:avLst/>
          </a:prstGeom>
          <a:noFill/>
        </p:spPr>
        <p:txBody>
          <a:bodyPr wrap="square" rtlCol="0">
            <a:spAutoFit/>
          </a:bodyPr>
          <a:lstStyle/>
          <a:p>
            <a:pPr algn="ctr"/>
            <a:r>
              <a:rPr lang="en-GB" sz="3300" dirty="0"/>
              <a:t>Gareth Evans</a:t>
            </a:r>
          </a:p>
          <a:p>
            <a:pPr algn="ctr"/>
            <a:r>
              <a:rPr lang="en-GB" sz="1350" b="1" dirty="0"/>
              <a:t> </a:t>
            </a:r>
            <a:r>
              <a:rPr lang="en-GB" sz="1350" dirty="0"/>
              <a:t>Director: Education Policy</a:t>
            </a:r>
          </a:p>
          <a:p>
            <a:pPr algn="ctr"/>
            <a:r>
              <a:rPr lang="cy-GB" sz="1350" dirty="0"/>
              <a:t>Cyfarwyddwr: Polisi Addysg</a:t>
            </a:r>
          </a:p>
        </p:txBody>
      </p:sp>
      <p:sp>
        <p:nvSpPr>
          <p:cNvPr id="8" name="Title 1"/>
          <p:cNvSpPr txBox="1">
            <a:spLocks/>
          </p:cNvSpPr>
          <p:nvPr/>
        </p:nvSpPr>
        <p:spPr>
          <a:xfrm>
            <a:off x="7113351" y="4077359"/>
            <a:ext cx="1626420" cy="994172"/>
          </a:xfrm>
          <a:prstGeom prst="rect">
            <a:avLst/>
          </a:prstGeom>
        </p:spPr>
        <p:txBody>
          <a:bodyPr vert="horz" lIns="68580" tIns="34290" rIns="68580" bIns="3429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300" dirty="0"/>
              <a:t>Our </a:t>
            </a:r>
          </a:p>
          <a:p>
            <a:pPr algn="ctr"/>
            <a:r>
              <a:rPr lang="en-GB" sz="3300" dirty="0"/>
              <a:t>guest </a:t>
            </a:r>
          </a:p>
          <a:p>
            <a:pPr algn="ctr"/>
            <a:r>
              <a:rPr lang="en-GB" sz="3300" dirty="0"/>
              <a:t>speaker</a:t>
            </a:r>
          </a:p>
        </p:txBody>
      </p:sp>
      <p:sp>
        <p:nvSpPr>
          <p:cNvPr id="3" name="TextBox 2"/>
          <p:cNvSpPr txBox="1"/>
          <p:nvPr/>
        </p:nvSpPr>
        <p:spPr>
          <a:xfrm>
            <a:off x="3435178" y="5205403"/>
            <a:ext cx="3031525" cy="371613"/>
          </a:xfrm>
          <a:prstGeom prst="rect">
            <a:avLst/>
          </a:prstGeom>
          <a:noFill/>
        </p:spPr>
        <p:txBody>
          <a:bodyPr wrap="square" rtlCol="0">
            <a:spAutoFit/>
          </a:bodyPr>
          <a:lstStyle/>
          <a:p>
            <a:r>
              <a:rPr lang="en-GB" dirty="0" smtClean="0">
                <a:hlinkClick r:id="rId4" action="ppaction://hlinkfile"/>
              </a:rPr>
              <a:t>GE policy context feb20.mp4</a:t>
            </a:r>
            <a:endParaRPr lang="en-GB" dirty="0"/>
          </a:p>
        </p:txBody>
      </p:sp>
    </p:spTree>
    <p:extLst>
      <p:ext uri="{BB962C8B-B14F-4D97-AF65-F5344CB8AC3E}">
        <p14:creationId xmlns:p14="http://schemas.microsoft.com/office/powerpoint/2010/main" val="161743575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88785" y="250457"/>
            <a:ext cx="2492779" cy="994172"/>
          </a:xfrm>
        </p:spPr>
        <p:txBody>
          <a:bodyPr/>
          <a:lstStyle/>
          <a:p>
            <a:r>
              <a:rPr lang="cy-GB" noProof="0" dirty="0" err="1"/>
              <a:t>Review</a:t>
            </a:r>
            <a:endParaRPr lang="cy-GB" noProof="0" dirty="0"/>
          </a:p>
        </p:txBody>
      </p:sp>
      <p:pic>
        <p:nvPicPr>
          <p:cNvPr id="9" name="Picture 8" descr="Post It Note · Free image on Pixabay"/>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18868" y="1244629"/>
            <a:ext cx="3920503" cy="3920503"/>
          </a:xfrm>
          <a:prstGeom prst="rect">
            <a:avLst/>
          </a:prstGeom>
        </p:spPr>
      </p:pic>
      <p:sp>
        <p:nvSpPr>
          <p:cNvPr id="10" name="Content Placeholder 9"/>
          <p:cNvSpPr>
            <a:spLocks noGrp="1"/>
          </p:cNvSpPr>
          <p:nvPr>
            <p:ph idx="1"/>
          </p:nvPr>
        </p:nvSpPr>
        <p:spPr>
          <a:xfrm>
            <a:off x="5794966" y="2576267"/>
            <a:ext cx="2240280" cy="1905476"/>
          </a:xfrm>
        </p:spPr>
        <p:txBody>
          <a:bodyPr>
            <a:normAutofit fontScale="77500" lnSpcReduction="20000"/>
          </a:bodyPr>
          <a:lstStyle/>
          <a:p>
            <a:r>
              <a:rPr lang="cy-GB" noProof="0" dirty="0" err="1"/>
              <a:t>What</a:t>
            </a:r>
            <a:r>
              <a:rPr lang="cy-GB" noProof="0" dirty="0"/>
              <a:t> do </a:t>
            </a:r>
            <a:r>
              <a:rPr lang="cy-GB" noProof="0" dirty="0" err="1"/>
              <a:t>you</a:t>
            </a:r>
            <a:r>
              <a:rPr lang="cy-GB" noProof="0" dirty="0"/>
              <a:t> </a:t>
            </a:r>
            <a:r>
              <a:rPr lang="cy-GB" noProof="0" dirty="0" err="1"/>
              <a:t>think</a:t>
            </a:r>
            <a:r>
              <a:rPr lang="cy-GB" noProof="0" dirty="0"/>
              <a:t> the </a:t>
            </a:r>
            <a:r>
              <a:rPr lang="cy-GB" noProof="0" dirty="0" err="1"/>
              <a:t>impact</a:t>
            </a:r>
            <a:r>
              <a:rPr lang="cy-GB" noProof="0" dirty="0"/>
              <a:t> of </a:t>
            </a:r>
            <a:r>
              <a:rPr lang="cy-GB" noProof="0" dirty="0" err="1"/>
              <a:t>what</a:t>
            </a:r>
            <a:r>
              <a:rPr lang="cy-GB" noProof="0" dirty="0"/>
              <a:t> </a:t>
            </a:r>
            <a:r>
              <a:rPr lang="cy-GB" noProof="0" dirty="0" err="1"/>
              <a:t>you</a:t>
            </a:r>
            <a:r>
              <a:rPr lang="cy-GB" noProof="0" dirty="0"/>
              <a:t> </a:t>
            </a:r>
            <a:r>
              <a:rPr lang="cy-GB" noProof="0" dirty="0" err="1"/>
              <a:t>have</a:t>
            </a:r>
            <a:r>
              <a:rPr lang="cy-GB" noProof="0" dirty="0"/>
              <a:t> </a:t>
            </a:r>
            <a:r>
              <a:rPr lang="cy-GB" noProof="0" dirty="0" err="1"/>
              <a:t>learnt</a:t>
            </a:r>
            <a:r>
              <a:rPr lang="cy-GB" noProof="0" dirty="0"/>
              <a:t> </a:t>
            </a:r>
            <a:r>
              <a:rPr lang="cy-GB" noProof="0" dirty="0" err="1"/>
              <a:t>today</a:t>
            </a:r>
            <a:r>
              <a:rPr lang="cy-GB" noProof="0" dirty="0"/>
              <a:t> </a:t>
            </a:r>
            <a:r>
              <a:rPr lang="cy-GB" noProof="0" dirty="0" err="1"/>
              <a:t>will</a:t>
            </a:r>
            <a:r>
              <a:rPr lang="cy-GB" noProof="0" dirty="0"/>
              <a:t> </a:t>
            </a:r>
            <a:r>
              <a:rPr lang="cy-GB" noProof="0" dirty="0" err="1"/>
              <a:t>have</a:t>
            </a:r>
            <a:r>
              <a:rPr lang="cy-GB" noProof="0" dirty="0"/>
              <a:t> </a:t>
            </a:r>
            <a:r>
              <a:rPr lang="cy-GB" noProof="0" dirty="0" err="1"/>
              <a:t>on</a:t>
            </a:r>
            <a:r>
              <a:rPr lang="cy-GB" noProof="0" dirty="0"/>
              <a:t> </a:t>
            </a:r>
            <a:r>
              <a:rPr lang="cy-GB" noProof="0" dirty="0" err="1"/>
              <a:t>you</a:t>
            </a:r>
            <a:r>
              <a:rPr lang="cy-GB" noProof="0" dirty="0"/>
              <a:t> as a </a:t>
            </a:r>
            <a:r>
              <a:rPr lang="cy-GB" noProof="0" dirty="0" err="1"/>
              <a:t>teacher</a:t>
            </a:r>
            <a:r>
              <a:rPr lang="cy-GB" noProof="0" dirty="0"/>
              <a:t>?</a:t>
            </a:r>
          </a:p>
        </p:txBody>
      </p:sp>
      <p:sp>
        <p:nvSpPr>
          <p:cNvPr id="6" name="Title 1"/>
          <p:cNvSpPr txBox="1">
            <a:spLocks/>
          </p:cNvSpPr>
          <p:nvPr/>
        </p:nvSpPr>
        <p:spPr>
          <a:xfrm>
            <a:off x="879077" y="250457"/>
            <a:ext cx="2492779" cy="994172"/>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3300" dirty="0"/>
              <a:t>Adolygu</a:t>
            </a:r>
          </a:p>
        </p:txBody>
      </p:sp>
      <p:pic>
        <p:nvPicPr>
          <p:cNvPr id="7" name="Picture 6" descr="Post It Note · Free image on Pixabay"/>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7699" y="1316075"/>
            <a:ext cx="3920503" cy="3920503"/>
          </a:xfrm>
          <a:prstGeom prst="rect">
            <a:avLst/>
          </a:prstGeom>
        </p:spPr>
      </p:pic>
      <p:sp>
        <p:nvSpPr>
          <p:cNvPr id="8" name="Content Placeholder 9"/>
          <p:cNvSpPr txBox="1">
            <a:spLocks/>
          </p:cNvSpPr>
          <p:nvPr/>
        </p:nvSpPr>
        <p:spPr>
          <a:xfrm>
            <a:off x="1411604" y="2707645"/>
            <a:ext cx="2240280" cy="1905476"/>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dirty="0"/>
              <a:t>Beth ydych chi’n meddwl fydd effaith yr hyn rydych wedi’i ddysgu heddiw arnoch chi fel athro?</a:t>
            </a:r>
          </a:p>
        </p:txBody>
      </p:sp>
      <p:sp>
        <p:nvSpPr>
          <p:cNvPr id="5" name="TextBox 4"/>
          <p:cNvSpPr txBox="1"/>
          <p:nvPr/>
        </p:nvSpPr>
        <p:spPr>
          <a:xfrm>
            <a:off x="3651884" y="5137494"/>
            <a:ext cx="2333627" cy="369332"/>
          </a:xfrm>
          <a:prstGeom prst="rect">
            <a:avLst/>
          </a:prstGeom>
          <a:noFill/>
        </p:spPr>
        <p:txBody>
          <a:bodyPr wrap="square" rtlCol="0">
            <a:spAutoFit/>
          </a:bodyPr>
          <a:lstStyle/>
          <a:p>
            <a:r>
              <a:rPr lang="en-GB" dirty="0">
                <a:hlinkClick r:id="rId4" action="ppaction://hlinkfile"/>
              </a:rPr>
              <a:t>D1 Reflections.docx</a:t>
            </a:r>
            <a:endParaRPr lang="en-GB" dirty="0"/>
          </a:p>
        </p:txBody>
      </p:sp>
    </p:spTree>
    <p:extLst>
      <p:ext uri="{BB962C8B-B14F-4D97-AF65-F5344CB8AC3E}">
        <p14:creationId xmlns:p14="http://schemas.microsoft.com/office/powerpoint/2010/main" val="371120756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90267"/>
            <a:ext cx="2561240" cy="994172"/>
          </a:xfrm>
        </p:spPr>
        <p:txBody>
          <a:bodyPr>
            <a:normAutofit fontScale="90000"/>
          </a:bodyPr>
          <a:lstStyle/>
          <a:p>
            <a:r>
              <a:rPr lang="cy-GB" noProof="0" dirty="0"/>
              <a:t>Cyfeiriadau</a:t>
            </a:r>
          </a:p>
        </p:txBody>
      </p:sp>
      <p:sp>
        <p:nvSpPr>
          <p:cNvPr id="3" name="Content Placeholder 2"/>
          <p:cNvSpPr>
            <a:spLocks noGrp="1"/>
          </p:cNvSpPr>
          <p:nvPr>
            <p:ph idx="1"/>
          </p:nvPr>
        </p:nvSpPr>
        <p:spPr>
          <a:xfrm>
            <a:off x="717988" y="1298166"/>
            <a:ext cx="7076164" cy="3636098"/>
          </a:xfrm>
        </p:spPr>
        <p:txBody>
          <a:bodyPr>
            <a:noAutofit/>
          </a:bodyPr>
          <a:lstStyle/>
          <a:p>
            <a:pPr marL="0" indent="0">
              <a:buNone/>
            </a:pPr>
            <a:r>
              <a:rPr lang="en-GB" sz="900" dirty="0"/>
              <a:t>Arshad, R., Wrigley, T. and Pratt, L. (eds) (2012) </a:t>
            </a:r>
            <a:r>
              <a:rPr lang="en-GB" sz="900" i="1" dirty="0"/>
              <a:t>Social Justice re-examined: dilemmas and solutions for</a:t>
            </a:r>
            <a:r>
              <a:rPr lang="en-GB" sz="900" dirty="0"/>
              <a:t> </a:t>
            </a:r>
            <a:r>
              <a:rPr lang="en-GB" sz="900" i="1" dirty="0"/>
              <a:t>the classroom teacher</a:t>
            </a:r>
            <a:r>
              <a:rPr lang="en-GB" sz="900" dirty="0"/>
              <a:t>. London: IOE Press</a:t>
            </a:r>
          </a:p>
          <a:p>
            <a:pPr marL="0" indent="0">
              <a:buNone/>
            </a:pPr>
            <a:r>
              <a:rPr lang="en-GB" sz="900" dirty="0"/>
              <a:t>Jones, A. (2017) </a:t>
            </a:r>
            <a:r>
              <a:rPr lang="en-GB" sz="900" i="1" dirty="0"/>
              <a:t>Closing the Gap in Education</a:t>
            </a:r>
            <a:r>
              <a:rPr lang="en-GB" sz="900" dirty="0"/>
              <a:t>. EAS: </a:t>
            </a:r>
            <a:r>
              <a:rPr lang="en-GB" sz="900" dirty="0" err="1"/>
              <a:t>Newpor</a:t>
            </a:r>
            <a:r>
              <a:rPr lang="cy-GB" sz="900" dirty="0"/>
              <a:t>t ar gael ar-lein ar </a:t>
            </a:r>
            <a:r>
              <a:rPr lang="en-GB" sz="900" dirty="0">
                <a:hlinkClick r:id="rId2"/>
              </a:rPr>
              <a:t>https://www.google.co.uk/search?safe=strict&amp;ei=GEvNXePiFs73kwWa3JmoDA&amp;q=bridging+the+gap+welsh+government+children+website&amp;oq=bridging+the+gap+welsh+government+children+website&amp;gs_l=psy-ab.3...28677.30620..30821...0.2..0.96.686.8......0....1..gws-wiz.......0i71.udi1bxBS4PM&amp;ved=0ahUKEwjjzvK43OnlAhXO-6QKHRpuBsUQ4dUDCAs&amp;uact=5</a:t>
            </a:r>
            <a:r>
              <a:rPr lang="en-GB" sz="900" dirty="0"/>
              <a:t>   </a:t>
            </a:r>
            <a:r>
              <a:rPr lang="cy-GB" sz="900" dirty="0"/>
              <a:t>Cyrchwyd </a:t>
            </a:r>
            <a:r>
              <a:rPr lang="en-GB" sz="900" dirty="0"/>
              <a:t>14.11.19</a:t>
            </a:r>
          </a:p>
          <a:p>
            <a:pPr marL="0" indent="0">
              <a:buNone/>
            </a:pPr>
            <a:r>
              <a:rPr lang="en-GB" sz="900" dirty="0"/>
              <a:t>Smith, E, (2012)  </a:t>
            </a:r>
            <a:r>
              <a:rPr lang="en-GB" sz="900" i="1" dirty="0"/>
              <a:t>An Introduction to Education &amp; Social Justice </a:t>
            </a:r>
            <a:r>
              <a:rPr lang="en-GB" sz="900" dirty="0"/>
              <a:t>in Smith, E., 2012. </a:t>
            </a:r>
            <a:r>
              <a:rPr lang="en-GB" sz="900" i="1" dirty="0"/>
              <a:t>Key issues in education and social justice. </a:t>
            </a:r>
            <a:r>
              <a:rPr lang="en-GB" sz="900" dirty="0"/>
              <a:t>London; New Delhi; Singapore etc.]; London: London; New Delhi; Singapore etc. : SAGE. </a:t>
            </a:r>
          </a:p>
          <a:p>
            <a:pPr marL="0" indent="0">
              <a:buNone/>
            </a:pPr>
            <a:r>
              <a:rPr lang="cy-GB" sz="900" dirty="0"/>
              <a:t>Llywodraeth Cymru (2015) </a:t>
            </a:r>
            <a:r>
              <a:rPr lang="cy-GB" sz="900" i="1" dirty="0"/>
              <a:t>Deddf Llesiant Cenedlaethau’r Dyfodol (Cymru) </a:t>
            </a:r>
            <a:r>
              <a:rPr lang="cy-GB" sz="900" dirty="0"/>
              <a:t>ar gael ar </a:t>
            </a:r>
            <a:r>
              <a:rPr lang="cy-GB" sz="900" dirty="0">
                <a:hlinkClick r:id="rId3"/>
              </a:rPr>
              <a:t>https://futuregenerations.wales/cy/about-us/future-generations-act/</a:t>
            </a:r>
            <a:r>
              <a:rPr lang="cy-GB" sz="900" dirty="0"/>
              <a:t>  Cyrchwyd 17.07.19</a:t>
            </a:r>
          </a:p>
          <a:p>
            <a:pPr marL="0" indent="0">
              <a:buNone/>
            </a:pPr>
            <a:r>
              <a:rPr lang="cy-GB" sz="900" dirty="0"/>
              <a:t>Llywodraeth Cymru (2015) </a:t>
            </a:r>
            <a:r>
              <a:rPr lang="cy-GB" sz="900" i="1" dirty="0"/>
              <a:t>Rhaglen Plant a Phobl Ifanc </a:t>
            </a:r>
            <a:r>
              <a:rPr lang="cy-GB" sz="900" dirty="0">
                <a:hlinkClick r:id="rId4"/>
              </a:rPr>
              <a:t>https://llyw.cymru/sites/default/files/publications/2019-06/saith-nod-craidd-ar-gyfer-plant-a-phobl-ifanc.pdf</a:t>
            </a:r>
            <a:r>
              <a:rPr lang="cy-GB" sz="900" dirty="0"/>
              <a:t> Cyrchwyd 17.07.19</a:t>
            </a:r>
          </a:p>
          <a:p>
            <a:pPr marL="0" lvl="0" indent="0">
              <a:buNone/>
            </a:pPr>
            <a:r>
              <a:rPr lang="cy-GB" sz="900" dirty="0">
                <a:solidFill>
                  <a:prstClr val="black"/>
                </a:solidFill>
              </a:rPr>
              <a:t>Llywodraeth Cymru (2016) Cyfranogiad Plant a Phobl Ifanc yng Nghymru... Arfer Da 2016 ar gael ar </a:t>
            </a:r>
            <a:r>
              <a:rPr lang="cy-GB" sz="900" dirty="0">
                <a:solidFill>
                  <a:prstClr val="black"/>
                </a:solidFill>
                <a:hlinkClick r:id="rId5"/>
              </a:rPr>
              <a:t>https://llyw.cymru/sites/default/files/publications/2019-06/canllaw-arfer-da.pdf</a:t>
            </a:r>
            <a:r>
              <a:rPr lang="cy-GB" sz="900" dirty="0">
                <a:solidFill>
                  <a:prstClr val="black"/>
                </a:solidFill>
              </a:rPr>
              <a:t>  Cyrchwyd 17.07.19</a:t>
            </a:r>
          </a:p>
          <a:p>
            <a:pPr marL="0" lvl="0" indent="0">
              <a:buNone/>
            </a:pPr>
            <a:r>
              <a:rPr lang="cy-GB" sz="900" dirty="0">
                <a:solidFill>
                  <a:prstClr val="black"/>
                </a:solidFill>
              </a:rPr>
              <a:t>Llywodraeth Cymru (2016) </a:t>
            </a:r>
            <a:r>
              <a:rPr lang="cy-GB" sz="900" dirty="0"/>
              <a:t>Gwrthsafiad a pharch: Datblygu </a:t>
            </a:r>
            <a:r>
              <a:rPr lang="cy-GB" sz="900" dirty="0" err="1"/>
              <a:t>cydlyniant</a:t>
            </a:r>
            <a:r>
              <a:rPr lang="cy-GB" sz="900" dirty="0"/>
              <a:t> cymunedol ar gael ar </a:t>
            </a:r>
            <a:r>
              <a:rPr lang="cy-GB" sz="900" dirty="0">
                <a:hlinkClick r:id="rId6"/>
              </a:rPr>
              <a:t>https://llyw.cymru/sites/default/files/publications/2018-03/gwrthsafiad-a-pharch-datblygu-cydlyniant-cymunedol.pdf</a:t>
            </a:r>
            <a:r>
              <a:rPr lang="cy-GB" sz="900" dirty="0"/>
              <a:t>   </a:t>
            </a:r>
            <a:r>
              <a:rPr lang="cy-GB" sz="900" dirty="0">
                <a:solidFill>
                  <a:prstClr val="black"/>
                </a:solidFill>
              </a:rPr>
              <a:t>Cyrchwyd 14.11.19</a:t>
            </a:r>
          </a:p>
          <a:p>
            <a:pPr marL="0" lvl="0" indent="0">
              <a:buNone/>
            </a:pPr>
            <a:r>
              <a:rPr lang="cy-GB" sz="900" dirty="0">
                <a:solidFill>
                  <a:prstClr val="black"/>
                </a:solidFill>
              </a:rPr>
              <a:t>Llywodraeth Cymru (2017) </a:t>
            </a:r>
            <a:r>
              <a:rPr lang="cy-GB" sz="900" i="1" dirty="0">
                <a:solidFill>
                  <a:prstClr val="black"/>
                </a:solidFill>
              </a:rPr>
              <a:t>Addysg yng Nghymru: Cenhadaeth ein Cenedl </a:t>
            </a:r>
            <a:r>
              <a:rPr lang="cy-GB" sz="900" dirty="0">
                <a:solidFill>
                  <a:prstClr val="black"/>
                </a:solidFill>
              </a:rPr>
              <a:t>ar gael ar </a:t>
            </a:r>
            <a:r>
              <a:rPr lang="cy-GB" sz="900" dirty="0">
                <a:solidFill>
                  <a:prstClr val="black"/>
                </a:solidFill>
                <a:hlinkClick r:id="rId7"/>
              </a:rPr>
              <a:t>https://llyw.cymru/sites/default/files/publications/2018-03/addysg-yng-nghymru-cenhadaeth-ein-cenedl.pdf</a:t>
            </a:r>
            <a:r>
              <a:rPr lang="cy-GB" sz="900" dirty="0">
                <a:solidFill>
                  <a:prstClr val="black"/>
                </a:solidFill>
              </a:rPr>
              <a:t>  Cyrchwyd 17.07.19</a:t>
            </a:r>
          </a:p>
          <a:p>
            <a:pPr marL="0" indent="0">
              <a:buNone/>
            </a:pPr>
            <a:r>
              <a:rPr lang="cy-GB" sz="900" dirty="0"/>
              <a:t>Llywodraeth Cymru (2017) </a:t>
            </a:r>
            <a:r>
              <a:rPr lang="cy-GB" sz="900" i="1" dirty="0"/>
              <a:t>Y Gymraeg mewn Addysg </a:t>
            </a:r>
            <a:r>
              <a:rPr lang="cy-GB" sz="900" dirty="0"/>
              <a:t>ar gael ar </a:t>
            </a:r>
            <a:r>
              <a:rPr lang="cy-GB" sz="900" dirty="0">
                <a:hlinkClick r:id="rId8"/>
              </a:rPr>
              <a:t>https://llyw.cymru/sites/default/files/publications/2018-02/y-gymraeg-mewn-addysg-cynllun-gweithredu-2017%E2%80%9321.pdf</a:t>
            </a:r>
            <a:r>
              <a:rPr lang="cy-GB" sz="900" dirty="0"/>
              <a:t>  Cyrchwyd 17.07.19</a:t>
            </a:r>
          </a:p>
          <a:p>
            <a:pPr marL="0" indent="0">
              <a:buNone/>
            </a:pPr>
            <a:r>
              <a:rPr lang="cy-GB" sz="900" dirty="0"/>
              <a:t>Llywodraeth Cymru (2018) </a:t>
            </a:r>
            <a:r>
              <a:rPr lang="cy-GB" sz="900" i="1" dirty="0"/>
              <a:t>Cadernid Meddwl </a:t>
            </a:r>
            <a:r>
              <a:rPr lang="cy-GB" sz="900" dirty="0"/>
              <a:t>Adroddiad ar y newid mawr sydd ei angen o ran cefnogaeth ym maes iechyd emosiynol ac iechyd meddwl plant a phobl ifanc yng Nghymru ar gael ar </a:t>
            </a:r>
            <a:r>
              <a:rPr lang="cy-GB" sz="900" dirty="0">
                <a:hlinkClick r:id="rId9"/>
              </a:rPr>
              <a:t>https://www.assembly.wales/laid%20documents/cr-ld11522/cr-ld11522-w.pdf</a:t>
            </a:r>
            <a:r>
              <a:rPr lang="cy-GB" sz="900" dirty="0"/>
              <a:t> Cyrchwyd 14.11.19</a:t>
            </a:r>
          </a:p>
          <a:p>
            <a:pPr marL="0" indent="0">
              <a:buNone/>
            </a:pPr>
            <a:r>
              <a:rPr lang="cy-GB" sz="900" dirty="0"/>
              <a:t>Llywodraeth Cymru (2019) </a:t>
            </a:r>
            <a:r>
              <a:rPr lang="cy-GB" sz="900" i="1" dirty="0"/>
              <a:t>Buddsoddi mewn gweithlu rhagorol </a:t>
            </a:r>
            <a:r>
              <a:rPr lang="cy-GB" sz="900" dirty="0"/>
              <a:t>ar gael ar </a:t>
            </a:r>
            <a:r>
              <a:rPr lang="cy-GB" sz="900" dirty="0">
                <a:hlinkClick r:id="rId10"/>
              </a:rPr>
              <a:t>https://llyw.cymru/sites/default/files/publications/2019-02/buddsoddi-mewn-gweithlu-rhagorol.pdf</a:t>
            </a:r>
            <a:r>
              <a:rPr lang="cy-GB" sz="900" dirty="0"/>
              <a:t> Cyrchwyd 17.07.19</a:t>
            </a:r>
          </a:p>
          <a:p>
            <a:pPr marL="0" indent="0">
              <a:buNone/>
            </a:pPr>
            <a:endParaRPr lang="en-GB" sz="900" dirty="0"/>
          </a:p>
          <a:p>
            <a:pPr marL="0" indent="0">
              <a:buNone/>
            </a:pPr>
            <a:endParaRPr lang="en-GB" sz="900" dirty="0"/>
          </a:p>
        </p:txBody>
      </p:sp>
      <p:pic>
        <p:nvPicPr>
          <p:cNvPr id="5" name="Picture 4"/>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7333678" y="319164"/>
            <a:ext cx="1600200" cy="896112"/>
          </a:xfrm>
          <a:prstGeom prst="rect">
            <a:avLst/>
          </a:prstGeom>
        </p:spPr>
      </p:pic>
    </p:spTree>
    <p:extLst>
      <p:ext uri="{BB962C8B-B14F-4D97-AF65-F5344CB8AC3E}">
        <p14:creationId xmlns:p14="http://schemas.microsoft.com/office/powerpoint/2010/main" val="28760508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1354" y="269246"/>
            <a:ext cx="2581296" cy="994172"/>
          </a:xfrm>
        </p:spPr>
        <p:txBody>
          <a:bodyPr>
            <a:normAutofit fontScale="90000"/>
          </a:bodyPr>
          <a:lstStyle/>
          <a:p>
            <a:r>
              <a:rPr lang="en-GB" dirty="0"/>
              <a:t>References</a:t>
            </a:r>
          </a:p>
        </p:txBody>
      </p:sp>
      <p:sp>
        <p:nvSpPr>
          <p:cNvPr id="3" name="Content Placeholder 2"/>
          <p:cNvSpPr>
            <a:spLocks noGrp="1"/>
          </p:cNvSpPr>
          <p:nvPr>
            <p:ph idx="1"/>
          </p:nvPr>
        </p:nvSpPr>
        <p:spPr>
          <a:xfrm>
            <a:off x="865133" y="1164610"/>
            <a:ext cx="7076164" cy="3636098"/>
          </a:xfrm>
        </p:spPr>
        <p:txBody>
          <a:bodyPr>
            <a:noAutofit/>
          </a:bodyPr>
          <a:lstStyle/>
          <a:p>
            <a:pPr marL="0" indent="0">
              <a:buNone/>
            </a:pPr>
            <a:r>
              <a:rPr lang="en-GB" sz="900" dirty="0"/>
              <a:t>Arshad, R., Wrigley, T. and Pratt, L. (eds) (2012) </a:t>
            </a:r>
            <a:r>
              <a:rPr lang="en-GB" sz="900" i="1" dirty="0"/>
              <a:t>Social Justice re-examined: dilemmas and solutions for</a:t>
            </a:r>
            <a:r>
              <a:rPr lang="en-GB" sz="900" dirty="0"/>
              <a:t> </a:t>
            </a:r>
            <a:r>
              <a:rPr lang="en-GB" sz="900" i="1" dirty="0"/>
              <a:t>the classroom teacher</a:t>
            </a:r>
            <a:r>
              <a:rPr lang="en-GB" sz="900" dirty="0"/>
              <a:t>. London: IOE Press</a:t>
            </a:r>
          </a:p>
          <a:p>
            <a:pPr marL="0" indent="0">
              <a:buNone/>
            </a:pPr>
            <a:r>
              <a:rPr lang="en-GB" sz="900" dirty="0"/>
              <a:t>Jones, A. (2017) </a:t>
            </a:r>
            <a:r>
              <a:rPr lang="en-GB" sz="900" i="1" dirty="0"/>
              <a:t>Closing the Gap in Education</a:t>
            </a:r>
            <a:r>
              <a:rPr lang="en-GB" sz="900" dirty="0"/>
              <a:t>. EAS: Newport available online at </a:t>
            </a:r>
            <a:r>
              <a:rPr lang="en-GB" sz="900" dirty="0">
                <a:hlinkClick r:id="rId2"/>
              </a:rPr>
              <a:t>https://www.google.co.uk/search?safe=strict&amp;ei=GEvNXePiFs73kwWa3JmoDA&amp;q=bridging+the+gap+welsh+government+children+website&amp;oq=bridging+the+gap+welsh+government+children+website&amp;gs_l=psy-ab.3...28677.30620..30821...0.2..0.96.686.8......0....1..gws-wiz.......0i71.udi1bxBS4PM&amp;ved=0ahUKEwjjzvK43OnlAhXO-6QKHRpuBsUQ4dUDCAs&amp;uact=5</a:t>
            </a:r>
            <a:r>
              <a:rPr lang="en-GB" sz="900" dirty="0"/>
              <a:t>   Accessed 14.11.19</a:t>
            </a:r>
          </a:p>
          <a:p>
            <a:pPr marL="0" indent="0">
              <a:buNone/>
            </a:pPr>
            <a:r>
              <a:rPr lang="en-GB" sz="900" dirty="0"/>
              <a:t>Smith, E, (2012)  </a:t>
            </a:r>
            <a:r>
              <a:rPr lang="en-GB" sz="900" i="1" dirty="0"/>
              <a:t>An Introduction to Education &amp; Social Justice </a:t>
            </a:r>
            <a:r>
              <a:rPr lang="en-GB" sz="900" dirty="0"/>
              <a:t>in Smith, E., 2012. </a:t>
            </a:r>
            <a:r>
              <a:rPr lang="en-GB" sz="900" i="1" dirty="0"/>
              <a:t>Key issues in education and social justice. </a:t>
            </a:r>
            <a:r>
              <a:rPr lang="en-GB" sz="900" dirty="0"/>
              <a:t>London; New Delhi; Singapore etc.]; London: London; New Delhi; Singapore etc. : SAGE. </a:t>
            </a:r>
          </a:p>
          <a:p>
            <a:pPr marL="0" indent="0">
              <a:buNone/>
            </a:pPr>
            <a:r>
              <a:rPr lang="en-GB" sz="900" dirty="0"/>
              <a:t>Welsh Government (2015) </a:t>
            </a:r>
            <a:r>
              <a:rPr lang="en-GB" sz="900" i="1" dirty="0"/>
              <a:t>The Well-being of  Future Generations (Wales) Ac</a:t>
            </a:r>
            <a:r>
              <a:rPr lang="en-GB" sz="900" dirty="0"/>
              <a:t>t available at </a:t>
            </a:r>
            <a:r>
              <a:rPr lang="en-GB" sz="900" dirty="0">
                <a:hlinkClick r:id="rId3"/>
              </a:rPr>
              <a:t>https://futuregenerations.wales/wp-content/uploads/2017/02/150623-guide-to-the-fg-act-en.pdf</a:t>
            </a:r>
            <a:r>
              <a:rPr lang="en-GB" sz="900" dirty="0"/>
              <a:t>  Accessed 17.07.19</a:t>
            </a:r>
          </a:p>
          <a:p>
            <a:pPr marL="0" indent="0">
              <a:buNone/>
            </a:pPr>
            <a:r>
              <a:rPr lang="en-GB" sz="900" dirty="0"/>
              <a:t>Welsh Government (2015) </a:t>
            </a:r>
            <a:r>
              <a:rPr lang="en-GB" sz="900" i="1" dirty="0"/>
              <a:t>Programme for Children and Young People </a:t>
            </a:r>
            <a:r>
              <a:rPr lang="en-GB" sz="900" dirty="0">
                <a:hlinkClick r:id="rId4"/>
              </a:rPr>
              <a:t>https://gov.wales/sites/default/files/publications/2019-06/seven-core-aims-for-children-and-young-people.pdf</a:t>
            </a:r>
            <a:r>
              <a:rPr lang="en-GB" sz="900" dirty="0"/>
              <a:t>  Accessed 17.07.19</a:t>
            </a:r>
          </a:p>
          <a:p>
            <a:pPr marL="0" indent="0">
              <a:buNone/>
            </a:pPr>
            <a:r>
              <a:rPr lang="en-GB" sz="900" dirty="0"/>
              <a:t>Welsh Government (2016) Children and Young People’s Participation in Wales ... Good Practice 2016 available at </a:t>
            </a:r>
            <a:r>
              <a:rPr lang="en-GB" sz="900" dirty="0">
                <a:hlinkClick r:id="rId5"/>
              </a:rPr>
              <a:t>https://gov.wales/sites/default/files/publications/2019-06/good-practice-guide.pdf</a:t>
            </a:r>
            <a:r>
              <a:rPr lang="en-GB" sz="900" dirty="0"/>
              <a:t> Accessed 17.07.19</a:t>
            </a:r>
          </a:p>
          <a:p>
            <a:pPr marL="0" indent="0">
              <a:buNone/>
            </a:pPr>
            <a:r>
              <a:rPr lang="en-GB" sz="900" dirty="0"/>
              <a:t>Welsh Government (2016)  Respect and resilience Developing community cohesion available at </a:t>
            </a:r>
            <a:r>
              <a:rPr lang="en-GB" sz="900" dirty="0">
                <a:hlinkClick r:id="rId6"/>
              </a:rPr>
              <a:t>https://gov.wales/sites/default/files/publications/2018-03/respect-and-resilience-developing-community-cohesion.pdf</a:t>
            </a:r>
            <a:r>
              <a:rPr lang="en-GB" sz="900" dirty="0"/>
              <a:t> Accessed 14.11.19</a:t>
            </a:r>
          </a:p>
          <a:p>
            <a:pPr marL="0" indent="0">
              <a:buNone/>
            </a:pPr>
            <a:r>
              <a:rPr lang="en-GB" sz="900" dirty="0"/>
              <a:t>Welsh Government (2017) </a:t>
            </a:r>
            <a:r>
              <a:rPr lang="en-GB" sz="900" i="1" dirty="0"/>
              <a:t>Education in Wales: Our national mission </a:t>
            </a:r>
            <a:r>
              <a:rPr lang="en-GB" sz="900" dirty="0"/>
              <a:t>available at </a:t>
            </a:r>
            <a:r>
              <a:rPr lang="en-GB" sz="900" dirty="0">
                <a:hlinkClick r:id="rId7"/>
              </a:rPr>
              <a:t>https://gov.wales/sites/default/files/publications/2018-03/education-in-wales-our-national-mission.pdf</a:t>
            </a:r>
            <a:r>
              <a:rPr lang="en-GB" sz="900" dirty="0"/>
              <a:t>   Accessed 24.01.20</a:t>
            </a:r>
          </a:p>
          <a:p>
            <a:pPr marL="0" indent="0">
              <a:buNone/>
            </a:pPr>
            <a:r>
              <a:rPr lang="en-GB" sz="900" dirty="0"/>
              <a:t>Welsh Government (2017) </a:t>
            </a:r>
            <a:r>
              <a:rPr lang="en-GB" sz="900" i="1" dirty="0"/>
              <a:t>Welsh in education </a:t>
            </a:r>
            <a:r>
              <a:rPr lang="en-GB" sz="900" dirty="0"/>
              <a:t>available at </a:t>
            </a:r>
            <a:r>
              <a:rPr lang="en-GB" sz="900" dirty="0">
                <a:hlinkClick r:id="rId8"/>
              </a:rPr>
              <a:t>https://gov.wales/sites/default/files/publications/2018-02/welsh-in-education-action-plan-2017–21.pdf</a:t>
            </a:r>
            <a:r>
              <a:rPr lang="en-GB" sz="900" dirty="0"/>
              <a:t>  Accessed 17.07.19</a:t>
            </a:r>
          </a:p>
          <a:p>
            <a:pPr marL="0" indent="0">
              <a:buNone/>
            </a:pPr>
            <a:r>
              <a:rPr lang="en-GB" sz="900" dirty="0"/>
              <a:t>Welsh Government (2018) </a:t>
            </a:r>
            <a:r>
              <a:rPr lang="en-GB" sz="900" i="1" dirty="0"/>
              <a:t>Mind over matter A report on the step change needed in emotional and mental health support for children and young people in Wales </a:t>
            </a:r>
            <a:r>
              <a:rPr lang="en-GB" sz="900" dirty="0"/>
              <a:t>available at </a:t>
            </a:r>
            <a:r>
              <a:rPr lang="en-GB" sz="900" dirty="0">
                <a:hlinkClick r:id="rId9"/>
              </a:rPr>
              <a:t>https://www.assembly.wales/laid%20documents/cr-ld11522/cr-ld11522-e.pdf</a:t>
            </a:r>
            <a:r>
              <a:rPr lang="en-GB" sz="900" dirty="0"/>
              <a:t> Accessed 14.11.19</a:t>
            </a:r>
          </a:p>
          <a:p>
            <a:pPr marL="0" indent="0">
              <a:buNone/>
            </a:pPr>
            <a:r>
              <a:rPr lang="en-GB" sz="900" dirty="0"/>
              <a:t>Welsh Government (2019) </a:t>
            </a:r>
            <a:r>
              <a:rPr lang="en-GB" sz="900" i="1" dirty="0"/>
              <a:t>Investing in an excellent workforce  </a:t>
            </a:r>
            <a:r>
              <a:rPr lang="en-GB" sz="900" dirty="0"/>
              <a:t>available at </a:t>
            </a:r>
            <a:r>
              <a:rPr lang="en-GB" sz="900" dirty="0">
                <a:hlinkClick r:id="rId10"/>
              </a:rPr>
              <a:t>https://gov.wales/sites/default/files/publications/2019-02/investing-in-an-excellent-workforce.pdf</a:t>
            </a:r>
            <a:r>
              <a:rPr lang="en-GB" sz="900" dirty="0"/>
              <a:t>     Accessed 17.07.19</a:t>
            </a:r>
          </a:p>
          <a:p>
            <a:pPr marL="0" indent="0">
              <a:buNone/>
            </a:pPr>
            <a:endParaRPr lang="en-GB" sz="900" dirty="0"/>
          </a:p>
          <a:p>
            <a:pPr marL="0" indent="0">
              <a:buNone/>
            </a:pPr>
            <a:endParaRPr lang="en-GB" sz="900" dirty="0"/>
          </a:p>
        </p:txBody>
      </p:sp>
      <p:pic>
        <p:nvPicPr>
          <p:cNvPr id="5" name="Picture 4"/>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7270616" y="186464"/>
            <a:ext cx="1600200" cy="896112"/>
          </a:xfrm>
          <a:prstGeom prst="rect">
            <a:avLst/>
          </a:prstGeom>
        </p:spPr>
      </p:pic>
    </p:spTree>
    <p:extLst>
      <p:ext uri="{BB962C8B-B14F-4D97-AF65-F5344CB8AC3E}">
        <p14:creationId xmlns:p14="http://schemas.microsoft.com/office/powerpoint/2010/main" val="371287486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401</TotalTime>
  <Words>2113</Words>
  <Application>Microsoft Office PowerPoint</Application>
  <PresentationFormat>On-screen Show (4:3)</PresentationFormat>
  <Paragraphs>195</Paragraphs>
  <Slides>11</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Times New Roman</vt:lpstr>
      <vt:lpstr>Office Theme</vt:lpstr>
      <vt:lpstr>PowerPoint Presentation</vt:lpstr>
      <vt:lpstr>ECAD7003 Dysgwyr, Ysgolion a Chymunedau: ble’r ydw i’n addysgu? </vt:lpstr>
      <vt:lpstr>Introducing this module</vt:lpstr>
      <vt:lpstr>Assignment</vt:lpstr>
      <vt:lpstr>Some of the main contemporary priorities and initiatives </vt:lpstr>
      <vt:lpstr>Let’s find out more</vt:lpstr>
      <vt:lpstr>Social justice</vt:lpstr>
      <vt:lpstr>Ein siaradwr gwadd</vt:lpstr>
      <vt:lpstr>Review</vt:lpstr>
      <vt:lpstr>Cyfeiriadau</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Jayne Morgan</cp:lastModifiedBy>
  <cp:revision>54</cp:revision>
  <dcterms:created xsi:type="dcterms:W3CDTF">2017-02-08T11:33:06Z</dcterms:created>
  <dcterms:modified xsi:type="dcterms:W3CDTF">2020-02-09T09:40:34Z</dcterms:modified>
</cp:coreProperties>
</file>