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70" r:id="rId12"/>
    <p:sldId id="271" r:id="rId13"/>
    <p:sldId id="272" r:id="rId14"/>
    <p:sldId id="266" r:id="rId15"/>
    <p:sldId id="267" r:id="rId16"/>
    <p:sldId id="268" r:id="rId17"/>
    <p:sldId id="269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106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3/22/2020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1573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3/22/2020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61001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3/22/2020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98556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3/22/2020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31303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3/22/2020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2321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3/22/2020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73307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t>3/22/2020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7495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EA474-078D-4E9B-9B14-09A87B19DC46}" type="datetime1">
              <a:rPr lang="en-US" smtClean="0"/>
              <a:t>3/22/2020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73311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7D986-8816-4272-A432-0437A28A9828}" type="datetime1">
              <a:rPr lang="en-US" smtClean="0"/>
              <a:t>3/22/2020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3192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6E202-B606-4609-B914-27C9371A1F6D}" type="datetime1">
              <a:rPr lang="en-US" smtClean="0"/>
              <a:t>3/22/2020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913092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6E202-B606-4609-B914-27C9371A1F6D}" type="datetime1">
              <a:rPr lang="en-US" smtClean="0"/>
              <a:t>3/22/2020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1700984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6E202-B606-4609-B914-27C9371A1F6D}" type="datetime1">
              <a:rPr lang="en-US" smtClean="0"/>
              <a:t>3/22/2020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1774922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6E202-B606-4609-B914-27C9371A1F6D}" type="datetime1">
              <a:rPr lang="en-US" smtClean="0"/>
              <a:t>3/22/2020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41056636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6E202-B606-4609-B914-27C9371A1F6D}" type="datetime1">
              <a:rPr lang="en-US" smtClean="0"/>
              <a:t>3/22/2020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9842908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2A279-0833-481D-8C56-F67FD0AC6C50}" type="datetime1">
              <a:rPr lang="en-US" smtClean="0"/>
              <a:t>3/22/2020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71040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7DA83-5663-4C9C-B9AA-0B40A3DAFF81}" type="datetime1">
              <a:rPr lang="en-US" smtClean="0"/>
              <a:t>3/22/2020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370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D6E202-B606-4609-B914-27C9371A1F6D}" type="datetime1">
              <a:rPr lang="en-US" smtClean="0"/>
              <a:t>3/22/2020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4868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88" r:id="rId14"/>
    <p:sldLayoutId id="2147483689" r:id="rId15"/>
    <p:sldLayoutId id="2147483690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7" Type="http://schemas.openxmlformats.org/officeDocument/2006/relationships/image" Target="../media/image16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emf"/><Relationship Id="rId5" Type="http://schemas.openxmlformats.org/officeDocument/2006/relationships/image" Target="../media/image14.emf"/><Relationship Id="rId4" Type="http://schemas.openxmlformats.org/officeDocument/2006/relationships/image" Target="../media/image13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7" Type="http://schemas.openxmlformats.org/officeDocument/2006/relationships/image" Target="../media/image22.emf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emf"/><Relationship Id="rId5" Type="http://schemas.openxmlformats.org/officeDocument/2006/relationships/image" Target="../media/image20.emf"/><Relationship Id="rId4" Type="http://schemas.openxmlformats.org/officeDocument/2006/relationships/image" Target="../media/image19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7" Type="http://schemas.openxmlformats.org/officeDocument/2006/relationships/image" Target="../media/image28.em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emf"/><Relationship Id="rId5" Type="http://schemas.openxmlformats.org/officeDocument/2006/relationships/image" Target="../media/image26.emf"/><Relationship Id="rId4" Type="http://schemas.openxmlformats.org/officeDocument/2006/relationships/image" Target="../media/image25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2A59402-D408-4DB3-8542-3FE2036F587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696" r="34673" b="142"/>
          <a:stretch/>
        </p:blipFill>
        <p:spPr>
          <a:xfrm>
            <a:off x="20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3B434B3-2969-4387-A278-B586C184FE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80563" y="1678665"/>
            <a:ext cx="3887839" cy="2372168"/>
          </a:xfrm>
        </p:spPr>
        <p:txBody>
          <a:bodyPr>
            <a:normAutofit/>
          </a:bodyPr>
          <a:lstStyle/>
          <a:p>
            <a:r>
              <a:rPr lang="en-US"/>
              <a:t>Taxation BMBM5016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DAEE410-D296-4CCA-AD13-F135813E20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80563" y="4050833"/>
            <a:ext cx="3893440" cy="1096899"/>
          </a:xfrm>
        </p:spPr>
        <p:txBody>
          <a:bodyPr>
            <a:normAutofit/>
          </a:bodyPr>
          <a:lstStyle/>
          <a:p>
            <a:r>
              <a:rPr lang="en-US"/>
              <a:t>Capital gains Tax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56242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25651EC-0887-4343-A44E-818FB149DC8E}"/>
              </a:ext>
            </a:extLst>
          </p:cNvPr>
          <p:cNvSpPr txBox="1"/>
          <p:nvPr/>
        </p:nvSpPr>
        <p:spPr>
          <a:xfrm>
            <a:off x="852256" y="683580"/>
            <a:ext cx="63919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CAPITAL GAINS TAX (CGT)</a:t>
            </a:r>
            <a:endParaRPr lang="en-GB" sz="2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453F21-ABA7-4F00-BB7B-D3B0628787AD}"/>
              </a:ext>
            </a:extLst>
          </p:cNvPr>
          <p:cNvSpPr txBox="1"/>
          <p:nvPr/>
        </p:nvSpPr>
        <p:spPr>
          <a:xfrm>
            <a:off x="930825" y="1447060"/>
            <a:ext cx="744081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Who is subject to this?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Individuals – report on SA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Companies – report on Company Tax Return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Chargeable GAIN or ALLOWABLE LOSS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What is “Chargeable Disposal”?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Types of Assets?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Who is “Chargeable person”?</a:t>
            </a:r>
          </a:p>
        </p:txBody>
      </p:sp>
    </p:spTree>
    <p:extLst>
      <p:ext uri="{BB962C8B-B14F-4D97-AF65-F5344CB8AC3E}">
        <p14:creationId xmlns:p14="http://schemas.microsoft.com/office/powerpoint/2010/main" val="600846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23D9CEE-0F34-4C23-8E66-012199C4625D}"/>
              </a:ext>
            </a:extLst>
          </p:cNvPr>
          <p:cNvSpPr/>
          <p:nvPr/>
        </p:nvSpPr>
        <p:spPr>
          <a:xfrm>
            <a:off x="739805" y="103275"/>
            <a:ext cx="10783411" cy="66787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u="sng" dirty="0"/>
              <a:t>Basic capital gains computation</a:t>
            </a:r>
          </a:p>
          <a:p>
            <a:endParaRPr lang="en-US" sz="900" dirty="0"/>
          </a:p>
          <a:p>
            <a:r>
              <a:rPr lang="en-US" dirty="0"/>
              <a:t>Capital Gains in tax year 						 X</a:t>
            </a:r>
          </a:p>
          <a:p>
            <a:r>
              <a:rPr lang="en-US" dirty="0"/>
              <a:t>Less: Capital losses in tax year 				</a:t>
            </a:r>
            <a:r>
              <a:rPr lang="en-US" u="sng" dirty="0"/>
              <a:t>(X)</a:t>
            </a:r>
          </a:p>
          <a:p>
            <a:r>
              <a:rPr lang="en-US" dirty="0"/>
              <a:t>Net Capital Gains in tax year 					 X</a:t>
            </a:r>
          </a:p>
          <a:p>
            <a:r>
              <a:rPr lang="en-US" dirty="0"/>
              <a:t>Less: Capital losses brought forward 			</a:t>
            </a:r>
            <a:r>
              <a:rPr lang="en-US" u="sng" dirty="0"/>
              <a:t>(X)</a:t>
            </a:r>
          </a:p>
          <a:p>
            <a:r>
              <a:rPr lang="en-US" dirty="0"/>
              <a:t>Net Capital Gains 							 X</a:t>
            </a:r>
          </a:p>
          <a:p>
            <a:endParaRPr lang="en-US" dirty="0"/>
          </a:p>
          <a:p>
            <a:r>
              <a:rPr lang="en-US" dirty="0"/>
              <a:t>Less Annual exempt amount 				</a:t>
            </a:r>
            <a:r>
              <a:rPr lang="en-US" u="sng" dirty="0"/>
              <a:t>(11,700)</a:t>
            </a:r>
          </a:p>
          <a:p>
            <a:r>
              <a:rPr lang="en-US" dirty="0"/>
              <a:t>Taxable Gains 								X</a:t>
            </a:r>
          </a:p>
          <a:p>
            <a:endParaRPr lang="en-US" dirty="0"/>
          </a:p>
          <a:p>
            <a:r>
              <a:rPr lang="en-US" dirty="0"/>
              <a:t>Rates</a:t>
            </a:r>
          </a:p>
          <a:p>
            <a:r>
              <a:rPr lang="en-US" dirty="0"/>
              <a:t>CGT × 10%, 20% or18% and 28% 					X</a:t>
            </a:r>
          </a:p>
          <a:p>
            <a:endParaRPr lang="en-US" dirty="0"/>
          </a:p>
          <a:p>
            <a:r>
              <a:rPr lang="en-US" dirty="0"/>
              <a:t>Due (for 2018/19)  must be paid -   31/1/20</a:t>
            </a:r>
          </a:p>
          <a:p>
            <a:endParaRPr lang="en-US" dirty="0"/>
          </a:p>
          <a:p>
            <a:r>
              <a:rPr lang="en-US" sz="1600" dirty="0"/>
              <a:t>The gains included above will be after deducting any reliefs that may be available. A chargeable gain or allowable loss of an individual is computed as follows:</a:t>
            </a:r>
          </a:p>
          <a:p>
            <a:endParaRPr lang="en-US" dirty="0"/>
          </a:p>
          <a:p>
            <a:r>
              <a:rPr lang="en-US" dirty="0"/>
              <a:t>	Disposal proceeds 				 X</a:t>
            </a:r>
          </a:p>
          <a:p>
            <a:r>
              <a:rPr lang="en-US" dirty="0"/>
              <a:t>	Less: Selling Expenses 			</a:t>
            </a:r>
            <a:r>
              <a:rPr lang="en-US" u="sng" dirty="0"/>
              <a:t>(X)</a:t>
            </a:r>
          </a:p>
          <a:p>
            <a:r>
              <a:rPr lang="en-US" dirty="0"/>
              <a:t>	Net proceeds 					 X</a:t>
            </a:r>
          </a:p>
          <a:p>
            <a:r>
              <a:rPr lang="en-US" dirty="0"/>
              <a:t>	Less: Costs 						</a:t>
            </a:r>
            <a:r>
              <a:rPr lang="en-US" u="sng" dirty="0"/>
              <a:t>(X)</a:t>
            </a:r>
          </a:p>
          <a:p>
            <a:r>
              <a:rPr lang="en-US" dirty="0"/>
              <a:t>	Capital Gain / (Capital loss) 	    </a:t>
            </a:r>
            <a:r>
              <a:rPr lang="en-US" u="sng" dirty="0"/>
              <a:t>X / (X)</a:t>
            </a:r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2022686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D477485-B15C-4989-AB71-AAC4977ECC5C}"/>
              </a:ext>
            </a:extLst>
          </p:cNvPr>
          <p:cNvSpPr/>
          <p:nvPr/>
        </p:nvSpPr>
        <p:spPr>
          <a:xfrm>
            <a:off x="325120" y="176497"/>
            <a:ext cx="331216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004CBD"/>
                </a:solidFill>
                <a:latin typeface="MyriadPro-Bold"/>
              </a:rPr>
              <a:t>EXAMPLE 1</a:t>
            </a:r>
          </a:p>
          <a:p>
            <a:r>
              <a:rPr lang="en-US" dirty="0">
                <a:solidFill>
                  <a:srgbClr val="000000"/>
                </a:solidFill>
                <a:latin typeface="MyriadPro-Regular"/>
              </a:rPr>
              <a:t>Tina sold a painting on 1 July 2018 for £500,000. She purchased the painting in February 1997 for £350,000. She also disposed of a commercial investment property for £310,000 on 1 December 2018 and incurred agency fees of £15,000 on the disposal. She had purchased the property in August 1998 for £200,000. In addition she sold an antique vase for £10,000 in January 2019 which had cost her £15,000 in September </a:t>
            </a:r>
            <a:r>
              <a:rPr lang="en-GB" dirty="0">
                <a:solidFill>
                  <a:srgbClr val="000000"/>
                </a:solidFill>
                <a:latin typeface="MyriadPro-Regular"/>
              </a:rPr>
              <a:t>2016. </a:t>
            </a:r>
            <a:r>
              <a:rPr lang="en-US" dirty="0">
                <a:solidFill>
                  <a:srgbClr val="000000"/>
                </a:solidFill>
                <a:latin typeface="MyriadPro-Regular"/>
              </a:rPr>
              <a:t>Tina had capital losses brought forward from previous tax years of £12,000. Tina’s taxable income for 2018/19 </a:t>
            </a:r>
            <a:r>
              <a:rPr lang="en-GB" dirty="0">
                <a:solidFill>
                  <a:srgbClr val="000000"/>
                </a:solidFill>
                <a:latin typeface="MyriadPro-Regular"/>
              </a:rPr>
              <a:t>is £50,000.</a:t>
            </a:r>
          </a:p>
          <a:p>
            <a:r>
              <a:rPr lang="en-GB" b="1" dirty="0">
                <a:solidFill>
                  <a:srgbClr val="000000"/>
                </a:solidFill>
                <a:latin typeface="MyriadPro-BoldIt"/>
              </a:rPr>
              <a:t>Calculate Tina’s Capital Gains Tax for 2018/19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EFECBA-9985-43AB-AEA7-417923A61F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0471" y="176497"/>
            <a:ext cx="8280226" cy="6186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061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C4E92D2-70C5-4F5E-A65D-BEA53A60E2DD}"/>
              </a:ext>
            </a:extLst>
          </p:cNvPr>
          <p:cNvSpPr txBox="1"/>
          <p:nvPr/>
        </p:nvSpPr>
        <p:spPr>
          <a:xfrm flipH="1">
            <a:off x="1356359" y="772160"/>
            <a:ext cx="914400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Work through Examples later in session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Disposal PROCEEDS = </a:t>
            </a:r>
          </a:p>
          <a:p>
            <a:r>
              <a:rPr lang="en-US" dirty="0"/>
              <a:t>		Actual consideration</a:t>
            </a:r>
          </a:p>
          <a:p>
            <a:r>
              <a:rPr lang="en-US" dirty="0"/>
              <a:t>		Open Market Value if Gift</a:t>
            </a:r>
          </a:p>
          <a:p>
            <a:r>
              <a:rPr lang="en-US" dirty="0"/>
              <a:t>		Gifted Shares you have to work out “Mid Price”</a:t>
            </a:r>
          </a:p>
          <a:p>
            <a:endParaRPr lang="en-US" dirty="0"/>
          </a:p>
          <a:p>
            <a:r>
              <a:rPr lang="en-US" dirty="0"/>
              <a:t>e.g. Jenny gifted 1000 shares in M plc when they were quoted at £4.00 - £4.08. What is CGT value used?</a:t>
            </a:r>
          </a:p>
          <a:p>
            <a:r>
              <a:rPr lang="en-US" dirty="0"/>
              <a:t>		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511B5B-C4D8-4D25-99B4-AD68A766F6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9231" y="4131256"/>
            <a:ext cx="4263161" cy="1334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378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43740F2-1B85-497A-AAC4-DF703C114127}"/>
              </a:ext>
            </a:extLst>
          </p:cNvPr>
          <p:cNvSpPr txBox="1"/>
          <p:nvPr/>
        </p:nvSpPr>
        <p:spPr>
          <a:xfrm>
            <a:off x="619760" y="294640"/>
            <a:ext cx="8910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Costs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Incidental Costs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LOSSES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Set against gains from same year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Must use all even if this wastes the Annual Exempt Amount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Any unused are c/</a:t>
            </a:r>
            <a:r>
              <a:rPr lang="en-US" dirty="0" err="1"/>
              <a:t>fwd</a:t>
            </a:r>
            <a:endParaRPr lang="en-US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Any unused b/</a:t>
            </a:r>
            <a:r>
              <a:rPr lang="en-US" dirty="0" err="1"/>
              <a:t>fwd</a:t>
            </a:r>
            <a:r>
              <a:rPr lang="en-US" dirty="0"/>
              <a:t> and c/</a:t>
            </a:r>
            <a:r>
              <a:rPr lang="en-US" dirty="0" err="1"/>
              <a:t>fwd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Transfers between spouses = NIL gain and NIL Loss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Receiver gets asset at original cost of transferor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Can be used to tax plan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28A2C7-C5EA-4584-B691-B2DEF3543C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496" y="3345072"/>
            <a:ext cx="8603087" cy="12041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D2D36CD-01AE-4F65-9519-EC2BCD63AA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0872" y="4429390"/>
            <a:ext cx="8783391" cy="2334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767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D15B08C-4B1D-45E7-BA9A-2CC0B3D19B3A}"/>
              </a:ext>
            </a:extLst>
          </p:cNvPr>
          <p:cNvSpPr txBox="1"/>
          <p:nvPr/>
        </p:nvSpPr>
        <p:spPr>
          <a:xfrm>
            <a:off x="843280" y="843280"/>
            <a:ext cx="9804400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Part Disposal – may need to split as selling only a %. Use proportional</a:t>
            </a:r>
          </a:p>
          <a:p>
            <a:endParaRPr lang="en-US" dirty="0"/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Chattels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Tangible MOVABLE ASSET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Wasting if estimated life &lt; 50years = EXEMPT e.g. Racehorse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P &amp; M where Capital Allowance claimed treated as exempt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Non –Wasting Chattel where life &gt;50 years e.g. paintings. Have special Rules (see below)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Other Wasting Assets e.g. copyright – use </a:t>
            </a:r>
            <a:r>
              <a:rPr lang="en-US" dirty="0" err="1"/>
              <a:t>formular</a:t>
            </a:r>
            <a:endParaRPr lang="en-US" dirty="0"/>
          </a:p>
          <a:p>
            <a:endParaRPr lang="en-US" dirty="0"/>
          </a:p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00FDD5-476C-4DAE-8768-EE0315E29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3886" y="3158687"/>
            <a:ext cx="6542468" cy="1983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303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BAB1DFF-F95B-4797-8535-5EEF5A7CD16B}"/>
              </a:ext>
            </a:extLst>
          </p:cNvPr>
          <p:cNvSpPr txBox="1"/>
          <p:nvPr/>
        </p:nvSpPr>
        <p:spPr>
          <a:xfrm flipH="1">
            <a:off x="3540758" y="782320"/>
            <a:ext cx="467868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/>
              <a:t>SHARES for individuals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Disposals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Share Pool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Bonus Issues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Rights Issue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Takeovers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1795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BAB1DFF-F95B-4797-8535-5EEF5A7CD16B}"/>
              </a:ext>
            </a:extLst>
          </p:cNvPr>
          <p:cNvSpPr txBox="1"/>
          <p:nvPr/>
        </p:nvSpPr>
        <p:spPr>
          <a:xfrm flipH="1">
            <a:off x="2443477" y="612844"/>
            <a:ext cx="619252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/>
              <a:t>RELIEFS for Individuals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Entrepreneurs’ relief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Conditions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Time limit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Other points to note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Rollover Relief (replacing a business asset)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What is it?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Qualifying Assets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How it works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Non-business use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Reinvestment in Depreciating Asset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Effect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Relief for Gifts of business assets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Principal Private Residence Relief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8594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39E0931-86C8-447D-9050-7BEAC8390E9E}"/>
              </a:ext>
            </a:extLst>
          </p:cNvPr>
          <p:cNvSpPr txBox="1"/>
          <p:nvPr/>
        </p:nvSpPr>
        <p:spPr>
          <a:xfrm>
            <a:off x="91440" y="193040"/>
            <a:ext cx="787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Let’s Practice some examples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13E4E0-B573-4BA9-AF97-4AE72D2307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266" y="1009412"/>
            <a:ext cx="8484374" cy="5396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6841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A8920D2-262A-4122-9652-C4F568EED5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461" y="597257"/>
            <a:ext cx="10739404" cy="5663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6815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0CC0D1B-9B16-4970-9F75-1BCA274B1C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05" y="672868"/>
            <a:ext cx="9934190" cy="5512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3820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2557A5F-0B40-437E-B5F8-736E3C9CAA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4880" y="601187"/>
            <a:ext cx="9925461" cy="5427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4653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B8BEBB9-1BC9-4E8C-A701-A92CCF341A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917" y="320793"/>
            <a:ext cx="8525814" cy="175796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ED29B61-9D83-4960-825E-FB159E753D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917" y="2078759"/>
            <a:ext cx="8525814" cy="311024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AE8F139-4068-41F9-BC53-C735753115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3917" y="5304521"/>
            <a:ext cx="8422783" cy="141023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85D8FCB-E5BC-43CA-8292-DCDFA7FCEE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92942" y="98486"/>
            <a:ext cx="5074276" cy="303941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AB3F486-A90C-4817-9E39-820829D076A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57086" y="-50800"/>
            <a:ext cx="6613770" cy="675951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3891BF8-503D-4F32-9EB1-8CB64BDD6DA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18677" y="4358320"/>
            <a:ext cx="8448541" cy="2350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415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792B4A7-BD4B-4A9F-B89F-9CE16E976E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087" y="285125"/>
            <a:ext cx="8448541" cy="162917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1BF1FF1-354E-40A7-BD3D-89A9A040F3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207" y="2282780"/>
            <a:ext cx="8500056" cy="229243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0C87B11-0B27-4841-B3A3-EE08FE6FD4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41439" y="440386"/>
            <a:ext cx="5560237" cy="184239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D211FC0-156A-42EF-BA42-FFD13C852A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7967" y="5388019"/>
            <a:ext cx="8422783" cy="118485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7F901BE-717D-4E14-B33F-60B9EFC1DC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20824" y="156406"/>
            <a:ext cx="8500056" cy="631708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0DFF0A3-EB49-4A4B-9CCC-C01E26548C8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20824" y="4622011"/>
            <a:ext cx="6336406" cy="2176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060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8EDD83C-669C-4E42-809F-2B5E9984DA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880" y="301681"/>
            <a:ext cx="8449788" cy="162167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6903DC8-FDE1-4719-9BD3-B0E1A8453D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532" y="1923358"/>
            <a:ext cx="8474299" cy="231819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58DF88E-C8AA-47F7-A28E-12CA68F2E2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2491" y="161058"/>
            <a:ext cx="5743977" cy="55572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A2B4B46-6525-4DF5-9E52-1C7D314FD5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45551" y="519305"/>
            <a:ext cx="6104586" cy="468147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D0AEB37-E8D2-4B18-9D96-29C9AE38B2D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929" y="4456018"/>
            <a:ext cx="8448541" cy="224092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456599A-953E-4239-85BB-8E4749841D1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60654" y="816662"/>
            <a:ext cx="6078828" cy="4784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453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2D022ED-41FE-4E36-B0A9-229824876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532" y="877552"/>
            <a:ext cx="8500056" cy="530609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054D4F7-E533-4F12-92ED-460CF38EC1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7254" y="327052"/>
            <a:ext cx="8551572" cy="392805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2949F92-D520-4DE8-A962-6EB4440C66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1801" y="3058732"/>
            <a:ext cx="8397025" cy="3799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955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263</TotalTime>
  <Words>629</Words>
  <Application>Microsoft Office PowerPoint</Application>
  <PresentationFormat>Widescreen</PresentationFormat>
  <Paragraphs>124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Arial</vt:lpstr>
      <vt:lpstr>MyriadPro-Bold</vt:lpstr>
      <vt:lpstr>MyriadPro-BoldIt</vt:lpstr>
      <vt:lpstr>MyriadPro-Regular</vt:lpstr>
      <vt:lpstr>Trebuchet MS</vt:lpstr>
      <vt:lpstr>Wingdings 3</vt:lpstr>
      <vt:lpstr>Facet</vt:lpstr>
      <vt:lpstr>Taxation BMBM5016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Taxation BMBM5016</dc:title>
  <dc:creator>Nicola</dc:creator>
  <cp:lastModifiedBy>Nicola</cp:lastModifiedBy>
  <cp:revision>21</cp:revision>
  <dcterms:created xsi:type="dcterms:W3CDTF">2020-03-22T17:47:44Z</dcterms:created>
  <dcterms:modified xsi:type="dcterms:W3CDTF">2020-03-22T22:10:46Z</dcterms:modified>
</cp:coreProperties>
</file>