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08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9144000" cy="6858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68" d="100"/>
          <a:sy n="68" d="100"/>
        </p:scale>
        <p:origin x="792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515643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1229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4147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36893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85341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10/24/2026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71246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10/24/2026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88134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10/24/2026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73133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37147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33092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62572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78218693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973820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4229902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24842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536497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46039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23131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  <p:sldLayoutId id="2147483720" r:id="rId12"/>
    <p:sldLayoutId id="2147483721" r:id="rId13"/>
    <p:sldLayoutId id="2147483722" r:id="rId14"/>
    <p:sldLayoutId id="2147483723" r:id="rId15"/>
    <p:sldLayoutId id="2147483724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877824" y="1481328"/>
            <a:ext cx="10652760" cy="640080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3550" b="1" i="0">
                <a:solidFill>
                  <a:srgbClr val="181818"/>
                </a:solidFill>
                <a:latin typeface="Arial"/>
              </a:rPr>
              <a:t>Cross-Cultural Negotiations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905256" y="2240280"/>
            <a:ext cx="10149840" cy="457200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2400" b="0" i="0">
                <a:solidFill>
                  <a:srgbClr val="525252"/>
                </a:solidFill>
                <a:latin typeface="Arial"/>
              </a:rPr>
              <a:t>UK–China Strategic Partnership</a:t>
            </a:r>
          </a:p>
        </p:txBody>
      </p:sp>
      <p:cxnSp>
        <p:nvCxnSpPr>
          <p:cNvPr id="4" name="Connector 3"/>
          <p:cNvCxnSpPr/>
          <p:nvPr/>
        </p:nvCxnSpPr>
        <p:spPr>
          <a:xfrm>
            <a:off x="914400" y="3035808"/>
            <a:ext cx="10104120" cy="0"/>
          </a:xfrm>
          <a:prstGeom prst="line">
            <a:avLst/>
          </a:prstGeom>
          <a:ln w="10160">
            <a:solidFill>
              <a:srgbClr val="CFCFC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" name="TextBox 4"/>
          <p:cNvSpPr txBox="1"/>
          <p:nvPr/>
        </p:nvSpPr>
        <p:spPr>
          <a:xfrm>
            <a:off x="914400" y="3364992"/>
            <a:ext cx="10515600" cy="411480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1950" b="0" i="0" dirty="0" err="1">
                <a:solidFill>
                  <a:srgbClr val="181818"/>
                </a:solidFill>
                <a:latin typeface="Arial"/>
              </a:rPr>
              <a:t>GreenTech</a:t>
            </a:r>
            <a:r>
              <a:rPr sz="1950" b="0" i="0" dirty="0">
                <a:solidFill>
                  <a:srgbClr val="181818"/>
                </a:solidFill>
                <a:latin typeface="Arial"/>
              </a:rPr>
              <a:t> Solutions Ltd.  |  Shenzhen Smart Energy Co.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14400" y="5440680"/>
            <a:ext cx="10058400" cy="550087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1620" b="0" i="0" dirty="0">
                <a:solidFill>
                  <a:srgbClr val="525252"/>
                </a:solidFill>
                <a:latin typeface="Arial"/>
              </a:rPr>
              <a:t>Presented by: </a:t>
            </a:r>
            <a:r>
              <a:rPr lang="en-GB" sz="1620" b="0" i="0" dirty="0">
                <a:solidFill>
                  <a:srgbClr val="525252"/>
                </a:solidFill>
                <a:latin typeface="Arial"/>
              </a:rPr>
              <a:t>Corneliu Bogdan Dan	</a:t>
            </a:r>
            <a:r>
              <a:rPr sz="1620" b="0" i="0" dirty="0">
                <a:solidFill>
                  <a:srgbClr val="525252"/>
                </a:solidFill>
                <a:latin typeface="Arial"/>
              </a:rPr>
              <a:t>Student ID: </a:t>
            </a:r>
            <a:r>
              <a:rPr lang="en-GB" sz="1620" dirty="0">
                <a:solidFill>
                  <a:srgbClr val="525252"/>
                </a:solidFill>
                <a:latin typeface="Arial"/>
              </a:rPr>
              <a:t>2310378</a:t>
            </a:r>
          </a:p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1620" dirty="0">
                <a:solidFill>
                  <a:srgbClr val="525252"/>
                </a:solidFill>
                <a:latin typeface="Arial"/>
              </a:rPr>
              <a:t>Lecturer : </a:t>
            </a:r>
            <a:endParaRPr sz="1620" b="0" i="0" dirty="0">
              <a:solidFill>
                <a:srgbClr val="525252"/>
              </a:solidFill>
              <a:latin typeface="Arial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95528" y="448056"/>
            <a:ext cx="10607040" cy="530352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2900" b="1" i="0" dirty="0">
                <a:solidFill>
                  <a:srgbClr val="181818"/>
                </a:solidFill>
                <a:latin typeface="Arial"/>
              </a:rPr>
              <a:t>Presentation overview and Board decision</a:t>
            </a:r>
          </a:p>
        </p:txBody>
      </p:sp>
      <p:cxnSp>
        <p:nvCxnSpPr>
          <p:cNvPr id="3" name="Connector 2"/>
          <p:cNvCxnSpPr/>
          <p:nvPr/>
        </p:nvCxnSpPr>
        <p:spPr>
          <a:xfrm>
            <a:off x="804672" y="1143000"/>
            <a:ext cx="10552176" cy="0"/>
          </a:xfrm>
          <a:prstGeom prst="line">
            <a:avLst/>
          </a:prstGeom>
          <a:ln w="10160">
            <a:solidFill>
              <a:srgbClr val="CFCFC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" name="TextBox 3"/>
          <p:cNvSpPr txBox="1"/>
          <p:nvPr/>
        </p:nvSpPr>
        <p:spPr>
          <a:xfrm>
            <a:off x="804672" y="1252728"/>
            <a:ext cx="10515600" cy="429768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1650" b="0" i="0">
                <a:solidFill>
                  <a:srgbClr val="525252"/>
                </a:solidFill>
                <a:latin typeface="Arial"/>
              </a:rPr>
              <a:t>Recommendation: approve phased, relationship-first exploratory negotiations.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0972800" y="6519672"/>
            <a:ext cx="393192" cy="201168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 algn="r"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1050" b="0" i="0">
                <a:solidFill>
                  <a:srgbClr val="747474"/>
                </a:solidFill>
                <a:latin typeface="Arial"/>
              </a:rPr>
              <a:t>2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60120" y="1856231"/>
            <a:ext cx="9966960" cy="338328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2000" b="1" i="0">
                <a:solidFill>
                  <a:srgbClr val="181818"/>
                </a:solidFill>
                <a:latin typeface="Arial"/>
              </a:rPr>
              <a:t>1. Cultural foundations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960120" y="2194560"/>
            <a:ext cx="9966960" cy="347472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1700" b="0" i="0" dirty="0">
                <a:solidFill>
                  <a:srgbClr val="525252"/>
                </a:solidFill>
                <a:latin typeface="Arial"/>
              </a:rPr>
              <a:t>How communication, authority, relationships and time influence negotiations.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960120" y="2660904"/>
            <a:ext cx="9966960" cy="338328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2000" b="1" i="0">
                <a:solidFill>
                  <a:srgbClr val="181818"/>
                </a:solidFill>
                <a:latin typeface="Arial"/>
              </a:rPr>
              <a:t>2. Cultural barriers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960120" y="2999232"/>
            <a:ext cx="9966960" cy="347472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1700" b="0" i="0">
                <a:solidFill>
                  <a:srgbClr val="525252"/>
                </a:solidFill>
                <a:latin typeface="Arial"/>
              </a:rPr>
              <a:t>Where UK and Chinese expectations may differ and what they mean for delivery.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960120" y="3465576"/>
            <a:ext cx="9966960" cy="338328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2000" b="1" i="0">
                <a:solidFill>
                  <a:srgbClr val="181818"/>
                </a:solidFill>
                <a:latin typeface="Arial"/>
              </a:rPr>
              <a:t>3. Negotiation strategy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960120" y="3803904"/>
            <a:ext cx="9966960" cy="347472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1700" b="0" i="0">
                <a:solidFill>
                  <a:srgbClr val="525252"/>
                </a:solidFill>
                <a:latin typeface="Arial"/>
              </a:rPr>
              <a:t>How to build trust, conduct meetings and structure a mutually beneficial agreement.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960120" y="4270248"/>
            <a:ext cx="9966960" cy="338328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2000" b="1" i="0">
                <a:solidFill>
                  <a:srgbClr val="181818"/>
                </a:solidFill>
                <a:latin typeface="Arial"/>
              </a:rPr>
              <a:t>4. Board safeguards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960120" y="4608576"/>
            <a:ext cx="9966960" cy="347472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1700" b="0" i="0">
                <a:solidFill>
                  <a:srgbClr val="525252"/>
                </a:solidFill>
                <a:latin typeface="Arial"/>
              </a:rPr>
              <a:t>How intellectual property, governance and compliance will be protected.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960120" y="5559552"/>
            <a:ext cx="10287000" cy="411480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1710" b="1" i="0">
                <a:solidFill>
                  <a:srgbClr val="181818"/>
                </a:solidFill>
                <a:latin typeface="Arial"/>
              </a:rPr>
              <a:t>Success measure: trust, clear decision rights, protected IP and measurable joint value.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95528" y="448056"/>
            <a:ext cx="10607040" cy="530352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2900" b="1" i="0">
                <a:solidFill>
                  <a:srgbClr val="181818"/>
                </a:solidFill>
                <a:latin typeface="Arial"/>
              </a:rPr>
              <a:t>Understanding culture in international business</a:t>
            </a:r>
          </a:p>
        </p:txBody>
      </p:sp>
      <p:cxnSp>
        <p:nvCxnSpPr>
          <p:cNvPr id="3" name="Connector 2"/>
          <p:cNvCxnSpPr/>
          <p:nvPr/>
        </p:nvCxnSpPr>
        <p:spPr>
          <a:xfrm>
            <a:off x="804672" y="1143000"/>
            <a:ext cx="10552176" cy="0"/>
          </a:xfrm>
          <a:prstGeom prst="line">
            <a:avLst/>
          </a:prstGeom>
          <a:ln w="10160">
            <a:solidFill>
              <a:srgbClr val="CFCFC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" name="TextBox 3"/>
          <p:cNvSpPr txBox="1"/>
          <p:nvPr/>
        </p:nvSpPr>
        <p:spPr>
          <a:xfrm>
            <a:off x="10972800" y="6519672"/>
            <a:ext cx="393192" cy="201168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 algn="r"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1050" b="0" i="0">
                <a:solidFill>
                  <a:srgbClr val="747474"/>
                </a:solidFill>
                <a:latin typeface="Arial"/>
              </a:rPr>
              <a:t>3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877824" y="1408176"/>
            <a:ext cx="10744200" cy="685800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2039" b="0" i="0">
                <a:solidFill>
                  <a:srgbClr val="181818"/>
                </a:solidFill>
                <a:latin typeface="Arial"/>
              </a:rPr>
              <a:t>Culture consists of shared values, assumptions and practices that shape how people interpret behaviour.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41832" y="2386584"/>
            <a:ext cx="246888" cy="310896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2100" b="0" i="0">
                <a:solidFill>
                  <a:srgbClr val="181818"/>
                </a:solidFill>
                <a:latin typeface="Arial"/>
              </a:rPr>
              <a:t>•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307592" y="2386584"/>
            <a:ext cx="9912096" cy="301752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2039" b="1" i="0">
                <a:solidFill>
                  <a:srgbClr val="181818"/>
                </a:solidFill>
                <a:latin typeface="Arial"/>
              </a:rPr>
              <a:t>Communication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307592" y="2706624"/>
            <a:ext cx="9912096" cy="438911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1720" b="0" i="0">
                <a:solidFill>
                  <a:srgbClr val="525252"/>
                </a:solidFill>
                <a:latin typeface="Arial"/>
              </a:rPr>
              <a:t>What is said, implied or left unsaid.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941832" y="3255264"/>
            <a:ext cx="246888" cy="310896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2100" b="0" i="0">
                <a:solidFill>
                  <a:srgbClr val="181818"/>
                </a:solidFill>
                <a:latin typeface="Arial"/>
              </a:rPr>
              <a:t>•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307592" y="3255264"/>
            <a:ext cx="9912096" cy="301752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2039" b="1" i="0">
                <a:solidFill>
                  <a:srgbClr val="181818"/>
                </a:solidFill>
                <a:latin typeface="Arial"/>
              </a:rPr>
              <a:t>Authority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307592" y="3575304"/>
            <a:ext cx="9912096" cy="438911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1720" b="0" i="0">
                <a:solidFill>
                  <a:srgbClr val="525252"/>
                </a:solidFill>
                <a:latin typeface="Arial"/>
              </a:rPr>
              <a:t>Who has the power to negotiate and authorise commitments.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941832" y="4123944"/>
            <a:ext cx="246888" cy="310896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2100" b="0" i="0">
                <a:solidFill>
                  <a:srgbClr val="181818"/>
                </a:solidFill>
                <a:latin typeface="Arial"/>
              </a:rPr>
              <a:t>•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307592" y="4123944"/>
            <a:ext cx="9912096" cy="301752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2039" b="1" i="0">
                <a:solidFill>
                  <a:srgbClr val="181818"/>
                </a:solidFill>
                <a:latin typeface="Arial"/>
              </a:rPr>
              <a:t>Relationships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307592" y="4443983"/>
            <a:ext cx="9912096" cy="438911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1720" b="0" i="0">
                <a:solidFill>
                  <a:srgbClr val="525252"/>
                </a:solidFill>
                <a:latin typeface="Arial"/>
              </a:rPr>
              <a:t>How credibility, reciprocity and trust are established.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41832" y="4992624"/>
            <a:ext cx="246888" cy="310896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2100" b="0" i="0">
                <a:solidFill>
                  <a:srgbClr val="181818"/>
                </a:solidFill>
                <a:latin typeface="Arial"/>
              </a:rPr>
              <a:t>•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1307592" y="4992624"/>
            <a:ext cx="9912096" cy="301752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2039" b="1" i="0">
                <a:solidFill>
                  <a:srgbClr val="181818"/>
                </a:solidFill>
                <a:latin typeface="Arial"/>
              </a:rPr>
              <a:t>Time and conflict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1307592" y="5312664"/>
            <a:ext cx="9912096" cy="438911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1720" b="0" i="0">
                <a:solidFill>
                  <a:srgbClr val="525252"/>
                </a:solidFill>
                <a:latin typeface="Arial"/>
              </a:rPr>
              <a:t>How negotiation pace, deadlines and disagreements are managed.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822960" y="6236208"/>
            <a:ext cx="10287000" cy="192024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1050" b="0" i="0">
                <a:solidFill>
                  <a:srgbClr val="747474"/>
                </a:solidFill>
                <a:latin typeface="Arial"/>
              </a:rPr>
              <a:t>Conceptual basis: Hall (1976); Hofstede, Hofstede and Minkov (2010).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95528" y="448056"/>
            <a:ext cx="10607040" cy="530352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2900" b="1" i="0">
                <a:solidFill>
                  <a:srgbClr val="181818"/>
                </a:solidFill>
                <a:latin typeface="Arial"/>
              </a:rPr>
              <a:t>Theoretical framework: Hall and Hofstede</a:t>
            </a:r>
          </a:p>
        </p:txBody>
      </p:sp>
      <p:cxnSp>
        <p:nvCxnSpPr>
          <p:cNvPr id="3" name="Connector 2"/>
          <p:cNvCxnSpPr/>
          <p:nvPr/>
        </p:nvCxnSpPr>
        <p:spPr>
          <a:xfrm>
            <a:off x="804672" y="1143000"/>
            <a:ext cx="10552176" cy="0"/>
          </a:xfrm>
          <a:prstGeom prst="line">
            <a:avLst/>
          </a:prstGeom>
          <a:ln w="10160">
            <a:solidFill>
              <a:srgbClr val="CFCFC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" name="TextBox 3"/>
          <p:cNvSpPr txBox="1"/>
          <p:nvPr/>
        </p:nvSpPr>
        <p:spPr>
          <a:xfrm>
            <a:off x="804672" y="1252728"/>
            <a:ext cx="10515600" cy="429768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1650" b="0" i="0">
                <a:solidFill>
                  <a:srgbClr val="525252"/>
                </a:solidFill>
                <a:latin typeface="Arial"/>
              </a:rPr>
              <a:t>Use cultural frameworks as working hypotheses, not fixed national stereotypes.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0972800" y="6519672"/>
            <a:ext cx="393192" cy="201168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 algn="r"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1050" b="0" i="0">
                <a:solidFill>
                  <a:srgbClr val="747474"/>
                </a:solidFill>
                <a:latin typeface="Arial"/>
              </a:rPr>
              <a:t>4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05256" y="1856231"/>
            <a:ext cx="5257800" cy="384048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2070" b="1" i="0">
                <a:solidFill>
                  <a:srgbClr val="181818"/>
                </a:solidFill>
                <a:latin typeface="Arial"/>
              </a:rPr>
              <a:t>Hall (1976): communication context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923544" y="2377440"/>
            <a:ext cx="4983480" cy="960120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1789" b="0" i="0">
                <a:solidFill>
                  <a:srgbClr val="181818"/>
                </a:solidFill>
                <a:latin typeface="Arial"/>
              </a:rPr>
              <a:t>Lower-context tendency: messages are often made explicit and documented.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923544" y="3712463"/>
            <a:ext cx="5074920" cy="1051560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1789" b="0" i="0">
                <a:solidFill>
                  <a:srgbClr val="181818"/>
                </a:solidFill>
                <a:latin typeface="Arial"/>
              </a:rPr>
              <a:t>Higher-context tendency: meaning may depend more on relationships, tone and context.</a:t>
            </a:r>
          </a:p>
        </p:txBody>
      </p:sp>
      <p:cxnSp>
        <p:nvCxnSpPr>
          <p:cNvPr id="9" name="Connector 8"/>
          <p:cNvCxnSpPr/>
          <p:nvPr/>
        </p:nvCxnSpPr>
        <p:spPr>
          <a:xfrm>
            <a:off x="6144768" y="1856231"/>
            <a:ext cx="0" cy="3218689"/>
          </a:xfrm>
          <a:prstGeom prst="line">
            <a:avLst/>
          </a:prstGeom>
          <a:ln w="10160">
            <a:solidFill>
              <a:srgbClr val="CFCFC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0" name="TextBox 9"/>
          <p:cNvSpPr txBox="1"/>
          <p:nvPr/>
        </p:nvSpPr>
        <p:spPr>
          <a:xfrm>
            <a:off x="6437376" y="1856231"/>
            <a:ext cx="4800600" cy="566928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2070" b="1" i="0">
                <a:solidFill>
                  <a:srgbClr val="181818"/>
                </a:solidFill>
                <a:latin typeface="Arial"/>
              </a:rPr>
              <a:t>Hofstede et al. (2010): cultural dimensions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455664" y="2514600"/>
            <a:ext cx="4782312" cy="2615184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1730" b="0" i="0">
                <a:solidFill>
                  <a:srgbClr val="181818"/>
                </a:solidFill>
                <a:latin typeface="Arial"/>
              </a:rPr>
              <a:t>•  Power distance: authority and seniority</a:t>
            </a:r>
            <a:br/>
            <a:br/>
            <a:r>
              <a:rPr sz="1730" b="0" i="0">
                <a:solidFill>
                  <a:srgbClr val="181818"/>
                </a:solidFill>
                <a:latin typeface="Arial"/>
              </a:rPr>
              <a:t>•  Individualism / collectivism: group priorities</a:t>
            </a:r>
            <a:br/>
            <a:br/>
            <a:r>
              <a:rPr sz="1730" b="0" i="0">
                <a:solidFill>
                  <a:srgbClr val="181818"/>
                </a:solidFill>
                <a:latin typeface="Arial"/>
              </a:rPr>
              <a:t>•  Long-term orientation: time horizon and reciprocity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905256" y="5440680"/>
            <a:ext cx="10588752" cy="603504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1700" b="1" i="0">
                <a:solidFill>
                  <a:srgbClr val="181818"/>
                </a:solidFill>
                <a:latin typeface="Arial"/>
              </a:rPr>
              <a:t>Critical limitation: national averages cannot predict individual behaviour. Verify preferences with the actual team.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822960" y="6236208"/>
            <a:ext cx="10287000" cy="192024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1050" b="0" i="0">
                <a:solidFill>
                  <a:srgbClr val="747474"/>
                </a:solidFill>
                <a:latin typeface="Arial"/>
              </a:rPr>
              <a:t>Sources: Hall (1976); Hofstede et al. (2010); McSweeney (2002).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95528" y="448056"/>
            <a:ext cx="10607040" cy="530352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2900" b="1" i="0">
                <a:solidFill>
                  <a:srgbClr val="181818"/>
                </a:solidFill>
                <a:latin typeface="Arial"/>
              </a:rPr>
              <a:t>Potential cultural barriers in UK–China negotiations</a:t>
            </a:r>
          </a:p>
        </p:txBody>
      </p:sp>
      <p:cxnSp>
        <p:nvCxnSpPr>
          <p:cNvPr id="3" name="Connector 2"/>
          <p:cNvCxnSpPr/>
          <p:nvPr/>
        </p:nvCxnSpPr>
        <p:spPr>
          <a:xfrm>
            <a:off x="804672" y="1143000"/>
            <a:ext cx="10552176" cy="0"/>
          </a:xfrm>
          <a:prstGeom prst="line">
            <a:avLst/>
          </a:prstGeom>
          <a:ln w="10160">
            <a:solidFill>
              <a:srgbClr val="CFCFC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" name="TextBox 3"/>
          <p:cNvSpPr txBox="1"/>
          <p:nvPr/>
        </p:nvSpPr>
        <p:spPr>
          <a:xfrm>
            <a:off x="804672" y="1252728"/>
            <a:ext cx="10515600" cy="429768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1650" b="0" i="0">
                <a:solidFill>
                  <a:srgbClr val="525252"/>
                </a:solidFill>
                <a:latin typeface="Arial"/>
              </a:rPr>
              <a:t>Indicative differences to test with Shenzhen Smart Energy—not assumptions about individuals.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0972800" y="6519672"/>
            <a:ext cx="393192" cy="201168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 algn="r"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1050" b="0" i="0">
                <a:solidFill>
                  <a:srgbClr val="747474"/>
                </a:solidFill>
                <a:latin typeface="Arial"/>
              </a:rPr>
              <a:t>5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05256" y="1947672"/>
            <a:ext cx="2103120" cy="448056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1470" b="1" i="0">
                <a:solidFill>
                  <a:srgbClr val="181818"/>
                </a:solidFill>
                <a:latin typeface="Arial"/>
              </a:rPr>
              <a:t>Element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3163824" y="1947672"/>
            <a:ext cx="4462272" cy="448056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1470" b="1" i="0">
                <a:solidFill>
                  <a:srgbClr val="181818"/>
                </a:solidFill>
                <a:latin typeface="Arial"/>
              </a:rPr>
              <a:t>Possible divergence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781544" y="1947672"/>
            <a:ext cx="3529584" cy="448056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1470" b="1" i="0">
                <a:solidFill>
                  <a:srgbClr val="181818"/>
                </a:solidFill>
                <a:latin typeface="Arial"/>
              </a:rPr>
              <a:t>Business risk</a:t>
            </a:r>
          </a:p>
        </p:txBody>
      </p:sp>
      <p:cxnSp>
        <p:nvCxnSpPr>
          <p:cNvPr id="9" name="Connector 8"/>
          <p:cNvCxnSpPr/>
          <p:nvPr/>
        </p:nvCxnSpPr>
        <p:spPr>
          <a:xfrm>
            <a:off x="804672" y="2432304"/>
            <a:ext cx="10561320" cy="0"/>
          </a:xfrm>
          <a:prstGeom prst="line">
            <a:avLst/>
          </a:prstGeom>
          <a:ln w="12700">
            <a:solidFill>
              <a:srgbClr val="A2A2A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0" name="TextBox 9"/>
          <p:cNvSpPr txBox="1"/>
          <p:nvPr/>
        </p:nvSpPr>
        <p:spPr>
          <a:xfrm>
            <a:off x="905256" y="2587752"/>
            <a:ext cx="2103120" cy="722375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1560" b="1" i="0">
                <a:solidFill>
                  <a:srgbClr val="181818"/>
                </a:solidFill>
                <a:latin typeface="Arial"/>
              </a:rPr>
              <a:t>Communication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3163824" y="2587752"/>
            <a:ext cx="4462272" cy="722375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1560" b="0" i="0">
                <a:solidFill>
                  <a:srgbClr val="525252"/>
                </a:solidFill>
                <a:latin typeface="Arial"/>
              </a:rPr>
              <a:t>Direct requests versus more context-sensitive responses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7781544" y="2587752"/>
            <a:ext cx="3529584" cy="722375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1560" b="0" i="0">
                <a:solidFill>
                  <a:srgbClr val="525252"/>
                </a:solidFill>
                <a:latin typeface="Arial"/>
              </a:rPr>
              <a:t>Interest misread as commitment</a:t>
            </a:r>
          </a:p>
        </p:txBody>
      </p:sp>
      <p:cxnSp>
        <p:nvCxnSpPr>
          <p:cNvPr id="13" name="Connector 12"/>
          <p:cNvCxnSpPr/>
          <p:nvPr/>
        </p:nvCxnSpPr>
        <p:spPr>
          <a:xfrm>
            <a:off x="804672" y="3291840"/>
            <a:ext cx="10561320" cy="0"/>
          </a:xfrm>
          <a:prstGeom prst="line">
            <a:avLst/>
          </a:prstGeom>
          <a:ln w="8890">
            <a:solidFill>
              <a:srgbClr val="CFCFC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4" name="TextBox 13"/>
          <p:cNvSpPr txBox="1"/>
          <p:nvPr/>
        </p:nvSpPr>
        <p:spPr>
          <a:xfrm>
            <a:off x="905256" y="3447288"/>
            <a:ext cx="2103120" cy="722375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1560" b="1" i="0">
                <a:solidFill>
                  <a:srgbClr val="181818"/>
                </a:solidFill>
                <a:latin typeface="Arial"/>
              </a:rPr>
              <a:t>Decision-making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3163824" y="3447288"/>
            <a:ext cx="4462272" cy="722375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1560" b="0" i="0">
                <a:solidFill>
                  <a:srgbClr val="525252"/>
                </a:solidFill>
                <a:latin typeface="Arial"/>
              </a:rPr>
              <a:t>Working-level discretion versus senior consultation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7781544" y="3447288"/>
            <a:ext cx="3529584" cy="722375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1560" b="0" i="0">
                <a:solidFill>
                  <a:srgbClr val="525252"/>
                </a:solidFill>
                <a:latin typeface="Arial"/>
              </a:rPr>
              <a:t>Premature deadlines or approvals</a:t>
            </a:r>
          </a:p>
        </p:txBody>
      </p:sp>
      <p:cxnSp>
        <p:nvCxnSpPr>
          <p:cNvPr id="17" name="Connector 16"/>
          <p:cNvCxnSpPr/>
          <p:nvPr/>
        </p:nvCxnSpPr>
        <p:spPr>
          <a:xfrm>
            <a:off x="804672" y="4151376"/>
            <a:ext cx="10561320" cy="0"/>
          </a:xfrm>
          <a:prstGeom prst="line">
            <a:avLst/>
          </a:prstGeom>
          <a:ln w="8890">
            <a:solidFill>
              <a:srgbClr val="CFCFC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8" name="TextBox 17"/>
          <p:cNvSpPr txBox="1"/>
          <p:nvPr/>
        </p:nvSpPr>
        <p:spPr>
          <a:xfrm>
            <a:off x="905256" y="4306824"/>
            <a:ext cx="2103120" cy="722375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1560" b="1" i="0">
                <a:solidFill>
                  <a:srgbClr val="181818"/>
                </a:solidFill>
                <a:latin typeface="Arial"/>
              </a:rPr>
              <a:t>Guanxi and mianzi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3163824" y="4306824"/>
            <a:ext cx="4462272" cy="722375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1560" b="0" i="0">
                <a:solidFill>
                  <a:srgbClr val="525252"/>
                </a:solidFill>
                <a:latin typeface="Arial"/>
              </a:rPr>
              <a:t>Contracts, relationships and preserving professional “face”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7781544" y="4306824"/>
            <a:ext cx="3529584" cy="722375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1560" b="0" i="0">
                <a:solidFill>
                  <a:srgbClr val="525252"/>
                </a:solidFill>
                <a:latin typeface="Arial"/>
              </a:rPr>
              <a:t>Damaged rapport after public criticism</a:t>
            </a:r>
          </a:p>
        </p:txBody>
      </p:sp>
      <p:cxnSp>
        <p:nvCxnSpPr>
          <p:cNvPr id="21" name="Connector 20"/>
          <p:cNvCxnSpPr/>
          <p:nvPr/>
        </p:nvCxnSpPr>
        <p:spPr>
          <a:xfrm>
            <a:off x="804672" y="5010912"/>
            <a:ext cx="10561320" cy="0"/>
          </a:xfrm>
          <a:prstGeom prst="line">
            <a:avLst/>
          </a:prstGeom>
          <a:ln w="8890">
            <a:solidFill>
              <a:srgbClr val="CFCFC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TextBox 21"/>
          <p:cNvSpPr txBox="1"/>
          <p:nvPr/>
        </p:nvSpPr>
        <p:spPr>
          <a:xfrm>
            <a:off x="905256" y="5166360"/>
            <a:ext cx="2103120" cy="722375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1560" b="1" i="0">
                <a:solidFill>
                  <a:srgbClr val="181818"/>
                </a:solidFill>
                <a:latin typeface="Arial"/>
              </a:rPr>
              <a:t>Time and conflict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3163824" y="5166360"/>
            <a:ext cx="4462272" cy="722375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1560" b="0" i="0">
                <a:solidFill>
                  <a:srgbClr val="525252"/>
                </a:solidFill>
                <a:latin typeface="Arial"/>
              </a:rPr>
              <a:t>Sequential closure versus package-focused bargaining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7781544" y="5166360"/>
            <a:ext cx="3529584" cy="722375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1560" b="0" i="0">
                <a:solidFill>
                  <a:srgbClr val="525252"/>
                </a:solidFill>
                <a:latin typeface="Arial"/>
              </a:rPr>
              <a:t>Misaligned pace or unresolved terms</a:t>
            </a:r>
          </a:p>
        </p:txBody>
      </p:sp>
      <p:cxnSp>
        <p:nvCxnSpPr>
          <p:cNvPr id="25" name="Connector 24"/>
          <p:cNvCxnSpPr/>
          <p:nvPr/>
        </p:nvCxnSpPr>
        <p:spPr>
          <a:xfrm>
            <a:off x="804672" y="5870448"/>
            <a:ext cx="10561320" cy="0"/>
          </a:xfrm>
          <a:prstGeom prst="line">
            <a:avLst/>
          </a:prstGeom>
          <a:ln w="8890">
            <a:solidFill>
              <a:srgbClr val="CFCFC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6" name="TextBox 25"/>
          <p:cNvSpPr txBox="1"/>
          <p:nvPr/>
        </p:nvSpPr>
        <p:spPr>
          <a:xfrm>
            <a:off x="914400" y="5989320"/>
            <a:ext cx="10424160" cy="301752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1610" b="1" i="0">
                <a:solidFill>
                  <a:srgbClr val="181818"/>
                </a:solidFill>
                <a:latin typeface="Arial"/>
              </a:rPr>
              <a:t>Management response: observe, clarify respectfully and revise the negotiation approach.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822960" y="6345936"/>
            <a:ext cx="10287000" cy="192024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1050" b="0" i="0">
                <a:solidFill>
                  <a:srgbClr val="747474"/>
                </a:solidFill>
                <a:latin typeface="Arial"/>
              </a:rPr>
              <a:t>Sources: Hall (1976); Hofstede et al. (2010); Graham and Lam (2003); Buckley et al. (2006).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95528" y="448056"/>
            <a:ext cx="10607040" cy="530352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2900" b="1" i="0">
                <a:solidFill>
                  <a:srgbClr val="181818"/>
                </a:solidFill>
                <a:latin typeface="Arial"/>
              </a:rPr>
              <a:t>Business implications and operational controls</a:t>
            </a:r>
          </a:p>
        </p:txBody>
      </p:sp>
      <p:cxnSp>
        <p:nvCxnSpPr>
          <p:cNvPr id="3" name="Connector 2"/>
          <p:cNvCxnSpPr/>
          <p:nvPr/>
        </p:nvCxnSpPr>
        <p:spPr>
          <a:xfrm>
            <a:off x="804672" y="1143000"/>
            <a:ext cx="10552176" cy="0"/>
          </a:xfrm>
          <a:prstGeom prst="line">
            <a:avLst/>
          </a:prstGeom>
          <a:ln w="10160">
            <a:solidFill>
              <a:srgbClr val="CFCFC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" name="TextBox 3"/>
          <p:cNvSpPr txBox="1"/>
          <p:nvPr/>
        </p:nvSpPr>
        <p:spPr>
          <a:xfrm>
            <a:off x="804672" y="1252728"/>
            <a:ext cx="10515600" cy="429768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1650" b="0" i="0">
                <a:solidFill>
                  <a:srgbClr val="525252"/>
                </a:solidFill>
                <a:latin typeface="Arial"/>
              </a:rPr>
              <a:t>Every cultural misunderstanding should have a practical response.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0972800" y="6519672"/>
            <a:ext cx="393192" cy="201168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 algn="r"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1050" b="0" i="0">
                <a:solidFill>
                  <a:srgbClr val="747474"/>
                </a:solidFill>
                <a:latin typeface="Arial"/>
              </a:rPr>
              <a:t>6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05256" y="1920240"/>
            <a:ext cx="2633472" cy="493775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1470" b="1" i="0">
                <a:solidFill>
                  <a:srgbClr val="181818"/>
                </a:solidFill>
                <a:latin typeface="Arial"/>
              </a:rPr>
              <a:t>Potential problem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3694176" y="1920240"/>
            <a:ext cx="3291840" cy="493775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1470" b="1" i="0">
                <a:solidFill>
                  <a:srgbClr val="181818"/>
                </a:solidFill>
                <a:latin typeface="Arial"/>
              </a:rPr>
              <a:t>Operational consequence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141464" y="1920240"/>
            <a:ext cx="4169664" cy="493775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1470" b="1" i="0">
                <a:solidFill>
                  <a:srgbClr val="181818"/>
                </a:solidFill>
                <a:latin typeface="Arial"/>
              </a:rPr>
              <a:t>Recommended control</a:t>
            </a:r>
          </a:p>
        </p:txBody>
      </p:sp>
      <p:cxnSp>
        <p:nvCxnSpPr>
          <p:cNvPr id="9" name="Connector 8"/>
          <p:cNvCxnSpPr/>
          <p:nvPr/>
        </p:nvCxnSpPr>
        <p:spPr>
          <a:xfrm>
            <a:off x="804672" y="2450592"/>
            <a:ext cx="10561320" cy="0"/>
          </a:xfrm>
          <a:prstGeom prst="line">
            <a:avLst/>
          </a:prstGeom>
          <a:ln w="12700">
            <a:solidFill>
              <a:srgbClr val="A2A2A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0" name="TextBox 9"/>
          <p:cNvSpPr txBox="1"/>
          <p:nvPr/>
        </p:nvSpPr>
        <p:spPr>
          <a:xfrm>
            <a:off x="905256" y="2606040"/>
            <a:ext cx="2633472" cy="749808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1540" b="1" i="0">
                <a:solidFill>
                  <a:srgbClr val="181818"/>
                </a:solidFill>
                <a:latin typeface="Arial"/>
              </a:rPr>
              <a:t>Ambiguous agreement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3694176" y="2606040"/>
            <a:ext cx="3291840" cy="749808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1540" b="0" i="0">
                <a:solidFill>
                  <a:srgbClr val="525252"/>
                </a:solidFill>
                <a:latin typeface="Arial"/>
              </a:rPr>
              <a:t>Unclear technical sign-off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7141464" y="2606040"/>
            <a:ext cx="4169664" cy="749808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1540" b="0" i="0">
                <a:solidFill>
                  <a:srgbClr val="525252"/>
                </a:solidFill>
                <a:latin typeface="Arial"/>
              </a:rPr>
              <a:t>Record approvals, owners and dates</a:t>
            </a:r>
          </a:p>
        </p:txBody>
      </p:sp>
      <p:cxnSp>
        <p:nvCxnSpPr>
          <p:cNvPr id="13" name="Connector 12"/>
          <p:cNvCxnSpPr/>
          <p:nvPr/>
        </p:nvCxnSpPr>
        <p:spPr>
          <a:xfrm>
            <a:off x="804672" y="3337560"/>
            <a:ext cx="10561320" cy="0"/>
          </a:xfrm>
          <a:prstGeom prst="line">
            <a:avLst/>
          </a:prstGeom>
          <a:ln w="8890">
            <a:solidFill>
              <a:srgbClr val="CFCFC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4" name="TextBox 13"/>
          <p:cNvSpPr txBox="1"/>
          <p:nvPr/>
        </p:nvSpPr>
        <p:spPr>
          <a:xfrm>
            <a:off x="905256" y="3493008"/>
            <a:ext cx="2633472" cy="749808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1540" b="1" i="0">
                <a:solidFill>
                  <a:srgbClr val="181818"/>
                </a:solidFill>
                <a:latin typeface="Arial"/>
              </a:rPr>
              <a:t>Unknown approval chain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3694176" y="3493008"/>
            <a:ext cx="3291840" cy="749808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1540" b="0" i="0">
                <a:solidFill>
                  <a:srgbClr val="525252"/>
                </a:solidFill>
                <a:latin typeface="Arial"/>
              </a:rPr>
              <a:t>Delayed design milestones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7141464" y="3493008"/>
            <a:ext cx="4169664" cy="749808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1540" b="0" i="0" dirty="0">
                <a:solidFill>
                  <a:srgbClr val="525252"/>
                </a:solidFill>
                <a:latin typeface="Arial"/>
              </a:rPr>
              <a:t>Identify authority before promising delivery</a:t>
            </a:r>
          </a:p>
        </p:txBody>
      </p:sp>
      <p:cxnSp>
        <p:nvCxnSpPr>
          <p:cNvPr id="17" name="Connector 16"/>
          <p:cNvCxnSpPr/>
          <p:nvPr/>
        </p:nvCxnSpPr>
        <p:spPr>
          <a:xfrm>
            <a:off x="804672" y="4224528"/>
            <a:ext cx="10561320" cy="0"/>
          </a:xfrm>
          <a:prstGeom prst="line">
            <a:avLst/>
          </a:prstGeom>
          <a:ln w="8890">
            <a:solidFill>
              <a:srgbClr val="CFCFC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8" name="TextBox 17"/>
          <p:cNvSpPr txBox="1"/>
          <p:nvPr/>
        </p:nvSpPr>
        <p:spPr>
          <a:xfrm>
            <a:off x="905256" y="4379976"/>
            <a:ext cx="2633472" cy="749808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1540" b="1" i="0">
                <a:solidFill>
                  <a:srgbClr val="181818"/>
                </a:solidFill>
                <a:latin typeface="Arial"/>
              </a:rPr>
              <a:t>Rushed contract discussion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3694176" y="4379976"/>
            <a:ext cx="3291840" cy="749808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1540" b="0" i="0">
                <a:solidFill>
                  <a:srgbClr val="525252"/>
                </a:solidFill>
                <a:latin typeface="Arial"/>
              </a:rPr>
              <a:t>Lower trust and weaker information exchange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7141464" y="4379976"/>
            <a:ext cx="4169664" cy="749808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1540" b="0" i="0">
                <a:solidFill>
                  <a:srgbClr val="525252"/>
                </a:solidFill>
                <a:latin typeface="Arial"/>
              </a:rPr>
              <a:t>Run joint technical workshops first</a:t>
            </a:r>
          </a:p>
        </p:txBody>
      </p:sp>
      <p:cxnSp>
        <p:nvCxnSpPr>
          <p:cNvPr id="21" name="Connector 20"/>
          <p:cNvCxnSpPr/>
          <p:nvPr/>
        </p:nvCxnSpPr>
        <p:spPr>
          <a:xfrm>
            <a:off x="804672" y="5111496"/>
            <a:ext cx="10561320" cy="0"/>
          </a:xfrm>
          <a:prstGeom prst="line">
            <a:avLst/>
          </a:prstGeom>
          <a:ln w="8890">
            <a:solidFill>
              <a:srgbClr val="CFCFC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TextBox 21"/>
          <p:cNvSpPr txBox="1"/>
          <p:nvPr/>
        </p:nvSpPr>
        <p:spPr>
          <a:xfrm>
            <a:off x="905256" y="5266944"/>
            <a:ext cx="2633472" cy="749808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1540" b="1" i="0">
                <a:solidFill>
                  <a:srgbClr val="181818"/>
                </a:solidFill>
                <a:latin typeface="Arial"/>
              </a:rPr>
              <a:t>Public criticism of proposals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3694176" y="5266944"/>
            <a:ext cx="3291840" cy="749808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1540" b="0" i="0">
                <a:solidFill>
                  <a:srgbClr val="525252"/>
                </a:solidFill>
                <a:latin typeface="Arial"/>
              </a:rPr>
              <a:t>Reduced willingness to collaborate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7141464" y="5266944"/>
            <a:ext cx="4169664" cy="749808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1540" b="0" i="0">
                <a:solidFill>
                  <a:srgbClr val="525252"/>
                </a:solidFill>
                <a:latin typeface="Arial"/>
              </a:rPr>
              <a:t>Discuss concerns privately; document outcomes</a:t>
            </a:r>
          </a:p>
        </p:txBody>
      </p:sp>
      <p:cxnSp>
        <p:nvCxnSpPr>
          <p:cNvPr id="25" name="Connector 24"/>
          <p:cNvCxnSpPr/>
          <p:nvPr/>
        </p:nvCxnSpPr>
        <p:spPr>
          <a:xfrm>
            <a:off x="804672" y="5998464"/>
            <a:ext cx="10561320" cy="0"/>
          </a:xfrm>
          <a:prstGeom prst="line">
            <a:avLst/>
          </a:prstGeom>
          <a:ln w="8890">
            <a:solidFill>
              <a:srgbClr val="CFCFC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6" name="TextBox 25"/>
          <p:cNvSpPr txBox="1"/>
          <p:nvPr/>
        </p:nvSpPr>
        <p:spPr>
          <a:xfrm>
            <a:off x="914400" y="6035040"/>
            <a:ext cx="10424160" cy="310896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1610" b="1" i="0">
                <a:solidFill>
                  <a:srgbClr val="181818"/>
                </a:solidFill>
                <a:latin typeface="Arial"/>
              </a:rPr>
              <a:t>Principle: integrate cultural risk into project governance, rather than treating it as etiquette.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822960" y="6373368"/>
            <a:ext cx="10287000" cy="192024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1050" b="0" i="0">
                <a:solidFill>
                  <a:srgbClr val="747474"/>
                </a:solidFill>
                <a:latin typeface="Arial"/>
              </a:rPr>
              <a:t>Applied interpretation of Hall (1976), Brett (2014) and Graham and Lam (2003).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95528" y="448056"/>
            <a:ext cx="10607040" cy="530352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2900" b="1" i="0">
                <a:solidFill>
                  <a:srgbClr val="181818"/>
                </a:solidFill>
                <a:latin typeface="Arial"/>
              </a:rPr>
              <a:t>Strategy 1: build trust before formal bargaining</a:t>
            </a:r>
          </a:p>
        </p:txBody>
      </p:sp>
      <p:cxnSp>
        <p:nvCxnSpPr>
          <p:cNvPr id="3" name="Connector 2"/>
          <p:cNvCxnSpPr/>
          <p:nvPr/>
        </p:nvCxnSpPr>
        <p:spPr>
          <a:xfrm>
            <a:off x="804672" y="1143000"/>
            <a:ext cx="10552176" cy="0"/>
          </a:xfrm>
          <a:prstGeom prst="line">
            <a:avLst/>
          </a:prstGeom>
          <a:ln w="10160">
            <a:solidFill>
              <a:srgbClr val="CFCFC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" name="TextBox 3"/>
          <p:cNvSpPr txBox="1"/>
          <p:nvPr/>
        </p:nvSpPr>
        <p:spPr>
          <a:xfrm>
            <a:off x="804672" y="1252728"/>
            <a:ext cx="10515600" cy="429768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1650" b="0" i="0">
                <a:solidFill>
                  <a:srgbClr val="525252"/>
                </a:solidFill>
                <a:latin typeface="Arial"/>
              </a:rPr>
              <a:t>A phased pre-negotiation plan gives both firms greater confidence in the process.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0972800" y="6519672"/>
            <a:ext cx="393192" cy="201168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 algn="r"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1050" b="0" i="0">
                <a:solidFill>
                  <a:srgbClr val="747474"/>
                </a:solidFill>
                <a:latin typeface="Arial"/>
              </a:rPr>
              <a:t>7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59536" y="1746504"/>
            <a:ext cx="384048" cy="320040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1960" b="1" i="0">
                <a:solidFill>
                  <a:srgbClr val="181818"/>
                </a:solidFill>
                <a:latin typeface="Arial"/>
              </a:rPr>
              <a:t>1.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380744" y="1746504"/>
            <a:ext cx="9893808" cy="329184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2050" b="1" i="0">
                <a:solidFill>
                  <a:srgbClr val="181818"/>
                </a:solidFill>
                <a:latin typeface="Arial"/>
              </a:rPr>
              <a:t>Map stakeholders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380744" y="2139696"/>
            <a:ext cx="9738360" cy="374904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1720" b="0" i="0">
                <a:solidFill>
                  <a:srgbClr val="525252"/>
                </a:solidFill>
                <a:latin typeface="Arial"/>
              </a:rPr>
              <a:t>Identify executive sponsors, technical leads, legal signatories and approval rights.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859536" y="2743200"/>
            <a:ext cx="384048" cy="320040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1960" b="1" i="0">
                <a:solidFill>
                  <a:srgbClr val="181818"/>
                </a:solidFill>
                <a:latin typeface="Arial"/>
              </a:rPr>
              <a:t>2.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380744" y="2743200"/>
            <a:ext cx="9893808" cy="329184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2050" b="1" i="0">
                <a:solidFill>
                  <a:srgbClr val="181818"/>
                </a:solidFill>
                <a:latin typeface="Arial"/>
              </a:rPr>
              <a:t>Establish senior-level rapport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380744" y="3136392"/>
            <a:ext cx="9738360" cy="374904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1720" b="0" i="0">
                <a:solidFill>
                  <a:srgbClr val="525252"/>
                </a:solidFill>
                <a:latin typeface="Arial"/>
              </a:rPr>
              <a:t>Use appropriate titles, respectful protocol and reciprocal professional engagement.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59536" y="3739896"/>
            <a:ext cx="384048" cy="320040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1960" b="1" i="0">
                <a:solidFill>
                  <a:srgbClr val="181818"/>
                </a:solidFill>
                <a:latin typeface="Arial"/>
              </a:rPr>
              <a:t>3.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380744" y="3739896"/>
            <a:ext cx="9893808" cy="329184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2050" b="1" i="0">
                <a:solidFill>
                  <a:srgbClr val="181818"/>
                </a:solidFill>
                <a:latin typeface="Arial"/>
              </a:rPr>
              <a:t>Run joint discovery workshops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380744" y="4133087"/>
            <a:ext cx="9738360" cy="374904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1720" b="0" i="0">
                <a:solidFill>
                  <a:srgbClr val="525252"/>
                </a:solidFill>
                <a:latin typeface="Arial"/>
              </a:rPr>
              <a:t>Discuss storage applications, site visits, product capabilities and market needs.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59536" y="4736592"/>
            <a:ext cx="384048" cy="320040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1960" b="1" i="0">
                <a:solidFill>
                  <a:srgbClr val="181818"/>
                </a:solidFill>
                <a:latin typeface="Arial"/>
              </a:rPr>
              <a:t>4.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1380744" y="4736592"/>
            <a:ext cx="9893808" cy="329184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2050" b="1" i="0">
                <a:solidFill>
                  <a:srgbClr val="181818"/>
                </a:solidFill>
                <a:latin typeface="Arial"/>
              </a:rPr>
              <a:t>Agree the negotiation process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1380744" y="5129783"/>
            <a:ext cx="9738360" cy="374904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1720" b="0" i="0">
                <a:solidFill>
                  <a:srgbClr val="525252"/>
                </a:solidFill>
                <a:latin typeface="Arial"/>
              </a:rPr>
              <a:t>Put an NDA, agendas, interpretation arrangements and decision stages in place.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932688" y="5888736"/>
            <a:ext cx="10378440" cy="329184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1630" b="1" i="0">
                <a:solidFill>
                  <a:srgbClr val="181818"/>
                </a:solidFill>
                <a:latin typeface="Arial"/>
              </a:rPr>
              <a:t>Safeguard: relationship-building must be proportionate, transparent and compliant.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822960" y="6327648"/>
            <a:ext cx="10287000" cy="192024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1050" b="0" i="0">
                <a:solidFill>
                  <a:srgbClr val="747474"/>
                </a:solidFill>
                <a:latin typeface="Arial"/>
              </a:rPr>
              <a:t>Sources: Graham and Lam (2003); Buckley et al. (2006); Luo (2007).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95528" y="448056"/>
            <a:ext cx="10607040" cy="530352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2900" b="1" i="0">
                <a:solidFill>
                  <a:srgbClr val="181818"/>
                </a:solidFill>
                <a:latin typeface="Arial"/>
              </a:rPr>
              <a:t>Strategy 2: adapt communication and meetings</a:t>
            </a:r>
          </a:p>
        </p:txBody>
      </p:sp>
      <p:cxnSp>
        <p:nvCxnSpPr>
          <p:cNvPr id="3" name="Connector 2"/>
          <p:cNvCxnSpPr/>
          <p:nvPr/>
        </p:nvCxnSpPr>
        <p:spPr>
          <a:xfrm>
            <a:off x="804672" y="1143000"/>
            <a:ext cx="10552176" cy="0"/>
          </a:xfrm>
          <a:prstGeom prst="line">
            <a:avLst/>
          </a:prstGeom>
          <a:ln w="10160">
            <a:solidFill>
              <a:srgbClr val="CFCFC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" name="TextBox 3"/>
          <p:cNvSpPr txBox="1"/>
          <p:nvPr/>
        </p:nvSpPr>
        <p:spPr>
          <a:xfrm>
            <a:off x="804672" y="1252728"/>
            <a:ext cx="10515600" cy="429768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1650" b="0" i="0">
                <a:solidFill>
                  <a:srgbClr val="525252"/>
                </a:solidFill>
                <a:latin typeface="Arial"/>
              </a:rPr>
              <a:t>Respect protocol while keeping decisions, concessions and responsibilities explicit.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0972800" y="6519672"/>
            <a:ext cx="393192" cy="201168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 algn="r"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1050" b="0" i="0">
                <a:solidFill>
                  <a:srgbClr val="747474"/>
                </a:solidFill>
                <a:latin typeface="Arial"/>
              </a:rPr>
              <a:t>8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41832" y="1746504"/>
            <a:ext cx="4882896" cy="329184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2039" b="1" i="0">
                <a:solidFill>
                  <a:srgbClr val="181818"/>
                </a:solidFill>
                <a:latin typeface="Arial"/>
              </a:rPr>
              <a:t>In the room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950976" y="2231136"/>
            <a:ext cx="5029200" cy="2390719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1725" b="0" i="0" dirty="0">
                <a:solidFill>
                  <a:srgbClr val="181818"/>
                </a:solidFill>
                <a:latin typeface="Arial"/>
              </a:rPr>
              <a:t>•  Match seniority and use respectful titles.</a:t>
            </a:r>
            <a:br>
              <a:rPr dirty="0"/>
            </a:br>
            <a:br>
              <a:rPr dirty="0"/>
            </a:br>
            <a:r>
              <a:rPr sz="1725" b="0" i="0" dirty="0">
                <a:solidFill>
                  <a:srgbClr val="181818"/>
                </a:solidFill>
                <a:latin typeface="Arial"/>
              </a:rPr>
              <a:t>•  Ask open </a:t>
            </a:r>
            <a:r>
              <a:rPr sz="1725" b="0" i="0" dirty="0" err="1">
                <a:solidFill>
                  <a:srgbClr val="181818"/>
                </a:solidFill>
                <a:latin typeface="Arial"/>
              </a:rPr>
              <a:t>questi</a:t>
            </a:r>
            <a:r>
              <a:rPr lang="en-GB" sz="1725" b="0" i="0" dirty="0">
                <a:solidFill>
                  <a:srgbClr val="181818"/>
                </a:solidFill>
                <a:latin typeface="Arial"/>
              </a:rPr>
              <a:t>o</a:t>
            </a:r>
            <a:r>
              <a:rPr sz="1725" b="0" i="0" dirty="0">
                <a:solidFill>
                  <a:srgbClr val="181818"/>
                </a:solidFill>
                <a:latin typeface="Arial"/>
              </a:rPr>
              <a:t>ns and verify meaning.</a:t>
            </a:r>
            <a:br>
              <a:rPr dirty="0"/>
            </a:br>
            <a:br>
              <a:rPr dirty="0"/>
            </a:br>
            <a:r>
              <a:rPr sz="1725" b="0" i="0" dirty="0">
                <a:solidFill>
                  <a:srgbClr val="181818"/>
                </a:solidFill>
                <a:latin typeface="Arial"/>
              </a:rPr>
              <a:t>•  Brief a neutral bilingual interpreter.</a:t>
            </a:r>
            <a:br>
              <a:rPr dirty="0"/>
            </a:br>
            <a:br>
              <a:rPr dirty="0"/>
            </a:br>
            <a:r>
              <a:rPr sz="1725" b="0" i="0" dirty="0">
                <a:solidFill>
                  <a:srgbClr val="181818"/>
                </a:solidFill>
                <a:latin typeface="Arial"/>
              </a:rPr>
              <a:t>•  Avoid public confrontation and artificial ultimatums.</a:t>
            </a:r>
          </a:p>
        </p:txBody>
      </p:sp>
      <p:cxnSp>
        <p:nvCxnSpPr>
          <p:cNvPr id="8" name="Connector 7"/>
          <p:cNvCxnSpPr/>
          <p:nvPr/>
        </p:nvCxnSpPr>
        <p:spPr>
          <a:xfrm>
            <a:off x="6117336" y="1801368"/>
            <a:ext cx="0" cy="3374136"/>
          </a:xfrm>
          <a:prstGeom prst="line">
            <a:avLst/>
          </a:prstGeom>
          <a:ln w="10160">
            <a:solidFill>
              <a:srgbClr val="CFCFC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extBox 8"/>
          <p:cNvSpPr txBox="1"/>
          <p:nvPr/>
        </p:nvSpPr>
        <p:spPr>
          <a:xfrm>
            <a:off x="6446520" y="1746504"/>
            <a:ext cx="4818888" cy="356616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2039" b="1" i="0">
                <a:solidFill>
                  <a:srgbClr val="181818"/>
                </a:solidFill>
                <a:latin typeface="Arial"/>
              </a:rPr>
              <a:t>Five-step meeting sequence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483096" y="2231136"/>
            <a:ext cx="4572000" cy="2862072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1725" b="0" i="0">
                <a:solidFill>
                  <a:srgbClr val="181818"/>
                </a:solidFill>
                <a:latin typeface="Arial"/>
              </a:rPr>
              <a:t>1. Senior-level welcome</a:t>
            </a:r>
            <a:br/>
            <a:br/>
            <a:r>
              <a:rPr sz="1725" b="0" i="0">
                <a:solidFill>
                  <a:srgbClr val="181818"/>
                </a:solidFill>
                <a:latin typeface="Arial"/>
              </a:rPr>
              <a:t>2. Exchange strategic interests</a:t>
            </a:r>
            <a:br/>
            <a:br/>
            <a:r>
              <a:rPr sz="1725" b="0" i="0">
                <a:solidFill>
                  <a:srgbClr val="181818"/>
                </a:solidFill>
                <a:latin typeface="Arial"/>
              </a:rPr>
              <a:t>3. Explore options and trade-offs</a:t>
            </a:r>
            <a:br/>
            <a:br/>
            <a:r>
              <a:rPr sz="1725" b="0" i="0">
                <a:solidFill>
                  <a:srgbClr val="181818"/>
                </a:solidFill>
                <a:latin typeface="Arial"/>
              </a:rPr>
              <a:t>4. Recap provisional and open items</a:t>
            </a:r>
            <a:br/>
            <a:br/>
            <a:r>
              <a:rPr sz="1725" b="0" i="0">
                <a:solidFill>
                  <a:srgbClr val="181818"/>
                </a:solidFill>
                <a:latin typeface="Arial"/>
              </a:rPr>
              <a:t>5. Name decision owners and dates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941832" y="5742432"/>
            <a:ext cx="10497312" cy="374904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1700" b="0" i="1">
                <a:solidFill>
                  <a:srgbClr val="181818"/>
                </a:solidFill>
                <a:latin typeface="Arial"/>
              </a:rPr>
              <a:t>Useful question: “Which points would benefit from further internal review?”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22960" y="6336792"/>
            <a:ext cx="10287000" cy="192024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1050" b="0" i="0">
                <a:solidFill>
                  <a:srgbClr val="747474"/>
                </a:solidFill>
                <a:latin typeface="Arial"/>
              </a:rPr>
              <a:t>Sources: Brett (2014); Graham and Lam (2003); Hall (1976).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95528" y="448056"/>
            <a:ext cx="10607040" cy="530352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2900" b="1" i="0">
                <a:solidFill>
                  <a:srgbClr val="181818"/>
                </a:solidFill>
                <a:latin typeface="Arial"/>
              </a:rPr>
              <a:t>Strategy 3: create joint value with clear safeguards</a:t>
            </a:r>
          </a:p>
        </p:txBody>
      </p:sp>
      <p:cxnSp>
        <p:nvCxnSpPr>
          <p:cNvPr id="3" name="Connector 2"/>
          <p:cNvCxnSpPr/>
          <p:nvPr/>
        </p:nvCxnSpPr>
        <p:spPr>
          <a:xfrm>
            <a:off x="804672" y="1143000"/>
            <a:ext cx="10552176" cy="0"/>
          </a:xfrm>
          <a:prstGeom prst="line">
            <a:avLst/>
          </a:prstGeom>
          <a:ln w="10160">
            <a:solidFill>
              <a:srgbClr val="CFCFC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" name="TextBox 3"/>
          <p:cNvSpPr txBox="1"/>
          <p:nvPr/>
        </p:nvSpPr>
        <p:spPr>
          <a:xfrm>
            <a:off x="804672" y="1252728"/>
            <a:ext cx="10515600" cy="429768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1650" b="0" i="0">
                <a:solidFill>
                  <a:srgbClr val="525252"/>
                </a:solidFill>
                <a:latin typeface="Arial"/>
              </a:rPr>
              <a:t>Proposed contributions and agreement terms are subject to commercial and technical due diligence.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0972800" y="6519672"/>
            <a:ext cx="393192" cy="201168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 algn="r"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1050" b="0" i="0">
                <a:solidFill>
                  <a:srgbClr val="747474"/>
                </a:solidFill>
                <a:latin typeface="Arial"/>
              </a:rPr>
              <a:t>9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14400" y="1755648"/>
            <a:ext cx="10332720" cy="320040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2050" b="1" i="0">
                <a:solidFill>
                  <a:srgbClr val="181818"/>
                </a:solidFill>
                <a:latin typeface="Arial"/>
              </a:rPr>
              <a:t>Potential complementary contributions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941832" y="2212848"/>
            <a:ext cx="10405872" cy="978408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1750" b="0" i="0">
                <a:solidFill>
                  <a:srgbClr val="181818"/>
                </a:solidFill>
                <a:latin typeface="Arial"/>
              </a:rPr>
              <a:t>•  GreenTech: European customer insights, market access and system integration.</a:t>
            </a:r>
            <a:br/>
            <a:r>
              <a:rPr sz="1750" b="0" i="0">
                <a:solidFill>
                  <a:srgbClr val="181818"/>
                </a:solidFill>
                <a:latin typeface="Arial"/>
              </a:rPr>
              <a:t>•  Shenzhen: hardware expertise, manufacturing capability and Asian market knowledge.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914400" y="3392424"/>
            <a:ext cx="10332720" cy="320040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2050" b="1" i="0">
                <a:solidFill>
                  <a:srgbClr val="181818"/>
                </a:solidFill>
                <a:latin typeface="Arial"/>
              </a:rPr>
              <a:t>Negotiating priorities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941832" y="3813048"/>
            <a:ext cx="10369296" cy="1984248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1720" b="0" i="0">
                <a:solidFill>
                  <a:srgbClr val="181818"/>
                </a:solidFill>
                <a:latin typeface="Arial"/>
              </a:rPr>
              <a:t>1. Pilot before scaling: prototype, testing and market validation.</a:t>
            </a:r>
            <a:br/>
            <a:r>
              <a:rPr sz="1720" b="0" i="0">
                <a:solidFill>
                  <a:srgbClr val="181818"/>
                </a:solidFill>
                <a:latin typeface="Arial"/>
              </a:rPr>
              <a:t>2. Protect innovation: define pre-existing IP, jointly developed IP and licences.</a:t>
            </a:r>
            <a:br/>
            <a:r>
              <a:rPr sz="1720" b="0" i="0">
                <a:solidFill>
                  <a:srgbClr val="181818"/>
                </a:solidFill>
                <a:latin typeface="Arial"/>
              </a:rPr>
              <a:t>3. Define governance: steering committee, reserved matters and escalation.</a:t>
            </a:r>
            <a:br/>
            <a:r>
              <a:rPr sz="1720" b="0" i="0">
                <a:solidFill>
                  <a:srgbClr val="181818"/>
                </a:solidFill>
                <a:latin typeface="Arial"/>
              </a:rPr>
              <a:t>4. Plan compliance: battery safety, data responsibilities and EU requirements.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932688" y="5916168"/>
            <a:ext cx="10360152" cy="265176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1310" b="0" i="0">
                <a:solidFill>
                  <a:srgbClr val="525252"/>
                </a:solidFill>
                <a:latin typeface="Arial"/>
              </a:rPr>
              <a:t>Regulatory note: qualifying industrial batteries over 2 kWh require EU battery passports from 18 February 2027.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822960" y="6382512"/>
            <a:ext cx="10287000" cy="192024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1050" b="0" i="0">
                <a:solidFill>
                  <a:srgbClr val="747474"/>
                </a:solidFill>
                <a:latin typeface="Arial"/>
              </a:rPr>
              <a:t>Sources: Brett (2014); Regulation (EU) 2023/1542, Article 77. Product-specific legal review required.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95528" y="448056"/>
            <a:ext cx="10607040" cy="530352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2900" b="1" i="0">
                <a:solidFill>
                  <a:srgbClr val="181818"/>
                </a:solidFill>
                <a:latin typeface="Arial"/>
              </a:rPr>
              <a:t>Cultural intelligence supports lasting collaboration</a:t>
            </a:r>
          </a:p>
        </p:txBody>
      </p:sp>
      <p:cxnSp>
        <p:nvCxnSpPr>
          <p:cNvPr id="3" name="Connector 2"/>
          <p:cNvCxnSpPr/>
          <p:nvPr/>
        </p:nvCxnSpPr>
        <p:spPr>
          <a:xfrm>
            <a:off x="804672" y="1143000"/>
            <a:ext cx="10552176" cy="0"/>
          </a:xfrm>
          <a:prstGeom prst="line">
            <a:avLst/>
          </a:prstGeom>
          <a:ln w="10160">
            <a:solidFill>
              <a:srgbClr val="CFCFC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" name="TextBox 3"/>
          <p:cNvSpPr txBox="1"/>
          <p:nvPr/>
        </p:nvSpPr>
        <p:spPr>
          <a:xfrm>
            <a:off x="804672" y="1252728"/>
            <a:ext cx="10515600" cy="429768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1650" b="0" i="0">
                <a:solidFill>
                  <a:srgbClr val="525252"/>
                </a:solidFill>
                <a:latin typeface="Arial"/>
              </a:rPr>
              <a:t>Cultural intelligence (CQ) makes adaptation a practical managerial capability.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0972800" y="6519672"/>
            <a:ext cx="393192" cy="201168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 algn="r"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1050" b="0" i="0">
                <a:solidFill>
                  <a:srgbClr val="747474"/>
                </a:solidFill>
                <a:latin typeface="Arial"/>
              </a:rPr>
              <a:t>10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41832" y="1755648"/>
            <a:ext cx="246888" cy="310896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2100" b="0" i="0">
                <a:solidFill>
                  <a:srgbClr val="181818"/>
                </a:solidFill>
                <a:latin typeface="Arial"/>
              </a:rPr>
              <a:t>•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307592" y="1755648"/>
            <a:ext cx="9912096" cy="301752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2039" b="1" i="0">
                <a:solidFill>
                  <a:srgbClr val="181818"/>
                </a:solidFill>
                <a:latin typeface="Arial"/>
              </a:rPr>
              <a:t>Metacognitive CQ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307592" y="2075688"/>
            <a:ext cx="9912096" cy="438911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1720" b="0" i="0">
                <a:solidFill>
                  <a:srgbClr val="525252"/>
                </a:solidFill>
                <a:latin typeface="Arial"/>
              </a:rPr>
              <a:t>Question initial interpretations: could a response have another meaning?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941832" y="2706624"/>
            <a:ext cx="246888" cy="310896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2100" b="0" i="0">
                <a:solidFill>
                  <a:srgbClr val="181818"/>
                </a:solidFill>
                <a:latin typeface="Arial"/>
              </a:rPr>
              <a:t>•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307592" y="2706624"/>
            <a:ext cx="9912096" cy="301752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2039" b="1" i="0">
                <a:solidFill>
                  <a:srgbClr val="181818"/>
                </a:solidFill>
                <a:latin typeface="Arial"/>
              </a:rPr>
              <a:t>Cognitive CQ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307592" y="3026664"/>
            <a:ext cx="9912096" cy="438911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1720" b="0" i="0">
                <a:solidFill>
                  <a:srgbClr val="525252"/>
                </a:solidFill>
                <a:latin typeface="Arial"/>
              </a:rPr>
              <a:t>Learn the counterpart’s organisational context, norms and governance.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941832" y="3657600"/>
            <a:ext cx="246888" cy="310896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2100" b="0" i="0">
                <a:solidFill>
                  <a:srgbClr val="181818"/>
                </a:solidFill>
                <a:latin typeface="Arial"/>
              </a:rPr>
              <a:t>•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307592" y="3657600"/>
            <a:ext cx="9912096" cy="301752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2039" b="1" i="0">
                <a:solidFill>
                  <a:srgbClr val="181818"/>
                </a:solidFill>
                <a:latin typeface="Arial"/>
              </a:rPr>
              <a:t>Motivational CQ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307592" y="3977639"/>
            <a:ext cx="9912096" cy="438911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1720" b="0" i="0">
                <a:solidFill>
                  <a:srgbClr val="525252"/>
                </a:solidFill>
                <a:latin typeface="Arial"/>
              </a:rPr>
              <a:t>Maintain curiosity, resilience and engagement when agreement takes time.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41832" y="4608576"/>
            <a:ext cx="246888" cy="310896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2100" b="0" i="0">
                <a:solidFill>
                  <a:srgbClr val="181818"/>
                </a:solidFill>
                <a:latin typeface="Arial"/>
              </a:rPr>
              <a:t>•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1307592" y="4608576"/>
            <a:ext cx="9912096" cy="301752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2039" b="1" i="0">
                <a:solidFill>
                  <a:srgbClr val="181818"/>
                </a:solidFill>
                <a:latin typeface="Arial"/>
              </a:rPr>
              <a:t>Behavioural CQ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1307592" y="4928616"/>
            <a:ext cx="9912096" cy="438911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1720" b="0" i="0">
                <a:solidFill>
                  <a:srgbClr val="525252"/>
                </a:solidFill>
                <a:latin typeface="Arial"/>
              </a:rPr>
              <a:t>Adjust tone, pacing, language and meeting etiquette appropriately.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941832" y="5724144"/>
            <a:ext cx="10351008" cy="466344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1650" b="1" i="0">
                <a:solidFill>
                  <a:srgbClr val="181818"/>
                </a:solidFill>
                <a:latin typeface="Arial"/>
              </a:rPr>
              <a:t>Evaluation: CQ reduces avoidable friction, but it does not replace due diligence or effective governance.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822960" y="6355080"/>
            <a:ext cx="10287000" cy="192024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1050" b="0" i="0">
                <a:solidFill>
                  <a:srgbClr val="747474"/>
                </a:solidFill>
                <a:latin typeface="Arial"/>
              </a:rPr>
              <a:t>Sources: Ang et al. (2007); McSweeney (2002); Brett (2014).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95528" y="448056"/>
            <a:ext cx="10607040" cy="530352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2900" b="1" i="0">
                <a:solidFill>
                  <a:srgbClr val="181818"/>
                </a:solidFill>
                <a:latin typeface="Arial"/>
              </a:rPr>
              <a:t>Board recommendation: approve a phased mandate</a:t>
            </a:r>
          </a:p>
        </p:txBody>
      </p:sp>
      <p:cxnSp>
        <p:nvCxnSpPr>
          <p:cNvPr id="3" name="Connector 2"/>
          <p:cNvCxnSpPr/>
          <p:nvPr/>
        </p:nvCxnSpPr>
        <p:spPr>
          <a:xfrm>
            <a:off x="804672" y="1143000"/>
            <a:ext cx="10552176" cy="0"/>
          </a:xfrm>
          <a:prstGeom prst="line">
            <a:avLst/>
          </a:prstGeom>
          <a:ln w="10160">
            <a:solidFill>
              <a:srgbClr val="CFCFC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" name="TextBox 3"/>
          <p:cNvSpPr txBox="1"/>
          <p:nvPr/>
        </p:nvSpPr>
        <p:spPr>
          <a:xfrm>
            <a:off x="804672" y="1252728"/>
            <a:ext cx="10515600" cy="429768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1650" b="0" i="0">
                <a:solidFill>
                  <a:srgbClr val="525252"/>
                </a:solidFill>
                <a:latin typeface="Arial"/>
              </a:rPr>
              <a:t>The goal is a reliable long-term partnership—not simply a signed agreement.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0972800" y="6519672"/>
            <a:ext cx="393192" cy="201168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 algn="r"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1050" b="0" i="0">
                <a:solidFill>
                  <a:srgbClr val="747474"/>
                </a:solidFill>
                <a:latin typeface="Arial"/>
              </a:rPr>
              <a:t>11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59536" y="1847088"/>
            <a:ext cx="384048" cy="320040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1960" b="1" i="0">
                <a:solidFill>
                  <a:srgbClr val="181818"/>
                </a:solidFill>
                <a:latin typeface="Arial"/>
              </a:rPr>
              <a:t>1.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380744" y="1847088"/>
            <a:ext cx="9893808" cy="329184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2050" b="1" i="0">
                <a:solidFill>
                  <a:srgbClr val="181818"/>
                </a:solidFill>
                <a:latin typeface="Arial"/>
              </a:rPr>
              <a:t>Authorise exploratory negotiations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380744" y="2240280"/>
            <a:ext cx="9738360" cy="374904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1720" b="0" i="0">
                <a:solidFill>
                  <a:srgbClr val="525252"/>
                </a:solidFill>
                <a:latin typeface="Arial"/>
              </a:rPr>
              <a:t>Executive meetings, technical workshops and a conditional term sheet.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859536" y="2999232"/>
            <a:ext cx="384048" cy="320040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1960" b="1" i="0">
                <a:solidFill>
                  <a:srgbClr val="181818"/>
                </a:solidFill>
                <a:latin typeface="Arial"/>
              </a:rPr>
              <a:t>2.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380744" y="2999232"/>
            <a:ext cx="9893808" cy="329184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2050" b="1" i="0">
                <a:solidFill>
                  <a:srgbClr val="181818"/>
                </a:solidFill>
                <a:latin typeface="Arial"/>
              </a:rPr>
              <a:t>Resource a cross-functional team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380744" y="3392424"/>
            <a:ext cx="9738360" cy="374904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1720" b="0" i="0">
                <a:solidFill>
                  <a:srgbClr val="525252"/>
                </a:solidFill>
                <a:latin typeface="Arial"/>
              </a:rPr>
              <a:t>Senior sponsor, engineers, legal and commercial specialists, and language support.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59536" y="4151376"/>
            <a:ext cx="384048" cy="320040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1960" b="1" i="0">
                <a:solidFill>
                  <a:srgbClr val="181818"/>
                </a:solidFill>
                <a:latin typeface="Arial"/>
              </a:rPr>
              <a:t>3.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380744" y="4151376"/>
            <a:ext cx="9893808" cy="329184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2050" b="1" i="0">
                <a:solidFill>
                  <a:srgbClr val="181818"/>
                </a:solidFill>
                <a:latin typeface="Arial"/>
              </a:rPr>
              <a:t>Set non-negotiable safeguards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380744" y="4544568"/>
            <a:ext cx="9738360" cy="374904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1720" b="0" i="0">
                <a:solidFill>
                  <a:srgbClr val="525252"/>
                </a:solidFill>
                <a:latin typeface="Arial"/>
              </a:rPr>
              <a:t>Intellectual property protection, legal compliance, stage gates and documented approvals.</a:t>
            </a:r>
          </a:p>
        </p:txBody>
      </p:sp>
      <p:cxnSp>
        <p:nvCxnSpPr>
          <p:cNvPr id="15" name="Connector 14"/>
          <p:cNvCxnSpPr/>
          <p:nvPr/>
        </p:nvCxnSpPr>
        <p:spPr>
          <a:xfrm>
            <a:off x="914400" y="5596128"/>
            <a:ext cx="10341864" cy="0"/>
          </a:xfrm>
          <a:prstGeom prst="line">
            <a:avLst/>
          </a:prstGeom>
          <a:ln w="10160">
            <a:solidFill>
              <a:srgbClr val="CFCFC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6" name="TextBox 15"/>
          <p:cNvSpPr txBox="1"/>
          <p:nvPr/>
        </p:nvSpPr>
        <p:spPr>
          <a:xfrm>
            <a:off x="941832" y="5843016"/>
            <a:ext cx="10360152" cy="420624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1900" b="1" i="0">
                <a:solidFill>
                  <a:srgbClr val="181818"/>
                </a:solidFill>
                <a:latin typeface="Arial"/>
              </a:rPr>
              <a:t>Board takeaway: Trust enables collaboration. Clarity turns it into performance.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95528" y="448056"/>
            <a:ext cx="10607040" cy="530352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2900" b="1" i="0">
                <a:solidFill>
                  <a:srgbClr val="181818"/>
                </a:solidFill>
                <a:latin typeface="Arial"/>
              </a:rPr>
              <a:t>References</a:t>
            </a:r>
          </a:p>
        </p:txBody>
      </p:sp>
      <p:cxnSp>
        <p:nvCxnSpPr>
          <p:cNvPr id="3" name="Connector 2"/>
          <p:cNvCxnSpPr>
            <a:cxnSpLocks/>
          </p:cNvCxnSpPr>
          <p:nvPr/>
        </p:nvCxnSpPr>
        <p:spPr>
          <a:xfrm>
            <a:off x="804672" y="1143000"/>
            <a:ext cx="10488168" cy="0"/>
          </a:xfrm>
          <a:prstGeom prst="line">
            <a:avLst/>
          </a:prstGeom>
          <a:ln w="10160">
            <a:solidFill>
              <a:srgbClr val="CFCFC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" name="TextBox 3"/>
          <p:cNvSpPr txBox="1"/>
          <p:nvPr/>
        </p:nvSpPr>
        <p:spPr>
          <a:xfrm>
            <a:off x="804672" y="1252728"/>
            <a:ext cx="10515600" cy="429768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1650" b="0" i="0">
                <a:solidFill>
                  <a:srgbClr val="525252"/>
                </a:solidFill>
                <a:latin typeface="Arial"/>
              </a:rPr>
              <a:t>Harvard-style references | Academic and regulatory sources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0972800" y="6519672"/>
            <a:ext cx="393192" cy="201168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 algn="r"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1050" b="0" i="0">
                <a:solidFill>
                  <a:srgbClr val="747474"/>
                </a:solidFill>
                <a:latin typeface="Arial"/>
              </a:rPr>
              <a:t>12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32688" y="1801368"/>
            <a:ext cx="4892040" cy="1060704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1280" b="0" i="0">
                <a:solidFill>
                  <a:srgbClr val="525252"/>
                </a:solidFill>
                <a:latin typeface="Arial"/>
              </a:rPr>
              <a:t>Ang, S., Van Dyne, L., Koh, C., Ng, K.Y., Templer, K.J., Tay, C. and Chandrasekar, N.A. (2007) “Cultural intelligence: Its measurement and effects”, Management and Organization Review, 3(3), pp. 335–371. doi:10.1111/j.1740-8784.2007.00082.x.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932688" y="2990087"/>
            <a:ext cx="4892040" cy="841247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1280" b="0" i="0">
                <a:solidFill>
                  <a:srgbClr val="525252"/>
                </a:solidFill>
                <a:latin typeface="Arial"/>
              </a:rPr>
              <a:t>Brett, J.M. (2014) Negotiating Globally: How to Negotiate Deals, Resolve Disputes, and Make Decisions Across Cultural Boundaries. 3rd edn. San Francisco: Jossey-Bass.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932688" y="3959352"/>
            <a:ext cx="4892040" cy="841247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1280" b="0" i="0">
                <a:solidFill>
                  <a:srgbClr val="525252"/>
                </a:solidFill>
                <a:latin typeface="Arial"/>
              </a:rPr>
              <a:t>Buckley, P.J., Clegg, J. and Tan, H. (2006) “Cultural awareness in knowledge transfer to China—The role of guanxi and mianzi”, Journal of World Business, 41(3), pp. 275–288. doi:10.1016/j.jwb.2006.01.008.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932688" y="4928616"/>
            <a:ext cx="4892040" cy="1060704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1280" b="0" i="0">
                <a:solidFill>
                  <a:srgbClr val="525252"/>
                </a:solidFill>
                <a:latin typeface="Arial"/>
              </a:rPr>
              <a:t>European Parliament and Council of the European Union (2023) Regulation (EU) 2023/1542 concerning batteries and waste batteries. Official Journal of the European Union. Available at: eur-lex.europa.eu/eli/reg/2023/1542/oj.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932688" y="6117336"/>
            <a:ext cx="4892040" cy="621792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1280" b="0" i="0">
                <a:solidFill>
                  <a:srgbClr val="525252"/>
                </a:solidFill>
                <a:latin typeface="Arial"/>
              </a:rPr>
              <a:t>Graham, J.L. and Lam, N.M. (2003) “The Chinese negotiation”, Harvard Business Review, 81(10), pp. 82–91, 137.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400800" y="1801368"/>
            <a:ext cx="4892040" cy="621792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1280" b="0" i="0">
                <a:solidFill>
                  <a:srgbClr val="525252"/>
                </a:solidFill>
                <a:latin typeface="Arial"/>
              </a:rPr>
              <a:t>Hall, E.T. (1976) Beyond Culture. Garden City, NY: Anchor Press.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400800" y="2551176"/>
            <a:ext cx="4892040" cy="621792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1280" b="0" i="0">
                <a:solidFill>
                  <a:srgbClr val="525252"/>
                </a:solidFill>
                <a:latin typeface="Arial"/>
              </a:rPr>
              <a:t>Hofstede, G., Hofstede, G.J. and Minkov, M. (2010) Cultures and Organizations: Software of the Mind. 3rd edn. New York: McGraw-Hill.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400800" y="3300984"/>
            <a:ext cx="4892040" cy="621792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1280" b="0" i="0">
                <a:solidFill>
                  <a:srgbClr val="525252"/>
                </a:solidFill>
                <a:latin typeface="Arial"/>
              </a:rPr>
              <a:t>Luo, Y. (2007) Guanxi and Business. 2nd edn. Singapore: World Scientific.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6400800" y="4050791"/>
            <a:ext cx="4892040" cy="841247"/>
          </a:xfrm>
          <a:prstGeom prst="rect">
            <a:avLst/>
          </a:prstGeom>
          <a:noFill/>
        </p:spPr>
        <p:txBody>
          <a:bodyPr wrap="square" lIns="0" tIns="9144" rIns="0" bIns="9144">
            <a:spAutoFit/>
          </a:bodyPr>
          <a:lstStyle/>
          <a:p>
            <a:pPr>
              <a:lnSpc>
                <a:spcPct val="111000"/>
              </a:lnSpc>
              <a:spcBef>
                <a:spcPts val="0"/>
              </a:spcBef>
              <a:spcAft>
                <a:spcPts val="0"/>
              </a:spcAft>
            </a:pPr>
            <a:r>
              <a:rPr sz="1280" b="0" i="0">
                <a:solidFill>
                  <a:srgbClr val="525252"/>
                </a:solidFill>
                <a:latin typeface="Arial"/>
              </a:rPr>
              <a:t>McSweeney, B. (2002) “Hofstede’s model of national cultural differences and their consequences: A triumph of faith—a failure of analysis”, Human Relations, 55(1), pp. 89–118. doi:10.1177/0018726702551004.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7</TotalTime>
  <Words>1519</Words>
  <Application>Microsoft Office PowerPoint</Application>
  <PresentationFormat>Widescreen</PresentationFormat>
  <Paragraphs>160</Paragraphs>
  <Slides>12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Trebuchet MS</vt:lpstr>
      <vt:lpstr>Wingdings 3</vt:lpstr>
      <vt:lpstr>Facet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>Corneliu Bogdan Dan (2310378)</dc:creator>
  <cp:keywords/>
  <dc:description/>
  <cp:lastModifiedBy>Corneliu Bogdan Dan (2310378)</cp:lastModifiedBy>
  <cp:revision>5</cp:revision>
  <dcterms:created xsi:type="dcterms:W3CDTF">2013-01-27T09:14:16Z</dcterms:created>
  <dcterms:modified xsi:type="dcterms:W3CDTF">2026-10-24T15:43:53Z</dcterms:modified>
  <cp:category/>
</cp:coreProperties>
</file>