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96" r:id="rId1"/>
  </p:sldMasterIdLst>
  <p:notesMasterIdLst>
    <p:notesMasterId r:id="rId23"/>
  </p:notesMasterIdLst>
  <p:sldIdLst>
    <p:sldId id="256" r:id="rId2"/>
    <p:sldId id="291" r:id="rId3"/>
    <p:sldId id="292" r:id="rId4"/>
    <p:sldId id="257" r:id="rId5"/>
    <p:sldId id="273" r:id="rId6"/>
    <p:sldId id="274" r:id="rId7"/>
    <p:sldId id="275" r:id="rId8"/>
    <p:sldId id="276" r:id="rId9"/>
    <p:sldId id="288" r:id="rId10"/>
    <p:sldId id="278" r:id="rId11"/>
    <p:sldId id="279" r:id="rId12"/>
    <p:sldId id="289" r:id="rId13"/>
    <p:sldId id="280" r:id="rId14"/>
    <p:sldId id="290" r:id="rId15"/>
    <p:sldId id="281" r:id="rId16"/>
    <p:sldId id="282" r:id="rId17"/>
    <p:sldId id="283" r:id="rId18"/>
    <p:sldId id="284" r:id="rId19"/>
    <p:sldId id="285" r:id="rId20"/>
    <p:sldId id="286" r:id="rId21"/>
    <p:sldId id="287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75" autoAdjust="0"/>
    <p:restoredTop sz="94660"/>
  </p:normalViewPr>
  <p:slideViewPr>
    <p:cSldViewPr>
      <p:cViewPr varScale="1">
        <p:scale>
          <a:sx n="109" d="100"/>
          <a:sy n="109" d="100"/>
        </p:scale>
        <p:origin x="1698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BBE415-7270-4336-A48B-30475ADCD83A}" type="datetimeFigureOut">
              <a:rPr lang="en-US" smtClean="0"/>
              <a:t>9/27/2019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9C029A-5FBE-43E1-8BA1-89397DC0A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8610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9C029A-5FBE-43E1-8BA1-89397DC0A78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74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D16F6F8-33CE-4699-9B34-FB51FBF9E9E8}" type="datetimeFigureOut">
              <a:rPr lang="en-GB" smtClean="0"/>
              <a:pPr/>
              <a:t>27/09/2019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D16F6F8-33CE-4699-9B34-FB51FBF9E9E8}" type="datetimeFigureOut">
              <a:rPr lang="en-GB" smtClean="0"/>
              <a:pPr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97" r:id="rId1"/>
    <p:sldLayoutId id="2147484298" r:id="rId2"/>
    <p:sldLayoutId id="2147484299" r:id="rId3"/>
    <p:sldLayoutId id="2147484300" r:id="rId4"/>
    <p:sldLayoutId id="2147484301" r:id="rId5"/>
    <p:sldLayoutId id="2147484302" r:id="rId6"/>
    <p:sldLayoutId id="2147484303" r:id="rId7"/>
    <p:sldLayoutId id="2147484304" r:id="rId8"/>
    <p:sldLayoutId id="2147484305" r:id="rId9"/>
    <p:sldLayoutId id="2147484306" r:id="rId10"/>
    <p:sldLayoutId id="214748430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arheologija.narod.ru/d1ustanove/vrsac/Prehistoric.html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beaker"/>
          <p:cNvPicPr>
            <a:picLocks noChangeAspect="1" noChangeArrowheads="1"/>
          </p:cNvPicPr>
          <p:nvPr/>
        </p:nvPicPr>
        <p:blipFill>
          <a:blip r:embed="rId3">
            <a:lum bright="-11000" contrast="-11000"/>
          </a:blip>
          <a:srcRect/>
          <a:stretch>
            <a:fillRect/>
          </a:stretch>
        </p:blipFill>
        <p:spPr bwMode="auto">
          <a:xfrm>
            <a:off x="214313" y="184333"/>
            <a:ext cx="6072187" cy="6535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3286124"/>
            <a:ext cx="8079432" cy="1727052"/>
          </a:xfrm>
        </p:spPr>
        <p:txBody>
          <a:bodyPr>
            <a:normAutofit/>
          </a:bodyPr>
          <a:lstStyle/>
          <a:p>
            <a:r>
              <a:rPr lang="en-GB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Archaeology</a:t>
            </a:r>
            <a:br>
              <a:rPr lang="en-GB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HPAR4002</a:t>
            </a:r>
            <a:endParaRPr lang="en-GB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1557102"/>
            <a:ext cx="8079432" cy="1729022"/>
          </a:xfrm>
        </p:spPr>
        <p:txBody>
          <a:bodyPr>
            <a:normAutofit/>
          </a:bodyPr>
          <a:lstStyle/>
          <a:p>
            <a:r>
              <a:rPr lang="en-GB" sz="40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Archaeological </a:t>
            </a:r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Cultures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83136"/>
            <a:ext cx="4320480" cy="467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How do archaeologists start making sense of the things they excavate?</a:t>
            </a:r>
          </a:p>
          <a:p>
            <a:pPr lvl="1"/>
            <a:r>
              <a:rPr lang="en-GB" sz="2000" dirty="0" smtClean="0"/>
              <a:t>How to </a:t>
            </a:r>
            <a:r>
              <a:rPr lang="en-GB" sz="2000" dirty="0" smtClean="0">
                <a:solidFill>
                  <a:schemeClr val="accent1"/>
                </a:solidFill>
              </a:rPr>
              <a:t>order</a:t>
            </a:r>
            <a:r>
              <a:rPr lang="en-GB" sz="2000" dirty="0" smtClean="0"/>
              <a:t> the materials found in survey &amp; excavation</a:t>
            </a:r>
          </a:p>
          <a:p>
            <a:pPr lvl="1"/>
            <a:r>
              <a:rPr lang="en-GB" sz="2000" dirty="0" smtClean="0"/>
              <a:t>How to use this to </a:t>
            </a:r>
            <a:r>
              <a:rPr lang="en-GB" sz="2000" dirty="0" smtClean="0">
                <a:solidFill>
                  <a:schemeClr val="accent1"/>
                </a:solidFill>
              </a:rPr>
              <a:t>reconstruct </a:t>
            </a:r>
            <a:r>
              <a:rPr lang="en-GB" sz="2000" dirty="0" smtClean="0"/>
              <a:t>a picture of past societies</a:t>
            </a:r>
          </a:p>
          <a:p>
            <a:r>
              <a:rPr lang="en-GB" sz="2400" dirty="0" smtClean="0"/>
              <a:t>Traditionally archaeologists have ordered this material into </a:t>
            </a:r>
            <a:r>
              <a:rPr lang="en-GB" sz="2400" dirty="0" smtClean="0">
                <a:solidFill>
                  <a:schemeClr val="accent1"/>
                </a:solidFill>
              </a:rPr>
              <a:t>archaeological cultures </a:t>
            </a:r>
            <a:r>
              <a:rPr lang="en-GB" sz="2400" dirty="0" smtClean="0"/>
              <a:t>as a first step for reconstructing past lifeways</a:t>
            </a:r>
            <a:endParaRPr lang="en-GB" sz="2400" dirty="0"/>
          </a:p>
        </p:txBody>
      </p:sp>
      <p:pic>
        <p:nvPicPr>
          <p:cNvPr id="5" name="Picture 6" descr="beaker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lum bright="-11000" contrast="-11000"/>
          </a:blip>
          <a:srcRect/>
          <a:stretch>
            <a:fillRect/>
          </a:stretch>
        </p:blipFill>
        <p:spPr bwMode="auto">
          <a:xfrm>
            <a:off x="5220072" y="1783136"/>
            <a:ext cx="3346097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084168" y="5805264"/>
            <a:ext cx="21545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Bronze Age “beaker”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0437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Binford</a:t>
            </a:r>
            <a:r>
              <a:rPr lang="en-GB" sz="2800" dirty="0" smtClean="0"/>
              <a:t>, L.R. 1973. </a:t>
            </a:r>
            <a:r>
              <a:rPr lang="en-GB" sz="2800" dirty="0" err="1" smtClean="0"/>
              <a:t>Interassemblage</a:t>
            </a:r>
            <a:r>
              <a:rPr lang="en-GB" sz="2800" dirty="0" smtClean="0"/>
              <a:t> variability: the Mousterian and the “functionalist” argument. In  C. Renfrew (ed.) </a:t>
            </a:r>
            <a:r>
              <a:rPr lang="en-GB" sz="2800" i="1" dirty="0" smtClean="0"/>
              <a:t>The Explanation of Culture Change: Models in Prehistory,</a:t>
            </a:r>
            <a:r>
              <a:rPr lang="en-GB" sz="2800" dirty="0" smtClean="0"/>
              <a:t> 227-54. London: Duckworth.</a:t>
            </a:r>
          </a:p>
          <a:p>
            <a:r>
              <a:rPr lang="en-GB" sz="2800" dirty="0" err="1" smtClean="0"/>
              <a:t>Bordes</a:t>
            </a:r>
            <a:r>
              <a:rPr lang="en-GB" sz="2800" dirty="0" smtClean="0"/>
              <a:t>, F. &amp; </a:t>
            </a:r>
            <a:r>
              <a:rPr lang="en-GB" sz="2800" dirty="0" err="1" smtClean="0"/>
              <a:t>Sonneville</a:t>
            </a:r>
            <a:r>
              <a:rPr lang="en-GB" sz="2800" dirty="0" smtClean="0"/>
              <a:t> </a:t>
            </a:r>
            <a:r>
              <a:rPr lang="en-GB" sz="2800" dirty="0" err="1" smtClean="0"/>
              <a:t>Bordes</a:t>
            </a:r>
            <a:r>
              <a:rPr lang="en-GB" sz="2800" dirty="0" smtClean="0"/>
              <a:t>, D. de 1970. The significance of variability in Palaeolithic assemblages. </a:t>
            </a:r>
            <a:r>
              <a:rPr lang="en-GB" sz="2800" i="1" dirty="0" smtClean="0"/>
              <a:t>World Archaeology</a:t>
            </a:r>
            <a:r>
              <a:rPr lang="en-GB" sz="2800" dirty="0" smtClean="0"/>
              <a:t> 2: 61-73.</a:t>
            </a:r>
          </a:p>
          <a:p>
            <a:r>
              <a:rPr lang="en-GB" sz="2800" dirty="0" err="1" smtClean="0"/>
              <a:t>Wiessner</a:t>
            </a:r>
            <a:r>
              <a:rPr lang="en-GB" sz="2800" dirty="0" smtClean="0"/>
              <a:t>, P. 1983. Style and Social Information in Kalahari San projectile points. </a:t>
            </a:r>
            <a:r>
              <a:rPr lang="en-GB" sz="2800" i="1" dirty="0" smtClean="0"/>
              <a:t>American Antiquity</a:t>
            </a:r>
            <a:r>
              <a:rPr lang="en-GB" sz="2800" dirty="0" smtClean="0"/>
              <a:t> 48: 253-76.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09117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Culture?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357158" y="1773936"/>
            <a:ext cx="4214842" cy="4679400"/>
          </a:xfrm>
        </p:spPr>
        <p:txBody>
          <a:bodyPr/>
          <a:lstStyle/>
          <a:p>
            <a:pPr>
              <a:defRPr/>
            </a:pPr>
            <a:r>
              <a:rPr lang="en-US" sz="2400" dirty="0" smtClean="0"/>
              <a:t>What does </a:t>
            </a:r>
            <a:r>
              <a:rPr lang="en-US" sz="2400" dirty="0" smtClean="0">
                <a:solidFill>
                  <a:schemeClr val="accent1"/>
                </a:solidFill>
              </a:rPr>
              <a:t>cultu</a:t>
            </a:r>
            <a:r>
              <a:rPr lang="en-US" sz="2400" dirty="0" smtClean="0"/>
              <a:t>re mean</a:t>
            </a:r>
            <a:r>
              <a:rPr lang="en-GB" sz="2400" dirty="0" smtClean="0"/>
              <a:t>?</a:t>
            </a:r>
          </a:p>
          <a:p>
            <a:pPr>
              <a:defRPr/>
            </a:pPr>
            <a:r>
              <a:rPr lang="en-US" sz="2400" dirty="0" smtClean="0"/>
              <a:t>How do people express their culture?</a:t>
            </a:r>
          </a:p>
          <a:p>
            <a:pPr lvl="1">
              <a:defRPr/>
            </a:pPr>
            <a:r>
              <a:rPr lang="en-US" sz="2000" dirty="0" smtClean="0"/>
              <a:t>The way people dress</a:t>
            </a:r>
          </a:p>
          <a:p>
            <a:pPr lvl="1">
              <a:defRPr/>
            </a:pPr>
            <a:r>
              <a:rPr lang="en-US" sz="2000" dirty="0" smtClean="0"/>
              <a:t>The food they eat</a:t>
            </a:r>
          </a:p>
          <a:p>
            <a:pPr lvl="1">
              <a:defRPr/>
            </a:pPr>
            <a:r>
              <a:rPr lang="en-US" sz="2000" dirty="0" smtClean="0"/>
              <a:t>The houses they live in</a:t>
            </a:r>
          </a:p>
          <a:p>
            <a:pPr lvl="1">
              <a:defRPr/>
            </a:pPr>
            <a:r>
              <a:rPr lang="en-US" sz="2000" dirty="0" smtClean="0"/>
              <a:t>How they bury their dead</a:t>
            </a:r>
          </a:p>
          <a:p>
            <a:pPr lvl="1">
              <a:defRPr/>
            </a:pPr>
            <a:r>
              <a:rPr lang="en-US" sz="2000" dirty="0" smtClean="0"/>
              <a:t>Religious symbolism</a:t>
            </a:r>
          </a:p>
          <a:p>
            <a:pPr lvl="1">
              <a:defRPr/>
            </a:pPr>
            <a:r>
              <a:rPr lang="en-US" sz="2000" dirty="0" smtClean="0"/>
              <a:t>Language/communication</a:t>
            </a:r>
          </a:p>
          <a:p>
            <a:pPr>
              <a:defRPr/>
            </a:pPr>
            <a:r>
              <a:rPr lang="en-US" sz="2400" dirty="0" smtClean="0"/>
              <a:t>What exactly is being expressed by these things?</a:t>
            </a:r>
          </a:p>
        </p:txBody>
      </p:sp>
      <p:pic>
        <p:nvPicPr>
          <p:cNvPr id="10" name="Picture 3" descr="maori1.bmp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939258" y="1"/>
            <a:ext cx="4204607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an Archaeological Culture?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1844824"/>
            <a:ext cx="4186808" cy="482453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Archaeologists examine patterns &amp; variations in </a:t>
            </a:r>
            <a:r>
              <a:rPr lang="en-US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archaeological assemblages</a:t>
            </a:r>
          </a:p>
          <a:p>
            <a:pPr lvl="1">
              <a:defRPr/>
            </a:pPr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Spatial and chronological </a:t>
            </a:r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distribution of archaeological finds</a:t>
            </a:r>
          </a:p>
          <a:p>
            <a:pPr>
              <a:defRPr/>
            </a:pP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Variations in Palaeolithic tool assemblages might indicate they were made by different cultures</a:t>
            </a:r>
            <a:endParaRPr lang="en-GB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3" descr="levallois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05909" y="2380818"/>
            <a:ext cx="4063147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6372200" y="5045114"/>
            <a:ext cx="21387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Mousterian toolkit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Patterns of Cultures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smtClean="0"/>
              <a:t>Ruth Benedict (1934) provided a series of definitions:</a:t>
            </a:r>
          </a:p>
          <a:p>
            <a:pPr lvl="1">
              <a:defRPr/>
            </a:pPr>
            <a:r>
              <a:rPr lang="en-US" dirty="0" smtClean="0"/>
              <a:t>Culture is not a </a:t>
            </a:r>
            <a:r>
              <a:rPr lang="en-US" dirty="0" smtClean="0">
                <a:solidFill>
                  <a:srgbClr val="FFC000"/>
                </a:solidFill>
              </a:rPr>
              <a:t>biologically</a:t>
            </a:r>
            <a:r>
              <a:rPr lang="en-US" dirty="0" smtClean="0"/>
              <a:t> transmitted complex</a:t>
            </a:r>
          </a:p>
          <a:p>
            <a:pPr lvl="1">
              <a:defRPr/>
            </a:pPr>
            <a:r>
              <a:rPr lang="en-US" dirty="0" smtClean="0"/>
              <a:t>What really binds people together is their culture – </a:t>
            </a:r>
            <a:r>
              <a:rPr lang="en-US" dirty="0" smtClean="0">
                <a:solidFill>
                  <a:srgbClr val="FFC000"/>
                </a:solidFill>
              </a:rPr>
              <a:t>the ideas &amp; standards </a:t>
            </a:r>
            <a:r>
              <a:rPr lang="en-US" dirty="0" smtClean="0"/>
              <a:t>they share</a:t>
            </a:r>
          </a:p>
          <a:p>
            <a:pPr lvl="1">
              <a:defRPr/>
            </a:pPr>
            <a:r>
              <a:rPr lang="en-US" dirty="0" smtClean="0"/>
              <a:t>In “primitive” societies the cultural tradition is simple enough to be contained within the knowledge of individual adults, &amp; the manners &amp; morals of the group are </a:t>
            </a:r>
            <a:r>
              <a:rPr lang="en-US" dirty="0" err="1" smtClean="0"/>
              <a:t>moulded</a:t>
            </a:r>
            <a:r>
              <a:rPr lang="en-US" dirty="0" smtClean="0"/>
              <a:t> to one well-defined general pattern</a:t>
            </a:r>
          </a:p>
          <a:p>
            <a:pPr lvl="1">
              <a:defRPr/>
            </a:pPr>
            <a:r>
              <a:rPr lang="en-US" dirty="0" smtClean="0"/>
              <a:t>There is great variety in living cultures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Archaeological Cultures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57158" y="1773936"/>
            <a:ext cx="4934922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dirty="0" smtClean="0">
                <a:solidFill>
                  <a:srgbClr val="FFC000"/>
                </a:solidFill>
              </a:rPr>
              <a:t>Material expression </a:t>
            </a:r>
            <a:r>
              <a:rPr lang="en-US" dirty="0" smtClean="0"/>
              <a:t>of a culture should survive in the archaeological record</a:t>
            </a:r>
          </a:p>
          <a:p>
            <a:pPr>
              <a:defRPr/>
            </a:pPr>
            <a:r>
              <a:rPr lang="en-US" dirty="0" smtClean="0"/>
              <a:t>Late 19</a:t>
            </a:r>
            <a:r>
              <a:rPr lang="en-US" baseline="30000" dirty="0" smtClean="0"/>
              <a:t>th</a:t>
            </a:r>
            <a:r>
              <a:rPr lang="en-US" dirty="0" smtClean="0"/>
              <a:t> century: development of concept of </a:t>
            </a:r>
            <a:r>
              <a:rPr lang="en-US" dirty="0" smtClean="0">
                <a:solidFill>
                  <a:srgbClr val="FFC000"/>
                </a:solidFill>
              </a:rPr>
              <a:t>archaeological culture </a:t>
            </a:r>
            <a:r>
              <a:rPr lang="en-US" dirty="0" smtClean="0"/>
              <a:t>– closely tied in with </a:t>
            </a:r>
            <a:r>
              <a:rPr lang="en-US" dirty="0" smtClean="0">
                <a:solidFill>
                  <a:srgbClr val="FFC000"/>
                </a:solidFill>
              </a:rPr>
              <a:t>ethnicity</a:t>
            </a:r>
          </a:p>
          <a:p>
            <a:pPr>
              <a:defRPr/>
            </a:pPr>
            <a:r>
              <a:rPr lang="en-US" dirty="0" smtClean="0"/>
              <a:t>Geographically restricted remains of distinctive character &amp; argued that these represented different cultures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7" name="Picture 7" descr="culture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94754" y="1714489"/>
            <a:ext cx="2948251" cy="41627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6156176" y="5949280"/>
            <a:ext cx="23069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La </a:t>
            </a:r>
            <a:r>
              <a:rPr lang="en-GB" sz="2000" dirty="0" err="1" smtClean="0"/>
              <a:t>Tène</a:t>
            </a:r>
            <a:r>
              <a:rPr lang="en-GB" sz="2000" dirty="0" smtClean="0"/>
              <a:t> assemblage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Childe and Archaeological Cultures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80520" cy="4679400"/>
          </a:xfrm>
        </p:spPr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1929: </a:t>
            </a:r>
            <a:r>
              <a:rPr lang="en-US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Danube in Prehistory</a:t>
            </a:r>
          </a:p>
          <a:p>
            <a:pPr>
              <a:buFont typeface="Wingdings" pitchFamily="2" charset="2"/>
              <a:buNone/>
              <a:defRPr/>
            </a:pPr>
            <a:r>
              <a:rPr lang="en-US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“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 find certain types of remains – pots, implements, burials rites and house forms – constantly recurring together.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 a complex of associated traits we shall term a ‘cultural group’ or just a culture’.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 assume that such a complex is the material expression of what today would be called a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‘people’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.”</a:t>
            </a:r>
          </a:p>
          <a:p>
            <a:pPr>
              <a:buFont typeface="Wingdings" pitchFamily="2" charset="2"/>
              <a:buNone/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(Childe 1929: v-vi)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5" descr="childe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20072" y="2204864"/>
            <a:ext cx="3672408" cy="2648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6084168" y="4941168"/>
            <a:ext cx="23135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Childe at </a:t>
            </a:r>
            <a:r>
              <a:rPr lang="en-GB" sz="2000" dirty="0" err="1" smtClean="0"/>
              <a:t>Skara</a:t>
            </a:r>
            <a:r>
              <a:rPr lang="en-GB" sz="2000" dirty="0" smtClean="0"/>
              <a:t> Brae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Childe and Archaeological Cultures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Assumed that an </a:t>
            </a:r>
            <a:r>
              <a:rPr lang="en-US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archaeological culture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equates with an </a:t>
            </a:r>
            <a:r>
              <a:rPr lang="en-US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ancient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people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(population group)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ancient people = a social grouping</a:t>
            </a:r>
          </a:p>
          <a:p>
            <a:pPr>
              <a:defRPr/>
            </a:pPr>
            <a:r>
              <a:rPr lang="en-US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 culture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the physical expression of a people / social group</a:t>
            </a:r>
          </a:p>
        </p:txBody>
      </p:sp>
    </p:spTree>
    <p:extLst>
      <p:ext uri="{BB962C8B-B14F-4D97-AF65-F5344CB8AC3E}">
        <p14:creationId xmlns:p14="http://schemas.microsoft.com/office/powerpoint/2010/main" val="2136168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Diffusionism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err="1" smtClean="0"/>
              <a:t>Montelius</a:t>
            </a:r>
            <a:r>
              <a:rPr lang="en-US" dirty="0" smtClean="0"/>
              <a:t> noted the apparent precedence of Near East in cultural development</a:t>
            </a:r>
          </a:p>
          <a:p>
            <a:pPr>
              <a:defRPr/>
            </a:pPr>
            <a:r>
              <a:rPr lang="en-US" dirty="0" smtClean="0"/>
              <a:t>Possible to “map” the </a:t>
            </a:r>
            <a:r>
              <a:rPr lang="en-US" dirty="0" smtClean="0">
                <a:solidFill>
                  <a:srgbClr val="FFC000"/>
                </a:solidFill>
              </a:rPr>
              <a:t>movement of cultures </a:t>
            </a:r>
            <a:r>
              <a:rPr lang="en-US" dirty="0" smtClean="0"/>
              <a:t>(&amp; thus of </a:t>
            </a:r>
            <a:r>
              <a:rPr lang="en-US" dirty="0" smtClean="0">
                <a:solidFill>
                  <a:srgbClr val="FFC000"/>
                </a:solidFill>
              </a:rPr>
              <a:t>people</a:t>
            </a:r>
            <a:r>
              <a:rPr lang="en-US" dirty="0" smtClean="0"/>
              <a:t>) across a land mass (from East to West) by charting the apparent movement of material culture</a:t>
            </a:r>
          </a:p>
          <a:p>
            <a:pPr>
              <a:defRPr/>
            </a:pPr>
            <a:r>
              <a:rPr lang="en-US" dirty="0" smtClean="0">
                <a:solidFill>
                  <a:srgbClr val="FFC000"/>
                </a:solidFill>
              </a:rPr>
              <a:t>= </a:t>
            </a:r>
            <a:r>
              <a:rPr lang="en-US" dirty="0" err="1" smtClean="0">
                <a:solidFill>
                  <a:srgbClr val="FFC000"/>
                </a:solidFill>
              </a:rPr>
              <a:t>diffusionism</a:t>
            </a:r>
            <a:endParaRPr lang="en-GB" dirty="0" smtClean="0">
              <a:solidFill>
                <a:srgbClr val="FFC000"/>
              </a:solidFill>
            </a:endParaRPr>
          </a:p>
        </p:txBody>
      </p:sp>
      <p:pic>
        <p:nvPicPr>
          <p:cNvPr id="8" name="Content Placeholder 6" descr="oscar%20montelius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20072" y="1772816"/>
            <a:ext cx="3394084" cy="4027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228184" y="5934471"/>
            <a:ext cx="19062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Oscar </a:t>
            </a:r>
            <a:r>
              <a:rPr lang="en-GB" sz="2000" dirty="0" err="1" smtClean="0"/>
              <a:t>Montelius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Archaeological Cultures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8234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Childe linked the </a:t>
            </a: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Vinča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 Culture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Balkans  to the culture of Troy I – II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Noted certain shared stylistic features in pottery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Vinča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culture was the result of diffusion of ideas &amp; people from Troy</a:t>
            </a:r>
          </a:p>
        </p:txBody>
      </p:sp>
      <p:pic>
        <p:nvPicPr>
          <p:cNvPr id="7" name="Content Placeholder 6" descr="troy2 cup.tif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lum bright="-10000" contrast="-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44208" y="1196752"/>
            <a:ext cx="2415226" cy="29098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8104" y="4275382"/>
            <a:ext cx="3157356" cy="234546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64088" y="3356992"/>
            <a:ext cx="1090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Troy cup</a:t>
            </a:r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4268769" y="6220736"/>
            <a:ext cx="12041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Vinča</a:t>
            </a:r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cup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Archaeological Cultures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536504" cy="48234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Radiocarbon dating:</a:t>
            </a:r>
          </a:p>
          <a:p>
            <a:pPr lvl="1">
              <a:defRPr/>
            </a:pP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Vinča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culture dated to c.5300-4000 BC (Neolithic)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Troy II dated to c.2700 BC (Early Bronze Age)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Similarity of material remains is insufficient to identify an archaeological culture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0200" y="2276872"/>
            <a:ext cx="3744416" cy="2808312"/>
          </a:xfrm>
        </p:spPr>
      </p:pic>
      <p:sp>
        <p:nvSpPr>
          <p:cNvPr id="9" name="TextBox 8"/>
          <p:cNvSpPr txBox="1"/>
          <p:nvPr/>
        </p:nvSpPr>
        <p:spPr>
          <a:xfrm>
            <a:off x="7020272" y="5157192"/>
            <a:ext cx="16129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Vinča</a:t>
            </a:r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pottery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53081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Archaeological Cultures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680520" cy="492561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Neolithic megaliths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(dolmen)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appear stylistically similar &amp;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are more or less contemporary</a:t>
            </a:r>
          </a:p>
          <a:p>
            <a:pPr>
              <a:defRPr/>
            </a:pP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Montelius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typology of simple to complex beginning in the east &amp; spreading west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Spread of culture (people) with technological knowledge</a:t>
            </a:r>
          </a:p>
        </p:txBody>
      </p:sp>
      <p:pic>
        <p:nvPicPr>
          <p:cNvPr id="6" name="Picture 3" descr="pentre ifan.bmp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920" r="14174" b="8379"/>
          <a:stretch/>
        </p:blipFill>
        <p:spPr bwMode="auto">
          <a:xfrm>
            <a:off x="5796136" y="1140701"/>
            <a:ext cx="3108889" cy="22641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463541" y="3388930"/>
            <a:ext cx="21409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Pentre</a:t>
            </a:r>
            <a:r>
              <a:rPr lang="en-GB" sz="2000" dirty="0" smtClean="0"/>
              <a:t> </a:t>
            </a:r>
            <a:r>
              <a:rPr lang="en-GB" sz="2000" dirty="0" err="1" smtClean="0"/>
              <a:t>Ifan</a:t>
            </a:r>
            <a:r>
              <a:rPr lang="en-GB" sz="2000" dirty="0" smtClean="0"/>
              <a:t>,  Wales</a:t>
            </a:r>
            <a:endParaRPr lang="en-GB" sz="2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76" t="11587" r="12381" b="12381"/>
          <a:stretch/>
        </p:blipFill>
        <p:spPr>
          <a:xfrm>
            <a:off x="5308316" y="3981002"/>
            <a:ext cx="3296132" cy="228818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578759" y="6298324"/>
            <a:ext cx="16882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Golan Heights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Archaeological Cultures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392488" cy="475252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Renfrew: local development by different groups of peoples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Tombs acted as territorial markers between different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groups/tribes</a:t>
            </a:r>
            <a:endParaRPr lang="en-US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1232" y="1700808"/>
            <a:ext cx="3443861" cy="4752528"/>
          </a:xfrm>
        </p:spPr>
      </p:pic>
    </p:spTree>
    <p:extLst>
      <p:ext uri="{BB962C8B-B14F-4D97-AF65-F5344CB8AC3E}">
        <p14:creationId xmlns:p14="http://schemas.microsoft.com/office/powerpoint/2010/main" val="1425895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Culture and Material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clear is the link between material culture &amp; the living culture of past human societies?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other factors might causing similarities &amp; differences in the archaeological record?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should archaeologists explain significant changes in the archaeological record?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Content Placeholder 5" descr="beaker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79156" y="2276872"/>
            <a:ext cx="3426576" cy="2863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012160" y="5280286"/>
            <a:ext cx="22379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Beaker assemblage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Stylistic Variation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5040560" cy="482453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Does stylistic variation in material culture relate to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function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or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culture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as archaeologists can we assess this?</a:t>
            </a:r>
          </a:p>
          <a:p>
            <a:pPr lvl="1">
              <a:defRPr/>
            </a:pP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Functional difference: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relating to different tasks &amp; variation</a:t>
            </a:r>
          </a:p>
          <a:p>
            <a:pPr lvl="1">
              <a:defRPr/>
            </a:pP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Stylistic variation: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messages being encoded in material culture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 we envisage objects being incorporated within people’s social worlds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Content Placeholder 5" descr="mousterian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86398" y="2220833"/>
            <a:ext cx="3168352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5797375" y="4797152"/>
            <a:ext cx="30573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Levallois</a:t>
            </a:r>
            <a:r>
              <a:rPr lang="en-GB" sz="2000" dirty="0" smtClean="0"/>
              <a:t> flake, Mousterian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Mousterian Toolkits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896544" cy="5040560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Mousterian </a:t>
            </a: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lithic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assemblages studied by </a:t>
            </a: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Bordes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Sonneville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Bordes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(1970s)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Variability reflected different cultural groups of Neanderthals co-existing in the same area</a:t>
            </a:r>
          </a:p>
          <a:p>
            <a:pPr lvl="1">
              <a:defRPr/>
            </a:pP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Used stylistic differences to express their identity</a:t>
            </a:r>
          </a:p>
          <a:p>
            <a:pPr>
              <a:defRPr/>
            </a:pP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Binford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(New Archaeology):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Variability in assemblages was purely a matter of function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Different tools were produced to perform different tasks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Content Placeholder 5" descr="mousterian1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36096" y="2060848"/>
            <a:ext cx="3450675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138347" y="4910886"/>
            <a:ext cx="2529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Mousterian toolkit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!Kung San Arrowheads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79400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Wiessner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variation in the arrowheads of the San people of the Kalahari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Shared function: why should there be variability?</a:t>
            </a:r>
          </a:p>
          <a:p>
            <a:pPr>
              <a:defRPr/>
            </a:pP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Wiessner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variability is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style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“formal variation in material culture that transmits information about personal &amp; social identity” (1983: 257) </a:t>
            </a:r>
            <a:endParaRPr lang="en-US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Arrowheads are important for communicating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identity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group membership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Content Placeholder 5" descr="san arrowhead.bmp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8706" t="6779"/>
          <a:stretch/>
        </p:blipFill>
        <p:spPr bwMode="auto">
          <a:xfrm>
            <a:off x="6045494" y="1963459"/>
            <a:ext cx="2905475" cy="34817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012159" y="5445224"/>
            <a:ext cx="24530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!Kung San arrowhead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Exploring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79400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smtClean="0"/>
              <a:t>Anthropological notions of culture have been adopted by archaeologists to try to interpret material culture</a:t>
            </a:r>
          </a:p>
          <a:p>
            <a:pPr>
              <a:defRPr/>
            </a:pPr>
            <a:r>
              <a:rPr lang="en-US" dirty="0" smtClean="0"/>
              <a:t>Material culture expresses many complex social messages:</a:t>
            </a:r>
          </a:p>
          <a:p>
            <a:pPr lvl="1">
              <a:defRPr/>
            </a:pPr>
            <a:r>
              <a:rPr lang="en-US" dirty="0" smtClean="0"/>
              <a:t>Status, role, identity, culture</a:t>
            </a:r>
            <a:r>
              <a:rPr lang="en-GB" dirty="0" smtClean="0"/>
              <a:t> &amp; function</a:t>
            </a:r>
          </a:p>
          <a:p>
            <a:pPr>
              <a:defRPr/>
            </a:pPr>
            <a:r>
              <a:rPr lang="en-US" dirty="0" smtClean="0"/>
              <a:t>How relevant is culture to current approaches to archaeology?</a:t>
            </a:r>
            <a:endParaRPr lang="en-GB" dirty="0"/>
          </a:p>
        </p:txBody>
      </p:sp>
      <p:pic>
        <p:nvPicPr>
          <p:cNvPr id="1027" name="Picture 3" descr="C:\Users\sw003\AppData\Local\Microsoft\Windows\Temporary Internet Files\Content.IE5\4KWSNGDE\MP90044412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08104" y="1124744"/>
            <a:ext cx="3171578" cy="475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508103" y="6103864"/>
            <a:ext cx="28612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Volador</a:t>
            </a:r>
            <a:r>
              <a:rPr lang="en-GB" sz="2000" dirty="0" smtClean="0"/>
              <a:t> costume, Mexico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Exploring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773936"/>
            <a:ext cx="4502304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smtClean="0"/>
              <a:t>Still used as a shorthand terminology:</a:t>
            </a:r>
          </a:p>
          <a:p>
            <a:pPr lvl="1">
              <a:defRPr/>
            </a:pPr>
            <a:r>
              <a:rPr lang="en-US" dirty="0" smtClean="0"/>
              <a:t>The Minoans, Beaker people, La </a:t>
            </a:r>
            <a:r>
              <a:rPr lang="en-US" dirty="0" err="1" smtClean="0"/>
              <a:t>Tène</a:t>
            </a:r>
            <a:endParaRPr lang="en-US" dirty="0" smtClean="0"/>
          </a:p>
          <a:p>
            <a:pPr>
              <a:defRPr/>
            </a:pPr>
            <a:r>
              <a:rPr lang="en-US" dirty="0" smtClean="0"/>
              <a:t>Interpretation: a preference for more nuanced discussions of </a:t>
            </a:r>
            <a:r>
              <a:rPr lang="en-US" dirty="0" smtClean="0">
                <a:solidFill>
                  <a:srgbClr val="FFC000"/>
                </a:solidFill>
              </a:rPr>
              <a:t>identity</a:t>
            </a:r>
            <a:r>
              <a:rPr lang="en-US" dirty="0" smtClean="0"/>
              <a:t> or </a:t>
            </a:r>
            <a:r>
              <a:rPr lang="en-US" dirty="0" smtClean="0">
                <a:solidFill>
                  <a:srgbClr val="FFC000"/>
                </a:solidFill>
              </a:rPr>
              <a:t>ethnicity</a:t>
            </a:r>
            <a:r>
              <a:rPr lang="en-US" dirty="0" smtClean="0"/>
              <a:t> rather than culture</a:t>
            </a:r>
            <a:endParaRPr lang="en-GB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5868144" y="5373216"/>
            <a:ext cx="24785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Mycenaean stirrup jar</a:t>
            </a:r>
            <a:endParaRPr lang="en-GB" sz="20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089534"/>
            <a:ext cx="3034680" cy="315227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28596" y="1643050"/>
            <a:ext cx="8286808" cy="485778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2800" dirty="0" smtClean="0"/>
              <a:t>Culture is a very complex concept</a:t>
            </a:r>
          </a:p>
          <a:p>
            <a:pPr>
              <a:defRPr/>
            </a:pPr>
            <a:r>
              <a:rPr lang="en-US" sz="2800" dirty="0" smtClean="0"/>
              <a:t>How should we relate the material remains of past cultures to specific peoples (cultural groups)?</a:t>
            </a:r>
          </a:p>
          <a:p>
            <a:pPr>
              <a:defRPr/>
            </a:pPr>
            <a:r>
              <a:rPr lang="en-US" sz="2800" dirty="0" smtClean="0"/>
              <a:t>Traditional approaches tended to relate repeated groups of material culture (archaeological assemblages) to ancient peoples: </a:t>
            </a:r>
            <a:r>
              <a:rPr lang="en-US" sz="2800" dirty="0" smtClean="0">
                <a:solidFill>
                  <a:srgbClr val="FFC000"/>
                </a:solidFill>
              </a:rPr>
              <a:t>archaeological cultures</a:t>
            </a:r>
          </a:p>
          <a:p>
            <a:pPr>
              <a:defRPr/>
            </a:pPr>
            <a:r>
              <a:rPr lang="en-US" sz="2800" dirty="0" smtClean="0"/>
              <a:t>Reference to anthropology suggests this is problematic:</a:t>
            </a:r>
          </a:p>
          <a:p>
            <a:pPr lvl="1">
              <a:defRPr/>
            </a:pPr>
            <a:r>
              <a:rPr lang="en-US" sz="2400" dirty="0" smtClean="0"/>
              <a:t>Preference now is to debate identity, status, </a:t>
            </a:r>
            <a:r>
              <a:rPr lang="en-US" sz="2400" smtClean="0"/>
              <a:t>symbolism &amp; other </a:t>
            </a:r>
            <a:r>
              <a:rPr lang="en-US" sz="2400" dirty="0" smtClean="0"/>
              <a:t>concepts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367</TotalTime>
  <Words>975</Words>
  <Application>Microsoft Office PowerPoint</Application>
  <PresentationFormat>On-screen Show (4:3)</PresentationFormat>
  <Paragraphs>118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Introduction to Archaeology HPAR4002</vt:lpstr>
      <vt:lpstr>Reconstructions</vt:lpstr>
      <vt:lpstr>Readings</vt:lpstr>
      <vt:lpstr>What is Culture?</vt:lpstr>
      <vt:lpstr>What is an Archaeological Culture?</vt:lpstr>
      <vt:lpstr>Patterns of Cultures</vt:lpstr>
      <vt:lpstr>Archaeological Cultures</vt:lpstr>
      <vt:lpstr>Childe and Archaeological Cultures</vt:lpstr>
      <vt:lpstr>Childe and Archaeological Cultures</vt:lpstr>
      <vt:lpstr>Diffusionism</vt:lpstr>
      <vt:lpstr>Archaeological Cultures</vt:lpstr>
      <vt:lpstr>Archaeological Cultures</vt:lpstr>
      <vt:lpstr>Archaeological Cultures</vt:lpstr>
      <vt:lpstr>Archaeological Cultures</vt:lpstr>
      <vt:lpstr>Culture and Material Culture</vt:lpstr>
      <vt:lpstr>Stylistic Variation</vt:lpstr>
      <vt:lpstr>Mousterian Toolkits</vt:lpstr>
      <vt:lpstr>!Kung San Arrowheads</vt:lpstr>
      <vt:lpstr>Exploring Culture</vt:lpstr>
      <vt:lpstr>Exploring Culture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methodologies ahac7001</dc:title>
  <dc:creator>sw003</dc:creator>
  <cp:lastModifiedBy>Louise Steel</cp:lastModifiedBy>
  <cp:revision>146</cp:revision>
  <dcterms:created xsi:type="dcterms:W3CDTF">2011-09-27T12:53:55Z</dcterms:created>
  <dcterms:modified xsi:type="dcterms:W3CDTF">2019-09-27T12:44:07Z</dcterms:modified>
</cp:coreProperties>
</file>