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3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713" r:id="rId5"/>
    <p:sldMasterId id="2147483741" r:id="rId6"/>
    <p:sldMasterId id="2147483727" r:id="rId7"/>
  </p:sldMasterIdLst>
  <p:notesMasterIdLst>
    <p:notesMasterId r:id="rId20"/>
  </p:notesMasterIdLst>
  <p:sldIdLst>
    <p:sldId id="282" r:id="rId8"/>
    <p:sldId id="264" r:id="rId9"/>
    <p:sldId id="283" r:id="rId10"/>
    <p:sldId id="273" r:id="rId11"/>
    <p:sldId id="274" r:id="rId12"/>
    <p:sldId id="275" r:id="rId13"/>
    <p:sldId id="276" r:id="rId14"/>
    <p:sldId id="277" r:id="rId15"/>
    <p:sldId id="278" r:id="rId16"/>
    <p:sldId id="279" r:id="rId17"/>
    <p:sldId id="280" r:id="rId18"/>
    <p:sldId id="281" r:id="rId19"/>
  </p:sldIdLst>
  <p:sldSz cx="9144000" cy="6858000" type="screen4x3"/>
  <p:notesSz cx="6810375" cy="99425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aura Mellor" initials="LM" lastIdx="3" clrIdx="0">
    <p:extLst>
      <p:ext uri="{19B8F6BF-5375-455C-9EA6-DF929625EA0E}">
        <p15:presenceInfo xmlns:p15="http://schemas.microsoft.com/office/powerpoint/2012/main" userId="71831be4c23a743f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B1D52"/>
    <a:srgbClr val="520D5D"/>
    <a:srgbClr val="58595B"/>
    <a:srgbClr val="DBD3E5"/>
    <a:srgbClr val="B8BABC"/>
    <a:srgbClr val="DADBDC"/>
    <a:srgbClr val="97999C"/>
    <a:srgbClr val="A991BC"/>
    <a:srgbClr val="8B6AA2"/>
    <a:srgbClr val="E6828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5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386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3" Type="http://schemas.openxmlformats.org/officeDocument/2006/relationships/customXml" Target="../customXml/item3.xml"/><Relationship Id="rId21" Type="http://schemas.openxmlformats.org/officeDocument/2006/relationships/commentAuthors" Target="commentAuthor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24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openxmlformats.org/officeDocument/2006/relationships/viewProps" Target="viewProps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51163" cy="4984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7625" y="0"/>
            <a:ext cx="2951163" cy="4984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77CFCA-7388-4D66-9F0D-835BED5450C5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8400" y="1243013"/>
            <a:ext cx="4473575" cy="33559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1038" y="4784725"/>
            <a:ext cx="5448300" cy="391477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44038"/>
            <a:ext cx="2951163" cy="4984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7625" y="9444038"/>
            <a:ext cx="2951163" cy="4984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6D592C-7743-411C-B3FA-6AA3EA77B8D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46849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053A216-AFE1-496D-AD5F-E74B569D5FA7}" type="slidenum">
              <a:rPr lang="en-GB" altLang="en-US" smtClean="0"/>
              <a:pPr>
                <a:spcBef>
                  <a:spcPct val="0"/>
                </a:spcBef>
              </a:pPr>
              <a:t>11</a:t>
            </a:fld>
            <a:endParaRPr lang="en-GB" altLang="en-US"/>
          </a:p>
        </p:txBody>
      </p:sp>
      <p:sp>
        <p:nvSpPr>
          <p:cNvPr id="77827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884F2FCB-FA2F-4C78-A75B-D6E3B96B8BD8}" type="slidenum">
              <a:rPr lang="en-GB" altLang="en-US"/>
              <a:pPr algn="r" eaLnBrk="1" hangingPunct="1">
                <a:spcBef>
                  <a:spcPct val="0"/>
                </a:spcBef>
              </a:pPr>
              <a:t>11</a:t>
            </a:fld>
            <a:endParaRPr lang="en-GB" altLang="en-US"/>
          </a:p>
        </p:txBody>
      </p:sp>
      <p:sp>
        <p:nvSpPr>
          <p:cNvPr id="7782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782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40316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IPD Title Slide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4401"/>
            <a:ext cx="9144001" cy="685800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5393" y="494063"/>
            <a:ext cx="1422302" cy="809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9382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lternate section break or opening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49" r="-26553"/>
          <a:stretch/>
        </p:blipFill>
        <p:spPr>
          <a:xfrm>
            <a:off x="-5806" y="-1526"/>
            <a:ext cx="12092445" cy="699287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3" cstate="print"/>
          <a:stretch>
            <a:fillRect/>
          </a:stretch>
        </p:blipFill>
        <p:spPr>
          <a:xfrm>
            <a:off x="7293171" y="493200"/>
            <a:ext cx="1441850" cy="824612"/>
          </a:xfrm>
          <a:prstGeom prst="rect">
            <a:avLst/>
          </a:prstGeom>
        </p:spPr>
      </p:pic>
      <p:sp>
        <p:nvSpPr>
          <p:cNvPr id="10" name="TextBox 9"/>
          <p:cNvSpPr txBox="1">
            <a:spLocks noChangeAspect="1"/>
          </p:cNvSpPr>
          <p:nvPr userDrawn="1"/>
        </p:nvSpPr>
        <p:spPr>
          <a:xfrm>
            <a:off x="-1" y="1524002"/>
            <a:ext cx="4564743" cy="2663369"/>
          </a:xfrm>
          <a:prstGeom prst="rect">
            <a:avLst/>
          </a:prstGeom>
          <a:solidFill>
            <a:srgbClr val="58595B">
              <a:alpha val="81000"/>
            </a:srgbClr>
          </a:solidFill>
        </p:spPr>
        <p:txBody>
          <a:bodyPr wrap="square" rtlCol="0">
            <a:normAutofit/>
          </a:bodyPr>
          <a:lstStyle/>
          <a:p>
            <a:endParaRPr lang="en-US" sz="2800" baseline="0" dirty="0">
              <a:solidFill>
                <a:schemeClr val="bg1"/>
              </a:solidFill>
            </a:endParaRPr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159196" y="1761558"/>
            <a:ext cx="4184204" cy="2299453"/>
          </a:xfrm>
        </p:spPr>
        <p:txBody>
          <a:bodyPr anchor="ctr" anchorCtr="0"/>
          <a:lstStyle>
            <a:lvl1pPr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0410133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12312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9235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03413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58595B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6788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46400"/>
            <a:ext cx="3886200" cy="4830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46400"/>
            <a:ext cx="3886200" cy="4830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55750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9057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10878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40364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628650" y="856801"/>
            <a:ext cx="7967663" cy="527095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4578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s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273600" y="547688"/>
            <a:ext cx="4306338" cy="5600700"/>
          </a:xfrm>
        </p:spPr>
        <p:txBody>
          <a:bodyPr/>
          <a:lstStyle/>
          <a:p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4"/>
          </p:nvPr>
        </p:nvSpPr>
        <p:spPr>
          <a:xfrm>
            <a:off x="4651375" y="539750"/>
            <a:ext cx="4233863" cy="56086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49021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35787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0359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7690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8133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IPD End Slide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4401"/>
            <a:ext cx="9144001" cy="685800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5393" y="494063"/>
            <a:ext cx="1422302" cy="809137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32939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7093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9351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58595B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918576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46400"/>
            <a:ext cx="3886200" cy="4830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46400"/>
            <a:ext cx="3886200" cy="4830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32010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7178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41899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89571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628650" y="856801"/>
            <a:ext cx="7967663" cy="527095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663007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s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273600" y="547688"/>
            <a:ext cx="4306338" cy="5600700"/>
          </a:xfrm>
        </p:spPr>
        <p:txBody>
          <a:bodyPr/>
          <a:lstStyle/>
          <a:p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4"/>
          </p:nvPr>
        </p:nvSpPr>
        <p:spPr>
          <a:xfrm>
            <a:off x="4651375" y="539750"/>
            <a:ext cx="4233863" cy="56086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61284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144209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985249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04731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57297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32381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76593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58595B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478433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46400"/>
            <a:ext cx="3886200" cy="4830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46400"/>
            <a:ext cx="3886200" cy="4830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89073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92542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44637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96171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628650" y="856801"/>
            <a:ext cx="7967663" cy="527095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76499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s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273600" y="547688"/>
            <a:ext cx="4306338" cy="5600700"/>
          </a:xfrm>
        </p:spPr>
        <p:txBody>
          <a:bodyPr/>
          <a:lstStyle/>
          <a:p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4"/>
          </p:nvPr>
        </p:nvSpPr>
        <p:spPr>
          <a:xfrm>
            <a:off x="4651375" y="539750"/>
            <a:ext cx="4233863" cy="56086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001430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24126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0593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28652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03135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6650" y="331480"/>
            <a:ext cx="1422000" cy="483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372506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8196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58595B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6650" y="331480"/>
            <a:ext cx="1422000" cy="483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935178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46400"/>
            <a:ext cx="3886200" cy="4830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46400"/>
            <a:ext cx="3886200" cy="4830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810030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966305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30692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3020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628650" y="856801"/>
            <a:ext cx="7967663" cy="527095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54095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es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273600" y="547688"/>
            <a:ext cx="4306338" cy="5600700"/>
          </a:xfrm>
        </p:spPr>
        <p:txBody>
          <a:bodyPr/>
          <a:lstStyle/>
          <a:p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4"/>
          </p:nvPr>
        </p:nvSpPr>
        <p:spPr>
          <a:xfrm>
            <a:off x="4651375" y="539750"/>
            <a:ext cx="4233863" cy="56086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24519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530980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616219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18231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5811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slideLayout" Target="../slideLayouts/slideLayout29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8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5" Type="http://schemas.openxmlformats.org/officeDocument/2006/relationships/image" Target="../media/image7.png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7.xml"/><Relationship Id="rId13" Type="http://schemas.openxmlformats.org/officeDocument/2006/relationships/slideLayout" Target="../slideLayouts/slideLayout42.xml"/><Relationship Id="rId3" Type="http://schemas.openxmlformats.org/officeDocument/2006/relationships/slideLayout" Target="../slideLayouts/slideLayout32.xml"/><Relationship Id="rId7" Type="http://schemas.openxmlformats.org/officeDocument/2006/relationships/slideLayout" Target="../slideLayouts/slideLayout36.xml"/><Relationship Id="rId12" Type="http://schemas.openxmlformats.org/officeDocument/2006/relationships/slideLayout" Target="../slideLayouts/slideLayout41.xml"/><Relationship Id="rId2" Type="http://schemas.openxmlformats.org/officeDocument/2006/relationships/slideLayout" Target="../slideLayouts/slideLayout31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30.xml"/><Relationship Id="rId6" Type="http://schemas.openxmlformats.org/officeDocument/2006/relationships/slideLayout" Target="../slideLayouts/slideLayout35.xml"/><Relationship Id="rId11" Type="http://schemas.openxmlformats.org/officeDocument/2006/relationships/slideLayout" Target="../slideLayouts/slideLayout40.xml"/><Relationship Id="rId5" Type="http://schemas.openxmlformats.org/officeDocument/2006/relationships/slideLayout" Target="../slideLayouts/slideLayout34.xml"/><Relationship Id="rId15" Type="http://schemas.openxmlformats.org/officeDocument/2006/relationships/image" Target="../media/image7.png"/><Relationship Id="rId10" Type="http://schemas.openxmlformats.org/officeDocument/2006/relationships/slideLayout" Target="../slideLayouts/slideLayout39.xml"/><Relationship Id="rId4" Type="http://schemas.openxmlformats.org/officeDocument/2006/relationships/slideLayout" Target="../slideLayouts/slideLayout33.xml"/><Relationship Id="rId9" Type="http://schemas.openxmlformats.org/officeDocument/2006/relationships/slideLayout" Target="../slideLayouts/slideLayout38.xml"/><Relationship Id="rId1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0.xml"/><Relationship Id="rId13" Type="http://schemas.openxmlformats.org/officeDocument/2006/relationships/slideLayout" Target="../slideLayouts/slideLayout55.xml"/><Relationship Id="rId3" Type="http://schemas.openxmlformats.org/officeDocument/2006/relationships/slideLayout" Target="../slideLayouts/slideLayout45.xml"/><Relationship Id="rId7" Type="http://schemas.openxmlformats.org/officeDocument/2006/relationships/slideLayout" Target="../slideLayouts/slideLayout49.xml"/><Relationship Id="rId12" Type="http://schemas.openxmlformats.org/officeDocument/2006/relationships/slideLayout" Target="../slideLayouts/slideLayout54.xml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slideLayout" Target="../slideLayouts/slideLayout48.xml"/><Relationship Id="rId11" Type="http://schemas.openxmlformats.org/officeDocument/2006/relationships/slideLayout" Target="../slideLayouts/slideLayout53.xml"/><Relationship Id="rId5" Type="http://schemas.openxmlformats.org/officeDocument/2006/relationships/slideLayout" Target="../slideLayouts/slideLayout47.xml"/><Relationship Id="rId10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6.xml"/><Relationship Id="rId9" Type="http://schemas.openxmlformats.org/officeDocument/2006/relationships/slideLayout" Target="../slideLayouts/slideLayout51.xml"/><Relationship Id="rId14" Type="http://schemas.openxmlformats.org/officeDocument/2006/relationships/theme" Target="../theme/theme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123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21624"/>
            <a:ext cx="7886700" cy="48991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5524" y="5059524"/>
            <a:ext cx="1798476" cy="179847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083" y="6363946"/>
            <a:ext cx="786059" cy="27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31121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7" r:id="rId2"/>
    <p:sldLayoutId id="2147483662" r:id="rId3"/>
    <p:sldLayoutId id="2147483661" r:id="rId4"/>
    <p:sldLayoutId id="2147483663" r:id="rId5"/>
    <p:sldLayoutId id="2147483664" r:id="rId6"/>
    <p:sldLayoutId id="2147483665" r:id="rId7"/>
    <p:sldLayoutId id="2147483666" r:id="rId8"/>
    <p:sldLayoutId id="2147483667" r:id="rId9"/>
    <p:sldLayoutId id="2147483672" r:id="rId10"/>
    <p:sldLayoutId id="2147483712" r:id="rId11"/>
    <p:sldLayoutId id="2147483668" r:id="rId12"/>
    <p:sldLayoutId id="2147483669" r:id="rId13"/>
    <p:sldLayoutId id="2147483670" r:id="rId14"/>
    <p:sldLayoutId id="2147483671" r:id="rId15"/>
    <p:sldLayoutId id="2147483756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rgbClr val="520D5D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DA1D52"/>
        </a:buClr>
        <a:buFont typeface="Arial" panose="020B0604020202020204" pitchFamily="34" charset="0"/>
        <a:buChar char="•"/>
        <a:defRPr sz="2500" kern="1200" baseline="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DBD3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123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21624"/>
            <a:ext cx="7886700" cy="48991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5524" y="5059524"/>
            <a:ext cx="1798476" cy="179847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083" y="6363946"/>
            <a:ext cx="786059" cy="27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5061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rgbClr val="520D5D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DA1D52"/>
        </a:buClr>
        <a:buFont typeface="Arial" panose="020B0604020202020204" pitchFamily="34" charset="0"/>
        <a:buChar char="•"/>
        <a:defRPr sz="25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DADB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123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21624"/>
            <a:ext cx="7886700" cy="48991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5524" y="5059524"/>
            <a:ext cx="1798476" cy="179847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083" y="6363946"/>
            <a:ext cx="786059" cy="27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6059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7" r:id="rId6"/>
    <p:sldLayoutId id="2147483748" r:id="rId7"/>
    <p:sldLayoutId id="2147483749" r:id="rId8"/>
    <p:sldLayoutId id="2147483750" r:id="rId9"/>
    <p:sldLayoutId id="2147483751" r:id="rId10"/>
    <p:sldLayoutId id="2147483752" r:id="rId11"/>
    <p:sldLayoutId id="2147483753" r:id="rId12"/>
    <p:sldLayoutId id="2147483754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rgbClr val="520D5D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DA1D52"/>
        </a:buClr>
        <a:buFont typeface="Arial" panose="020B0604020202020204" pitchFamily="34" charset="0"/>
        <a:buChar char="•"/>
        <a:defRPr sz="25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123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21624"/>
            <a:ext cx="7886700" cy="48991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111C1156-9F48-442B-9650-93B414C8510A}" type="datetimeFigureOut">
              <a:rPr lang="en-GB" smtClean="0"/>
              <a:pPr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7608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  <p:sldLayoutId id="2147483729" r:id="rId2"/>
    <p:sldLayoutId id="2147483730" r:id="rId3"/>
    <p:sldLayoutId id="2147483731" r:id="rId4"/>
    <p:sldLayoutId id="2147483732" r:id="rId5"/>
    <p:sldLayoutId id="2147483733" r:id="rId6"/>
    <p:sldLayoutId id="2147483734" r:id="rId7"/>
    <p:sldLayoutId id="2147483735" r:id="rId8"/>
    <p:sldLayoutId id="2147483736" r:id="rId9"/>
    <p:sldLayoutId id="2147483737" r:id="rId10"/>
    <p:sldLayoutId id="2147483738" r:id="rId11"/>
    <p:sldLayoutId id="2147483739" r:id="rId12"/>
    <p:sldLayoutId id="2147483740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rgbClr val="520D5D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DA1D52"/>
        </a:buClr>
        <a:buFont typeface="Arial" panose="020B0604020202020204" pitchFamily="34" charset="0"/>
        <a:buChar char="•"/>
        <a:defRPr sz="25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572000" y="3489346"/>
            <a:ext cx="3886200" cy="1771650"/>
          </a:xfrm>
        </p:spPr>
        <p:txBody>
          <a:bodyPr/>
          <a:lstStyle/>
          <a:p>
            <a:pPr algn="r">
              <a:buFont typeface="Arial" charset="0"/>
              <a:buNone/>
            </a:pPr>
            <a:r>
              <a:rPr lang="en-GB" altLang="en-US" sz="2800" i="1" dirty="0">
                <a:latin typeface="Arial" charset="0"/>
                <a:cs typeface="Arial" charset="0"/>
              </a:rPr>
              <a:t>Chapter 3</a:t>
            </a:r>
          </a:p>
          <a:p>
            <a:pPr algn="r"/>
            <a:r>
              <a:rPr lang="en-GB" sz="2800" dirty="0"/>
              <a:t>Business Issues and the Contexts of Human Resources</a:t>
            </a:r>
            <a:endParaRPr lang="en-GB" altLang="en-US" sz="2800" dirty="0">
              <a:latin typeface="Arial" charset="0"/>
              <a:cs typeface="Arial" charset="0"/>
            </a:endParaRPr>
          </a:p>
        </p:txBody>
      </p:sp>
      <p:sp>
        <p:nvSpPr>
          <p:cNvPr id="5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572000" y="1543071"/>
            <a:ext cx="3886200" cy="1808163"/>
          </a:xfrm>
        </p:spPr>
        <p:txBody>
          <a:bodyPr>
            <a:normAutofit/>
          </a:bodyPr>
          <a:lstStyle/>
          <a:p>
            <a:pPr algn="r"/>
            <a:r>
              <a:rPr lang="en-GB" altLang="en-US" sz="3200" b="1" dirty="0">
                <a:latin typeface="Arial" charset="0"/>
                <a:cs typeface="Arial" charset="0"/>
              </a:rPr>
              <a:t>Studying Human Resource Management</a:t>
            </a:r>
            <a:endParaRPr altLang="en-US" sz="3200" b="1" dirty="0">
              <a:latin typeface="Arial" charset="0"/>
              <a:cs typeface="Arial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5752" y="2054028"/>
            <a:ext cx="2470095" cy="3206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46936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Contents (1)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28650" y="1034473"/>
            <a:ext cx="7886700" cy="5186327"/>
          </a:xfrm>
        </p:spPr>
        <p:txBody>
          <a:bodyPr>
            <a:noAutofit/>
          </a:bodyPr>
          <a:lstStyle/>
          <a:p>
            <a:pPr lvl="0">
              <a:lnSpc>
                <a:spcPct val="100000"/>
              </a:lnSpc>
              <a:spcBef>
                <a:spcPts val="0"/>
              </a:spcBef>
            </a:pPr>
            <a:r>
              <a:rPr lang="en-GB" sz="2800" dirty="0"/>
              <a:t>HRM in different sectors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sz="2400" dirty="0"/>
              <a:t>private, public, third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endParaRPr lang="en-GB" sz="2500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800" dirty="0"/>
              <a:t>Developments in the external environment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sz="2400" dirty="0"/>
              <a:t>Product market developments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sz="2400" dirty="0"/>
              <a:t>Globalisation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sz="2400" dirty="0"/>
              <a:t>Technology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sz="2400" dirty="0"/>
              <a:t>Government action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sz="2400" dirty="0"/>
              <a:t>Competitive intensity and HRM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sz="2400" dirty="0"/>
              <a:t>Labour market developments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sz="2400" dirty="0"/>
              <a:t>Cultural diversity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sz="2400" dirty="0"/>
              <a:t>Regulation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sz="2400" dirty="0"/>
              <a:t>Labour market equality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8395281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Contents (2)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100000"/>
              </a:lnSpc>
              <a:spcBef>
                <a:spcPts val="0"/>
              </a:spcBef>
            </a:pPr>
            <a:r>
              <a:rPr lang="en-GB" sz="2800" dirty="0"/>
              <a:t>Formal organisational and HR strategies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sz="2400" dirty="0"/>
              <a:t>Basic approaches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sz="2400" dirty="0"/>
              <a:t>Contingency thinking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sz="2400" dirty="0"/>
              <a:t>Resource-based thinking</a:t>
            </a:r>
            <a:r>
              <a:rPr lang="en-GB" sz="2500" dirty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96551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The private sector (1)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Sole traders</a:t>
            </a:r>
          </a:p>
          <a:p>
            <a:r>
              <a:rPr lang="en-GB" dirty="0"/>
              <a:t>Partnerships</a:t>
            </a:r>
          </a:p>
          <a:p>
            <a:r>
              <a:rPr lang="en-GB" dirty="0"/>
              <a:t>Companies</a:t>
            </a:r>
          </a:p>
          <a:p>
            <a:endParaRPr lang="en-GB" dirty="0"/>
          </a:p>
          <a:p>
            <a:r>
              <a:rPr lang="en-GB" dirty="0"/>
              <a:t>Private companies &amp; PLCs</a:t>
            </a:r>
          </a:p>
          <a:p>
            <a:r>
              <a:rPr lang="en-GB" dirty="0"/>
              <a:t>Limited liability</a:t>
            </a:r>
          </a:p>
          <a:p>
            <a:r>
              <a:rPr lang="en-GB" dirty="0"/>
              <a:t>Companies House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74057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The private sector (2)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PLCs = large teams of HR professionals</a:t>
            </a:r>
          </a:p>
          <a:p>
            <a:r>
              <a:rPr lang="en-GB" dirty="0"/>
              <a:t>Specialists as well as generalists</a:t>
            </a:r>
          </a:p>
          <a:p>
            <a:r>
              <a:rPr lang="en-GB" dirty="0"/>
              <a:t>Higher profile for HRM over time</a:t>
            </a:r>
          </a:p>
          <a:p>
            <a:r>
              <a:rPr lang="en-GB" dirty="0"/>
              <a:t>Most sophisticated and innovative practices</a:t>
            </a:r>
          </a:p>
          <a:p>
            <a:r>
              <a:rPr lang="en-GB" dirty="0"/>
              <a:t>Weakening trade unions</a:t>
            </a:r>
          </a:p>
          <a:p>
            <a:endParaRPr lang="en-GB" dirty="0"/>
          </a:p>
          <a:p>
            <a:r>
              <a:rPr lang="en-GB" dirty="0"/>
              <a:t>SMEs</a:t>
            </a:r>
          </a:p>
          <a:p>
            <a:r>
              <a:rPr lang="en-GB" dirty="0"/>
              <a:t>Small HR generalist function</a:t>
            </a:r>
          </a:p>
          <a:p>
            <a:r>
              <a:rPr lang="en-GB" dirty="0"/>
              <a:t>Consultants</a:t>
            </a:r>
          </a:p>
          <a:p>
            <a:r>
              <a:rPr lang="en-GB" dirty="0"/>
              <a:t>Informality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52203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-39755"/>
            <a:ext cx="7886700" cy="1231200"/>
          </a:xfrm>
        </p:spPr>
        <p:txBody>
          <a:bodyPr>
            <a:normAutofit/>
          </a:bodyPr>
          <a:lstStyle/>
          <a:p>
            <a:r>
              <a:rPr lang="en-GB" sz="4000" b="1" dirty="0"/>
              <a:t>The public sector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Central government</a:t>
            </a:r>
          </a:p>
          <a:p>
            <a:r>
              <a:rPr lang="en-GB" dirty="0"/>
              <a:t>Local government</a:t>
            </a:r>
          </a:p>
          <a:p>
            <a:r>
              <a:rPr lang="en-GB" dirty="0"/>
              <a:t>Public services</a:t>
            </a:r>
          </a:p>
          <a:p>
            <a:r>
              <a:rPr lang="en-GB" dirty="0"/>
              <a:t>QUANGOs</a:t>
            </a:r>
          </a:p>
          <a:p>
            <a:r>
              <a:rPr lang="en-GB" dirty="0"/>
              <a:t>Public corporations</a:t>
            </a:r>
          </a:p>
          <a:p>
            <a:endParaRPr lang="en-GB" dirty="0"/>
          </a:p>
          <a:p>
            <a:r>
              <a:rPr lang="en-GB" dirty="0"/>
              <a:t>Trade unions remain significant</a:t>
            </a:r>
          </a:p>
          <a:p>
            <a:r>
              <a:rPr lang="en-GB" dirty="0"/>
              <a:t>More centralised bargaining</a:t>
            </a:r>
          </a:p>
          <a:p>
            <a:r>
              <a:rPr lang="en-GB" dirty="0"/>
              <a:t>HR functions are large and bureaucratic</a:t>
            </a:r>
          </a:p>
          <a:p>
            <a:r>
              <a:rPr lang="en-GB" dirty="0"/>
              <a:t>Tradition of ‘best practice’</a:t>
            </a:r>
          </a:p>
        </p:txBody>
      </p:sp>
    </p:spTree>
    <p:extLst>
      <p:ext uri="{BB962C8B-B14F-4D97-AF65-F5344CB8AC3E}">
        <p14:creationId xmlns:p14="http://schemas.microsoft.com/office/powerpoint/2010/main" val="30150731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The third sector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Co-operatives</a:t>
            </a:r>
          </a:p>
          <a:p>
            <a:r>
              <a:rPr lang="en-GB" dirty="0"/>
              <a:t>Pressure groups &amp; campaigning organisations</a:t>
            </a:r>
          </a:p>
          <a:p>
            <a:r>
              <a:rPr lang="en-GB" dirty="0"/>
              <a:t>Charities</a:t>
            </a:r>
          </a:p>
          <a:p>
            <a:r>
              <a:rPr lang="en-GB" dirty="0"/>
              <a:t>Chartered bodies</a:t>
            </a:r>
          </a:p>
          <a:p>
            <a:endParaRPr lang="en-GB" dirty="0"/>
          </a:p>
          <a:p>
            <a:r>
              <a:rPr lang="en-GB" dirty="0"/>
              <a:t>Not-for-profit</a:t>
            </a:r>
          </a:p>
          <a:p>
            <a:r>
              <a:rPr lang="en-GB" dirty="0"/>
              <a:t>Boards of trustees</a:t>
            </a:r>
          </a:p>
          <a:p>
            <a:r>
              <a:rPr lang="en-GB" dirty="0" err="1"/>
              <a:t>Professionalisation</a:t>
            </a:r>
            <a:r>
              <a:rPr lang="en-GB" dirty="0"/>
              <a:t> of HRM</a:t>
            </a:r>
          </a:p>
          <a:p>
            <a:r>
              <a:rPr lang="en-GB" dirty="0"/>
              <a:t>Requirement to meet public sector standards</a:t>
            </a:r>
          </a:p>
        </p:txBody>
      </p:sp>
    </p:spTree>
    <p:extLst>
      <p:ext uri="{BB962C8B-B14F-4D97-AF65-F5344CB8AC3E}">
        <p14:creationId xmlns:p14="http://schemas.microsoft.com/office/powerpoint/2010/main" val="19992285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Product market developments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Increasing competitive intensity</a:t>
            </a:r>
          </a:p>
          <a:p>
            <a:pPr lvl="1"/>
            <a:endParaRPr lang="en-GB" dirty="0"/>
          </a:p>
          <a:p>
            <a:r>
              <a:rPr lang="en-GB" dirty="0"/>
              <a:t>Globalisation</a:t>
            </a:r>
          </a:p>
          <a:p>
            <a:r>
              <a:rPr lang="en-GB" dirty="0"/>
              <a:t>Technology</a:t>
            </a:r>
          </a:p>
          <a:p>
            <a:r>
              <a:rPr lang="en-GB" dirty="0"/>
              <a:t>Government policy</a:t>
            </a:r>
          </a:p>
          <a:p>
            <a:endParaRPr lang="en-GB" dirty="0"/>
          </a:p>
          <a:p>
            <a:r>
              <a:rPr lang="en-GB" dirty="0"/>
              <a:t>Uncertainty / volatility</a:t>
            </a:r>
          </a:p>
          <a:p>
            <a:r>
              <a:rPr lang="en-GB" dirty="0"/>
              <a:t>Change / conflict</a:t>
            </a:r>
          </a:p>
          <a:p>
            <a:r>
              <a:rPr lang="en-GB" dirty="0"/>
              <a:t>Flexibility</a:t>
            </a:r>
          </a:p>
          <a:p>
            <a:r>
              <a:rPr lang="en-GB" dirty="0"/>
              <a:t>Work intensity</a:t>
            </a:r>
          </a:p>
          <a:p>
            <a:r>
              <a:rPr lang="en-GB" dirty="0"/>
              <a:t>Evaluation of HR contributions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20438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Labour market developments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Reduced job security</a:t>
            </a:r>
          </a:p>
          <a:p>
            <a:r>
              <a:rPr lang="en-GB" dirty="0"/>
              <a:t>Increased cultural diversity </a:t>
            </a:r>
          </a:p>
          <a:p>
            <a:r>
              <a:rPr lang="en-GB" dirty="0"/>
              <a:t>Increased regulation</a:t>
            </a:r>
          </a:p>
          <a:p>
            <a:r>
              <a:rPr lang="en-GB" dirty="0"/>
              <a:t>Reduced equality</a:t>
            </a:r>
          </a:p>
        </p:txBody>
      </p:sp>
    </p:spTree>
    <p:extLst>
      <p:ext uri="{BB962C8B-B14F-4D97-AF65-F5344CB8AC3E}">
        <p14:creationId xmlns:p14="http://schemas.microsoft.com/office/powerpoint/2010/main" val="16816788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Organisational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Rational / classical</a:t>
            </a:r>
          </a:p>
          <a:p>
            <a:r>
              <a:rPr lang="en-GB" dirty="0"/>
              <a:t>Emergent / incremental</a:t>
            </a:r>
          </a:p>
          <a:p>
            <a:r>
              <a:rPr lang="en-GB" dirty="0"/>
              <a:t>Symbolic / radical</a:t>
            </a:r>
          </a:p>
          <a:p>
            <a:r>
              <a:rPr lang="en-GB" dirty="0"/>
              <a:t>The contribution of Henry </a:t>
            </a:r>
            <a:r>
              <a:rPr lang="en-GB" dirty="0" err="1"/>
              <a:t>Mintzberg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64244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9184" name="Group 32"/>
          <p:cNvGraphicFramePr>
            <a:graphicFrameLocks noGrp="1"/>
          </p:cNvGraphicFramePr>
          <p:nvPr/>
        </p:nvGraphicFramePr>
        <p:xfrm>
          <a:off x="900113" y="404813"/>
          <a:ext cx="7343775" cy="5921387"/>
        </p:xfrm>
        <a:graphic>
          <a:graphicData uri="http://schemas.openxmlformats.org/drawingml/2006/table">
            <a:tbl>
              <a:tblPr/>
              <a:tblGrid>
                <a:gridCol w="36718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7188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1546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3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  <a:cs typeface="Times New Roman" pitchFamily="18" charset="0"/>
                        </a:rPr>
                        <a:t>slow change / low complexity</a:t>
                      </a:r>
                      <a:endParaRPr kumimoji="0" lang="en-GB" sz="13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3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  <a:cs typeface="Times New Roman" pitchFamily="18" charset="0"/>
                        </a:rPr>
                        <a:t>         </a:t>
                      </a:r>
                      <a:endParaRPr kumimoji="0" lang="en-GB" sz="13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3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  <a:cs typeface="Times New Roman" pitchFamily="18" charset="0"/>
                        </a:rPr>
                        <a:t>            </a:t>
                      </a:r>
                      <a:endParaRPr kumimoji="0" lang="en-GB" sz="13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3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  <a:cs typeface="Times New Roman" pitchFamily="18" charset="0"/>
                        </a:rPr>
                        <a:t>           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3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3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3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  <a:cs typeface="Times New Roman" pitchFamily="18" charset="0"/>
                        </a:rPr>
                        <a:t>            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  <a:cs typeface="Times New Roman" pitchFamily="18" charset="0"/>
                        </a:rPr>
                        <a:t>RATIONAL MODEL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  <a:cs typeface="Times New Roman" pitchFamily="18" charset="0"/>
                        </a:rPr>
                        <a:t>slow change / high complexity </a:t>
                      </a:r>
                      <a:endParaRPr kumimoji="0" lang="en-GB" sz="13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  <a:cs typeface="Times New Roman" pitchFamily="18" charset="0"/>
                        </a:rPr>
                        <a:t>  </a:t>
                      </a:r>
                      <a:endParaRPr kumimoji="0" lang="en-GB" sz="13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  <a:cs typeface="Times New Roman" pitchFamily="18" charset="0"/>
                        </a:rPr>
                        <a:t>       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3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3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3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3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  <a:cs typeface="Times New Roman" pitchFamily="18" charset="0"/>
                        </a:rPr>
                        <a:t>IMPLEMENTORS              FORMULATE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2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2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2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marT="45716" marB="45716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6671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  <a:cs typeface="Times New Roman" pitchFamily="18" charset="0"/>
                        </a:rPr>
                        <a:t>fast change / low complexity</a:t>
                      </a:r>
                      <a:endParaRPr kumimoji="0" lang="en-GB" sz="13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  <a:cs typeface="Times New Roman" pitchFamily="18" charset="0"/>
                        </a:rPr>
                        <a:t>     </a:t>
                      </a:r>
                      <a:endParaRPr kumimoji="0" lang="en-GB" sz="13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  <a:cs typeface="Times New Roman" pitchFamily="18" charset="0"/>
                        </a:rPr>
                        <a:t>     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3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3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  <a:cs typeface="Times New Roman" pitchFamily="18" charset="0"/>
                        </a:rPr>
                        <a:t>FORMULATORS IMPLEMENT</a:t>
                      </a:r>
                      <a:endParaRPr kumimoji="0" lang="en-GB" sz="2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  <a:cs typeface="Times New Roman" pitchFamily="18" charset="0"/>
                      </a:endParaRPr>
                    </a:p>
                  </a:txBody>
                  <a:tcPr marT="45716" marB="45716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3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  <a:cs typeface="Times New Roman" pitchFamily="18" charset="0"/>
                        </a:rPr>
                        <a:t>fast change / high complexity</a:t>
                      </a:r>
                      <a:endParaRPr kumimoji="0" lang="en-GB" sz="13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3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3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3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3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3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3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en-GB" sz="2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Verdana" pitchFamily="34" charset="0"/>
                          <a:cs typeface="Times New Roman" pitchFamily="18" charset="0"/>
                        </a:rPr>
                        <a:t>RADICAL APPROACH</a:t>
                      </a:r>
                      <a:endParaRPr kumimoji="0" lang="en-GB" sz="2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Verdana" pitchFamily="34" charset="0"/>
                      </a:endParaRPr>
                    </a:p>
                  </a:txBody>
                  <a:tcPr marT="45716" marB="45716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76813" name="Rectangle 30"/>
          <p:cNvSpPr>
            <a:spLocks noChangeArrowheads="1"/>
          </p:cNvSpPr>
          <p:nvPr/>
        </p:nvSpPr>
        <p:spPr bwMode="auto">
          <a:xfrm>
            <a:off x="-2773363" y="2959100"/>
            <a:ext cx="184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>
              <a:latin typeface="Constantia" panose="0203060205030603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79552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Organisational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sz="2800" dirty="0"/>
              <a:t>Contingency thinking</a:t>
            </a:r>
          </a:p>
          <a:p>
            <a:pPr lvl="1"/>
            <a:r>
              <a:rPr lang="en-GB" sz="2400" dirty="0"/>
              <a:t>Porter</a:t>
            </a:r>
          </a:p>
          <a:p>
            <a:pPr lvl="1"/>
            <a:r>
              <a:rPr lang="en-GB" sz="2400" dirty="0"/>
              <a:t>Boston Consulting Group</a:t>
            </a:r>
          </a:p>
          <a:p>
            <a:pPr lvl="1"/>
            <a:r>
              <a:rPr lang="en-GB" sz="2400" dirty="0"/>
              <a:t>Miles and Snow</a:t>
            </a:r>
          </a:p>
          <a:p>
            <a:pPr lvl="1"/>
            <a:endParaRPr lang="en-GB" sz="2500" dirty="0"/>
          </a:p>
          <a:p>
            <a:r>
              <a:rPr lang="en-GB" sz="2800" dirty="0"/>
              <a:t>Best practice thinking</a:t>
            </a:r>
          </a:p>
          <a:p>
            <a:endParaRPr lang="en-GB" dirty="0"/>
          </a:p>
          <a:p>
            <a:r>
              <a:rPr lang="en-GB" sz="2800" dirty="0"/>
              <a:t>Resource-based thinking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6401416"/>
      </p:ext>
    </p:extLst>
  </p:cSld>
  <p:clrMapOvr>
    <a:masterClrMapping/>
  </p:clrMapOvr>
</p:sld>
</file>

<file path=ppt/theme/theme1.xml><?xml version="1.0" encoding="utf-8"?>
<a:theme xmlns:a="http://schemas.openxmlformats.org/drawingml/2006/main" name="CIPD WhiteDottedPattern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IPD PurpleDottedPattern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CIPD SlateDottedPattern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CIPD WhitePlain">
  <a:themeElements>
    <a:clrScheme name="Custom 1">
      <a:dk1>
        <a:srgbClr val="520D5D"/>
      </a:dk1>
      <a:lt1>
        <a:srgbClr val="FFFFFF"/>
      </a:lt1>
      <a:dk2>
        <a:srgbClr val="58595B"/>
      </a:dk2>
      <a:lt2>
        <a:srgbClr val="E7E6E6"/>
      </a:lt2>
      <a:accent1>
        <a:srgbClr val="520D5D"/>
      </a:accent1>
      <a:accent2>
        <a:srgbClr val="A991BC"/>
      </a:accent2>
      <a:accent3>
        <a:srgbClr val="58595B"/>
      </a:accent3>
      <a:accent4>
        <a:srgbClr val="E68286"/>
      </a:accent4>
      <a:accent5>
        <a:srgbClr val="DA1D52"/>
      </a:accent5>
      <a:accent6>
        <a:srgbClr val="DBD3E5"/>
      </a:accent6>
      <a:hlink>
        <a:srgbClr val="DA1D52"/>
      </a:hlink>
      <a:folHlink>
        <a:srgbClr val="520D5D"/>
      </a:folHlink>
    </a:clrScheme>
    <a:fontScheme name="Office Them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4F59197CE9A8C45A1FAF68A847A3CD6" ma:contentTypeVersion="1" ma:contentTypeDescription="Create a new document." ma:contentTypeScope="" ma:versionID="780e2b60fa495ae40af9fdb10f929f77">
  <xsd:schema xmlns:xsd="http://www.w3.org/2001/XMLSchema" xmlns:xs="http://www.w3.org/2001/XMLSchema" xmlns:p="http://schemas.microsoft.com/office/2006/metadata/properties" xmlns:ns1="http://schemas.microsoft.com/sharepoint/v3" targetNamespace="http://schemas.microsoft.com/office/2006/metadata/properties" ma:root="true" ma:fieldsID="18eccab7e06c40e5fe83bf06182e4b5b" ns1:_="">
    <xsd:import namespace="http://schemas.microsoft.com/sharepoint/v3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Scheduling Start Date" ma:description="Scheduling Start Date is a site column created by the Publishing feature. It is used to specify the date and time on which this page will first appear to site visitors." ma:hidden="true" ma:internalName="PublishingStartDate">
      <xsd:simpleType>
        <xsd:restriction base="dms:Unknown"/>
      </xsd:simpleType>
    </xsd:element>
    <xsd:element name="PublishingExpirationDate" ma:index="9" nillable="true" ma:displayName="Scheduling End Date" ma:description="Scheduling End Date is a site column created by the Publishing feature. It is used to specify the date and time on which this page will no longer appear to site visitors." ma:hidden="true" ma:internalName="PublishingExpirationDat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PublishingExpirationDate xmlns="http://schemas.microsoft.com/sharepoint/v3" xsi:nil="true"/>
    <PublishingStartDate xmlns="http://schemas.microsoft.com/sharepoint/v3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7A83033-A5AE-4B9F-97A2-2D79935AC2F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01A996E-8F35-4EE5-A18E-4DB6ABEAD384}">
  <ds:schemaRefs>
    <ds:schemaRef ds:uri="http://purl.org/dc/elements/1.1/"/>
    <ds:schemaRef ds:uri="http://schemas.microsoft.com/office/infopath/2007/PartnerControls"/>
    <ds:schemaRef ds:uri="http://purl.org/dc/terms/"/>
    <ds:schemaRef ds:uri="http://schemas.microsoft.com/office/2006/metadata/properties"/>
    <ds:schemaRef ds:uri="http://schemas.microsoft.com/office/2006/documentManagement/types"/>
    <ds:schemaRef ds:uri="http://schemas.microsoft.com/sharepoint/v3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406179DC-3C21-44D2-B100-8673DD45087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590</TotalTime>
  <Words>287</Words>
  <Application>Microsoft Office PowerPoint</Application>
  <PresentationFormat>On-screen Show (4:3)</PresentationFormat>
  <Paragraphs>129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12</vt:i4>
      </vt:variant>
    </vt:vector>
  </HeadingPairs>
  <TitlesOfParts>
    <vt:vector size="21" baseType="lpstr">
      <vt:lpstr>Arial</vt:lpstr>
      <vt:lpstr>Calibri</vt:lpstr>
      <vt:lpstr>Constantia</vt:lpstr>
      <vt:lpstr>Times New Roman</vt:lpstr>
      <vt:lpstr>Verdana</vt:lpstr>
      <vt:lpstr>CIPD WhiteDottedPattern</vt:lpstr>
      <vt:lpstr>CIPD PurpleDottedPattern</vt:lpstr>
      <vt:lpstr>CIPD SlateDottedPattern</vt:lpstr>
      <vt:lpstr>CIPD WhitePlain</vt:lpstr>
      <vt:lpstr>Studying Human Resource Management</vt:lpstr>
      <vt:lpstr>Contents (1)</vt:lpstr>
      <vt:lpstr>Contents (2)</vt:lpstr>
      <vt:lpstr>The private sector (1)</vt:lpstr>
      <vt:lpstr>The private sector (2)</vt:lpstr>
      <vt:lpstr>The public sector</vt:lpstr>
      <vt:lpstr>The third sector</vt:lpstr>
      <vt:lpstr>Product market developments</vt:lpstr>
      <vt:lpstr>Labour market developments</vt:lpstr>
      <vt:lpstr>Organisational strategies</vt:lpstr>
      <vt:lpstr>PowerPoint Presentation</vt:lpstr>
      <vt:lpstr>Organisational strategies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Martina Becikova</dc:creator>
  <cp:lastModifiedBy>Julie Thomas</cp:lastModifiedBy>
  <cp:revision>60</cp:revision>
  <cp:lastPrinted>2015-01-15T17:29:00Z</cp:lastPrinted>
  <dcterms:created xsi:type="dcterms:W3CDTF">2014-12-02T11:31:52Z</dcterms:created>
  <dcterms:modified xsi:type="dcterms:W3CDTF">2018-12-04T11:58:00Z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0x01010024F59197CE9A8C45A1FAF68A847A3CD6</vt:lpwstr>
  </property>
</Properties>
</file>