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273" r:id="rId9"/>
    <p:sldId id="364" r:id="rId10"/>
    <p:sldId id="261" r:id="rId11"/>
    <p:sldId id="365" r:id="rId12"/>
    <p:sldId id="366" r:id="rId13"/>
    <p:sldId id="337" r:id="rId14"/>
    <p:sldId id="367" r:id="rId15"/>
    <p:sldId id="368" r:id="rId16"/>
    <p:sldId id="363" r:id="rId17"/>
    <p:sldId id="265" r:id="rId18"/>
    <p:sldId id="263" r:id="rId19"/>
    <p:sldId id="266" r:id="rId20"/>
    <p:sldId id="268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878" autoAdjust="0"/>
    <p:restoredTop sz="94660"/>
  </p:normalViewPr>
  <p:slideViewPr>
    <p:cSldViewPr snapToGrid="0">
      <p:cViewPr>
        <p:scale>
          <a:sx n="75" d="100"/>
          <a:sy n="75" d="100"/>
        </p:scale>
        <p:origin x="245" y="5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740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5413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7775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677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2669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2928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38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19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1626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85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908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56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99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Claire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preece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2025209621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Deji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olagboye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 Claire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preece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will present my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fidings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basilas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bakery.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1468777-E2E5-4516-C543-500C23334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340" y="127994"/>
            <a:ext cx="3877089" cy="25443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Basils bakery is a small independent business located in a retail park in Coventry in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uk.Basil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skilled artisan baker who only uses organic ingredients ,to which he supplies to the local community .The business was opened in 2015, during the first few years the sales increased , however in 2020 people couldn’t access the bakery because of the restrictions during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lockdown.Buisnessess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struggling significantly and therefore the shops on the retail park are closing and most of basils devoted customers are being made redundant and also working from home .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dirty="0"/>
              <a:t>ROOT PROBLEM</a:t>
            </a:r>
            <a:br>
              <a:rPr lang="en-GB" sz="2900" dirty="0"/>
            </a:b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opinion the issues the bakery are  having that are affecting the drop in sales are: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location of the bakery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2.Not enough staff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3.No delivery drivers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4.More internet advertising example like adding the bakery onto a delivery app which will expand the business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 give examples of internal and external problems!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EB6659-CE74-4332-0B50-45A555DA43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3048" y="2311230"/>
            <a:ext cx="5764071" cy="36844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5E441E-E01D-5911-3901-5D21260CF805}"/>
              </a:ext>
            </a:extLst>
          </p:cNvPr>
          <p:cNvSpPr txBox="1"/>
          <p:nvPr/>
        </p:nvSpPr>
        <p:spPr>
          <a:xfrm>
            <a:off x="1" y="2086252"/>
            <a:ext cx="711843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What is PESTEL? </a:t>
            </a:r>
          </a:p>
          <a:p>
            <a:r>
              <a:rPr lang="en-GB" sz="1200" dirty="0"/>
              <a:t>The PESTEL framework is a strategic tool used to analyse the external business environment by examining the political, economic, social, technological, environmental &amp; legal factors.</a:t>
            </a:r>
          </a:p>
          <a:p>
            <a:endParaRPr lang="en-GB" sz="1400" dirty="0"/>
          </a:p>
          <a:p>
            <a:r>
              <a:rPr lang="en-GB" sz="1400" dirty="0"/>
              <a:t>Why &amp; How is it used?</a:t>
            </a:r>
          </a:p>
          <a:p>
            <a:r>
              <a:rPr lang="en-GB" sz="1400" dirty="0"/>
              <a:t>It supports strategic planning &amp; decision making, identifies external opportunities &amp; threats, used in business strategy, market entry, risk management &amp; environmental scanning.</a:t>
            </a:r>
          </a:p>
          <a:p>
            <a:endParaRPr lang="en-GB" sz="1400" dirty="0"/>
          </a:p>
          <a:p>
            <a:r>
              <a:rPr lang="en-GB" sz="1400" dirty="0"/>
              <a:t>Benefits:</a:t>
            </a:r>
          </a:p>
          <a:p>
            <a:r>
              <a:rPr lang="en-GB" sz="1400" dirty="0"/>
              <a:t>Simple &amp; easy to use, provides a structured analysis of external factors, helps identify opportunities &amp; risks, encourages long-term strategic thinking &amp; applicable across different industries</a:t>
            </a:r>
          </a:p>
          <a:p>
            <a:endParaRPr lang="en-GB" sz="1400" dirty="0"/>
          </a:p>
          <a:p>
            <a:r>
              <a:rPr lang="en-GB" sz="1400" dirty="0"/>
              <a:t>Criticisms</a:t>
            </a:r>
            <a:r>
              <a:rPr lang="en-GB" sz="1600" dirty="0"/>
              <a:t>: </a:t>
            </a:r>
          </a:p>
          <a:p>
            <a:r>
              <a:rPr lang="en-GB" sz="1400" dirty="0"/>
              <a:t>It oversimplifies complex business environment, does not prioritise the importance of factors, can become outdated quickly in changing markets, relies on subjective judgement and does not provide direct strategic solutions.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EBD1D5-A77C-3DA9-D2E2-AE399E09759B}"/>
              </a:ext>
            </a:extLst>
          </p:cNvPr>
          <p:cNvSpPr txBox="1"/>
          <p:nvPr/>
        </p:nvSpPr>
        <p:spPr>
          <a:xfrm>
            <a:off x="4191964" y="862315"/>
            <a:ext cx="3808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PESTEL Framework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C9C28-423E-1533-E8C4-9F7EF1022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499DC-B1B5-D35B-357B-3E9F610D7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Johnson, G., Scholes, K. and Whittington, R. (2020) Exploring Strategy. Pearson.</a:t>
            </a:r>
          </a:p>
          <a:p>
            <a:r>
              <a:rPr lang="en-GB" sz="3200" dirty="0"/>
              <a:t>Yüksel, İ. (2012) International Journal of Business and Management, 7(24), pp. 52-66</a:t>
            </a:r>
          </a:p>
          <a:p>
            <a:r>
              <a:rPr lang="en-GB" sz="3200" dirty="0"/>
              <a:t>Lynch, R. (2021) Strategic Management. Pearson.</a:t>
            </a:r>
          </a:p>
        </p:txBody>
      </p:sp>
    </p:spTree>
    <p:extLst>
      <p:ext uri="{BB962C8B-B14F-4D97-AF65-F5344CB8AC3E}">
        <p14:creationId xmlns:p14="http://schemas.microsoft.com/office/powerpoint/2010/main" val="4253062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-589501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511342"/>
              </p:ext>
            </p:extLst>
          </p:nvPr>
        </p:nvGraphicFramePr>
        <p:xfrm>
          <a:off x="682304" y="2132013"/>
          <a:ext cx="10827391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Support Policies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Rates &amp; Taxation.     Shortage of flour coming into the country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 of Living Crisis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&amp; Rising Costs</a:t>
                      </a:r>
                    </a:p>
                    <a:p>
                      <a:r>
                        <a:rPr lang="en-GB" sz="1400" b="1" dirty="0"/>
                        <a:t>Every 2 moths shops are closing which will affect the bakery , not so many customers 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Changing Working Patterns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Demand For Convenience</a:t>
                      </a:r>
                    </a:p>
                    <a:p>
                      <a:r>
                        <a:rPr lang="en-GB" sz="1400" b="1" dirty="0"/>
                        <a:t>People prefer to work from home 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Ordering Systems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Delivery Platforms</a:t>
                      </a:r>
                    </a:p>
                    <a:p>
                      <a:r>
                        <a:rPr lang="en-GB" sz="1400" b="1" dirty="0"/>
                        <a:t>People prefer to shop </a:t>
                      </a:r>
                      <a:r>
                        <a:rPr lang="en-GB" sz="1400" b="1" dirty="0" err="1"/>
                        <a:t>oline</a:t>
                      </a:r>
                      <a:r>
                        <a:rPr lang="en-GB" sz="1400" b="1" dirty="0"/>
                        <a:t> and basils bakery does not have an online service 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Safety Regulations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Law</a:t>
                      </a:r>
                    </a:p>
                    <a:p>
                      <a:r>
                        <a:rPr lang="en-GB" sz="1400" b="1" dirty="0"/>
                        <a:t>The bakery only uses </a:t>
                      </a:r>
                      <a:r>
                        <a:rPr lang="en-GB" sz="1400" b="1" dirty="0" err="1"/>
                        <a:t>oranic</a:t>
                      </a:r>
                      <a:r>
                        <a:rPr lang="en-GB" sz="1400" b="1" dirty="0"/>
                        <a:t> ingredients which u have to follow food safety guide lines 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Organic Ingredient Sourcing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 Impacts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E989E-64F3-1A47-F86C-C97B7CE24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Factors For BASIL’S BAKERY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D6D47-2CCB-A8AE-D23B-51B6FDF5A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15732"/>
            <a:ext cx="12191999" cy="4352411"/>
          </a:xfrm>
        </p:spPr>
        <p:txBody>
          <a:bodyPr>
            <a:normAutofit fontScale="47500" lnSpcReduction="20000"/>
          </a:bodyPr>
          <a:lstStyle/>
          <a:p>
            <a:r>
              <a:rPr lang="en-GB" sz="2300" b="1" u="sng" dirty="0"/>
              <a:t>Political Factors:</a:t>
            </a:r>
            <a:r>
              <a:rPr lang="en-GB" sz="2300" b="1" dirty="0"/>
              <a:t> </a:t>
            </a:r>
            <a:r>
              <a:rPr lang="en-GB" sz="2300" dirty="0"/>
              <a:t>Government support policies – During COVID-19, government restrictions reduced the sales &amp; customer footfall. Although support schemes were put in place to help businesses survive, customer numbers have not yet returned to pre-pandemic levels. </a:t>
            </a:r>
          </a:p>
          <a:p>
            <a:pPr marL="0" indent="0">
              <a:buNone/>
            </a:pPr>
            <a:r>
              <a:rPr lang="en-GB" sz="2300" dirty="0"/>
              <a:t>Business Rates &amp; Taxation – Rising Business rates &amp; operating costs increased Basil’s Bakery’s overheads which reduced profitability &amp; making growth more difficult. </a:t>
            </a:r>
          </a:p>
          <a:p>
            <a:r>
              <a:rPr lang="en-GB" sz="2300" b="1" u="sng" dirty="0"/>
              <a:t>Economic Factors:</a:t>
            </a:r>
            <a:r>
              <a:rPr lang="en-GB" sz="2300" dirty="0"/>
              <a:t> Cost of Living Crisis – Consumers have a low income &amp; may purchase cheaper food instead of premium artisan bakery products.</a:t>
            </a:r>
          </a:p>
          <a:p>
            <a:pPr marL="0" indent="0">
              <a:buNone/>
            </a:pPr>
            <a:r>
              <a:rPr lang="en-GB" sz="2300" dirty="0"/>
              <a:t>Inflation &amp; Rising Costs – Rent, utilities, insurance &amp; organic ingredients have all increased in price which has put pressure on profit margins.</a:t>
            </a:r>
          </a:p>
          <a:p>
            <a:r>
              <a:rPr lang="en-GB" sz="2300" b="1" u="sng" dirty="0"/>
              <a:t>Social Factors:</a:t>
            </a:r>
            <a:r>
              <a:rPr lang="en-GB" sz="2300" dirty="0"/>
              <a:t> Changing Working Patterns – More workers now work from home which has reduced the number of customers visiting the bakery during weekdays. </a:t>
            </a:r>
          </a:p>
          <a:p>
            <a:pPr marL="0" indent="0">
              <a:buNone/>
            </a:pPr>
            <a:r>
              <a:rPr lang="en-GB" sz="2300" dirty="0"/>
              <a:t>Consumer Demand for Convenience – Customers have requested delivery &amp; pre-order services. Failure to provide these may result in losing sales to competitors who offer a greater convenience.</a:t>
            </a:r>
          </a:p>
          <a:p>
            <a:r>
              <a:rPr lang="en-GB" sz="2300" b="1" u="sng" dirty="0"/>
              <a:t>Technological Factors:</a:t>
            </a:r>
            <a:r>
              <a:rPr lang="en-GB" sz="2300" dirty="0"/>
              <a:t> Online Ordering Systems – Basil currently struggles to take phone orders, so an online ordering system could improve customer service &amp; reduce waiting times ensuring all parties have a greater service.</a:t>
            </a:r>
          </a:p>
          <a:p>
            <a:pPr marL="0" indent="0">
              <a:buNone/>
            </a:pPr>
            <a:r>
              <a:rPr lang="en-GB" sz="2300" dirty="0"/>
              <a:t>Delivery Platforms – Services such as food delivery apps could help Basil’s Bakery reach customers who no longer visit the retail park regularly.</a:t>
            </a:r>
          </a:p>
          <a:p>
            <a:r>
              <a:rPr lang="en-GB" sz="2300" b="1" u="sng" dirty="0"/>
              <a:t>Legal Factors:</a:t>
            </a:r>
            <a:r>
              <a:rPr lang="en-GB" sz="2300" dirty="0"/>
              <a:t> Food Safety Regulations – Basil’s Bakery must comply with UK Food Hygiene &amp; Food Safety legislation to maintain customer trust &amp; avoid penalties.</a:t>
            </a:r>
          </a:p>
          <a:p>
            <a:pPr marL="0" indent="0">
              <a:buNone/>
            </a:pPr>
            <a:r>
              <a:rPr lang="en-GB" sz="2300" dirty="0"/>
              <a:t>Employment Law – If Basil’s Bakery hires staff to support delivery or order management, he must comply with minimum wage, working time and health &amp; safety regulations</a:t>
            </a:r>
          </a:p>
          <a:p>
            <a:r>
              <a:rPr lang="en-GB" sz="2300" b="1" dirty="0"/>
              <a:t>Environmental Factors:</a:t>
            </a:r>
            <a:r>
              <a:rPr lang="en-GB" sz="2300" dirty="0"/>
              <a:t> Organic Ingredient Sourcing – Basil’s Bakery commitment to organic produce appeals to environmentally conscious customers but also increases exposure to crop failures &amp; supply shortages.</a:t>
            </a:r>
          </a:p>
          <a:p>
            <a:pPr marL="0" indent="0">
              <a:buNone/>
            </a:pPr>
            <a:r>
              <a:rPr lang="en-GB" sz="2300" dirty="0"/>
              <a:t>Climate Change Impacts – Extreme weather can affect crop yields, making ingredient costs unpredictable &amp; difficult to budget for.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77754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1850-DF7D-39C2-CCC0-2A5707CC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Referneces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8F234-25CD-457C-3AB0-8BD6335BF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Johnson, G., Whittington, R., Scholes, K., Angwin, D. and </a:t>
            </a:r>
            <a:r>
              <a:rPr lang="en-GB" dirty="0" err="1"/>
              <a:t>Regnér</a:t>
            </a:r>
            <a:r>
              <a:rPr lang="en-GB" dirty="0"/>
              <a:t>, P. (2020) Exploring Strategy.  12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Office for National Statistics (2025) Business Costs and Inflation Statistics. Available at: </a:t>
            </a:r>
            <a:r>
              <a:rPr lang="en-GB" dirty="0">
                <a:hlinkClick r:id="rId2"/>
              </a:rPr>
              <a:t>https://www.gov.uk</a:t>
            </a:r>
            <a:endParaRPr lang="en-GB" dirty="0"/>
          </a:p>
          <a:p>
            <a:r>
              <a:rPr lang="en-GB" dirty="0"/>
              <a:t>Food Standards Agency (2025) Food Safety and Hygiene Guidance.  Available at https://www.food.gov.uk </a:t>
            </a:r>
          </a:p>
        </p:txBody>
      </p:sp>
    </p:spTree>
    <p:extLst>
      <p:ext uri="{BB962C8B-B14F-4D97-AF65-F5344CB8AC3E}">
        <p14:creationId xmlns:p14="http://schemas.microsoft.com/office/powerpoint/2010/main" val="21767289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850"/>
            <a:ext cx="10515600" cy="48637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15732"/>
            <a:ext cx="12192000" cy="413741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the Cause-And-Effect Model?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problem-solving tool used to identify the root causes of a problem by visually mapping possible causes &amp; their effects. It is also known as the Ishikawa Diagram or Fishbone Diagram. It is a useful tool for identifying potential root causes of business problems but should also be used alongside data analysis &amp; other problem-solving techniques to confirm findings.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Helps identify the root causes of problems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better decision making &amp; problem-solving.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Encourages teams to explore all possible causes rather than focusing on symptoms.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Quality management &amp; continuous improvement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Manufacturing, healthcare, retail &amp; service industries</a:t>
            </a:r>
          </a:p>
          <a:p>
            <a:pPr>
              <a:lnSpc>
                <a:spcPct val="10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Causes are grouped into categories &amp; linked to a specific problem</a:t>
            </a:r>
          </a:p>
          <a:p>
            <a:pPr>
              <a:lnSpc>
                <a:spcPct val="10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184EE-4E2B-0D90-8F3B-1DD66123A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F28AD-330E-C392-A5DB-03609AFD3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u="sng" dirty="0"/>
              <a:t>Benefits:</a:t>
            </a:r>
          </a:p>
          <a:p>
            <a:r>
              <a:rPr lang="en-GB" sz="2600" dirty="0"/>
              <a:t>Simple &amp; easy to understand </a:t>
            </a:r>
          </a:p>
          <a:p>
            <a:r>
              <a:rPr lang="en-GB" sz="2600" dirty="0"/>
              <a:t>Encourages teamwork &amp; brainstorming</a:t>
            </a:r>
          </a:p>
          <a:p>
            <a:r>
              <a:rPr lang="en-GB" sz="2600" dirty="0"/>
              <a:t>Helps identify root causes systematically</a:t>
            </a:r>
          </a:p>
          <a:p>
            <a:r>
              <a:rPr lang="en-GB" sz="2600" dirty="0"/>
              <a:t>Supports continuous improvement</a:t>
            </a:r>
          </a:p>
          <a:p>
            <a:pPr marL="0" indent="0">
              <a:buNone/>
            </a:pPr>
            <a:r>
              <a:rPr lang="en-GB" sz="2600" b="1" u="sng" dirty="0"/>
              <a:t>Criticisms:</a:t>
            </a:r>
          </a:p>
          <a:p>
            <a:r>
              <a:rPr lang="en-GB" sz="2600" dirty="0"/>
              <a:t>Relies heavily on participant knowledge &amp; judgement</a:t>
            </a:r>
          </a:p>
          <a:p>
            <a:r>
              <a:rPr lang="en-GB" sz="2600" dirty="0"/>
              <a:t>Does not show which causes are most important</a:t>
            </a:r>
          </a:p>
          <a:p>
            <a:r>
              <a:rPr lang="en-GB" sz="2600" dirty="0"/>
              <a:t>Can become complex when many causes are identified</a:t>
            </a:r>
          </a:p>
          <a:p>
            <a:r>
              <a:rPr lang="en-GB" sz="2600" dirty="0"/>
              <a:t>Identifies possible causes but does not prove cause-and-effect relationships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440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CEDAC-7ECB-37A6-FDFE-9E5B05B48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939" y="144119"/>
            <a:ext cx="9603275" cy="104923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D756C-D35A-837B-B45D-900BACC93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" y="426720"/>
            <a:ext cx="12283439" cy="5547942"/>
          </a:xfrm>
        </p:spPr>
        <p:txBody>
          <a:bodyPr>
            <a:normAutofit/>
          </a:bodyPr>
          <a:lstStyle/>
          <a:p>
            <a:r>
              <a:rPr lang="en-GB" sz="2800" dirty="0"/>
              <a:t>Ishikawa, K. (1985) What is Total Quality Control? The Japanese Way. Englewood Cliffs, NJ: Prentice Hall.</a:t>
            </a:r>
          </a:p>
          <a:p>
            <a:r>
              <a:rPr lang="en-GB" sz="2800" dirty="0"/>
              <a:t>Slack, N. and Brandon-Jones, A. (2022) Operations and Process Management. 7</a:t>
            </a:r>
            <a:r>
              <a:rPr lang="en-GB" sz="2800" baseline="30000" dirty="0"/>
              <a:t>th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 Harlow: Pearson.</a:t>
            </a:r>
          </a:p>
          <a:p>
            <a:r>
              <a:rPr lang="en-GB" sz="2800" dirty="0"/>
              <a:t>Oakland, J.S. (2014) Total Quality Management and Operational Excellence. 4</a:t>
            </a:r>
            <a:r>
              <a:rPr lang="en-GB" sz="2800" baseline="30000" dirty="0"/>
              <a:t>th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 London: Routledge.</a:t>
            </a:r>
          </a:p>
          <a:p>
            <a:r>
              <a:rPr lang="en-GB" sz="2800" dirty="0"/>
              <a:t>Taylor and </a:t>
            </a:r>
            <a:r>
              <a:rPr lang="en-GB" sz="2800" dirty="0" err="1"/>
              <a:t>francis</a:t>
            </a:r>
            <a:r>
              <a:rPr lang="en-GB" sz="2800" dirty="0"/>
              <a:t> (2018) The problem –solving- </a:t>
            </a:r>
            <a:r>
              <a:rPr lang="en-GB" sz="2800" dirty="0" err="1"/>
              <a:t>preventionand</a:t>
            </a:r>
            <a:r>
              <a:rPr lang="en-GB" sz="2800" dirty="0"/>
              <a:t> decision making</a:t>
            </a:r>
          </a:p>
          <a:p>
            <a:r>
              <a:rPr lang="en-GB" sz="2800" dirty="0"/>
              <a:t>A </a:t>
            </a:r>
            <a:r>
              <a:rPr lang="en-GB" sz="2800" dirty="0" err="1"/>
              <a:t>clair</a:t>
            </a:r>
            <a:r>
              <a:rPr lang="en-GB" sz="2800" dirty="0"/>
              <a:t>, john Eric (1934)-author 5</a:t>
            </a:r>
            <a:r>
              <a:rPr lang="en-GB" sz="2800" baseline="30000" dirty="0"/>
              <a:t>th</a:t>
            </a:r>
            <a:r>
              <a:rPr lang="en-GB" sz="2800" dirty="0"/>
              <a:t> edition decision making and problem solving; break through the barriers and certainly at work.</a:t>
            </a:r>
          </a:p>
        </p:txBody>
      </p:sp>
    </p:spTree>
    <p:extLst>
      <p:ext uri="{BB962C8B-B14F-4D97-AF65-F5344CB8AC3E}">
        <p14:creationId xmlns:p14="http://schemas.microsoft.com/office/powerpoint/2010/main" val="4113366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 err="1"/>
              <a:t>i</a:t>
            </a:r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25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perrecnt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decrease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Prices going up n down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Clocking in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vehicles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Balanced variety in nutrient foods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2C1408-5BA7-3EC1-2107-567DD0FD5CC2}"/>
              </a:ext>
            </a:extLst>
          </p:cNvPr>
          <p:cNvSpPr/>
          <p:nvPr/>
        </p:nvSpPr>
        <p:spPr>
          <a:xfrm>
            <a:off x="6369413" y="2579914"/>
            <a:ext cx="2513330" cy="5839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Not enough staff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0BA9F6-0B78-501A-9A5F-9518E831C064}"/>
              </a:ext>
            </a:extLst>
          </p:cNvPr>
          <p:cNvSpPr txBox="1"/>
          <p:nvPr/>
        </p:nvSpPr>
        <p:spPr>
          <a:xfrm>
            <a:off x="6369413" y="4328160"/>
            <a:ext cx="22156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Workplac</a:t>
            </a:r>
            <a:r>
              <a:rPr lang="en-GB" dirty="0"/>
              <a:t> environment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BB208B-E85A-F9E2-040A-C5874BBB3330}"/>
              </a:ext>
            </a:extLst>
          </p:cNvPr>
          <p:cNvSpPr/>
          <p:nvPr/>
        </p:nvSpPr>
        <p:spPr>
          <a:xfrm>
            <a:off x="833120" y="4076202"/>
            <a:ext cx="1818640" cy="3792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Incorrect slides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960" y="1826577"/>
            <a:ext cx="10515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root problem – example the issues the bakery are having that have caused the drop in sales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I also used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analysis model that helps understand the actual problems within the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buisness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cause and effect module ; it’s a problem solving tool to identify the root problem of a problem by visually mapping the causes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cause and effect wishbone diagram to explain the different procedures within the workplace  within the workplace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have utilised a range of sources provided to you in the Essential Online Reading list.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3649</TotalTime>
  <Words>1609</Words>
  <Application>Microsoft Office PowerPoint</Application>
  <PresentationFormat>Widescreen</PresentationFormat>
  <Paragraphs>179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Gill Sans MT</vt:lpstr>
      <vt:lpstr>Wingdings</vt:lpstr>
      <vt:lpstr>Gallery</vt:lpstr>
      <vt:lpstr>PowerPoint Presentation</vt:lpstr>
      <vt:lpstr>Provide an Overview of your presentation.  (approx. 30 seconds)</vt:lpstr>
      <vt:lpstr>PowerPoint Presentation</vt:lpstr>
      <vt:lpstr>ROOT PROBLEM </vt:lpstr>
      <vt:lpstr> </vt:lpstr>
      <vt:lpstr>References</vt:lpstr>
      <vt:lpstr>  Provide an application and discuss the information provided in your PESTEL Framework  (approx. 1 minute 30 seconds).  </vt:lpstr>
      <vt:lpstr>PESTEL Factors For BASIL’S BAKERY</vt:lpstr>
      <vt:lpstr>Referneces</vt:lpstr>
      <vt:lpstr>Cause-and-effect model</vt:lpstr>
      <vt:lpstr>Cause-and-effect model</vt:lpstr>
      <vt:lpstr>References</vt:lpstr>
      <vt:lpstr>PowerPoint Presentation</vt:lpstr>
      <vt:lpstr> 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Claire Preece (2520962)</cp:lastModifiedBy>
  <cp:revision>104</cp:revision>
  <dcterms:created xsi:type="dcterms:W3CDTF">2024-01-29T11:42:05Z</dcterms:created>
  <dcterms:modified xsi:type="dcterms:W3CDTF">2026-06-12T16:38:29Z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