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6" r:id="rId1"/>
  </p:sldMasterIdLst>
  <p:notesMasterIdLst>
    <p:notesMasterId r:id="rId16"/>
  </p:notesMasterIdLst>
  <p:handoutMasterIdLst>
    <p:handoutMasterId r:id="rId17"/>
  </p:handoutMasterIdLst>
  <p:sldIdLst>
    <p:sldId id="336" r:id="rId2"/>
    <p:sldId id="337" r:id="rId3"/>
    <p:sldId id="257" r:id="rId4"/>
    <p:sldId id="259" r:id="rId5"/>
    <p:sldId id="260" r:id="rId6"/>
    <p:sldId id="261" r:id="rId7"/>
    <p:sldId id="262" r:id="rId8"/>
    <p:sldId id="263" r:id="rId9"/>
    <p:sldId id="338" r:id="rId10"/>
    <p:sldId id="339" r:id="rId11"/>
    <p:sldId id="340" r:id="rId12"/>
    <p:sldId id="341" r:id="rId13"/>
    <p:sldId id="335" r:id="rId14"/>
    <p:sldId id="342" r:id="rId15"/>
  </p:sldIdLst>
  <p:sldSz cx="9144000" cy="6858000" type="screen4x3"/>
  <p:notesSz cx="6858000" cy="9144000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ctr" rtl="0" eaLnBrk="0" fontAlgn="base" hangingPunct="0">
      <a:spcBef>
        <a:spcPct val="0"/>
      </a:spcBef>
      <a:spcAft>
        <a:spcPct val="0"/>
      </a:spcAft>
      <a:defRPr sz="22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Book Antiqua" pitchFamily="18" charset="0"/>
        <a:ea typeface="+mn-ea"/>
        <a:cs typeface="+mn-cs"/>
      </a:defRPr>
    </a:lvl1pPr>
    <a:lvl2pPr marL="457200" algn="ctr" rtl="0" eaLnBrk="0" fontAlgn="base" hangingPunct="0">
      <a:spcBef>
        <a:spcPct val="0"/>
      </a:spcBef>
      <a:spcAft>
        <a:spcPct val="0"/>
      </a:spcAft>
      <a:defRPr sz="22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Book Antiqua" pitchFamily="18" charset="0"/>
        <a:ea typeface="+mn-ea"/>
        <a:cs typeface="+mn-cs"/>
      </a:defRPr>
    </a:lvl2pPr>
    <a:lvl3pPr marL="914400" algn="ctr" rtl="0" eaLnBrk="0" fontAlgn="base" hangingPunct="0">
      <a:spcBef>
        <a:spcPct val="0"/>
      </a:spcBef>
      <a:spcAft>
        <a:spcPct val="0"/>
      </a:spcAft>
      <a:defRPr sz="22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Book Antiqua" pitchFamily="18" charset="0"/>
        <a:ea typeface="+mn-ea"/>
        <a:cs typeface="+mn-cs"/>
      </a:defRPr>
    </a:lvl3pPr>
    <a:lvl4pPr marL="1371600" algn="ctr" rtl="0" eaLnBrk="0" fontAlgn="base" hangingPunct="0">
      <a:spcBef>
        <a:spcPct val="0"/>
      </a:spcBef>
      <a:spcAft>
        <a:spcPct val="0"/>
      </a:spcAft>
      <a:defRPr sz="22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Book Antiqua" pitchFamily="18" charset="0"/>
        <a:ea typeface="+mn-ea"/>
        <a:cs typeface="+mn-cs"/>
      </a:defRPr>
    </a:lvl4pPr>
    <a:lvl5pPr marL="1828800" algn="ctr" rtl="0" eaLnBrk="0" fontAlgn="base" hangingPunct="0">
      <a:spcBef>
        <a:spcPct val="0"/>
      </a:spcBef>
      <a:spcAft>
        <a:spcPct val="0"/>
      </a:spcAft>
      <a:defRPr sz="22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Book Antiqua" pitchFamily="18" charset="0"/>
        <a:ea typeface="+mn-ea"/>
        <a:cs typeface="+mn-cs"/>
      </a:defRPr>
    </a:lvl5pPr>
    <a:lvl6pPr marL="2286000" algn="l" defTabSz="914400" rtl="0" eaLnBrk="1" latinLnBrk="0" hangingPunct="1">
      <a:defRPr sz="22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Book Antiqua" pitchFamily="18" charset="0"/>
        <a:ea typeface="+mn-ea"/>
        <a:cs typeface="+mn-cs"/>
      </a:defRPr>
    </a:lvl6pPr>
    <a:lvl7pPr marL="2743200" algn="l" defTabSz="914400" rtl="0" eaLnBrk="1" latinLnBrk="0" hangingPunct="1">
      <a:defRPr sz="22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Book Antiqua" pitchFamily="18" charset="0"/>
        <a:ea typeface="+mn-ea"/>
        <a:cs typeface="+mn-cs"/>
      </a:defRPr>
    </a:lvl7pPr>
    <a:lvl8pPr marL="3200400" algn="l" defTabSz="914400" rtl="0" eaLnBrk="1" latinLnBrk="0" hangingPunct="1">
      <a:defRPr sz="22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Book Antiqua" pitchFamily="18" charset="0"/>
        <a:ea typeface="+mn-ea"/>
        <a:cs typeface="+mn-cs"/>
      </a:defRPr>
    </a:lvl8pPr>
    <a:lvl9pPr marL="3657600" algn="l" defTabSz="914400" rtl="0" eaLnBrk="1" latinLnBrk="0" hangingPunct="1">
      <a:defRPr sz="22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Book Antiqua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808">
          <p15:clr>
            <a:srgbClr val="A4A3A4"/>
          </p15:clr>
        </p15:guide>
        <p15:guide id="2" pos="514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FF6600"/>
    <a:srgbClr val="006699"/>
    <a:srgbClr val="FFFFFF"/>
    <a:srgbClr val="8CF4EA"/>
    <a:srgbClr val="993366"/>
    <a:srgbClr val="525252"/>
    <a:srgbClr val="660033"/>
    <a:srgbClr val="6666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32787"/>
    <p:restoredTop sz="90898" autoAdjust="0"/>
  </p:normalViewPr>
  <p:slideViewPr>
    <p:cSldViewPr snapToGrid="0">
      <p:cViewPr varScale="1">
        <p:scale>
          <a:sx n="111" d="100"/>
          <a:sy n="111" d="100"/>
        </p:scale>
        <p:origin x="1608" y="132"/>
      </p:cViewPr>
      <p:guideLst>
        <p:guide orient="horz" pos="808"/>
        <p:guide pos="514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6381750" y="8750300"/>
            <a:ext cx="406400" cy="3016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 anchor="ctr">
            <a:spAutoFit/>
          </a:bodyPr>
          <a:lstStyle/>
          <a:p>
            <a:pPr algn="r"/>
            <a:fld id="{FB7458EC-155B-4858-A15B-9E12D5BCB3DD}" type="slidenum">
              <a:rPr lang="en-US" sz="1400">
                <a:effectLst/>
              </a:rPr>
              <a:pPr algn="r"/>
              <a:t>‹#›</a:t>
            </a:fld>
            <a:endParaRPr lang="en-US" sz="140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778410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notes styles</a:t>
            </a:r>
          </a:p>
          <a:p>
            <a:pPr lvl="0"/>
            <a:r>
              <a:rPr lang="en-US" smtClean="0"/>
              <a:t>Second Level</a:t>
            </a:r>
          </a:p>
          <a:p>
            <a:pPr lvl="0"/>
            <a:r>
              <a:rPr lang="en-US" smtClean="0"/>
              <a:t>Third Level</a:t>
            </a:r>
          </a:p>
          <a:p>
            <a:pPr lvl="0"/>
            <a:r>
              <a:rPr lang="en-US" smtClean="0"/>
              <a:t>Fourth Level</a:t>
            </a:r>
          </a:p>
          <a:p>
            <a:pPr lvl="0"/>
            <a:r>
              <a:rPr lang="en-US" smtClean="0"/>
              <a:t>Fifth Level</a:t>
            </a:r>
          </a:p>
        </p:txBody>
      </p:sp>
      <p:sp>
        <p:nvSpPr>
          <p:cNvPr id="2051" name="Rectangle 3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9350" y="692150"/>
            <a:ext cx="4559300" cy="34163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</p:spPr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6381750" y="8750300"/>
            <a:ext cx="406400" cy="30162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 anchor="ctr">
            <a:spAutoFit/>
          </a:bodyPr>
          <a:lstStyle/>
          <a:p>
            <a:pPr algn="r"/>
            <a:fld id="{BF7340AF-D0C7-45AC-AFDF-5718DA9CA140}" type="slidenum">
              <a:rPr lang="en-US" sz="1400">
                <a:effectLst/>
              </a:rPr>
              <a:pPr algn="r"/>
              <a:t>‹#›</a:t>
            </a:fld>
            <a:endParaRPr lang="en-US" sz="140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69955193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Book Antiqua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Book Antiqua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Book Antiqua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Book Antiqua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Book Antiqua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050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68611" name="Rectangle 2051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en-US" sz="240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25688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67587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en-US" sz="240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050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69635" name="Rectangle 2051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en-US" sz="240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70659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en-US" sz="240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050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71683" name="Rectangle 2051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en-US" sz="240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72707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en-US" sz="240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en-US" sz="240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en-US" sz="240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18481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103427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en-US" sz="240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360756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149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924098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0" name="Rectangle 2050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150531" name="Rectangle 2051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229004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131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34923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85800" y="28575"/>
            <a:ext cx="7772400" cy="684441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 smtClean="0"/>
              <a:t>Click to edit </a:t>
            </a:r>
            <a:r>
              <a:rPr lang="en-US" dirty="0" err="1" smtClean="0"/>
              <a:t>Mclick</a:t>
            </a:r>
            <a:r>
              <a:rPr lang="en-US" dirty="0" smtClean="0"/>
              <a:t> to </a:t>
            </a:r>
            <a:r>
              <a:rPr lang="en-US" dirty="0" err="1" smtClean="0"/>
              <a:t>editaster</a:t>
            </a:r>
            <a:r>
              <a:rPr lang="en-US" dirty="0" smtClean="0"/>
              <a:t>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auto">
          <a:xfrm>
            <a:off x="1" y="0"/>
            <a:ext cx="9144000" cy="857250"/>
          </a:xfrm>
          <a:prstGeom prst="rect">
            <a:avLst/>
          </a:prstGeom>
          <a:solidFill>
            <a:srgbClr val="E0590E">
              <a:alpha val="74902"/>
            </a:srgb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457200" marR="0" indent="-4572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 Antiqua" pitchFamily="18" charset="0"/>
            </a:endParaRPr>
          </a:p>
        </p:txBody>
      </p:sp>
      <p:grpSp>
        <p:nvGrpSpPr>
          <p:cNvPr id="10" name="Group 9"/>
          <p:cNvGrpSpPr/>
          <p:nvPr/>
        </p:nvGrpSpPr>
        <p:grpSpPr>
          <a:xfrm>
            <a:off x="6548438" y="885825"/>
            <a:ext cx="2594431" cy="5257801"/>
            <a:chOff x="5690052" y="889908"/>
            <a:chExt cx="2019300" cy="5253718"/>
          </a:xfrm>
        </p:grpSpPr>
        <p:pic>
          <p:nvPicPr>
            <p:cNvPr id="11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-5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81675" y="889908"/>
              <a:ext cx="1927677" cy="5253718"/>
            </a:xfrm>
            <a:prstGeom prst="rect">
              <a:avLst/>
            </a:prstGeom>
            <a:gradFill>
              <a:gsLst>
                <a:gs pos="0">
                  <a:schemeClr val="bg1">
                    <a:alpha val="79000"/>
                  </a:schemeClr>
                </a:gs>
                <a:gs pos="50000">
                  <a:schemeClr val="bg1">
                    <a:lumMod val="95000"/>
                    <a:shade val="67500"/>
                    <a:satMod val="115000"/>
                  </a:schemeClr>
                </a:gs>
                <a:gs pos="100000">
                  <a:schemeClr val="bg1">
                    <a:lumMod val="95000"/>
                    <a:shade val="100000"/>
                    <a:satMod val="115000"/>
                  </a:schemeClr>
                </a:gs>
              </a:gsLst>
              <a:lin ang="13500000" scaled="1"/>
            </a:gradFill>
            <a:ln>
              <a:noFill/>
            </a:ln>
            <a:effectLst/>
          </p:spPr>
        </p:pic>
        <p:sp>
          <p:nvSpPr>
            <p:cNvPr id="12" name="Rectangle 11"/>
            <p:cNvSpPr/>
            <p:nvPr/>
          </p:nvSpPr>
          <p:spPr bwMode="auto">
            <a:xfrm>
              <a:off x="5690052" y="889908"/>
              <a:ext cx="2019300" cy="5253718"/>
            </a:xfrm>
            <a:prstGeom prst="rect">
              <a:avLst/>
            </a:prstGeom>
            <a:gradFill flip="none" rotWithShape="1">
              <a:gsLst>
                <a:gs pos="17000">
                  <a:srgbClr val="FFFFFF"/>
                </a:gs>
                <a:gs pos="100000">
                  <a:schemeClr val="bg1">
                    <a:shade val="67500"/>
                    <a:satMod val="115000"/>
                    <a:alpha val="5000"/>
                    <a:lumMod val="0"/>
                  </a:schemeClr>
                </a:gs>
                <a:gs pos="100000">
                  <a:schemeClr val="bg1">
                    <a:lumMod val="95000"/>
                    <a:shade val="100000"/>
                    <a:satMod val="115000"/>
                  </a:schemeClr>
                </a:gs>
              </a:gsLst>
              <a:lin ang="0" scaled="1"/>
              <a:tileRect/>
            </a:gradFill>
            <a:ln w="127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457200" marR="0" indent="-45720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2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itchFamily="18" charset="0"/>
              </a:endParaRPr>
            </a:p>
          </p:txBody>
        </p:sp>
      </p:grp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45718"/>
            <a:ext cx="9144000" cy="152399"/>
          </a:xfrm>
          <a:prstGeom prst="rect">
            <a:avLst/>
          </a:prstGeom>
          <a:solidFill>
            <a:srgbClr val="000000">
              <a:alpha val="74902"/>
            </a:srgbClr>
          </a:solidFill>
          <a:ln>
            <a:noFill/>
          </a:ln>
        </p:spPr>
      </p:pic>
      <p:sp>
        <p:nvSpPr>
          <p:cNvPr id="7" name="Rectangle 13"/>
          <p:cNvSpPr>
            <a:spLocks noGrp="1" noChangeArrowheads="1"/>
          </p:cNvSpPr>
          <p:nvPr>
            <p:ph idx="1"/>
          </p:nvPr>
        </p:nvSpPr>
        <p:spPr bwMode="auto">
          <a:xfrm>
            <a:off x="687388" y="1104900"/>
            <a:ext cx="7886700" cy="46434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52389"/>
            <a:ext cx="7772400" cy="69333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US" dirty="0" smtClean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/>
          <p:cNvSpPr/>
          <p:nvPr/>
        </p:nvSpPr>
        <p:spPr bwMode="auto">
          <a:xfrm>
            <a:off x="1" y="0"/>
            <a:ext cx="9144000" cy="857250"/>
          </a:xfrm>
          <a:prstGeom prst="rect">
            <a:avLst/>
          </a:prstGeom>
          <a:solidFill>
            <a:srgbClr val="E0590E">
              <a:alpha val="74902"/>
            </a:srgbClr>
          </a:solidFill>
          <a:ln w="127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457200" marR="0" indent="-45720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2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 Antiqua" pitchFamily="18" charset="0"/>
            </a:endParaRPr>
          </a:p>
        </p:txBody>
      </p:sp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457200" y="304800"/>
            <a:ext cx="8231188" cy="6183313"/>
            <a:chOff x="372" y="186"/>
            <a:chExt cx="5185" cy="3895"/>
          </a:xfrm>
        </p:grpSpPr>
        <p:grpSp>
          <p:nvGrpSpPr>
            <p:cNvPr id="3" name="Group 3"/>
            <p:cNvGrpSpPr>
              <a:grpSpLocks/>
            </p:cNvGrpSpPr>
            <p:nvPr/>
          </p:nvGrpSpPr>
          <p:grpSpPr bwMode="auto">
            <a:xfrm>
              <a:off x="372" y="186"/>
              <a:ext cx="5185" cy="919"/>
              <a:chOff x="372" y="186"/>
              <a:chExt cx="5185" cy="919"/>
            </a:xfrm>
          </p:grpSpPr>
          <p:sp>
            <p:nvSpPr>
              <p:cNvPr id="264196" name="Freeform 4"/>
              <p:cNvSpPr>
                <a:spLocks/>
              </p:cNvSpPr>
              <p:nvPr/>
            </p:nvSpPr>
            <p:spPr bwMode="auto">
              <a:xfrm>
                <a:off x="372" y="192"/>
                <a:ext cx="86" cy="91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85" y="96"/>
                  </a:cxn>
                  <a:cxn ang="0">
                    <a:pos x="85" y="816"/>
                  </a:cxn>
                  <a:cxn ang="0">
                    <a:pos x="0" y="912"/>
                  </a:cxn>
                  <a:cxn ang="0">
                    <a:pos x="0" y="0"/>
                  </a:cxn>
                </a:cxnLst>
                <a:rect l="0" t="0" r="r" b="b"/>
                <a:pathLst>
                  <a:path w="86" h="913">
                    <a:moveTo>
                      <a:pt x="0" y="0"/>
                    </a:moveTo>
                    <a:lnTo>
                      <a:pt x="85" y="96"/>
                    </a:lnTo>
                    <a:lnTo>
                      <a:pt x="85" y="816"/>
                    </a:lnTo>
                    <a:lnTo>
                      <a:pt x="0" y="912"/>
                    </a:lnTo>
                    <a:lnTo>
                      <a:pt x="0" y="0"/>
                    </a:lnTo>
                  </a:path>
                </a:pathLst>
              </a:custGeom>
              <a:noFill/>
              <a:ln w="12700" cap="rnd" cmpd="sng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64197" name="Freeform 5"/>
              <p:cNvSpPr>
                <a:spLocks/>
              </p:cNvSpPr>
              <p:nvPr/>
            </p:nvSpPr>
            <p:spPr bwMode="auto">
              <a:xfrm>
                <a:off x="5470" y="186"/>
                <a:ext cx="87" cy="910"/>
              </a:xfrm>
              <a:custGeom>
                <a:avLst/>
                <a:gdLst/>
                <a:ahLst/>
                <a:cxnLst>
                  <a:cxn ang="0">
                    <a:pos x="86" y="0"/>
                  </a:cxn>
                  <a:cxn ang="0">
                    <a:pos x="0" y="93"/>
                  </a:cxn>
                  <a:cxn ang="0">
                    <a:pos x="0" y="813"/>
                  </a:cxn>
                  <a:cxn ang="0">
                    <a:pos x="86" y="909"/>
                  </a:cxn>
                  <a:cxn ang="0">
                    <a:pos x="86" y="0"/>
                  </a:cxn>
                </a:cxnLst>
                <a:rect l="0" t="0" r="r" b="b"/>
                <a:pathLst>
                  <a:path w="87" h="910">
                    <a:moveTo>
                      <a:pt x="86" y="0"/>
                    </a:moveTo>
                    <a:lnTo>
                      <a:pt x="0" y="93"/>
                    </a:lnTo>
                    <a:lnTo>
                      <a:pt x="0" y="813"/>
                    </a:lnTo>
                    <a:lnTo>
                      <a:pt x="86" y="909"/>
                    </a:lnTo>
                    <a:lnTo>
                      <a:pt x="86" y="0"/>
                    </a:lnTo>
                  </a:path>
                </a:pathLst>
              </a:custGeom>
              <a:noFill/>
              <a:ln w="12700" cap="rnd" cmpd="sng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64198" name="Freeform 6"/>
              <p:cNvSpPr>
                <a:spLocks/>
              </p:cNvSpPr>
              <p:nvPr/>
            </p:nvSpPr>
            <p:spPr bwMode="auto">
              <a:xfrm>
                <a:off x="372" y="189"/>
                <a:ext cx="5185" cy="10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5184" y="3"/>
                  </a:cxn>
                  <a:cxn ang="0">
                    <a:pos x="5093" y="102"/>
                  </a:cxn>
                  <a:cxn ang="0">
                    <a:pos x="88" y="102"/>
                  </a:cxn>
                  <a:cxn ang="0">
                    <a:pos x="0" y="0"/>
                  </a:cxn>
                </a:cxnLst>
                <a:rect l="0" t="0" r="r" b="b"/>
                <a:pathLst>
                  <a:path w="5185" h="103">
                    <a:moveTo>
                      <a:pt x="0" y="0"/>
                    </a:moveTo>
                    <a:lnTo>
                      <a:pt x="5184" y="3"/>
                    </a:lnTo>
                    <a:lnTo>
                      <a:pt x="5093" y="102"/>
                    </a:lnTo>
                    <a:lnTo>
                      <a:pt x="88" y="102"/>
                    </a:lnTo>
                    <a:lnTo>
                      <a:pt x="0" y="0"/>
                    </a:lnTo>
                  </a:path>
                </a:pathLst>
              </a:custGeom>
              <a:noFill/>
              <a:ln w="12700" cap="rnd" cmpd="sng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4" name="Group 7"/>
            <p:cNvGrpSpPr>
              <a:grpSpLocks/>
            </p:cNvGrpSpPr>
            <p:nvPr/>
          </p:nvGrpSpPr>
          <p:grpSpPr bwMode="auto">
            <a:xfrm>
              <a:off x="372" y="291"/>
              <a:ext cx="5185" cy="3790"/>
              <a:chOff x="372" y="291"/>
              <a:chExt cx="5185" cy="3790"/>
            </a:xfrm>
          </p:grpSpPr>
          <p:sp>
            <p:nvSpPr>
              <p:cNvPr id="264200" name="Freeform 8"/>
              <p:cNvSpPr>
                <a:spLocks/>
              </p:cNvSpPr>
              <p:nvPr/>
            </p:nvSpPr>
            <p:spPr bwMode="auto">
              <a:xfrm>
                <a:off x="372" y="807"/>
                <a:ext cx="79" cy="3274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78" y="107"/>
                  </a:cxn>
                  <a:cxn ang="0">
                    <a:pos x="78" y="3166"/>
                  </a:cxn>
                  <a:cxn ang="0">
                    <a:pos x="0" y="3273"/>
                  </a:cxn>
                  <a:cxn ang="0">
                    <a:pos x="0" y="0"/>
                  </a:cxn>
                </a:cxnLst>
                <a:rect l="0" t="0" r="r" b="b"/>
                <a:pathLst>
                  <a:path w="79" h="3274">
                    <a:moveTo>
                      <a:pt x="0" y="0"/>
                    </a:moveTo>
                    <a:lnTo>
                      <a:pt x="78" y="107"/>
                    </a:lnTo>
                    <a:lnTo>
                      <a:pt x="78" y="3166"/>
                    </a:lnTo>
                    <a:lnTo>
                      <a:pt x="0" y="3273"/>
                    </a:lnTo>
                    <a:lnTo>
                      <a:pt x="0" y="0"/>
                    </a:lnTo>
                  </a:path>
                </a:pathLst>
              </a:custGeom>
              <a:noFill/>
              <a:ln w="12700" cap="rnd" cmpd="sng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64201" name="Freeform 9"/>
              <p:cNvSpPr>
                <a:spLocks/>
              </p:cNvSpPr>
              <p:nvPr/>
            </p:nvSpPr>
            <p:spPr bwMode="auto">
              <a:xfrm>
                <a:off x="5470" y="747"/>
                <a:ext cx="84" cy="3325"/>
              </a:xfrm>
              <a:custGeom>
                <a:avLst/>
                <a:gdLst/>
                <a:ahLst/>
                <a:cxnLst>
                  <a:cxn ang="0">
                    <a:pos x="83" y="0"/>
                  </a:cxn>
                  <a:cxn ang="0">
                    <a:pos x="3" y="109"/>
                  </a:cxn>
                  <a:cxn ang="0">
                    <a:pos x="0" y="3233"/>
                  </a:cxn>
                  <a:cxn ang="0">
                    <a:pos x="83" y="3324"/>
                  </a:cxn>
                  <a:cxn ang="0">
                    <a:pos x="83" y="0"/>
                  </a:cxn>
                </a:cxnLst>
                <a:rect l="0" t="0" r="r" b="b"/>
                <a:pathLst>
                  <a:path w="84" h="3325">
                    <a:moveTo>
                      <a:pt x="83" y="0"/>
                    </a:moveTo>
                    <a:lnTo>
                      <a:pt x="3" y="109"/>
                    </a:lnTo>
                    <a:lnTo>
                      <a:pt x="0" y="3233"/>
                    </a:lnTo>
                    <a:lnTo>
                      <a:pt x="83" y="3324"/>
                    </a:lnTo>
                    <a:lnTo>
                      <a:pt x="83" y="0"/>
                    </a:lnTo>
                  </a:path>
                </a:pathLst>
              </a:custGeom>
              <a:noFill/>
              <a:ln w="12700" cap="rnd" cmpd="sng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64202" name="Freeform 10"/>
              <p:cNvSpPr>
                <a:spLocks/>
              </p:cNvSpPr>
              <p:nvPr/>
            </p:nvSpPr>
            <p:spPr bwMode="auto">
              <a:xfrm>
                <a:off x="372" y="3984"/>
                <a:ext cx="5185" cy="88"/>
              </a:xfrm>
              <a:custGeom>
                <a:avLst/>
                <a:gdLst/>
                <a:ahLst/>
                <a:cxnLst>
                  <a:cxn ang="0">
                    <a:pos x="0" y="87"/>
                  </a:cxn>
                  <a:cxn ang="0">
                    <a:pos x="5184" y="87"/>
                  </a:cxn>
                  <a:cxn ang="0">
                    <a:pos x="5095" y="0"/>
                  </a:cxn>
                  <a:cxn ang="0">
                    <a:pos x="89" y="0"/>
                  </a:cxn>
                  <a:cxn ang="0">
                    <a:pos x="0" y="87"/>
                  </a:cxn>
                </a:cxnLst>
                <a:rect l="0" t="0" r="r" b="b"/>
                <a:pathLst>
                  <a:path w="5185" h="88">
                    <a:moveTo>
                      <a:pt x="0" y="87"/>
                    </a:moveTo>
                    <a:lnTo>
                      <a:pt x="5184" y="87"/>
                    </a:lnTo>
                    <a:lnTo>
                      <a:pt x="5095" y="0"/>
                    </a:lnTo>
                    <a:lnTo>
                      <a:pt x="89" y="0"/>
                    </a:lnTo>
                    <a:lnTo>
                      <a:pt x="0" y="87"/>
                    </a:lnTo>
                  </a:path>
                </a:pathLst>
              </a:custGeom>
              <a:noFill/>
              <a:ln w="12700" cap="rnd" cmpd="sng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64203" name="Rectangle 11"/>
              <p:cNvSpPr>
                <a:spLocks noChangeArrowheads="1"/>
              </p:cNvSpPr>
              <p:nvPr/>
            </p:nvSpPr>
            <p:spPr bwMode="auto">
              <a:xfrm>
                <a:off x="457" y="291"/>
                <a:ext cx="5013" cy="3690"/>
              </a:xfrm>
              <a:prstGeom prst="rect">
                <a:avLst/>
              </a:prstGeom>
              <a:noFill/>
              <a:ln w="12700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sp>
        <p:nvSpPr>
          <p:cNvPr id="264204" name="Rectangle 1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52388"/>
            <a:ext cx="7772400" cy="81438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US" dirty="0" smtClean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584192" y="6371883"/>
            <a:ext cx="8099433" cy="39754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square" lIns="90488" tIns="44450" rIns="90488" bIns="44450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2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itchFamily="18" charset="0"/>
                <a:ea typeface="+mn-ea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2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itchFamily="18" charset="0"/>
                <a:ea typeface="+mn-ea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2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itchFamily="18" charset="0"/>
                <a:ea typeface="+mn-ea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2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itchFamily="18" charset="0"/>
                <a:ea typeface="+mn-ea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2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2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2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2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2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itchFamily="18" charset="0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00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© </a:t>
            </a:r>
            <a:r>
              <a:rPr lang="en-US" sz="1000" dirty="0" smtClean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2016 Cengage Learning.  All Rights Reserved.  May not be copied, scanned, or duplicated, in whole or in part, except for use as permitted</a:t>
            </a:r>
          </a:p>
          <a:p>
            <a:pPr algn="l">
              <a:defRPr/>
            </a:pPr>
            <a:r>
              <a:rPr lang="en-US" sz="1000" dirty="0" smtClean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  in a license distributed with a certain product or service or otherwise on a password-protected website for classroom use.</a:t>
            </a:r>
            <a:endParaRPr lang="en-US" sz="100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230256"/>
            <a:ext cx="9144000" cy="761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142992"/>
            <a:ext cx="9144000" cy="912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3" name="Group 22"/>
          <p:cNvGrpSpPr/>
          <p:nvPr/>
        </p:nvGrpSpPr>
        <p:grpSpPr>
          <a:xfrm>
            <a:off x="6548438" y="885825"/>
            <a:ext cx="2594431" cy="5257801"/>
            <a:chOff x="5690052" y="889908"/>
            <a:chExt cx="2019300" cy="5253718"/>
          </a:xfrm>
        </p:grpSpPr>
        <p:pic>
          <p:nvPicPr>
            <p:cNvPr id="24" name="Picture 3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sharpenSoften amount="-5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81675" y="889908"/>
              <a:ext cx="1927677" cy="5253718"/>
            </a:xfrm>
            <a:prstGeom prst="rect">
              <a:avLst/>
            </a:prstGeom>
            <a:gradFill>
              <a:gsLst>
                <a:gs pos="0">
                  <a:schemeClr val="bg1">
                    <a:alpha val="79000"/>
                  </a:schemeClr>
                </a:gs>
                <a:gs pos="50000">
                  <a:schemeClr val="bg1">
                    <a:lumMod val="95000"/>
                    <a:shade val="67500"/>
                    <a:satMod val="115000"/>
                  </a:schemeClr>
                </a:gs>
                <a:gs pos="100000">
                  <a:schemeClr val="bg1">
                    <a:lumMod val="95000"/>
                    <a:shade val="100000"/>
                    <a:satMod val="115000"/>
                  </a:schemeClr>
                </a:gs>
              </a:gsLst>
              <a:lin ang="13500000" scaled="1"/>
            </a:gradFill>
            <a:ln>
              <a:noFill/>
            </a:ln>
            <a:effectLst/>
          </p:spPr>
        </p:pic>
        <p:sp>
          <p:nvSpPr>
            <p:cNvPr id="25" name="Rectangle 24"/>
            <p:cNvSpPr/>
            <p:nvPr/>
          </p:nvSpPr>
          <p:spPr bwMode="auto">
            <a:xfrm>
              <a:off x="5690052" y="889908"/>
              <a:ext cx="2019300" cy="5253718"/>
            </a:xfrm>
            <a:prstGeom prst="rect">
              <a:avLst/>
            </a:prstGeom>
            <a:gradFill flip="none" rotWithShape="1">
              <a:gsLst>
                <a:gs pos="17000">
                  <a:srgbClr val="FFFFFF"/>
                </a:gs>
                <a:gs pos="100000">
                  <a:schemeClr val="bg1">
                    <a:shade val="67500"/>
                    <a:satMod val="115000"/>
                    <a:alpha val="5000"/>
                    <a:lumMod val="0"/>
                  </a:schemeClr>
                </a:gs>
                <a:gs pos="100000">
                  <a:schemeClr val="bg1">
                    <a:lumMod val="95000"/>
                    <a:shade val="100000"/>
                    <a:satMod val="115000"/>
                  </a:schemeClr>
                </a:gs>
              </a:gsLst>
              <a:lin ang="0" scaled="1"/>
              <a:tileRect/>
            </a:gradFill>
            <a:ln w="12700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marL="457200" marR="0" indent="-45720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en-US" sz="2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itchFamily="18" charset="0"/>
              </a:endParaRPr>
            </a:p>
          </p:txBody>
        </p:sp>
      </p:grpSp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45718"/>
            <a:ext cx="9144000" cy="1523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4205" name="Rectangle 1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7388" y="1104900"/>
            <a:ext cx="7886700" cy="46434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</p:txBody>
      </p:sp>
      <p:sp>
        <p:nvSpPr>
          <p:cNvPr id="26" name="Rectangle 25"/>
          <p:cNvSpPr>
            <a:spLocks noChangeArrowheads="1"/>
          </p:cNvSpPr>
          <p:nvPr userDrawn="1"/>
        </p:nvSpPr>
        <p:spPr bwMode="auto">
          <a:xfrm>
            <a:off x="8546058" y="6385719"/>
            <a:ext cx="549832" cy="335989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>
            <a:defPPr>
              <a:defRPr lang="en-US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2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itchFamily="18" charset="0"/>
                <a:ea typeface="+mn-ea"/>
                <a:cs typeface="+mn-cs"/>
              </a:defRPr>
            </a:lvl1pPr>
            <a:lvl2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22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itchFamily="18" charset="0"/>
                <a:ea typeface="+mn-ea"/>
                <a:cs typeface="+mn-cs"/>
              </a:defRPr>
            </a:lvl2pPr>
            <a:lvl3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22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itchFamily="18" charset="0"/>
                <a:ea typeface="+mn-ea"/>
                <a:cs typeface="+mn-cs"/>
              </a:defRPr>
            </a:lvl3pPr>
            <a:lvl4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22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itchFamily="18" charset="0"/>
                <a:ea typeface="+mn-ea"/>
                <a:cs typeface="+mn-cs"/>
              </a:defRPr>
            </a:lvl4pPr>
            <a:lvl5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22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2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2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2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200" kern="120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 Antiqua" pitchFamily="18" charset="0"/>
                <a:ea typeface="+mn-ea"/>
                <a:cs typeface="+mn-cs"/>
              </a:defRPr>
            </a:lvl9pPr>
          </a:lstStyle>
          <a:p>
            <a:pPr algn="l"/>
            <a:r>
              <a:rPr lang="en-US" sz="1600" b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fld id="{52D30340-E83C-4288-85A8-74FE9C04A5A1}" type="slidenum">
              <a:rPr lang="en-US" sz="1600" b="1" baseline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pPr algn="l"/>
              <a:t>‹#›</a:t>
            </a:fld>
            <a:endParaRPr lang="en-US" sz="1600" b="1" baseline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</p:sldLayoutIdLst>
  <p:transition>
    <p:zoom/>
  </p:transition>
  <p:timing>
    <p:tnLst>
      <p:par>
        <p:cTn id="1" dur="indefinite" restart="never" nodeType="tmRoot"/>
      </p:par>
    </p:tn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2800">
          <a:solidFill>
            <a:schemeClr val="bg1"/>
          </a:solidFill>
          <a:effectLst/>
          <a:latin typeface="Arial" panose="020B0604020202020204" pitchFamily="34" charset="0"/>
          <a:ea typeface="+mj-ea"/>
          <a:cs typeface="Arial" panose="020B0604020202020204" pitchFamily="34" charset="0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2800">
          <a:solidFill>
            <a:srgbClr val="66FFFF"/>
          </a:solidFill>
          <a:effectLst>
            <a:outerShdw blurRad="38100" dist="38100" dir="2700000" algn="tl">
              <a:srgbClr val="000000"/>
            </a:outerShdw>
          </a:effectLst>
          <a:latin typeface="Book Antiqua" pitchFamily="18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2800">
          <a:solidFill>
            <a:srgbClr val="66FFFF"/>
          </a:solidFill>
          <a:effectLst>
            <a:outerShdw blurRad="38100" dist="38100" dir="2700000" algn="tl">
              <a:srgbClr val="000000"/>
            </a:outerShdw>
          </a:effectLst>
          <a:latin typeface="Book Antiqua" pitchFamily="18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2800">
          <a:solidFill>
            <a:srgbClr val="66FFFF"/>
          </a:solidFill>
          <a:effectLst>
            <a:outerShdw blurRad="38100" dist="38100" dir="2700000" algn="tl">
              <a:srgbClr val="000000"/>
            </a:outerShdw>
          </a:effectLst>
          <a:latin typeface="Book Antiqua" pitchFamily="18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2800">
          <a:solidFill>
            <a:srgbClr val="66FFFF"/>
          </a:solidFill>
          <a:effectLst>
            <a:outerShdw blurRad="38100" dist="38100" dir="2700000" algn="tl">
              <a:srgbClr val="000000"/>
            </a:outerShdw>
          </a:effectLst>
          <a:latin typeface="Book Antiqua" pitchFamily="18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2800">
          <a:solidFill>
            <a:srgbClr val="66FFFF"/>
          </a:solidFill>
          <a:effectLst>
            <a:outerShdw blurRad="38100" dist="38100" dir="2700000" algn="tl">
              <a:srgbClr val="000000"/>
            </a:outerShdw>
          </a:effectLst>
          <a:latin typeface="Book Antiqua" pitchFamily="18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2800">
          <a:solidFill>
            <a:srgbClr val="66FFFF"/>
          </a:solidFill>
          <a:effectLst>
            <a:outerShdw blurRad="38100" dist="38100" dir="2700000" algn="tl">
              <a:srgbClr val="000000"/>
            </a:outerShdw>
          </a:effectLst>
          <a:latin typeface="Book Antiqua" pitchFamily="18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2800">
          <a:solidFill>
            <a:srgbClr val="66FFFF"/>
          </a:solidFill>
          <a:effectLst>
            <a:outerShdw blurRad="38100" dist="38100" dir="2700000" algn="tl">
              <a:srgbClr val="000000"/>
            </a:outerShdw>
          </a:effectLst>
          <a:latin typeface="Book Antiqua" pitchFamily="18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2800">
          <a:solidFill>
            <a:srgbClr val="66FFFF"/>
          </a:solidFill>
          <a:effectLst>
            <a:outerShdw blurRad="38100" dist="38100" dir="2700000" algn="tl">
              <a:srgbClr val="000000"/>
            </a:outerShdw>
          </a:effectLst>
          <a:latin typeface="Book Antiqua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Tx/>
        <a:buSzPct val="75000"/>
        <a:buFont typeface="Monotype Sorts" pitchFamily="2" charset="2"/>
        <a:buChar char="n"/>
        <a:defRPr sz="2400">
          <a:solidFill>
            <a:srgbClr val="000000"/>
          </a:solidFill>
          <a:effectLst/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Tx/>
        <a:buSzPct val="125000"/>
        <a:buChar char="•"/>
        <a:defRPr sz="2400">
          <a:solidFill>
            <a:srgbClr val="000000"/>
          </a:solidFill>
          <a:effectLst/>
          <a:latin typeface="Arial" panose="020B0604020202020204" pitchFamily="34" charset="0"/>
          <a:cs typeface="Arial" panose="020B0604020202020204" pitchFamily="34" charset="0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Tx/>
        <a:buChar char="•"/>
        <a:defRPr sz="2400">
          <a:solidFill>
            <a:srgbClr val="000000"/>
          </a:solidFill>
          <a:effectLst/>
          <a:latin typeface="Arial" panose="020B0604020202020204" pitchFamily="34" charset="0"/>
          <a:cs typeface="Arial" panose="020B0604020202020204" pitchFamily="34" charset="0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Times New Roman" pitchFamily="18" charset="0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Times New Roman" pitchFamily="18" charset="0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Times New Roman" pitchFamily="18" charset="0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Times New Roman" pitchFamily="18" charset="0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Times New Roman" pitchFamily="18" charset="0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Times New Roman" pitchFamily="18" charset="0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sz="3600" b="1" dirty="0" smtClean="0"/>
              <a:t>Lecture 2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3628234902"/>
      </p:ext>
    </p:extLst>
  </p:cSld>
  <p:clrMapOvr>
    <a:masterClrMapping/>
  </p:clrMapOvr>
  <p:transition>
    <p:zoom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830263" y="39688"/>
            <a:ext cx="7475537" cy="681037"/>
          </a:xfrm>
          <a:noFill/>
          <a:ln/>
        </p:spPr>
        <p:txBody>
          <a:bodyPr/>
          <a:lstStyle/>
          <a:p>
            <a:r>
              <a:rPr lang="en-US" dirty="0"/>
              <a:t>Inventory Models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700088" y="1106488"/>
            <a:ext cx="7566025" cy="3043237"/>
          </a:xfrm>
          <a:noFill/>
          <a:ln/>
        </p:spPr>
        <p:txBody>
          <a:bodyPr/>
          <a:lstStyle/>
          <a:p>
            <a:r>
              <a:rPr lang="en-US" dirty="0"/>
              <a:t>The study of </a:t>
            </a:r>
            <a:r>
              <a:rPr lang="en-US" u="sng" dirty="0"/>
              <a:t>inventory models</a:t>
            </a:r>
            <a:r>
              <a:rPr lang="en-US" dirty="0"/>
              <a:t> is concerned with two basic questions:</a:t>
            </a:r>
          </a:p>
          <a:p>
            <a:pPr lvl="1"/>
            <a:r>
              <a:rPr lang="en-US" u="sng" dirty="0"/>
              <a:t>How much</a:t>
            </a:r>
            <a:r>
              <a:rPr lang="en-US" dirty="0"/>
              <a:t> should be ordered each time</a:t>
            </a:r>
          </a:p>
          <a:p>
            <a:pPr lvl="1"/>
            <a:r>
              <a:rPr lang="en-US" u="sng" dirty="0"/>
              <a:t>When</a:t>
            </a:r>
            <a:r>
              <a:rPr lang="en-US" dirty="0"/>
              <a:t> should the reordering occur  </a:t>
            </a:r>
          </a:p>
          <a:p>
            <a:r>
              <a:rPr lang="en-US" dirty="0"/>
              <a:t>The objective is to </a:t>
            </a:r>
            <a:r>
              <a:rPr lang="en-US" u="sng" dirty="0"/>
              <a:t>minimize total variable cost</a:t>
            </a:r>
            <a:r>
              <a:rPr lang="en-US" dirty="0"/>
              <a:t> over a specified time period (assumed to be annual in the following review).</a:t>
            </a:r>
          </a:p>
        </p:txBody>
      </p:sp>
    </p:spTree>
    <p:extLst>
      <p:ext uri="{BB962C8B-B14F-4D97-AF65-F5344CB8AC3E}">
        <p14:creationId xmlns:p14="http://schemas.microsoft.com/office/powerpoint/2010/main" val="546596784"/>
      </p:ext>
    </p:extLst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711200" y="-339216"/>
            <a:ext cx="7772400" cy="1100138"/>
          </a:xfrm>
          <a:noFill/>
          <a:ln/>
        </p:spPr>
        <p:txBody>
          <a:bodyPr/>
          <a:lstStyle/>
          <a:p>
            <a:r>
              <a:rPr lang="en-US" sz="2600" dirty="0"/>
              <a:t/>
            </a:r>
            <a:br>
              <a:rPr lang="en-US" sz="2600" dirty="0"/>
            </a:br>
            <a:r>
              <a:rPr lang="en-US" sz="2600" dirty="0"/>
              <a:t>Inventory </a:t>
            </a:r>
            <a:r>
              <a:rPr lang="en-US" sz="2600" dirty="0" smtClean="0"/>
              <a:t>Models with </a:t>
            </a:r>
            <a:r>
              <a:rPr lang="en-US" sz="2600" dirty="0"/>
              <a:t>Deterministic Demand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711200" y="1308100"/>
            <a:ext cx="7842250" cy="1905000"/>
          </a:xfrm>
          <a:noFill/>
          <a:ln/>
        </p:spPr>
        <p:txBody>
          <a:bodyPr/>
          <a:lstStyle/>
          <a:p>
            <a:r>
              <a:rPr lang="en-US"/>
              <a:t>Economic Order Quantity (EOQ) Model</a:t>
            </a:r>
          </a:p>
          <a:p>
            <a:r>
              <a:rPr lang="en-US"/>
              <a:t>Economic Production Lot Size Model</a:t>
            </a:r>
          </a:p>
          <a:p>
            <a:r>
              <a:rPr lang="en-US"/>
              <a:t>Inventory Model with Planned Shortages</a:t>
            </a:r>
          </a:p>
          <a:p>
            <a:r>
              <a:rPr lang="en-US"/>
              <a:t>Quantity Discounts for the EOQ Model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US"/>
              <a:t>Inventory Costs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700088" y="1106488"/>
            <a:ext cx="7872412" cy="4789487"/>
          </a:xfrm>
          <a:noFill/>
          <a:ln/>
        </p:spPr>
        <p:txBody>
          <a:bodyPr/>
          <a:lstStyle/>
          <a:p>
            <a:r>
              <a:rPr lang="en-US" u="sng"/>
              <a:t>Ordering cost</a:t>
            </a:r>
            <a:r>
              <a:rPr lang="en-US"/>
              <a:t> -- salaries and expenses of processing an order, regardless of the order quantity</a:t>
            </a:r>
          </a:p>
          <a:p>
            <a:r>
              <a:rPr lang="en-US" u="sng"/>
              <a:t>Holding cost</a:t>
            </a:r>
            <a:r>
              <a:rPr lang="en-US"/>
              <a:t> -- usually a percentage of the value of the item assessed for keeping an item in inventory (including cost of capital, insurance, security costs, taxes, warehouse overhead, and other related variable expenses)</a:t>
            </a:r>
          </a:p>
          <a:p>
            <a:r>
              <a:rPr lang="en-US" u="sng"/>
              <a:t>Backorder cost</a:t>
            </a:r>
            <a:r>
              <a:rPr lang="en-US"/>
              <a:t> -- costs associated with being out of stock when an item is demanded (including lost goodwill)</a:t>
            </a:r>
          </a:p>
          <a:p>
            <a:r>
              <a:rPr lang="en-US" u="sng"/>
              <a:t>Purchase cost</a:t>
            </a:r>
            <a:r>
              <a:rPr lang="en-US"/>
              <a:t> -- the actual price of the items</a:t>
            </a:r>
          </a:p>
          <a:p>
            <a:r>
              <a:rPr lang="en-US"/>
              <a:t>Other costs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836613" y="166688"/>
            <a:ext cx="7475537" cy="433387"/>
          </a:xfrm>
          <a:noFill/>
          <a:ln/>
        </p:spPr>
        <p:txBody>
          <a:bodyPr/>
          <a:lstStyle/>
          <a:p>
            <a:r>
              <a:rPr lang="en-US" dirty="0"/>
              <a:t>Deterministic Models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700088" y="1106488"/>
            <a:ext cx="7566025" cy="3851275"/>
          </a:xfrm>
          <a:noFill/>
          <a:ln/>
        </p:spPr>
        <p:txBody>
          <a:bodyPr/>
          <a:lstStyle/>
          <a:p>
            <a:r>
              <a:rPr lang="en-US"/>
              <a:t>The simplest inventory models assume demand and the other parameters of the problem to be </a:t>
            </a:r>
            <a:r>
              <a:rPr lang="en-US" u="sng"/>
              <a:t>deterministic</a:t>
            </a:r>
            <a:r>
              <a:rPr lang="en-US"/>
              <a:t> and constant.  </a:t>
            </a:r>
          </a:p>
          <a:p>
            <a:r>
              <a:rPr lang="en-US"/>
              <a:t>The deterministic models covered in this chapter are:</a:t>
            </a:r>
          </a:p>
          <a:p>
            <a:pPr lvl="1"/>
            <a:r>
              <a:rPr lang="en-US"/>
              <a:t>Economic order quantity (EOQ)</a:t>
            </a:r>
          </a:p>
          <a:p>
            <a:pPr lvl="1"/>
            <a:r>
              <a:rPr lang="en-US"/>
              <a:t>Economic production lot size</a:t>
            </a:r>
          </a:p>
          <a:p>
            <a:pPr lvl="1"/>
            <a:r>
              <a:rPr lang="en-US"/>
              <a:t>EOQ with planned shortages</a:t>
            </a:r>
          </a:p>
          <a:p>
            <a:pPr lvl="1"/>
            <a:r>
              <a:rPr lang="en-US"/>
              <a:t>EOQ with quantity discounts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836613" y="128588"/>
            <a:ext cx="7475537" cy="509587"/>
          </a:xfrm>
          <a:noFill/>
          <a:ln/>
        </p:spPr>
        <p:txBody>
          <a:bodyPr/>
          <a:lstStyle/>
          <a:p>
            <a:r>
              <a:rPr lang="en-US" dirty="0"/>
              <a:t>Economic Order Quantity (EOQ)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700088" y="1106488"/>
            <a:ext cx="7566025" cy="2598737"/>
          </a:xfrm>
          <a:noFill/>
          <a:ln/>
        </p:spPr>
        <p:txBody>
          <a:bodyPr/>
          <a:lstStyle/>
          <a:p>
            <a:r>
              <a:rPr lang="en-US"/>
              <a:t>The most basic of the deterministic inventory models is the </a:t>
            </a:r>
            <a:r>
              <a:rPr lang="en-US" u="sng"/>
              <a:t>economic order quantity (EOQ)</a:t>
            </a:r>
            <a:r>
              <a:rPr lang="en-US"/>
              <a:t>.  </a:t>
            </a:r>
          </a:p>
          <a:p>
            <a:r>
              <a:rPr lang="en-US"/>
              <a:t>The variable costs in this model are annual holding cost and annual ordering cost.  </a:t>
            </a:r>
          </a:p>
          <a:p>
            <a:r>
              <a:rPr lang="en-US"/>
              <a:t>For the EOQ, annual holding and ordering costs are equal.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US"/>
              <a:t>Economic Order Quantity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700088" y="1144588"/>
            <a:ext cx="7862887" cy="4975225"/>
          </a:xfrm>
          <a:noFill/>
          <a:ln/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dirty="0"/>
              <a:t>Assumptions</a:t>
            </a:r>
          </a:p>
          <a:p>
            <a:pPr lvl="1">
              <a:lnSpc>
                <a:spcPct val="90000"/>
              </a:lnSpc>
            </a:pPr>
            <a:r>
              <a:rPr lang="en-US" dirty="0"/>
              <a:t>Demand </a:t>
            </a:r>
            <a:r>
              <a:rPr lang="en-US" i="1" dirty="0"/>
              <a:t>D</a:t>
            </a:r>
            <a:r>
              <a:rPr lang="en-US" dirty="0"/>
              <a:t> is known and occurs at a constant rate.</a:t>
            </a:r>
          </a:p>
          <a:p>
            <a:pPr lvl="1">
              <a:lnSpc>
                <a:spcPct val="90000"/>
              </a:lnSpc>
            </a:pPr>
            <a:r>
              <a:rPr lang="en-US" dirty="0"/>
              <a:t>The order quantity </a:t>
            </a:r>
            <a:r>
              <a:rPr lang="en-US" i="1" dirty="0"/>
              <a:t>Q</a:t>
            </a:r>
            <a:r>
              <a:rPr lang="en-US" dirty="0"/>
              <a:t> is the same for each order.</a:t>
            </a:r>
          </a:p>
          <a:p>
            <a:pPr lvl="1">
              <a:lnSpc>
                <a:spcPct val="90000"/>
              </a:lnSpc>
            </a:pPr>
            <a:r>
              <a:rPr lang="en-US" dirty="0"/>
              <a:t>The cost per order, $</a:t>
            </a:r>
            <a:r>
              <a:rPr lang="en-US" i="1" dirty="0"/>
              <a:t>C</a:t>
            </a:r>
            <a:r>
              <a:rPr lang="en-US" baseline="-25000" dirty="0"/>
              <a:t>o</a:t>
            </a:r>
            <a:r>
              <a:rPr lang="en-US" dirty="0"/>
              <a:t>, is constant and does not depend on the order quantity.</a:t>
            </a:r>
          </a:p>
          <a:p>
            <a:pPr lvl="1">
              <a:lnSpc>
                <a:spcPct val="90000"/>
              </a:lnSpc>
            </a:pPr>
            <a:r>
              <a:rPr lang="en-US" dirty="0"/>
              <a:t>The purchase cost per unit, </a:t>
            </a:r>
            <a:r>
              <a:rPr lang="en-US" i="1" dirty="0"/>
              <a:t>C</a:t>
            </a:r>
            <a:r>
              <a:rPr lang="en-US" dirty="0"/>
              <a:t>, is constant and does not depend on the quantity ordered.</a:t>
            </a:r>
          </a:p>
          <a:p>
            <a:pPr lvl="1">
              <a:lnSpc>
                <a:spcPct val="90000"/>
              </a:lnSpc>
            </a:pPr>
            <a:r>
              <a:rPr lang="en-US" dirty="0"/>
              <a:t>The inventory holding cost per unit per time period, $</a:t>
            </a:r>
            <a:r>
              <a:rPr lang="en-US" i="1" dirty="0" err="1"/>
              <a:t>C</a:t>
            </a:r>
            <a:r>
              <a:rPr lang="en-US" baseline="-25000" dirty="0" err="1"/>
              <a:t>h</a:t>
            </a:r>
            <a:r>
              <a:rPr lang="en-US" dirty="0"/>
              <a:t>, is constant.</a:t>
            </a:r>
          </a:p>
          <a:p>
            <a:pPr lvl="1">
              <a:lnSpc>
                <a:spcPct val="90000"/>
              </a:lnSpc>
            </a:pPr>
            <a:r>
              <a:rPr lang="en-US" dirty="0"/>
              <a:t>Shortages such as stock-outs or backorders are not permitted.</a:t>
            </a:r>
          </a:p>
          <a:p>
            <a:pPr lvl="1">
              <a:lnSpc>
                <a:spcPct val="90000"/>
              </a:lnSpc>
            </a:pPr>
            <a:r>
              <a:rPr lang="en-US" dirty="0"/>
              <a:t>The lead time for an order is constant.</a:t>
            </a:r>
          </a:p>
          <a:p>
            <a:pPr lvl="1">
              <a:lnSpc>
                <a:spcPct val="90000"/>
              </a:lnSpc>
            </a:pPr>
            <a:r>
              <a:rPr lang="en-US" dirty="0"/>
              <a:t>The inventory position is reviewed continuously.</a:t>
            </a: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836613" y="153988"/>
            <a:ext cx="7475537" cy="433387"/>
          </a:xfrm>
          <a:noFill/>
          <a:ln/>
        </p:spPr>
        <p:txBody>
          <a:bodyPr/>
          <a:lstStyle/>
          <a:p>
            <a:r>
              <a:rPr lang="en-US" dirty="0"/>
              <a:t>Economic Order Quantity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692150" y="1112838"/>
            <a:ext cx="7886700" cy="3462337"/>
          </a:xfrm>
          <a:noFill/>
          <a:ln/>
        </p:spPr>
        <p:txBody>
          <a:bodyPr/>
          <a:lstStyle/>
          <a:p>
            <a:r>
              <a:rPr lang="en-US" dirty="0"/>
              <a:t>Formulas</a:t>
            </a:r>
          </a:p>
          <a:p>
            <a:pPr>
              <a:buFont typeface="Monotype Sorts" pitchFamily="2" charset="2"/>
              <a:buNone/>
            </a:pPr>
            <a:endParaRPr lang="en-US" sz="1000" dirty="0"/>
          </a:p>
          <a:p>
            <a:pPr lvl="1"/>
            <a:r>
              <a:rPr lang="en-US" dirty="0"/>
              <a:t>Optimal order quantity:   </a:t>
            </a:r>
            <a:r>
              <a:rPr lang="en-US" i="1" dirty="0"/>
              <a:t>Q </a:t>
            </a:r>
            <a:r>
              <a:rPr lang="en-US" dirty="0"/>
              <a:t>* =    2</a:t>
            </a:r>
            <a:r>
              <a:rPr lang="en-US" i="1" dirty="0"/>
              <a:t>DC</a:t>
            </a:r>
            <a:r>
              <a:rPr lang="en-US" baseline="-25000" dirty="0"/>
              <a:t>o</a:t>
            </a:r>
            <a:r>
              <a:rPr lang="en-US" dirty="0"/>
              <a:t>/</a:t>
            </a:r>
            <a:r>
              <a:rPr lang="en-US" i="1" dirty="0" err="1"/>
              <a:t>C</a:t>
            </a:r>
            <a:r>
              <a:rPr lang="en-US" baseline="-25000" dirty="0" err="1"/>
              <a:t>h</a:t>
            </a:r>
            <a:r>
              <a:rPr lang="en-US" dirty="0"/>
              <a:t>   </a:t>
            </a:r>
          </a:p>
          <a:p>
            <a:pPr>
              <a:buFont typeface="Monotype Sorts" pitchFamily="2" charset="2"/>
              <a:buNone/>
            </a:pPr>
            <a:endParaRPr lang="en-US" sz="1000" dirty="0"/>
          </a:p>
          <a:p>
            <a:pPr lvl="1"/>
            <a:r>
              <a:rPr lang="en-US" dirty="0"/>
              <a:t>Number of orders per year:  </a:t>
            </a:r>
            <a:r>
              <a:rPr lang="en-US" i="1" dirty="0"/>
              <a:t>D</a:t>
            </a:r>
            <a:r>
              <a:rPr lang="en-US" dirty="0"/>
              <a:t>/</a:t>
            </a:r>
            <a:r>
              <a:rPr lang="en-US" i="1" dirty="0"/>
              <a:t>Q </a:t>
            </a:r>
            <a:r>
              <a:rPr lang="en-US" dirty="0"/>
              <a:t>*  </a:t>
            </a:r>
          </a:p>
          <a:p>
            <a:pPr>
              <a:buFont typeface="Monotype Sorts" pitchFamily="2" charset="2"/>
              <a:buNone/>
            </a:pPr>
            <a:endParaRPr lang="en-US" sz="1000" dirty="0"/>
          </a:p>
          <a:p>
            <a:pPr lvl="1"/>
            <a:r>
              <a:rPr lang="en-US" dirty="0"/>
              <a:t>Time between orders (cycle time):  </a:t>
            </a:r>
            <a:r>
              <a:rPr lang="en-US" i="1" dirty="0"/>
              <a:t>Q </a:t>
            </a:r>
            <a:r>
              <a:rPr lang="en-US" dirty="0"/>
              <a:t>*/</a:t>
            </a:r>
            <a:r>
              <a:rPr lang="en-US" i="1" dirty="0"/>
              <a:t>D</a:t>
            </a:r>
            <a:r>
              <a:rPr lang="en-US" dirty="0"/>
              <a:t> years</a:t>
            </a:r>
          </a:p>
          <a:p>
            <a:pPr>
              <a:buFont typeface="Monotype Sorts" pitchFamily="2" charset="2"/>
              <a:buNone/>
            </a:pPr>
            <a:endParaRPr lang="en-US" sz="1000" dirty="0"/>
          </a:p>
          <a:p>
            <a:pPr lvl="1"/>
            <a:r>
              <a:rPr lang="en-US" dirty="0"/>
              <a:t>Total annual cost:  [</a:t>
            </a:r>
            <a:r>
              <a:rPr lang="en-US" i="1" dirty="0" err="1"/>
              <a:t>C</a:t>
            </a:r>
            <a:r>
              <a:rPr lang="en-US" baseline="-25000" dirty="0" err="1"/>
              <a:t>h</a:t>
            </a:r>
            <a:r>
              <a:rPr lang="en-US" dirty="0"/>
              <a:t>(</a:t>
            </a:r>
            <a:r>
              <a:rPr lang="en-US" i="1" dirty="0"/>
              <a:t>Q</a:t>
            </a:r>
            <a:r>
              <a:rPr lang="en-US" dirty="0"/>
              <a:t>*/2)] + [</a:t>
            </a:r>
            <a:r>
              <a:rPr lang="en-US" i="1" dirty="0"/>
              <a:t>C</a:t>
            </a:r>
            <a:r>
              <a:rPr lang="en-US" baseline="-25000" dirty="0"/>
              <a:t>o</a:t>
            </a:r>
            <a:r>
              <a:rPr lang="en-US" dirty="0"/>
              <a:t>(</a:t>
            </a:r>
            <a:r>
              <a:rPr lang="en-US" i="1" dirty="0"/>
              <a:t>D</a:t>
            </a:r>
            <a:r>
              <a:rPr lang="en-US" dirty="0"/>
              <a:t>/</a:t>
            </a:r>
            <a:r>
              <a:rPr lang="en-US" i="1" dirty="0"/>
              <a:t>Q </a:t>
            </a:r>
            <a:r>
              <a:rPr lang="en-US" dirty="0"/>
              <a:t>*)]</a:t>
            </a:r>
          </a:p>
          <a:p>
            <a:pPr>
              <a:buFont typeface="Monotype Sorts" pitchFamily="2" charset="2"/>
              <a:buNone/>
            </a:pPr>
            <a:r>
              <a:rPr lang="en-US" dirty="0"/>
              <a:t>   				           (holding + ordering)</a:t>
            </a:r>
          </a:p>
        </p:txBody>
      </p:sp>
      <p:sp>
        <p:nvSpPr>
          <p:cNvPr id="11268" name="Freeform 4"/>
          <p:cNvSpPr>
            <a:spLocks/>
          </p:cNvSpPr>
          <p:nvPr/>
        </p:nvSpPr>
        <p:spPr bwMode="auto">
          <a:xfrm>
            <a:off x="5746750" y="1695450"/>
            <a:ext cx="1449388" cy="458788"/>
          </a:xfrm>
          <a:custGeom>
            <a:avLst/>
            <a:gdLst/>
            <a:ahLst/>
            <a:cxnLst>
              <a:cxn ang="0">
                <a:pos x="912" y="0"/>
              </a:cxn>
              <a:cxn ang="0">
                <a:pos x="79" y="0"/>
              </a:cxn>
              <a:cxn ang="0">
                <a:pos x="79" y="288"/>
              </a:cxn>
              <a:cxn ang="0">
                <a:pos x="0" y="192"/>
              </a:cxn>
              <a:cxn ang="0">
                <a:pos x="48" y="192"/>
              </a:cxn>
            </a:cxnLst>
            <a:rect l="0" t="0" r="r" b="b"/>
            <a:pathLst>
              <a:path w="913" h="289">
                <a:moveTo>
                  <a:pt x="912" y="0"/>
                </a:moveTo>
                <a:lnTo>
                  <a:pt x="79" y="0"/>
                </a:lnTo>
                <a:lnTo>
                  <a:pt x="79" y="288"/>
                </a:lnTo>
                <a:lnTo>
                  <a:pt x="0" y="192"/>
                </a:lnTo>
                <a:lnTo>
                  <a:pt x="48" y="192"/>
                </a:lnTo>
              </a:path>
            </a:pathLst>
          </a:custGeom>
          <a:noFill/>
          <a:ln w="12700" cap="rnd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  <a:effectLst>
            <a:outerShdw dist="17961" dir="2700000" algn="ctr" rotWithShape="0">
              <a:srgbClr val="000000"/>
            </a:outerShdw>
          </a:effectLst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90563" y="-166688"/>
            <a:ext cx="7772400" cy="1100138"/>
          </a:xfrm>
          <a:noFill/>
          <a:ln/>
        </p:spPr>
        <p:txBody>
          <a:bodyPr/>
          <a:lstStyle/>
          <a:p>
            <a:r>
              <a:rPr lang="en-US" sz="2600" dirty="0" smtClean="0"/>
              <a:t>Inventory </a:t>
            </a:r>
            <a:r>
              <a:rPr lang="en-US" sz="2600" dirty="0" smtClean="0"/>
              <a:t>Models with </a:t>
            </a:r>
            <a:r>
              <a:rPr lang="en-US" sz="2600" dirty="0"/>
              <a:t>Probabilistic Demand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711200" y="1308100"/>
            <a:ext cx="6096000" cy="2946400"/>
          </a:xfrm>
          <a:noFill/>
          <a:ln/>
        </p:spPr>
        <p:txBody>
          <a:bodyPr/>
          <a:lstStyle/>
          <a:p>
            <a:r>
              <a:rPr lang="en-US" dirty="0"/>
              <a:t>Single-Period Inventory </a:t>
            </a:r>
            <a:r>
              <a:rPr lang="en-US" dirty="0" smtClean="0"/>
              <a:t>Model</a:t>
            </a:r>
          </a:p>
          <a:p>
            <a:pPr>
              <a:buNone/>
            </a:pPr>
            <a:r>
              <a:rPr lang="en-US" dirty="0" smtClean="0"/>
              <a:t>        with Probabilistic Demand</a:t>
            </a:r>
            <a:endParaRPr lang="en-US" dirty="0"/>
          </a:p>
          <a:p>
            <a:r>
              <a:rPr lang="en-US" dirty="0"/>
              <a:t>Order-Quantity, Reorder-Point </a:t>
            </a:r>
            <a:r>
              <a:rPr lang="en-US" dirty="0" smtClean="0"/>
              <a:t>Model</a:t>
            </a:r>
          </a:p>
          <a:p>
            <a:pPr>
              <a:buNone/>
            </a:pPr>
            <a:r>
              <a:rPr lang="en-US" dirty="0" smtClean="0"/>
              <a:t>        </a:t>
            </a:r>
            <a:r>
              <a:rPr lang="en-US" dirty="0"/>
              <a:t>with Probabilistic Demand</a:t>
            </a:r>
          </a:p>
          <a:p>
            <a:r>
              <a:rPr lang="en-US" dirty="0"/>
              <a:t>Periodic-Review </a:t>
            </a:r>
            <a:r>
              <a:rPr lang="en-US" dirty="0" smtClean="0"/>
              <a:t>Model</a:t>
            </a:r>
          </a:p>
          <a:p>
            <a:pPr>
              <a:buNone/>
            </a:pPr>
            <a:r>
              <a:rPr lang="en-US" dirty="0" smtClean="0"/>
              <a:t>        </a:t>
            </a:r>
            <a:r>
              <a:rPr lang="en-US" dirty="0"/>
              <a:t>with Probabilistic Demand</a:t>
            </a:r>
          </a:p>
        </p:txBody>
      </p:sp>
    </p:spTree>
    <p:extLst>
      <p:ext uri="{BB962C8B-B14F-4D97-AF65-F5344CB8AC3E}">
        <p14:creationId xmlns:p14="http://schemas.microsoft.com/office/powerpoint/2010/main" val="3212801857"/>
      </p:ext>
    </p:extLst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US"/>
              <a:t>Probabilistic Models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>
          <a:xfrm>
            <a:off x="687388" y="1092200"/>
            <a:ext cx="7886700" cy="4078288"/>
          </a:xfrm>
          <a:noFill/>
          <a:ln/>
        </p:spPr>
        <p:txBody>
          <a:bodyPr/>
          <a:lstStyle/>
          <a:p>
            <a:r>
              <a:rPr lang="en-US"/>
              <a:t>In many cases demand (or some other factor) is not known with a high degree of certainty and a </a:t>
            </a:r>
            <a:r>
              <a:rPr lang="en-US" u="sng"/>
              <a:t>probabilistic inventory model</a:t>
            </a:r>
            <a:r>
              <a:rPr lang="en-US"/>
              <a:t> should actually be used.  </a:t>
            </a:r>
          </a:p>
          <a:p>
            <a:r>
              <a:rPr lang="en-US"/>
              <a:t>These models tend to be more complex than deterministic models.  </a:t>
            </a:r>
          </a:p>
          <a:p>
            <a:r>
              <a:rPr lang="en-US"/>
              <a:t>The probabilistic models covered in this chapter are: </a:t>
            </a:r>
          </a:p>
          <a:p>
            <a:pPr lvl="1">
              <a:lnSpc>
                <a:spcPct val="90000"/>
              </a:lnSpc>
            </a:pPr>
            <a:r>
              <a:rPr lang="en-US"/>
              <a:t>single-period order quantity</a:t>
            </a:r>
          </a:p>
          <a:p>
            <a:pPr lvl="1">
              <a:lnSpc>
                <a:spcPct val="90000"/>
              </a:lnSpc>
            </a:pPr>
            <a:r>
              <a:rPr lang="en-US"/>
              <a:t>reorder-point quantity</a:t>
            </a:r>
          </a:p>
          <a:p>
            <a:pPr lvl="1">
              <a:lnSpc>
                <a:spcPct val="90000"/>
              </a:lnSpc>
            </a:pPr>
            <a:r>
              <a:rPr lang="en-US"/>
              <a:t>periodic-review order quantity</a:t>
            </a:r>
          </a:p>
        </p:txBody>
      </p:sp>
    </p:spTree>
    <p:extLst>
      <p:ext uri="{BB962C8B-B14F-4D97-AF65-F5344CB8AC3E}">
        <p14:creationId xmlns:p14="http://schemas.microsoft.com/office/powerpoint/2010/main" val="1750998534"/>
      </p:ext>
    </p:extLst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4" name="Rectangle 205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US"/>
              <a:t>Single-Period Order Quantity</a:t>
            </a:r>
          </a:p>
        </p:txBody>
      </p:sp>
      <p:sp>
        <p:nvSpPr>
          <p:cNvPr id="143365" name="Rectangle 2053"/>
          <p:cNvSpPr>
            <a:spLocks noGrp="1" noChangeArrowheads="1"/>
          </p:cNvSpPr>
          <p:nvPr>
            <p:ph idx="1"/>
          </p:nvPr>
        </p:nvSpPr>
        <p:spPr>
          <a:xfrm>
            <a:off x="687388" y="1092200"/>
            <a:ext cx="7886700" cy="4008438"/>
          </a:xfrm>
          <a:noFill/>
          <a:ln/>
        </p:spPr>
        <p:txBody>
          <a:bodyPr/>
          <a:lstStyle/>
          <a:p>
            <a:r>
              <a:rPr lang="en-US"/>
              <a:t>A </a:t>
            </a:r>
            <a:r>
              <a:rPr lang="en-US" u="sng"/>
              <a:t>single-period order quantity model</a:t>
            </a:r>
            <a:r>
              <a:rPr lang="en-US"/>
              <a:t> (sometimes called the newsboy problem) deals with a situation in which only one order is placed for the item and the demand is probabilistic.  </a:t>
            </a:r>
          </a:p>
          <a:p>
            <a:r>
              <a:rPr lang="en-US"/>
              <a:t>If the period's demand exceeds the order quantity, the demand is not backordered and revenue (profit) will be lost.  </a:t>
            </a:r>
          </a:p>
          <a:p>
            <a:r>
              <a:rPr lang="en-US"/>
              <a:t>If demand is less than the order quantity, the surplus stock is sold at the end of the period (usually for less than the original purchase price).</a:t>
            </a:r>
          </a:p>
        </p:txBody>
      </p:sp>
    </p:spTree>
    <p:extLst>
      <p:ext uri="{BB962C8B-B14F-4D97-AF65-F5344CB8AC3E}">
        <p14:creationId xmlns:p14="http://schemas.microsoft.com/office/powerpoint/2010/main" val="3400239273"/>
      </p:ext>
    </p:extLst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88" name="Rectangle 4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US"/>
              <a:t>Single-Period Order Quantity</a:t>
            </a:r>
          </a:p>
        </p:txBody>
      </p:sp>
      <p:sp>
        <p:nvSpPr>
          <p:cNvPr id="144389" name="Rectangle 5"/>
          <p:cNvSpPr>
            <a:spLocks noGrp="1" noChangeArrowheads="1"/>
          </p:cNvSpPr>
          <p:nvPr>
            <p:ph idx="1"/>
          </p:nvPr>
        </p:nvSpPr>
        <p:spPr>
          <a:xfrm>
            <a:off x="687388" y="1092200"/>
            <a:ext cx="7886700" cy="4446588"/>
          </a:xfrm>
          <a:noFill/>
          <a:ln/>
        </p:spPr>
        <p:txBody>
          <a:bodyPr/>
          <a:lstStyle/>
          <a:p>
            <a:r>
              <a:rPr lang="en-US" dirty="0"/>
              <a:t>Assumptions</a:t>
            </a:r>
          </a:p>
          <a:p>
            <a:pPr>
              <a:buFont typeface="Monotype Sorts" pitchFamily="2" charset="2"/>
              <a:buNone/>
            </a:pPr>
            <a:endParaRPr lang="en-US" sz="600" dirty="0"/>
          </a:p>
          <a:p>
            <a:pPr lvl="1"/>
            <a:r>
              <a:rPr lang="en-US" dirty="0"/>
              <a:t>Period demand follows a known probability distribution:</a:t>
            </a:r>
          </a:p>
          <a:p>
            <a:pPr lvl="2"/>
            <a:r>
              <a:rPr lang="en-US" dirty="0"/>
              <a:t>normal: mean is </a:t>
            </a:r>
            <a:r>
              <a:rPr lang="en-US" i="1" dirty="0"/>
              <a:t>µ</a:t>
            </a:r>
            <a:r>
              <a:rPr lang="en-US" dirty="0"/>
              <a:t>, standard deviation is </a:t>
            </a:r>
            <a:r>
              <a:rPr lang="en-US" i="1" dirty="0">
                <a:latin typeface="Symbol" pitchFamily="18" charset="2"/>
              </a:rPr>
              <a:t></a:t>
            </a:r>
            <a:endParaRPr lang="en-US" dirty="0"/>
          </a:p>
          <a:p>
            <a:pPr lvl="2"/>
            <a:r>
              <a:rPr lang="en-US" dirty="0"/>
              <a:t>uniform: minimum is </a:t>
            </a:r>
            <a:r>
              <a:rPr lang="en-US" i="1" dirty="0"/>
              <a:t>a</a:t>
            </a:r>
            <a:r>
              <a:rPr lang="en-US" dirty="0"/>
              <a:t>, maximum is </a:t>
            </a:r>
            <a:r>
              <a:rPr lang="en-US" i="1" dirty="0"/>
              <a:t>b</a:t>
            </a:r>
            <a:endParaRPr lang="en-US" dirty="0"/>
          </a:p>
          <a:p>
            <a:pPr lvl="1"/>
            <a:r>
              <a:rPr lang="en-US" dirty="0"/>
              <a:t>Cost of overestimating demand:  $</a:t>
            </a:r>
            <a:r>
              <a:rPr lang="en-US" i="1" dirty="0"/>
              <a:t>c</a:t>
            </a:r>
            <a:r>
              <a:rPr lang="en-US" baseline="-25000" dirty="0"/>
              <a:t>o</a:t>
            </a:r>
            <a:endParaRPr lang="en-US" dirty="0"/>
          </a:p>
          <a:p>
            <a:pPr lvl="1"/>
            <a:r>
              <a:rPr lang="en-US" dirty="0"/>
              <a:t>Cost of underestimating demand:  $</a:t>
            </a:r>
            <a:r>
              <a:rPr lang="en-US" i="1" dirty="0"/>
              <a:t>c</a:t>
            </a:r>
            <a:r>
              <a:rPr lang="en-US" baseline="-25000" dirty="0"/>
              <a:t>u</a:t>
            </a:r>
            <a:endParaRPr lang="en-US" dirty="0"/>
          </a:p>
          <a:p>
            <a:pPr lvl="1"/>
            <a:r>
              <a:rPr lang="en-US" dirty="0"/>
              <a:t>Shortages are not backordered.</a:t>
            </a:r>
          </a:p>
          <a:p>
            <a:pPr lvl="1"/>
            <a:r>
              <a:rPr lang="en-US" dirty="0"/>
              <a:t>Period-end stock is sold for salvage (not held in inventory).</a:t>
            </a:r>
          </a:p>
        </p:txBody>
      </p:sp>
    </p:spTree>
    <p:extLst>
      <p:ext uri="{BB962C8B-B14F-4D97-AF65-F5344CB8AC3E}">
        <p14:creationId xmlns:p14="http://schemas.microsoft.com/office/powerpoint/2010/main" val="3707403163"/>
      </p:ext>
    </p:extLst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6182" y="895350"/>
            <a:ext cx="4631656" cy="52538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530" y="2552514"/>
            <a:ext cx="1819275" cy="205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" name="Rectangle 25"/>
          <p:cNvSpPr/>
          <p:nvPr/>
        </p:nvSpPr>
        <p:spPr>
          <a:xfrm>
            <a:off x="279530" y="2680967"/>
            <a:ext cx="1819275" cy="18004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/>
            <a:r>
              <a:rPr lang="en-US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Slides by</a:t>
            </a:r>
          </a:p>
          <a:p>
            <a:pPr marL="457200" indent="-457200"/>
            <a:endParaRPr lang="en-US" sz="1050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/>
            <a:r>
              <a:rPr lang="en-US" sz="24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John</a:t>
            </a:r>
          </a:p>
          <a:p>
            <a:pPr marL="457200" indent="-457200"/>
            <a:r>
              <a:rPr lang="en-US" sz="24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Loucks</a:t>
            </a:r>
          </a:p>
          <a:p>
            <a:pPr marL="457200" indent="-457200"/>
            <a:endParaRPr lang="en-US" sz="1050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/>
            <a:r>
              <a:rPr lang="en-US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St. Edward’s</a:t>
            </a:r>
          </a:p>
          <a:p>
            <a:pPr marL="457200" indent="-457200"/>
            <a:r>
              <a:rPr lang="en-US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University</a:t>
            </a:r>
          </a:p>
        </p:txBody>
      </p:sp>
    </p:spTree>
    <p:extLst>
      <p:ext uri="{BB962C8B-B14F-4D97-AF65-F5344CB8AC3E}">
        <p14:creationId xmlns:p14="http://schemas.microsoft.com/office/powerpoint/2010/main" val="2061695906"/>
      </p:ext>
    </p:extLst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dirty="0" smtClean="0"/>
              <a:t>Discussion </a:t>
            </a:r>
            <a:endParaRPr lang="en-GB" b="1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206196"/>
      </p:ext>
    </p:extLst>
  </p:cSld>
  <p:clrMapOvr>
    <a:masterClrMapping/>
  </p:clrMapOvr>
  <p:transition>
    <p:zoom/>
  </p:transition>
</p:sld>
</file>

<file path=ppt/theme/theme1.xml><?xml version="1.0" encoding="utf-8"?>
<a:theme xmlns:a="http://schemas.openxmlformats.org/drawingml/2006/main" name="QMB11ch01">
  <a:themeElements>
    <a:clrScheme name="">
      <a:dk1>
        <a:srgbClr val="3C0023"/>
      </a:dk1>
      <a:lt1>
        <a:srgbClr val="FFFFFF"/>
      </a:lt1>
      <a:dk2>
        <a:srgbClr val="300153"/>
      </a:dk2>
      <a:lt2>
        <a:srgbClr val="F6BF69"/>
      </a:lt2>
      <a:accent1>
        <a:srgbClr val="618FFD"/>
      </a:accent1>
      <a:accent2>
        <a:srgbClr val="B760F9"/>
      </a:accent2>
      <a:accent3>
        <a:srgbClr val="ADAAB3"/>
      </a:accent3>
      <a:accent4>
        <a:srgbClr val="DADADA"/>
      </a:accent4>
      <a:accent5>
        <a:srgbClr val="B7C6FE"/>
      </a:accent5>
      <a:accent6>
        <a:srgbClr val="A656E2"/>
      </a:accent6>
      <a:hlink>
        <a:srgbClr val="919191"/>
      </a:hlink>
      <a:folHlink>
        <a:srgbClr val="B50069"/>
      </a:folHlink>
    </a:clrScheme>
    <a:fontScheme name="QMB11ch01">
      <a:majorFont>
        <a:latin typeface="Book Antiqua"/>
        <a:ea typeface=""/>
        <a:cs typeface=""/>
      </a:majorFont>
      <a:minorFont>
        <a:latin typeface="Book Antiqu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457200" marR="0" indent="-45720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200" b="0" i="0" u="none" strike="noStrike" cap="none" normalizeH="0" baseline="0" smtClean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Book Antiqua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457200" marR="0" indent="-45720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200" b="0" i="0" u="none" strike="noStrike" cap="none" normalizeH="0" baseline="0" smtClean="0">
            <a:ln>
              <a:noFill/>
            </a:ln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Book Antiqua" pitchFamily="18" charset="0"/>
          </a:defRPr>
        </a:defPPr>
      </a:lstStyle>
    </a:lnDef>
  </a:objectDefaults>
  <a:extraClrSchemeLst>
    <a:extraClrScheme>
      <a:clrScheme name="QMB11ch01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MB11ch01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MB11ch01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MB11ch01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MB11ch01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MB11ch01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MB11ch01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MS14ch2_QMB12ch07</Template>
  <TotalTime>1175</TotalTime>
  <Pages>61</Pages>
  <Words>656</Words>
  <Application>Microsoft Office PowerPoint</Application>
  <PresentationFormat>On-screen Show (4:3)</PresentationFormat>
  <Paragraphs>88</Paragraphs>
  <Slides>14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Book Antiqua</vt:lpstr>
      <vt:lpstr>Monotype Sorts</vt:lpstr>
      <vt:lpstr>Symbol</vt:lpstr>
      <vt:lpstr>Times New Roman</vt:lpstr>
      <vt:lpstr>QMB11ch01</vt:lpstr>
      <vt:lpstr>PowerPoint Presentation</vt:lpstr>
      <vt:lpstr>Inventory Models</vt:lpstr>
      <vt:lpstr> Inventory Models with Deterministic Demand</vt:lpstr>
      <vt:lpstr>Inventory Costs</vt:lpstr>
      <vt:lpstr>Deterministic Models</vt:lpstr>
      <vt:lpstr>Economic Order Quantity (EOQ)</vt:lpstr>
      <vt:lpstr>Economic Order Quantity</vt:lpstr>
      <vt:lpstr>Economic Order Quantity</vt:lpstr>
      <vt:lpstr>Inventory Models with Probabilistic Demand</vt:lpstr>
      <vt:lpstr>Probabilistic Models</vt:lpstr>
      <vt:lpstr>Single-Period Order Quantity</vt:lpstr>
      <vt:lpstr>Single-Period Order Quantity</vt:lpstr>
      <vt:lpstr>PowerPoint Presentation</vt:lpstr>
      <vt:lpstr>Discussion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14, Part A</dc:title>
  <dc:subject>Inventory Models</dc:subject>
  <dc:creator>John Loucks</dc:creator>
  <cp:lastModifiedBy>Irina Neaga</cp:lastModifiedBy>
  <cp:revision>113</cp:revision>
  <cp:lastPrinted>1601-01-01T00:00:00Z</cp:lastPrinted>
  <dcterms:created xsi:type="dcterms:W3CDTF">1996-07-28T20:55:08Z</dcterms:created>
  <dcterms:modified xsi:type="dcterms:W3CDTF">2017-10-06T13:53:53Z</dcterms:modified>
</cp:coreProperties>
</file>