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303" r:id="rId3"/>
    <p:sldId id="306" r:id="rId4"/>
    <p:sldId id="307" r:id="rId5"/>
    <p:sldId id="302" r:id="rId6"/>
    <p:sldId id="266" r:id="rId7"/>
    <p:sldId id="308" r:id="rId8"/>
    <p:sldId id="342" r:id="rId9"/>
    <p:sldId id="268" r:id="rId10"/>
    <p:sldId id="293" r:id="rId11"/>
    <p:sldId id="267" r:id="rId12"/>
    <p:sldId id="269" r:id="rId13"/>
    <p:sldId id="270" r:id="rId14"/>
    <p:sldId id="285" r:id="rId15"/>
    <p:sldId id="286" r:id="rId16"/>
    <p:sldId id="261" r:id="rId17"/>
    <p:sldId id="315" r:id="rId18"/>
    <p:sldId id="317" r:id="rId19"/>
    <p:sldId id="318" r:id="rId20"/>
    <p:sldId id="319" r:id="rId21"/>
    <p:sldId id="320" r:id="rId22"/>
    <p:sldId id="344" r:id="rId23"/>
    <p:sldId id="349" r:id="rId24"/>
    <p:sldId id="345" r:id="rId25"/>
    <p:sldId id="346" r:id="rId26"/>
    <p:sldId id="347" r:id="rId27"/>
    <p:sldId id="348" r:id="rId28"/>
    <p:sldId id="321" r:id="rId29"/>
    <p:sldId id="34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-277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EFB3BB-F405-4F61-8AAB-0BD54ABBBD1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80F8AA-F602-485F-BF1D-88B2EE493F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485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80F8AA-F602-485F-BF1D-88B2EE493F4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75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80F8AA-F602-485F-BF1D-88B2EE493F4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026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5393BAD-D70C-4CDD-8B91-940CF4DD1CCA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lvl="2" eaLnBrk="1" hangingPunct="1">
              <a:buFontTx/>
              <a:buChar char="•"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680657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4AD6D47-B180-4707-9661-6F5009E04A2D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34998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F09895-833B-4C92-B896-21834A4C49C9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" name="Notes Placeholder 4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193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73675C3-A091-41A3-8E7B-1A0C1AE47851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lvl="3" eaLnBrk="1" hangingPunct="1">
              <a:buFontTx/>
              <a:buChar char="•"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02359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E53103-3D37-42BE-B339-0088300C6484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US" dirty="0" smtClean="0"/>
              <a:t>A correlation coefficient is a statistic that indicates the direction and strength of the relation between two variables</a:t>
            </a:r>
          </a:p>
          <a:p>
            <a:pPr lvl="1" eaLnBrk="1" hangingPunct="1">
              <a:buFontTx/>
              <a:buChar char="•"/>
            </a:pPr>
            <a:r>
              <a:rPr lang="en-US" dirty="0" smtClean="0"/>
              <a:t>Direction: + or -</a:t>
            </a:r>
          </a:p>
          <a:p>
            <a:pPr lvl="1" eaLnBrk="1" hangingPunct="1">
              <a:buFontTx/>
              <a:buChar char="•"/>
            </a:pPr>
            <a:r>
              <a:rPr lang="en-US" dirty="0" smtClean="0"/>
              <a:t>Strength: closer to 1 = stronger</a:t>
            </a:r>
          </a:p>
          <a:p>
            <a:pPr lvl="1" eaLnBrk="1" hangingPunct="1">
              <a:buFontTx/>
              <a:buChar char="•"/>
            </a:pPr>
            <a:endParaRPr lang="en-US" dirty="0" smtClean="0"/>
          </a:p>
          <a:p>
            <a:pPr eaLnBrk="1" hangingPunct="1">
              <a:buFontTx/>
              <a:buChar char="•"/>
            </a:pPr>
            <a:r>
              <a:rPr lang="en-US" dirty="0" smtClean="0"/>
              <a:t>Positive correlation: height and weight example: as height increases, weight typically increases as well</a:t>
            </a:r>
          </a:p>
          <a:p>
            <a:pPr eaLnBrk="1" hangingPunct="1">
              <a:buFontTx/>
              <a:buChar char="•"/>
            </a:pPr>
            <a:r>
              <a:rPr lang="en-US" dirty="0" smtClean="0"/>
              <a:t>Negative correlation: time spent playing video games and grades example: typically, as an individual spends more time playing video games, they receive poorer grades in school</a:t>
            </a:r>
          </a:p>
        </p:txBody>
      </p:sp>
    </p:spTree>
    <p:extLst>
      <p:ext uri="{BB962C8B-B14F-4D97-AF65-F5344CB8AC3E}">
        <p14:creationId xmlns:p14="http://schemas.microsoft.com/office/powerpoint/2010/main" val="20994253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E93575-7BB7-4EBF-A399-037B13F56B9D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US" dirty="0" smtClean="0"/>
              <a:t>These are </a:t>
            </a:r>
            <a:r>
              <a:rPr lang="en-US" dirty="0" err="1" smtClean="0"/>
              <a:t>scatterplots</a:t>
            </a:r>
            <a:r>
              <a:rPr lang="en-US" dirty="0" smtClean="0"/>
              <a:t>, or graphs that show the correlation between two variables</a:t>
            </a:r>
          </a:p>
          <a:p>
            <a:pPr eaLnBrk="1" hangingPunct="1">
              <a:buFontTx/>
              <a:buChar char="•"/>
            </a:pPr>
            <a:endParaRPr lang="en-US" dirty="0" smtClean="0"/>
          </a:p>
          <a:p>
            <a:pPr eaLnBrk="1" hangingPunct="1">
              <a:buFontTx/>
              <a:buChar char="•"/>
            </a:pPr>
            <a:r>
              <a:rPr lang="en-US" dirty="0" smtClean="0"/>
              <a:t>Positive relationships (+) show an increasing line, such as in example 1</a:t>
            </a:r>
          </a:p>
          <a:p>
            <a:pPr eaLnBrk="1" hangingPunct="1">
              <a:buFontTx/>
              <a:buChar char="•"/>
            </a:pPr>
            <a:r>
              <a:rPr lang="en-US" dirty="0" smtClean="0"/>
              <a:t>Negative relationships (-) show a decreasing line, such as in example 2</a:t>
            </a:r>
          </a:p>
          <a:p>
            <a:pPr eaLnBrk="1" hangingPunct="1">
              <a:buFontTx/>
              <a:buChar char="•"/>
            </a:pPr>
            <a:endParaRPr lang="en-US" dirty="0" smtClean="0"/>
          </a:p>
          <a:p>
            <a:pPr eaLnBrk="1" hangingPunct="1">
              <a:buFontTx/>
              <a:buChar char="•"/>
            </a:pPr>
            <a:r>
              <a:rPr lang="en-US" dirty="0" smtClean="0"/>
              <a:t>Remember, correlation coefficients tell us the </a:t>
            </a:r>
            <a:r>
              <a:rPr lang="en-US" b="1" dirty="0" smtClean="0"/>
              <a:t>direction</a:t>
            </a:r>
            <a:r>
              <a:rPr lang="en-US" dirty="0" smtClean="0"/>
              <a:t> and the </a:t>
            </a:r>
            <a:r>
              <a:rPr lang="en-US" u="sng" dirty="0" smtClean="0"/>
              <a:t>strength</a:t>
            </a:r>
            <a:r>
              <a:rPr lang="en-US" dirty="0" smtClean="0"/>
              <a:t> of the relationship - the closer a number gets to 1 (positive or negative), the stronger the relationship</a:t>
            </a:r>
          </a:p>
        </p:txBody>
      </p:sp>
    </p:spTree>
    <p:extLst>
      <p:ext uri="{BB962C8B-B14F-4D97-AF65-F5344CB8AC3E}">
        <p14:creationId xmlns:p14="http://schemas.microsoft.com/office/powerpoint/2010/main" val="20647492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E53103-3D37-42BE-B339-0088300C6484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US" dirty="0" smtClean="0"/>
              <a:t>A correlation coefficient is a statistic that indicates the direction and strength of the relation between two variables</a:t>
            </a:r>
          </a:p>
          <a:p>
            <a:pPr lvl="1" eaLnBrk="1" hangingPunct="1">
              <a:buFontTx/>
              <a:buChar char="•"/>
            </a:pPr>
            <a:r>
              <a:rPr lang="en-US" dirty="0" smtClean="0"/>
              <a:t>Direction: + or -</a:t>
            </a:r>
          </a:p>
          <a:p>
            <a:pPr lvl="1" eaLnBrk="1" hangingPunct="1">
              <a:buFontTx/>
              <a:buChar char="•"/>
            </a:pPr>
            <a:r>
              <a:rPr lang="en-US" dirty="0" smtClean="0"/>
              <a:t>Strength: closer to 1 = stronger</a:t>
            </a:r>
          </a:p>
          <a:p>
            <a:pPr lvl="1" eaLnBrk="1" hangingPunct="1">
              <a:buFontTx/>
              <a:buChar char="•"/>
            </a:pPr>
            <a:endParaRPr lang="en-US" dirty="0" smtClean="0"/>
          </a:p>
          <a:p>
            <a:pPr eaLnBrk="1" hangingPunct="1">
              <a:buFontTx/>
              <a:buChar char="•"/>
            </a:pPr>
            <a:r>
              <a:rPr lang="en-US" dirty="0" smtClean="0"/>
              <a:t>Positive correlation: height and weight example: as height increases, weight typically increases as well</a:t>
            </a:r>
          </a:p>
          <a:p>
            <a:pPr eaLnBrk="1" hangingPunct="1">
              <a:buFontTx/>
              <a:buChar char="•"/>
            </a:pPr>
            <a:r>
              <a:rPr lang="en-US" dirty="0" smtClean="0"/>
              <a:t>Negative correlation: time spent playing video games and grades example: typically, as an individual spends more time playing video games, they receive poorer grades in school</a:t>
            </a:r>
          </a:p>
        </p:txBody>
      </p:sp>
    </p:spTree>
    <p:extLst>
      <p:ext uri="{BB962C8B-B14F-4D97-AF65-F5344CB8AC3E}">
        <p14:creationId xmlns:p14="http://schemas.microsoft.com/office/powerpoint/2010/main" val="40788686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E53103-3D37-42BE-B339-0088300C6484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US" dirty="0" smtClean="0"/>
              <a:t>A correlation coefficient is a statistic that indicates the direction and strength of the relation between two variables</a:t>
            </a:r>
          </a:p>
          <a:p>
            <a:pPr lvl="1" eaLnBrk="1" hangingPunct="1">
              <a:buFontTx/>
              <a:buChar char="•"/>
            </a:pPr>
            <a:r>
              <a:rPr lang="en-US" dirty="0" smtClean="0"/>
              <a:t>Direction: + or -</a:t>
            </a:r>
          </a:p>
          <a:p>
            <a:pPr lvl="1" eaLnBrk="1" hangingPunct="1">
              <a:buFontTx/>
              <a:buChar char="•"/>
            </a:pPr>
            <a:r>
              <a:rPr lang="en-US" dirty="0" smtClean="0"/>
              <a:t>Strength: closer to 1 = stronger</a:t>
            </a:r>
          </a:p>
          <a:p>
            <a:pPr lvl="1" eaLnBrk="1" hangingPunct="1">
              <a:buFontTx/>
              <a:buChar char="•"/>
            </a:pPr>
            <a:endParaRPr lang="en-US" dirty="0" smtClean="0"/>
          </a:p>
          <a:p>
            <a:pPr eaLnBrk="1" hangingPunct="1">
              <a:buFontTx/>
              <a:buChar char="•"/>
            </a:pPr>
            <a:r>
              <a:rPr lang="en-US" dirty="0" smtClean="0"/>
              <a:t>Positive correlation: height and weight example: as height increases, weight typically increases as well</a:t>
            </a:r>
          </a:p>
          <a:p>
            <a:pPr eaLnBrk="1" hangingPunct="1">
              <a:buFontTx/>
              <a:buChar char="•"/>
            </a:pPr>
            <a:r>
              <a:rPr lang="en-US" dirty="0" smtClean="0"/>
              <a:t>Negative correlation: time spent playing video games and grades example: typically, as an individual spends more time playing video games, they receive poorer grades in school</a:t>
            </a:r>
          </a:p>
        </p:txBody>
      </p:sp>
    </p:spTree>
    <p:extLst>
      <p:ext uri="{BB962C8B-B14F-4D97-AF65-F5344CB8AC3E}">
        <p14:creationId xmlns:p14="http://schemas.microsoft.com/office/powerpoint/2010/main" val="29238387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E2DB775-90CC-4039-8540-8F12374576EA}" type="slidenum">
              <a:rPr lang="en-GB" smtClean="0"/>
              <a:pPr/>
              <a:t>16</a:t>
            </a:fld>
            <a:endParaRPr lang="en-GB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780520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448B5-260D-437A-BF2E-4097CD192A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295400"/>
            <a:ext cx="8382000" cy="2400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848100"/>
            <a:ext cx="8382000" cy="2400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algn="l">
              <a:defRPr kumimoji="0"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Copyright © 2007 The McGraw-Hill Companies, Inc. Permission required for reproduction or display.</a:t>
            </a:r>
          </a:p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8382000" cy="2400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3848100"/>
            <a:ext cx="8382000" cy="2400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 algn="l">
              <a:defRPr kumimoji="0" sz="14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Copyright © 2007 The McGraw-Hill Companies, Inc. Permission required for reproduction or display.</a:t>
            </a:r>
          </a:p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59E40-8372-44CD-969F-FE41F04C413B}" type="datetimeFigureOut">
              <a:rPr lang="en-GB" smtClean="0"/>
              <a:pPr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89E85-9C31-44EC-B06C-FDFC359594D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7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628800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Research Design &amp; Analysis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720080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Lecture 5: From correlation to regression </a:t>
            </a:r>
            <a:endParaRPr lang="en-GB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Lecture overview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r>
              <a:rPr lang="en-GB" dirty="0" smtClean="0"/>
              <a:t>Quick recap from last year</a:t>
            </a:r>
          </a:p>
          <a:p>
            <a:endParaRPr lang="en-GB" dirty="0"/>
          </a:p>
          <a:p>
            <a:r>
              <a:rPr lang="en-GB" dirty="0" smtClean="0"/>
              <a:t>Experimental designs</a:t>
            </a:r>
          </a:p>
          <a:p>
            <a:pPr lvl="1"/>
            <a:r>
              <a:rPr lang="en-GB" dirty="0" smtClean="0"/>
              <a:t>Between-subjects designs</a:t>
            </a:r>
          </a:p>
          <a:p>
            <a:pPr lvl="1"/>
            <a:r>
              <a:rPr lang="en-GB" dirty="0" smtClean="0"/>
              <a:t>Within-subjects designs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Non-experimental designs</a:t>
            </a:r>
          </a:p>
          <a:p>
            <a:pPr lvl="1"/>
            <a:r>
              <a:rPr lang="en-GB" dirty="0" smtClean="0"/>
              <a:t>Correlational designs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Hypotheses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040560"/>
          </a:xfrm>
        </p:spPr>
        <p:txBody>
          <a:bodyPr>
            <a:noAutofit/>
          </a:bodyPr>
          <a:lstStyle/>
          <a:p>
            <a:r>
              <a:rPr lang="en-GB" sz="2400" dirty="0" smtClean="0"/>
              <a:t>Hypothesis: a testable statement about what is likely to occur between two or more factors/variables in a study</a:t>
            </a:r>
          </a:p>
          <a:p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People with higher levels of happiness will spend more money on other people than people with lower levels of happiness.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Null hypothesis: </a:t>
            </a:r>
          </a:p>
          <a:p>
            <a:pPr>
              <a:buNone/>
            </a:pPr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People with higher levels of happiness will not spend more money on other people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Variables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040560"/>
          </a:xfrm>
        </p:spPr>
        <p:txBody>
          <a:bodyPr>
            <a:noAutofit/>
          </a:bodyPr>
          <a:lstStyle/>
          <a:p>
            <a:r>
              <a:rPr lang="en-GB" sz="2800" dirty="0" smtClean="0"/>
              <a:t>Independent Variable </a:t>
            </a:r>
          </a:p>
          <a:p>
            <a:pPr lvl="1"/>
            <a:r>
              <a:rPr lang="en-GB" sz="2400" dirty="0" smtClean="0"/>
              <a:t>A factor either manipulated by the experimenter (e.g., condition A Versus condition B), or believed to explain differences in an observed </a:t>
            </a:r>
            <a:r>
              <a:rPr lang="en-GB" sz="2400" dirty="0" err="1" smtClean="0"/>
              <a:t>phenonemon</a:t>
            </a:r>
            <a:r>
              <a:rPr lang="en-GB" sz="2400" dirty="0" smtClean="0"/>
              <a:t> (e.g., gender differences in leadership).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Dependent Variable </a:t>
            </a:r>
          </a:p>
          <a:p>
            <a:pPr lvl="1"/>
            <a:r>
              <a:rPr lang="en-GB" sz="2400" dirty="0" smtClean="0"/>
              <a:t>Some measure of performance (e.g., test scores), or scores on a specific variable (e.g., level of extraversion, socio-economic status)</a:t>
            </a:r>
          </a:p>
          <a:p>
            <a:endParaRPr lang="en-GB" sz="2800" dirty="0" smtClean="0"/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 smtClean="0"/>
              <a:t>Extraneous Variable</a:t>
            </a:r>
          </a:p>
          <a:p>
            <a:pPr lvl="1"/>
            <a:r>
              <a:rPr lang="en-GB" sz="2400" dirty="0" smtClean="0"/>
              <a:t>A variable that interferes with or effects the outcome of your study </a:t>
            </a:r>
          </a:p>
          <a:p>
            <a:pPr lvl="1"/>
            <a:r>
              <a:rPr lang="en-GB" sz="2400" dirty="0" smtClean="0"/>
              <a:t>Should always try and control for any possible extraneous variable</a:t>
            </a:r>
          </a:p>
          <a:p>
            <a:pPr lvl="1"/>
            <a:r>
              <a:rPr lang="en-GB" sz="2400" dirty="0" smtClean="0"/>
              <a:t>E.g., noise, lighting, social influence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Confounding Variable</a:t>
            </a:r>
          </a:p>
          <a:p>
            <a:pPr lvl="1"/>
            <a:r>
              <a:rPr lang="en-GB" sz="2400" dirty="0" smtClean="0"/>
              <a:t>A variable that is systematically linked to changes in the IV and may therefore explain differences in the DV</a:t>
            </a:r>
          </a:p>
          <a:p>
            <a:pPr lvl="1"/>
            <a:r>
              <a:rPr lang="en-GB" sz="2400" dirty="0" smtClean="0"/>
              <a:t>E.g.,  Performance in morning V Performance in night</a:t>
            </a:r>
          </a:p>
          <a:p>
            <a:pPr lvl="1"/>
            <a:r>
              <a:rPr lang="en-GB" sz="2400" dirty="0" smtClean="0"/>
              <a:t>Confounding variable of breakfast?</a:t>
            </a:r>
          </a:p>
          <a:p>
            <a:pPr lvl="1"/>
            <a:endParaRPr lang="en-GB" sz="2400" dirty="0" smtClean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Variables continued 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620712"/>
            <a:ext cx="8382000" cy="5544592"/>
          </a:xfrm>
        </p:spPr>
        <p:txBody>
          <a:bodyPr>
            <a:normAutofit/>
          </a:bodyPr>
          <a:lstStyle/>
          <a:p>
            <a:pPr eaLnBrk="1" hangingPunct="1">
              <a:buNone/>
              <a:defRPr/>
            </a:pPr>
            <a:r>
              <a:rPr lang="en-US" sz="2600" u="sng" dirty="0" smtClean="0"/>
              <a:t>  Correlational Research:</a:t>
            </a:r>
            <a:r>
              <a:rPr lang="en-US" sz="2600" dirty="0" smtClean="0"/>
              <a:t> three components:</a:t>
            </a:r>
          </a:p>
          <a:p>
            <a:pPr lvl="1" eaLnBrk="1" hangingPunct="1">
              <a:defRPr/>
            </a:pPr>
            <a:r>
              <a:rPr lang="en-US" sz="2400" dirty="0" smtClean="0"/>
              <a:t>Researcher measures one variable (X)</a:t>
            </a:r>
          </a:p>
          <a:p>
            <a:pPr lvl="1" eaLnBrk="1" hangingPunct="1">
              <a:defRPr/>
            </a:pPr>
            <a:r>
              <a:rPr lang="en-US" sz="2400" dirty="0" smtClean="0"/>
              <a:t>Researcher measures a second variable (Y)</a:t>
            </a:r>
          </a:p>
          <a:p>
            <a:pPr lvl="1" eaLnBrk="1" hangingPunct="1">
              <a:defRPr/>
            </a:pPr>
            <a:r>
              <a:rPr lang="en-US" sz="2400" dirty="0" smtClean="0"/>
              <a:t>Researcher statistically determines whether (X) and (Y) are related</a:t>
            </a:r>
          </a:p>
          <a:p>
            <a:pPr lvl="1" eaLnBrk="1" hangingPunct="1">
              <a:defRPr/>
            </a:pPr>
            <a:endParaRPr lang="en-US" sz="2400" dirty="0" smtClean="0"/>
          </a:p>
          <a:p>
            <a:pPr lvl="1" eaLnBrk="1" hangingPunct="1">
              <a:defRPr/>
            </a:pPr>
            <a:r>
              <a:rPr lang="en-US" sz="2400" dirty="0" smtClean="0"/>
              <a:t>E.g., </a:t>
            </a:r>
          </a:p>
          <a:p>
            <a:pPr lvl="2">
              <a:defRPr/>
            </a:pPr>
            <a:r>
              <a:rPr lang="en-US" sz="2000" dirty="0" smtClean="0"/>
              <a:t>are </a:t>
            </a:r>
            <a:r>
              <a:rPr lang="en-US" sz="2000" i="1" dirty="0" smtClean="0"/>
              <a:t>height</a:t>
            </a:r>
            <a:r>
              <a:rPr lang="en-US" sz="2000" dirty="0" smtClean="0"/>
              <a:t> and </a:t>
            </a:r>
            <a:r>
              <a:rPr lang="en-US" sz="2000" i="1" dirty="0" smtClean="0"/>
              <a:t>shoe-size</a:t>
            </a:r>
            <a:r>
              <a:rPr lang="en-US" sz="2000" dirty="0" smtClean="0"/>
              <a:t> related i.e., is a bigger shoe size associated with being taller?</a:t>
            </a:r>
          </a:p>
          <a:p>
            <a:pPr lvl="2">
              <a:defRPr/>
            </a:pPr>
            <a:endParaRPr lang="en-US" sz="2000" dirty="0" smtClean="0"/>
          </a:p>
          <a:p>
            <a:pPr lvl="2">
              <a:defRPr/>
            </a:pPr>
            <a:r>
              <a:rPr lang="en-US" sz="2000" dirty="0" smtClean="0"/>
              <a:t>How strong is this association?</a:t>
            </a:r>
          </a:p>
          <a:p>
            <a:pPr lvl="2">
              <a:defRPr/>
            </a:pPr>
            <a:endParaRPr lang="en-US" sz="2000" dirty="0" smtClean="0"/>
          </a:p>
          <a:p>
            <a:pPr lvl="2">
              <a:defRPr/>
            </a:pPr>
            <a:r>
              <a:rPr lang="en-US" sz="2000" dirty="0" smtClean="0"/>
              <a:t>NB: no manipulation of </a:t>
            </a:r>
            <a:r>
              <a:rPr lang="en-US" sz="2000" i="1" dirty="0" smtClean="0"/>
              <a:t>height</a:t>
            </a:r>
            <a:r>
              <a:rPr lang="en-US" sz="2000" dirty="0" smtClean="0"/>
              <a:t> or </a:t>
            </a:r>
            <a:r>
              <a:rPr lang="en-US" sz="2000" i="1" dirty="0" smtClean="0"/>
              <a:t>shoe-size</a:t>
            </a:r>
            <a:r>
              <a:rPr lang="en-US" sz="2000" dirty="0" smtClean="0"/>
              <a:t> – simply measuring pre-existing variables.</a:t>
            </a:r>
          </a:p>
          <a:p>
            <a:pPr lvl="1" eaLnBrk="1" hangingPunct="1">
              <a:defRPr/>
            </a:pPr>
            <a:endParaRPr lang="en-U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9552" y="0"/>
            <a:ext cx="8229600" cy="518512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US" dirty="0" smtClean="0"/>
              <a:t>Correlational Research: Advantages</a:t>
            </a:r>
          </a:p>
          <a:p>
            <a:pPr eaLnBrk="1" hangingPunct="1">
              <a:defRPr/>
            </a:pPr>
            <a:endParaRPr lang="en-US" dirty="0" smtClean="0"/>
          </a:p>
          <a:p>
            <a:pPr lvl="1" eaLnBrk="1" hangingPunct="1">
              <a:defRPr/>
            </a:pPr>
            <a:r>
              <a:rPr lang="en-US" dirty="0" smtClean="0"/>
              <a:t>Can establish generalization outside the laboratory</a:t>
            </a:r>
          </a:p>
          <a:p>
            <a:pPr lvl="1" eaLnBrk="1" hangingPunct="1">
              <a:defRPr/>
            </a:pPr>
            <a:endParaRPr lang="en-US" dirty="0" smtClean="0"/>
          </a:p>
          <a:p>
            <a:pPr lvl="1" eaLnBrk="1" hangingPunct="1">
              <a:defRPr/>
            </a:pPr>
            <a:r>
              <a:rPr lang="en-US" dirty="0" smtClean="0"/>
              <a:t>Can generate ideas for further laboratory study</a:t>
            </a:r>
          </a:p>
          <a:p>
            <a:pPr lvl="1" eaLnBrk="1" hangingPunct="1">
              <a:defRPr/>
            </a:pPr>
            <a:endParaRPr lang="en-US" dirty="0" smtClean="0"/>
          </a:p>
          <a:p>
            <a:pPr lvl="1" eaLnBrk="1" hangingPunct="1">
              <a:defRPr/>
            </a:pPr>
            <a:r>
              <a:rPr lang="en-US" dirty="0" smtClean="0"/>
              <a:t>Allows the examination of variables that may not be practical or ethical to study in the laboratory</a:t>
            </a:r>
          </a:p>
          <a:p>
            <a:pPr lvl="1"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Correlation refresher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Nature of correlational designs: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Not looking for differences between experimental groups or conditions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Investigating if there is a consistent relationship between variables (shared variance)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Is there an association?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What is the ‘direction’ of this relationship?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What is the strength of the association?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Is it statistically significant?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17497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6" descr="pas82760_02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3568" y="573088"/>
            <a:ext cx="7848871" cy="585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err="1" smtClean="0"/>
              <a:t>Correlational</a:t>
            </a:r>
            <a:r>
              <a:rPr lang="en-GB" dirty="0" smtClean="0"/>
              <a:t>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E.g.</a:t>
            </a:r>
          </a:p>
          <a:p>
            <a:endParaRPr lang="en-GB" dirty="0" smtClean="0"/>
          </a:p>
          <a:p>
            <a:r>
              <a:rPr lang="en-GB" dirty="0" smtClean="0"/>
              <a:t>Are happiness and </a:t>
            </a:r>
            <a:r>
              <a:rPr lang="en-GB" dirty="0" err="1" smtClean="0"/>
              <a:t>prosocial</a:t>
            </a:r>
            <a:r>
              <a:rPr lang="en-GB" dirty="0" smtClean="0"/>
              <a:t> behaviour associated with </a:t>
            </a:r>
            <a:r>
              <a:rPr lang="en-GB" dirty="0" err="1" smtClean="0"/>
              <a:t>eachother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No IV, No DV, but “co-relating” variables...</a:t>
            </a:r>
          </a:p>
          <a:p>
            <a:endParaRPr lang="en-GB" dirty="0" smtClean="0"/>
          </a:p>
          <a:p>
            <a:r>
              <a:rPr lang="en-GB" dirty="0" smtClean="0"/>
              <a:t>Not exploring whether one </a:t>
            </a:r>
            <a:r>
              <a:rPr lang="en-GB" b="1" dirty="0" smtClean="0"/>
              <a:t>causes</a:t>
            </a:r>
            <a:r>
              <a:rPr lang="en-GB" dirty="0" smtClean="0"/>
              <a:t> another...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84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836613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/>
              <a:t>Correlation does not equal causation</a:t>
            </a:r>
          </a:p>
          <a:p>
            <a:pPr lvl="1" eaLnBrk="1" hangingPunct="1">
              <a:defRPr/>
            </a:pPr>
            <a:r>
              <a:rPr lang="en-US" dirty="0" smtClean="0"/>
              <a:t>Some interpretive possibilities:</a:t>
            </a:r>
          </a:p>
          <a:p>
            <a:pPr lvl="2" eaLnBrk="1" hangingPunct="1">
              <a:defRPr/>
            </a:pPr>
            <a:r>
              <a:rPr lang="en-US" dirty="0" smtClean="0"/>
              <a:t>X caused Y</a:t>
            </a:r>
          </a:p>
          <a:p>
            <a:pPr lvl="2" eaLnBrk="1" hangingPunct="1">
              <a:defRPr/>
            </a:pPr>
            <a:endParaRPr lang="en-US" dirty="0" smtClean="0"/>
          </a:p>
          <a:p>
            <a:pPr lvl="2" eaLnBrk="1" hangingPunct="1">
              <a:defRPr/>
            </a:pPr>
            <a:r>
              <a:rPr lang="en-US" dirty="0" smtClean="0"/>
              <a:t>Y caused X</a:t>
            </a:r>
          </a:p>
          <a:p>
            <a:pPr lvl="2" eaLnBrk="1" hangingPunct="1">
              <a:defRPr/>
            </a:pPr>
            <a:endParaRPr lang="en-US" dirty="0" smtClean="0"/>
          </a:p>
          <a:p>
            <a:pPr lvl="2" eaLnBrk="1" hangingPunct="1">
              <a:defRPr/>
            </a:pPr>
            <a:r>
              <a:rPr lang="en-US" dirty="0" smtClean="0"/>
              <a:t>Both variables influenced each other</a:t>
            </a:r>
          </a:p>
          <a:p>
            <a:pPr lvl="2" eaLnBrk="1" hangingPunct="1">
              <a:defRPr/>
            </a:pPr>
            <a:endParaRPr lang="en-US" dirty="0" smtClean="0"/>
          </a:p>
          <a:p>
            <a:pPr lvl="2" eaLnBrk="1" hangingPunct="1">
              <a:defRPr/>
            </a:pPr>
            <a:r>
              <a:rPr lang="en-US" dirty="0" smtClean="0"/>
              <a:t>A third variable influenced both X and Y (spurious)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9750" y="836613"/>
            <a:ext cx="8229600" cy="4530725"/>
          </a:xfrm>
        </p:spPr>
        <p:txBody>
          <a:bodyPr>
            <a:normAutofit lnSpcReduction="10000"/>
          </a:bodyPr>
          <a:lstStyle/>
          <a:p>
            <a:pPr lvl="1" eaLnBrk="1" hangingPunct="1">
              <a:defRPr/>
            </a:pPr>
            <a:r>
              <a:rPr lang="en-US" u="sng" dirty="0" smtClean="0"/>
              <a:t>Positive Correlation:</a:t>
            </a:r>
            <a:r>
              <a:rPr lang="en-US" dirty="0" smtClean="0"/>
              <a:t> higher scores on one variable are associated with higher scores on a second variable</a:t>
            </a:r>
          </a:p>
          <a:p>
            <a:pPr lvl="1" eaLnBrk="1" hangingPunct="1">
              <a:defRPr/>
            </a:pPr>
            <a:endParaRPr lang="en-US" dirty="0" smtClean="0"/>
          </a:p>
          <a:p>
            <a:pPr lvl="1" eaLnBrk="1" hangingPunct="1">
              <a:defRPr/>
            </a:pPr>
            <a:r>
              <a:rPr lang="en-US" u="sng" dirty="0" smtClean="0"/>
              <a:t>Negative Correlation:</a:t>
            </a:r>
            <a:r>
              <a:rPr lang="en-US" dirty="0" smtClean="0"/>
              <a:t> higher scores on one variable are associated with lower scores on a second variable</a:t>
            </a:r>
          </a:p>
          <a:p>
            <a:pPr lvl="1" eaLnBrk="1" hangingPunct="1">
              <a:defRPr/>
            </a:pPr>
            <a:endParaRPr lang="en-US" u="sng" dirty="0"/>
          </a:p>
          <a:p>
            <a:pPr lvl="1" eaLnBrk="1" hangingPunct="1">
              <a:defRPr/>
            </a:pPr>
            <a:r>
              <a:rPr lang="en-US" u="sng" dirty="0" smtClean="0"/>
              <a:t>No Correlation: </a:t>
            </a:r>
            <a:r>
              <a:rPr lang="en-US" dirty="0" smtClean="0"/>
              <a:t>the two sets of scores are completed unrelated</a:t>
            </a:r>
            <a:endParaRPr lang="en-US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ctr">
              <a:defRPr/>
            </a:pPr>
            <a:endParaRPr kumimoji="1" lang="en-US" dirty="0" smtClean="0">
              <a:solidFill>
                <a:schemeClr val="tx2"/>
              </a:solidFill>
            </a:endParaRPr>
          </a:p>
          <a:p>
            <a:pPr>
              <a:defRPr/>
            </a:pPr>
            <a:endParaRPr lang="en-US" sz="1200" dirty="0" smtClean="0"/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Methods of Research</a:t>
            </a:r>
          </a:p>
        </p:txBody>
      </p:sp>
      <p:pic>
        <p:nvPicPr>
          <p:cNvPr id="22532" name="Picture 6" descr="pas82760_021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700213"/>
            <a:ext cx="8532813" cy="348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9750" y="836613"/>
            <a:ext cx="8229600" cy="504065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u="sng" dirty="0" smtClean="0"/>
              <a:t>Correlation Coefficient:</a:t>
            </a:r>
            <a:r>
              <a:rPr lang="en-US" dirty="0" smtClean="0"/>
              <a:t> a statistic that indicates the direction and strength of the relation between two variables</a:t>
            </a:r>
          </a:p>
          <a:p>
            <a:pPr eaLnBrk="1" hangingPunct="1">
              <a:defRPr/>
            </a:pPr>
            <a:endParaRPr lang="en-US" dirty="0" smtClean="0"/>
          </a:p>
          <a:p>
            <a:pPr lvl="1">
              <a:lnSpc>
                <a:spcPct val="80000"/>
              </a:lnSpc>
            </a:pPr>
            <a:r>
              <a:rPr lang="en-GB" sz="2400" dirty="0" smtClean="0"/>
              <a:t>Correlation coefficient is measured from 0 to 1.</a:t>
            </a:r>
          </a:p>
          <a:p>
            <a:pPr lvl="1">
              <a:lnSpc>
                <a:spcPct val="80000"/>
              </a:lnSpc>
            </a:pPr>
            <a:endParaRPr lang="en-GB" sz="2400" dirty="0" smtClean="0"/>
          </a:p>
          <a:p>
            <a:pPr lvl="1">
              <a:lnSpc>
                <a:spcPct val="80000"/>
              </a:lnSpc>
            </a:pPr>
            <a:r>
              <a:rPr lang="en-GB" sz="2400" dirty="0" smtClean="0"/>
              <a:t>0 = no correlation.</a:t>
            </a:r>
          </a:p>
          <a:p>
            <a:pPr lvl="1">
              <a:lnSpc>
                <a:spcPct val="80000"/>
              </a:lnSpc>
            </a:pPr>
            <a:endParaRPr lang="en-GB" sz="2400" dirty="0" smtClean="0"/>
          </a:p>
          <a:p>
            <a:pPr lvl="1">
              <a:lnSpc>
                <a:spcPct val="80000"/>
              </a:lnSpc>
            </a:pPr>
            <a:r>
              <a:rPr lang="en-GB" sz="2400" dirty="0" smtClean="0"/>
              <a:t>1 = perfect correlation.</a:t>
            </a:r>
          </a:p>
          <a:p>
            <a:pPr lvl="1">
              <a:lnSpc>
                <a:spcPct val="80000"/>
              </a:lnSpc>
            </a:pPr>
            <a:endParaRPr lang="en-GB" sz="2400" dirty="0" smtClean="0"/>
          </a:p>
          <a:p>
            <a:pPr lvl="1">
              <a:lnSpc>
                <a:spcPct val="80000"/>
              </a:lnSpc>
            </a:pPr>
            <a:r>
              <a:rPr lang="en-GB" sz="2400" dirty="0" smtClean="0"/>
              <a:t>+ or – sign simply denotes the direction of the correlation, positive or negative.</a:t>
            </a:r>
          </a:p>
          <a:p>
            <a:pPr eaLnBrk="1" hangingPunct="1">
              <a:defRPr/>
            </a:pPr>
            <a:endParaRPr lang="en-US" dirty="0"/>
          </a:p>
          <a:p>
            <a:pPr eaLnBrk="1" hangingPunct="1">
              <a:defRPr/>
            </a:pPr>
            <a:endParaRPr lang="en-US" dirty="0" smtClean="0"/>
          </a:p>
          <a:p>
            <a:pPr eaLnBrk="1" hangingPunct="1"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9750" y="836613"/>
            <a:ext cx="8229600" cy="511266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u="sng" dirty="0" smtClean="0"/>
              <a:t>Correlation Coefficient:</a:t>
            </a:r>
            <a:r>
              <a:rPr lang="en-US" sz="2800" dirty="0" smtClean="0"/>
              <a:t> a statistic that indicates the direction and strength of the relation between two variables</a:t>
            </a:r>
          </a:p>
          <a:p>
            <a:pPr eaLnBrk="1" hangingPunct="1">
              <a:defRPr/>
            </a:pPr>
            <a:endParaRPr lang="en-US" sz="2800" dirty="0" smtClean="0"/>
          </a:p>
          <a:p>
            <a:pPr lvl="1" eaLnBrk="1" hangingPunct="1">
              <a:defRPr/>
            </a:pPr>
            <a:r>
              <a:rPr lang="en-US" sz="2400" u="sng" dirty="0" smtClean="0"/>
              <a:t>Positive Correlation:  </a:t>
            </a:r>
          </a:p>
          <a:p>
            <a:pPr lvl="2">
              <a:defRPr/>
            </a:pPr>
            <a:r>
              <a:rPr lang="en-US" sz="2000" dirty="0" smtClean="0"/>
              <a:t>0&gt; to 1 </a:t>
            </a:r>
          </a:p>
          <a:p>
            <a:pPr lvl="2">
              <a:defRPr/>
            </a:pPr>
            <a:endParaRPr lang="en-US" sz="2000" dirty="0" smtClean="0"/>
          </a:p>
          <a:p>
            <a:pPr lvl="1" eaLnBrk="1" hangingPunct="1">
              <a:defRPr/>
            </a:pPr>
            <a:r>
              <a:rPr lang="en-US" sz="2400" u="sng" dirty="0" smtClean="0"/>
              <a:t>Negative Correlation:</a:t>
            </a:r>
          </a:p>
          <a:p>
            <a:pPr lvl="2">
              <a:defRPr/>
            </a:pPr>
            <a:r>
              <a:rPr lang="en-US" sz="2000" dirty="0" smtClean="0"/>
              <a:t>&lt;0  to -1</a:t>
            </a:r>
          </a:p>
          <a:p>
            <a:pPr lvl="2">
              <a:defRPr/>
            </a:pPr>
            <a:endParaRPr lang="en-US" sz="2000" dirty="0"/>
          </a:p>
          <a:p>
            <a:pPr lvl="1">
              <a:defRPr/>
            </a:pPr>
            <a:r>
              <a:rPr lang="en-US" sz="2400" u="sng" dirty="0" smtClean="0"/>
              <a:t>No Correlation </a:t>
            </a:r>
            <a:r>
              <a:rPr lang="en-US" sz="2400" dirty="0" smtClean="0"/>
              <a:t>= zero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6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266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557338"/>
            <a:ext cx="7993063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2400" dirty="0" smtClean="0"/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So, in reality you will find values between -1 and 1.</a:t>
            </a:r>
          </a:p>
          <a:p>
            <a:pPr lvl="1" eaLnBrk="1" hangingPunct="1">
              <a:lnSpc>
                <a:spcPct val="80000"/>
              </a:lnSpc>
            </a:pPr>
            <a:endParaRPr lang="en-GB" sz="2400" dirty="0" smtClean="0"/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Remember this value is just a descriptive value</a:t>
            </a:r>
          </a:p>
          <a:p>
            <a:pPr lvl="1" eaLnBrk="1" hangingPunct="1">
              <a:lnSpc>
                <a:spcPct val="80000"/>
              </a:lnSpc>
            </a:pPr>
            <a:endParaRPr lang="en-GB" sz="2400" dirty="0" smtClean="0"/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As a guide to describing r-values (Cohen, 1988):</a:t>
            </a:r>
          </a:p>
          <a:p>
            <a:pPr lvl="2" eaLnBrk="1" hangingPunct="1">
              <a:lnSpc>
                <a:spcPct val="80000"/>
              </a:lnSpc>
            </a:pPr>
            <a:r>
              <a:rPr lang="en-GB" dirty="0" smtClean="0"/>
              <a:t>r = </a:t>
            </a:r>
            <a:r>
              <a:rPr lang="en-US" dirty="0" smtClean="0"/>
              <a:t>± .10 to .29 – small</a:t>
            </a:r>
          </a:p>
          <a:p>
            <a:pPr lvl="2" eaLnBrk="1" hangingPunct="1">
              <a:lnSpc>
                <a:spcPct val="80000"/>
              </a:lnSpc>
            </a:pPr>
            <a:r>
              <a:rPr lang="en-US" dirty="0" smtClean="0"/>
              <a:t>r = ± .30 to .49 – medium</a:t>
            </a:r>
          </a:p>
          <a:p>
            <a:pPr lvl="2" eaLnBrk="1" hangingPunct="1">
              <a:lnSpc>
                <a:spcPct val="80000"/>
              </a:lnSpc>
            </a:pPr>
            <a:r>
              <a:rPr lang="en-US" dirty="0" smtClean="0"/>
              <a:t>r = ± .50 to 1.00 – large</a:t>
            </a:r>
          </a:p>
          <a:p>
            <a:pPr lvl="2" eaLnBrk="1" hangingPunct="1">
              <a:lnSpc>
                <a:spcPct val="80000"/>
              </a:lnSpc>
            </a:pPr>
            <a:endParaRPr lang="en-US" dirty="0"/>
          </a:p>
          <a:p>
            <a:pPr lvl="2" eaLnBrk="1" hangingPunct="1">
              <a:lnSpc>
                <a:spcPct val="80000"/>
              </a:lnSpc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6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276475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Data Associations:</a:t>
            </a:r>
            <a:br>
              <a:rPr lang="en-GB" altLang="en-US" smtClean="0"/>
            </a:b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From correlation to regression </a:t>
            </a:r>
          </a:p>
        </p:txBody>
      </p:sp>
    </p:spTree>
    <p:extLst>
      <p:ext uri="{BB962C8B-B14F-4D97-AF65-F5344CB8AC3E}">
        <p14:creationId xmlns:p14="http://schemas.microsoft.com/office/powerpoint/2010/main" val="114749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Correlational designs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Features of correlation:</a:t>
            </a:r>
          </a:p>
          <a:p>
            <a:pPr lvl="1" eaLnBrk="1" hangingPunct="1"/>
            <a:r>
              <a:rPr lang="en-GB" altLang="en-US" smtClean="0"/>
              <a:t>Variables that are continuous not categorical</a:t>
            </a:r>
          </a:p>
          <a:p>
            <a:pPr lvl="2" eaLnBrk="1" hangingPunct="1"/>
            <a:r>
              <a:rPr lang="en-GB" altLang="en-US" smtClean="0"/>
              <a:t>Ordinal or interval data</a:t>
            </a:r>
          </a:p>
          <a:p>
            <a:pPr lvl="1" eaLnBrk="1" hangingPunct="1"/>
            <a:r>
              <a:rPr lang="en-GB" altLang="en-US" smtClean="0"/>
              <a:t>Direction of correlation</a:t>
            </a:r>
          </a:p>
          <a:p>
            <a:pPr lvl="2" eaLnBrk="1" hangingPunct="1"/>
            <a:r>
              <a:rPr lang="en-GB" altLang="en-US" smtClean="0"/>
              <a:t>Positive: Increase A -&gt; Increase B</a:t>
            </a:r>
          </a:p>
          <a:p>
            <a:pPr lvl="2" eaLnBrk="1" hangingPunct="1"/>
            <a:r>
              <a:rPr lang="en-GB" altLang="en-US" smtClean="0"/>
              <a:t>Negative: Increase A -&gt; Decrease B</a:t>
            </a:r>
          </a:p>
          <a:p>
            <a:pPr lvl="1" eaLnBrk="1" hangingPunct="1"/>
            <a:r>
              <a:rPr lang="en-GB" altLang="en-US" smtClean="0"/>
              <a:t>Strength/significance of correlation</a:t>
            </a:r>
          </a:p>
          <a:p>
            <a:pPr lvl="2" eaLnBrk="1" hangingPunct="1"/>
            <a:r>
              <a:rPr lang="en-GB" altLang="en-US" smtClean="0"/>
              <a:t>r</a:t>
            </a:r>
            <a:r>
              <a:rPr lang="en-GB" altLang="en-US" baseline="20000" smtClean="0"/>
              <a:t>2 </a:t>
            </a:r>
            <a:r>
              <a:rPr lang="en-GB" altLang="en-US" smtClean="0"/>
              <a:t>value provides amount of shared variance</a:t>
            </a:r>
          </a:p>
          <a:p>
            <a:pPr lvl="2" eaLnBrk="1" hangingPunct="1"/>
            <a:r>
              <a:rPr lang="en-GB" altLang="en-US" smtClean="0"/>
              <a:t>p-value (sig.) tells us whether the correlation is significant</a:t>
            </a:r>
          </a:p>
        </p:txBody>
      </p:sp>
    </p:spTree>
    <p:extLst>
      <p:ext uri="{BB962C8B-B14F-4D97-AF65-F5344CB8AC3E}">
        <p14:creationId xmlns:p14="http://schemas.microsoft.com/office/powerpoint/2010/main" val="1741533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Correlational designs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So far have looked at correlations between two variables (bivariate)</a:t>
            </a:r>
          </a:p>
          <a:p>
            <a:pPr lvl="1" eaLnBrk="1" hangingPunct="1"/>
            <a:r>
              <a:rPr lang="en-GB" altLang="en-US" sz="2400" smtClean="0"/>
              <a:t>E.g. Altruism score and Extroversion score</a:t>
            </a:r>
          </a:p>
          <a:p>
            <a:pPr lvl="1" eaLnBrk="1" hangingPunct="1"/>
            <a:r>
              <a:rPr lang="en-GB" altLang="en-US" sz="2400" smtClean="0"/>
              <a:t>Temperature and Ice-cream sales</a:t>
            </a:r>
          </a:p>
          <a:p>
            <a:pPr eaLnBrk="1" hangingPunct="1">
              <a:buFontTx/>
              <a:buNone/>
            </a:pPr>
            <a:r>
              <a:rPr lang="en-GB" altLang="en-US" sz="2800" smtClean="0"/>
              <a:t> </a:t>
            </a:r>
          </a:p>
          <a:p>
            <a:pPr eaLnBrk="1" hangingPunct="1"/>
            <a:r>
              <a:rPr lang="en-GB" altLang="en-US" sz="2800" smtClean="0"/>
              <a:t>No causal relation can be assumed without theory</a:t>
            </a:r>
          </a:p>
          <a:p>
            <a:pPr eaLnBrk="1" hangingPunct="1"/>
            <a:r>
              <a:rPr lang="en-GB" altLang="en-US" sz="2800" smtClean="0"/>
              <a:t>All theorise is that scores vary in related way</a:t>
            </a:r>
          </a:p>
          <a:p>
            <a:pPr lvl="1" eaLnBrk="1" hangingPunct="1"/>
            <a:r>
              <a:rPr lang="en-GB" altLang="en-US" sz="2400" smtClean="0"/>
              <a:t>Variance from their mean score</a:t>
            </a:r>
          </a:p>
        </p:txBody>
      </p:sp>
    </p:spTree>
    <p:extLst>
      <p:ext uri="{BB962C8B-B14F-4D97-AF65-F5344CB8AC3E}">
        <p14:creationId xmlns:p14="http://schemas.microsoft.com/office/powerpoint/2010/main" val="2671268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Regression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Research questions: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Which of a </a:t>
            </a:r>
            <a:r>
              <a:rPr lang="en-GB" altLang="en-US" sz="2400" smtClean="0">
                <a:solidFill>
                  <a:srgbClr val="FFFF00"/>
                </a:solidFill>
              </a:rPr>
              <a:t>range</a:t>
            </a:r>
            <a:r>
              <a:rPr lang="en-GB" altLang="en-US" sz="2400" smtClean="0"/>
              <a:t> of variables are most strongly related to a specific variable of interest?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Do these variables do better than chance or simple mean scores at </a:t>
            </a:r>
            <a:r>
              <a:rPr lang="en-GB" altLang="en-US" sz="2400" smtClean="0">
                <a:solidFill>
                  <a:srgbClr val="FFFF00"/>
                </a:solidFill>
              </a:rPr>
              <a:t>predicting</a:t>
            </a:r>
            <a:r>
              <a:rPr lang="en-GB" altLang="en-US" sz="2400" smtClean="0"/>
              <a:t> scores on a variable of interest?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How might these variables </a:t>
            </a:r>
            <a:r>
              <a:rPr lang="en-GB" altLang="en-US" sz="2400" smtClean="0">
                <a:solidFill>
                  <a:srgbClr val="FFFF00"/>
                </a:solidFill>
              </a:rPr>
              <a:t>combine</a:t>
            </a:r>
            <a:r>
              <a:rPr lang="en-GB" altLang="en-US" sz="2400" smtClean="0"/>
              <a:t> to predict a variable?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Multiple variables: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Could just carry out many simple correlations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000" smtClean="0"/>
              <a:t>Provide several Bivariate associations (2 variables correlated)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000" smtClean="0"/>
              <a:t>Still only a non-causal correlation produced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000" smtClean="0"/>
              <a:t>Will not indicate our overall success with all variables used</a:t>
            </a:r>
          </a:p>
        </p:txBody>
      </p:sp>
    </p:spTree>
    <p:extLst>
      <p:ext uri="{BB962C8B-B14F-4D97-AF65-F5344CB8AC3E}">
        <p14:creationId xmlns:p14="http://schemas.microsoft.com/office/powerpoint/2010/main" val="17091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Regression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Important extension of ‘regression’ over ‘correlation’: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b="1" smtClean="0"/>
              <a:t>Combined</a:t>
            </a:r>
            <a:r>
              <a:rPr lang="en-GB" altLang="en-US" smtClean="0"/>
              <a:t> association effect of the predictor variables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b="1" smtClean="0"/>
              <a:t>Multiple</a:t>
            </a:r>
            <a:r>
              <a:rPr lang="en-GB" altLang="en-US" smtClean="0"/>
              <a:t> regression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Treating the predictors (separate variables) as a combined variable in relation to the dependent variable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How ‘associated’ they are as a whole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How ‘predictive’ of the DV they are as a whole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(nb. Will also look at each in isolation)</a:t>
            </a:r>
          </a:p>
        </p:txBody>
      </p:sp>
    </p:spTree>
    <p:extLst>
      <p:ext uri="{BB962C8B-B14F-4D97-AF65-F5344CB8AC3E}">
        <p14:creationId xmlns:p14="http://schemas.microsoft.com/office/powerpoint/2010/main" val="518662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25963"/>
          </a:xfrm>
        </p:spPr>
        <p:txBody>
          <a:bodyPr/>
          <a:lstStyle/>
          <a:p>
            <a:r>
              <a:rPr lang="en-GB" altLang="en-US" smtClean="0"/>
              <a:t>How do you choose which variables to use as your “predictors” or IVs in a regression design?</a:t>
            </a:r>
          </a:p>
          <a:p>
            <a:endParaRPr lang="en-GB" altLang="en-US" smtClean="0"/>
          </a:p>
          <a:p>
            <a:endParaRPr lang="en-GB" altLang="en-US" smtClean="0"/>
          </a:p>
        </p:txBody>
      </p:sp>
      <p:pic>
        <p:nvPicPr>
          <p:cNvPr id="10243" name="Picture 2" descr="C:\Users\edu-cp\AppData\Local\Microsoft\Windows\Temporary Internet Files\Content.IE5\S3QVVH7I\MC9004419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781300"/>
            <a:ext cx="2376488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650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/>
          <p:cNvSpPr>
            <a:spLocks noGrp="1"/>
          </p:cNvSpPr>
          <p:nvPr>
            <p:ph idx="1"/>
          </p:nvPr>
        </p:nvSpPr>
        <p:spPr>
          <a:xfrm>
            <a:off x="250825" y="404813"/>
            <a:ext cx="8229600" cy="4525962"/>
          </a:xfrm>
        </p:spPr>
        <p:txBody>
          <a:bodyPr/>
          <a:lstStyle/>
          <a:p>
            <a:pPr lvl="1"/>
            <a:r>
              <a:rPr lang="en-GB" altLang="en-US" dirty="0" smtClean="0"/>
              <a:t>What guides selection </a:t>
            </a:r>
            <a:r>
              <a:rPr lang="en-GB" altLang="en-US" dirty="0" smtClean="0"/>
              <a:t>of IV’s?</a:t>
            </a:r>
          </a:p>
          <a:p>
            <a:pPr lvl="1"/>
            <a:endParaRPr lang="en-GB" altLang="en-US" dirty="0" smtClean="0"/>
          </a:p>
          <a:p>
            <a:pPr lvl="1"/>
            <a:endParaRPr lang="en-GB" altLang="en-US" dirty="0" smtClean="0"/>
          </a:p>
        </p:txBody>
      </p:sp>
      <p:sp>
        <p:nvSpPr>
          <p:cNvPr id="8" name="Right Arrow 7"/>
          <p:cNvSpPr/>
          <p:nvPr/>
        </p:nvSpPr>
        <p:spPr>
          <a:xfrm>
            <a:off x="3212257" y="2360614"/>
            <a:ext cx="2808287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Right Arrow 8"/>
          <p:cNvSpPr/>
          <p:nvPr/>
        </p:nvSpPr>
        <p:spPr>
          <a:xfrm>
            <a:off x="3212256" y="3577341"/>
            <a:ext cx="2808288" cy="4333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3245080" y="4705927"/>
            <a:ext cx="2808287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" name="Oval 1"/>
          <p:cNvSpPr/>
          <p:nvPr/>
        </p:nvSpPr>
        <p:spPr>
          <a:xfrm>
            <a:off x="251520" y="2185449"/>
            <a:ext cx="2808312" cy="2952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Predictors </a:t>
            </a:r>
          </a:p>
          <a:p>
            <a:pPr algn="ctr"/>
            <a:r>
              <a:rPr lang="en-GB" sz="3200" dirty="0" smtClean="0"/>
              <a:t>(IVs) </a:t>
            </a:r>
            <a:endParaRPr lang="en-GB" sz="3200" dirty="0"/>
          </a:p>
        </p:txBody>
      </p:sp>
      <p:sp>
        <p:nvSpPr>
          <p:cNvPr id="11" name="Oval 10"/>
          <p:cNvSpPr/>
          <p:nvPr/>
        </p:nvSpPr>
        <p:spPr>
          <a:xfrm>
            <a:off x="6020544" y="1845147"/>
            <a:ext cx="2808312" cy="2952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/>
              <a:t>Outcome </a:t>
            </a:r>
          </a:p>
          <a:p>
            <a:pPr algn="ctr"/>
            <a:r>
              <a:rPr lang="en-GB" sz="3200" b="1" dirty="0" smtClean="0"/>
              <a:t>(DV) 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41843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Regression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Regression can be used to analyse a more ‘causal’ relation between variables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Theory suggests a dependent variable and independent (or explanatory) variable(s)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Can also use more than one explanatory variable (IV)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Regression analyses amount of change in the dependent variable based on change in the explanatory/independent variables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Can be used to make </a:t>
            </a:r>
            <a:r>
              <a:rPr lang="en-GB" altLang="en-US" sz="2800" b="1" smtClean="0"/>
              <a:t>predictions</a:t>
            </a:r>
            <a:r>
              <a:rPr lang="en-GB" altLang="en-US" sz="2800" smtClean="0"/>
              <a:t> for the DV based on scores for the IV</a:t>
            </a:r>
          </a:p>
        </p:txBody>
      </p:sp>
    </p:spTree>
    <p:extLst>
      <p:ext uri="{BB962C8B-B14F-4D97-AF65-F5344CB8AC3E}">
        <p14:creationId xmlns:p14="http://schemas.microsoft.com/office/powerpoint/2010/main" val="283320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/>
          <p:cNvSpPr>
            <a:spLocks noGrp="1"/>
          </p:cNvSpPr>
          <p:nvPr>
            <p:ph idx="1"/>
          </p:nvPr>
        </p:nvSpPr>
        <p:spPr>
          <a:xfrm>
            <a:off x="250825" y="404813"/>
            <a:ext cx="8229600" cy="4525962"/>
          </a:xfrm>
        </p:spPr>
        <p:txBody>
          <a:bodyPr/>
          <a:lstStyle/>
          <a:p>
            <a:r>
              <a:rPr lang="en-GB" altLang="en-US" smtClean="0"/>
              <a:t>Ice-cream sales example</a:t>
            </a:r>
          </a:p>
          <a:p>
            <a:pPr lvl="1"/>
            <a:r>
              <a:rPr lang="en-GB" altLang="en-US" smtClean="0"/>
              <a:t>What guided selection of IV’s?</a:t>
            </a:r>
          </a:p>
          <a:p>
            <a:pPr lvl="1"/>
            <a:endParaRPr lang="en-GB" altLang="en-US" smtClean="0"/>
          </a:p>
          <a:p>
            <a:pPr lvl="1"/>
            <a:endParaRPr lang="en-GB" altLang="en-US" smtClean="0"/>
          </a:p>
        </p:txBody>
      </p:sp>
      <p:sp>
        <p:nvSpPr>
          <p:cNvPr id="8" name="Right Arrow 7"/>
          <p:cNvSpPr/>
          <p:nvPr/>
        </p:nvSpPr>
        <p:spPr>
          <a:xfrm>
            <a:off x="2484438" y="2420938"/>
            <a:ext cx="2808287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Right Arrow 8"/>
          <p:cNvSpPr/>
          <p:nvPr/>
        </p:nvSpPr>
        <p:spPr>
          <a:xfrm>
            <a:off x="2555875" y="3716338"/>
            <a:ext cx="2808288" cy="4333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2700338" y="4797425"/>
            <a:ext cx="2808287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12294" name="Picture 6" descr="C:\Users\edu-cp\AppData\Local\Microsoft\Windows\Temporary Internet Files\Content.IE5\OI2OK0R9\MP900406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2133600"/>
            <a:ext cx="2312988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062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2"/>
          <p:cNvSpPr>
            <a:spLocks noGrp="1"/>
          </p:cNvSpPr>
          <p:nvPr>
            <p:ph idx="1"/>
          </p:nvPr>
        </p:nvSpPr>
        <p:spPr>
          <a:xfrm>
            <a:off x="250825" y="404813"/>
            <a:ext cx="8229600" cy="4525962"/>
          </a:xfrm>
        </p:spPr>
        <p:txBody>
          <a:bodyPr/>
          <a:lstStyle/>
          <a:p>
            <a:r>
              <a:rPr lang="en-GB" altLang="en-US" smtClean="0"/>
              <a:t>Ice-cream sales example</a:t>
            </a:r>
          </a:p>
          <a:p>
            <a:pPr lvl="1"/>
            <a:r>
              <a:rPr lang="en-GB" altLang="en-US" smtClean="0"/>
              <a:t>What guided selection of IV’s?</a:t>
            </a:r>
          </a:p>
          <a:p>
            <a:pPr lvl="1"/>
            <a:endParaRPr lang="en-GB" altLang="en-US" smtClean="0"/>
          </a:p>
          <a:p>
            <a:pPr lvl="1"/>
            <a:endParaRPr lang="en-GB" altLang="en-US" smtClean="0"/>
          </a:p>
        </p:txBody>
      </p:sp>
      <p:pic>
        <p:nvPicPr>
          <p:cNvPr id="92163" name="Picture 3" descr="C:\Users\edu-cp\AppData\Local\Microsoft\Windows\Temporary Internet Files\Content.IE5\1X1P7DIF\MC900280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429000"/>
            <a:ext cx="169545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64" name="Picture 4" descr="C:\Users\edu-cp\AppData\Local\Microsoft\Windows\Temporary Internet Files\Content.IE5\S3QVVH7I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628775"/>
            <a:ext cx="1735137" cy="17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65" name="Picture 5" descr="C:\Users\edu-cp\AppData\Local\Microsoft\Windows\Temporary Internet Files\Content.IE5\1X1P7DIF\MP90044239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24400"/>
            <a:ext cx="24828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ight Arrow 7"/>
          <p:cNvSpPr/>
          <p:nvPr/>
        </p:nvSpPr>
        <p:spPr>
          <a:xfrm>
            <a:off x="2484438" y="2420938"/>
            <a:ext cx="2808287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Right Arrow 8"/>
          <p:cNvSpPr/>
          <p:nvPr/>
        </p:nvSpPr>
        <p:spPr>
          <a:xfrm>
            <a:off x="2555875" y="3716338"/>
            <a:ext cx="2808288" cy="4333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2700338" y="4797425"/>
            <a:ext cx="2808287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13321" name="Picture 6" descr="C:\Users\edu-cp\AppData\Local\Microsoft\Windows\Temporary Internet Files\Content.IE5\OI2OK0R9\MP90040648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2133600"/>
            <a:ext cx="2312988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367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1052513"/>
            <a:ext cx="8229600" cy="4525962"/>
          </a:xfrm>
        </p:spPr>
        <p:txBody>
          <a:bodyPr/>
          <a:lstStyle/>
          <a:p>
            <a:r>
              <a:rPr lang="en-GB" altLang="en-US" smtClean="0"/>
              <a:t>Ice-cream sales example</a:t>
            </a:r>
          </a:p>
          <a:p>
            <a:pPr lvl="1"/>
            <a:endParaRPr lang="en-GB" altLang="en-US" smtClean="0"/>
          </a:p>
          <a:p>
            <a:pPr lvl="1"/>
            <a:r>
              <a:rPr lang="en-GB" altLang="en-US" smtClean="0"/>
              <a:t>Was this “empirically driven good science?”</a:t>
            </a:r>
          </a:p>
          <a:p>
            <a:pPr lvl="1">
              <a:buFontTx/>
              <a:buNone/>
            </a:pPr>
            <a:endParaRPr lang="en-GB" altLang="en-US" smtClean="0"/>
          </a:p>
          <a:p>
            <a:pPr lvl="1"/>
            <a:r>
              <a:rPr lang="en-GB" altLang="en-US" smtClean="0"/>
              <a:t>Better approach if funded research project?</a:t>
            </a:r>
          </a:p>
          <a:p>
            <a:pPr lvl="1"/>
            <a:endParaRPr lang="en-GB" altLang="en-US" smtClean="0"/>
          </a:p>
          <a:p>
            <a:pPr lvl="1"/>
            <a:r>
              <a:rPr lang="en-GB" altLang="en-US" smtClean="0"/>
              <a:t>Would you actually expect a “good fit” from this model?</a:t>
            </a:r>
          </a:p>
          <a:p>
            <a:pPr lvl="1"/>
            <a:endParaRPr lang="en-GB" altLang="en-US" smtClean="0"/>
          </a:p>
          <a:p>
            <a:pPr lvl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92247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en-GB" altLang="en-US" smtClean="0"/>
              <a:t>Assumptions 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4525962"/>
          </a:xfrm>
        </p:spPr>
        <p:txBody>
          <a:bodyPr/>
          <a:lstStyle/>
          <a:p>
            <a:r>
              <a:rPr lang="en-GB" altLang="en-US" smtClean="0"/>
              <a:t>Continuous data (NB: dummy variables) </a:t>
            </a:r>
          </a:p>
          <a:p>
            <a:endParaRPr lang="en-GB" altLang="en-US" smtClean="0"/>
          </a:p>
          <a:p>
            <a:r>
              <a:rPr lang="en-GB" altLang="en-US" smtClean="0"/>
              <a:t>Normal distribution of data</a:t>
            </a:r>
          </a:p>
          <a:p>
            <a:endParaRPr lang="en-GB" altLang="en-US" smtClean="0"/>
          </a:p>
          <a:p>
            <a:r>
              <a:rPr lang="en-GB" altLang="en-US" smtClean="0"/>
              <a:t>Linear relationships between IVs and DVs</a:t>
            </a:r>
          </a:p>
          <a:p>
            <a:endParaRPr lang="en-GB" altLang="en-US" smtClean="0"/>
          </a:p>
          <a:p>
            <a:r>
              <a:rPr lang="en-GB" altLang="en-US" smtClean="0"/>
              <a:t>Homogeneity of variance </a:t>
            </a:r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58711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next week..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up on: </a:t>
            </a:r>
            <a:endParaRPr lang="en-GB" dirty="0"/>
          </a:p>
          <a:p>
            <a:pPr lvl="1"/>
            <a:r>
              <a:rPr lang="en-GB" dirty="0" smtClean="0"/>
              <a:t>Assumptions of regression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 </a:t>
            </a:r>
            <a:r>
              <a:rPr lang="en-GB" dirty="0"/>
              <a:t>R</a:t>
            </a:r>
            <a:r>
              <a:rPr lang="en-GB" dirty="0" smtClean="0"/>
              <a:t>egression analysis </a:t>
            </a:r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Next week’s session: </a:t>
            </a:r>
          </a:p>
          <a:p>
            <a:pPr lvl="1"/>
            <a:r>
              <a:rPr lang="en-GB" dirty="0" smtClean="0"/>
              <a:t>Analysing and reporting regression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14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1414</Words>
  <Application>Microsoft Office PowerPoint</Application>
  <PresentationFormat>On-screen Show (4:3)</PresentationFormat>
  <Paragraphs>228</Paragraphs>
  <Slides>29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Research Design &amp; Analysis  </vt:lpstr>
      <vt:lpstr>Lecture overview </vt:lpstr>
      <vt:lpstr>Hypotheses</vt:lpstr>
      <vt:lpstr>Variables</vt:lpstr>
      <vt:lpstr>Variables continued </vt:lpstr>
      <vt:lpstr>PowerPoint Presentation</vt:lpstr>
      <vt:lpstr>PowerPoint Presentation</vt:lpstr>
      <vt:lpstr>Correlation refresher</vt:lpstr>
      <vt:lpstr>PowerPoint Presentation</vt:lpstr>
      <vt:lpstr>Correlational Design</vt:lpstr>
      <vt:lpstr>PowerPoint Presentation</vt:lpstr>
      <vt:lpstr>PowerPoint Presentation</vt:lpstr>
      <vt:lpstr>Methods of Research</vt:lpstr>
      <vt:lpstr>PowerPoint Presentation</vt:lpstr>
      <vt:lpstr>PowerPoint Presentation</vt:lpstr>
      <vt:lpstr>PowerPoint Presentation</vt:lpstr>
      <vt:lpstr>Data Associations:  From correlation to regression </vt:lpstr>
      <vt:lpstr>Correlational designs</vt:lpstr>
      <vt:lpstr>Correlational designs</vt:lpstr>
      <vt:lpstr>Regression</vt:lpstr>
      <vt:lpstr>Regression</vt:lpstr>
      <vt:lpstr>PowerPoint Presentation</vt:lpstr>
      <vt:lpstr>PowerPoint Presentation</vt:lpstr>
      <vt:lpstr>Regression</vt:lpstr>
      <vt:lpstr>PowerPoint Presentation</vt:lpstr>
      <vt:lpstr>PowerPoint Presentation</vt:lpstr>
      <vt:lpstr>PowerPoint Presentation</vt:lpstr>
      <vt:lpstr>Assumptions </vt:lpstr>
      <vt:lpstr>Before next week..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edu-cp</dc:creator>
  <cp:lastModifiedBy>Cez</cp:lastModifiedBy>
  <cp:revision>64</cp:revision>
  <dcterms:created xsi:type="dcterms:W3CDTF">2012-11-12T16:40:08Z</dcterms:created>
  <dcterms:modified xsi:type="dcterms:W3CDTF">2017-10-28T15:29:06Z</dcterms:modified>
</cp:coreProperties>
</file>