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40"/>
  </p:notesMasterIdLst>
  <p:handoutMasterIdLst>
    <p:handoutMasterId r:id="rId41"/>
  </p:handoutMasterIdLst>
  <p:sldIdLst>
    <p:sldId id="410" r:id="rId5"/>
    <p:sldId id="411" r:id="rId6"/>
    <p:sldId id="383" r:id="rId7"/>
    <p:sldId id="391" r:id="rId8"/>
    <p:sldId id="408" r:id="rId9"/>
    <p:sldId id="397" r:id="rId10"/>
    <p:sldId id="434" r:id="rId11"/>
    <p:sldId id="407" r:id="rId12"/>
    <p:sldId id="406" r:id="rId13"/>
    <p:sldId id="412" r:id="rId14"/>
    <p:sldId id="436" r:id="rId15"/>
    <p:sldId id="437" r:id="rId16"/>
    <p:sldId id="405" r:id="rId17"/>
    <p:sldId id="404" r:id="rId18"/>
    <p:sldId id="403" r:id="rId19"/>
    <p:sldId id="413" r:id="rId20"/>
    <p:sldId id="431" r:id="rId21"/>
    <p:sldId id="414" r:id="rId22"/>
    <p:sldId id="415" r:id="rId23"/>
    <p:sldId id="416" r:id="rId24"/>
    <p:sldId id="417" r:id="rId25"/>
    <p:sldId id="420" r:id="rId26"/>
    <p:sldId id="432" r:id="rId27"/>
    <p:sldId id="433" r:id="rId28"/>
    <p:sldId id="422" r:id="rId29"/>
    <p:sldId id="423" r:id="rId30"/>
    <p:sldId id="424" r:id="rId31"/>
    <p:sldId id="435" r:id="rId32"/>
    <p:sldId id="425" r:id="rId33"/>
    <p:sldId id="426" r:id="rId34"/>
    <p:sldId id="428" r:id="rId35"/>
    <p:sldId id="429" r:id="rId36"/>
    <p:sldId id="427" r:id="rId37"/>
    <p:sldId id="430" r:id="rId38"/>
    <p:sldId id="39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A28391-579E-4BC4-9518-D75E731DB64D}" v="223" dt="2024-02-28T11:22:52.572"/>
    <p1510:client id="{6BEC2ACE-9F8F-4240-9B94-D6D048F81DA2}" v="5785" dt="2024-02-27T23:38:54.130"/>
    <p1510:client id="{9CEB3D6E-1A9B-4E2F-AFE0-25F91D5EFE13}" v="1167" dt="2024-02-26T18:13:39.496"/>
    <p1510:client id="{BD9A5656-3E26-4428-B48C-8579BFAD74F5}" v="4287" dt="2024-02-27T14:54:09.050"/>
  </p1510:revLst>
</p1510:revInfo>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98" autoAdjust="0"/>
    <p:restoredTop sz="96327" autoAdjust="0"/>
  </p:normalViewPr>
  <p:slideViewPr>
    <p:cSldViewPr snapToGrid="0">
      <p:cViewPr>
        <p:scale>
          <a:sx n="100" d="100"/>
          <a:sy n="100" d="100"/>
        </p:scale>
        <p:origin x="-154" y="-44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2FFC8-2CB5-4E73-9CA4-2963868D46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EB79436-FC22-4687-A462-99AC247EC3CC}">
      <dgm:prSet/>
      <dgm:spPr/>
      <dgm:t>
        <a:bodyPr/>
        <a:lstStyle/>
        <a:p>
          <a:r>
            <a:rPr lang="en-US" dirty="0">
              <a:latin typeface="Arial"/>
              <a:cs typeface="Arial"/>
            </a:rPr>
            <a:t>What is a Debrief?</a:t>
          </a:r>
        </a:p>
      </dgm:t>
    </dgm:pt>
    <dgm:pt modelId="{171F0CB9-014A-4EC9-8F5E-0FCC1CC3323A}" type="parTrans" cxnId="{7ECC61B7-AFEA-415F-A5DB-85265E9309D7}">
      <dgm:prSet/>
      <dgm:spPr/>
      <dgm:t>
        <a:bodyPr/>
        <a:lstStyle/>
        <a:p>
          <a:endParaRPr lang="en-US"/>
        </a:p>
      </dgm:t>
    </dgm:pt>
    <dgm:pt modelId="{4CF832D6-AC0E-4AEE-AD50-1176F2A1735B}" type="sibTrans" cxnId="{7ECC61B7-AFEA-415F-A5DB-85265E9309D7}">
      <dgm:prSet/>
      <dgm:spPr/>
      <dgm:t>
        <a:bodyPr/>
        <a:lstStyle/>
        <a:p>
          <a:endParaRPr lang="en-US"/>
        </a:p>
      </dgm:t>
    </dgm:pt>
    <dgm:pt modelId="{1D9E30D1-92FE-475D-9E14-7EC71B429B86}">
      <dgm:prSet/>
      <dgm:spPr/>
      <dgm:t>
        <a:bodyPr/>
        <a:lstStyle/>
        <a:p>
          <a:r>
            <a:rPr lang="en-US" dirty="0">
              <a:latin typeface="Arial"/>
              <a:cs typeface="Arial"/>
            </a:rPr>
            <a:t>Strategy</a:t>
          </a:r>
        </a:p>
      </dgm:t>
    </dgm:pt>
    <dgm:pt modelId="{C513B72A-AFD2-4973-9165-83762A56FF72}" type="parTrans" cxnId="{40F84EF1-E966-4067-8E11-14E557337D1A}">
      <dgm:prSet/>
      <dgm:spPr/>
      <dgm:t>
        <a:bodyPr/>
        <a:lstStyle/>
        <a:p>
          <a:endParaRPr lang="en-US"/>
        </a:p>
      </dgm:t>
    </dgm:pt>
    <dgm:pt modelId="{A5752D88-6490-4C57-8E6E-761131D96C1C}" type="sibTrans" cxnId="{40F84EF1-E966-4067-8E11-14E557337D1A}">
      <dgm:prSet/>
      <dgm:spPr/>
      <dgm:t>
        <a:bodyPr/>
        <a:lstStyle/>
        <a:p>
          <a:endParaRPr lang="en-US"/>
        </a:p>
      </dgm:t>
    </dgm:pt>
    <dgm:pt modelId="{B831603C-64A8-4ECB-81D6-722F6DC29B6F}">
      <dgm:prSet/>
      <dgm:spPr/>
      <dgm:t>
        <a:bodyPr/>
        <a:lstStyle/>
        <a:p>
          <a:r>
            <a:rPr lang="en-US" dirty="0" err="1">
              <a:latin typeface="Arial"/>
              <a:cs typeface="Arial"/>
            </a:rPr>
            <a:t>Organisational</a:t>
          </a:r>
          <a:r>
            <a:rPr lang="en-US" dirty="0">
              <a:latin typeface="Arial"/>
              <a:cs typeface="Arial"/>
            </a:rPr>
            <a:t> </a:t>
          </a:r>
          <a:r>
            <a:rPr lang="en-GB" dirty="0">
              <a:latin typeface="Arial"/>
              <a:cs typeface="Arial"/>
            </a:rPr>
            <a:t>Challenges</a:t>
          </a:r>
          <a:endParaRPr lang="en-US" dirty="0">
            <a:latin typeface="Arial"/>
            <a:cs typeface="Arial"/>
          </a:endParaRPr>
        </a:p>
      </dgm:t>
    </dgm:pt>
    <dgm:pt modelId="{5921F41E-9CBB-4DF8-A23C-23057C419CDA}" type="parTrans" cxnId="{EF3E1951-A9E0-4AD1-B8EB-C91D7BFD56CA}">
      <dgm:prSet/>
      <dgm:spPr/>
      <dgm:t>
        <a:bodyPr/>
        <a:lstStyle/>
        <a:p>
          <a:endParaRPr lang="en-US"/>
        </a:p>
      </dgm:t>
    </dgm:pt>
    <dgm:pt modelId="{3FC9CC6D-60BD-49B8-9FEF-DB439BA3B53B}" type="sibTrans" cxnId="{EF3E1951-A9E0-4AD1-B8EB-C91D7BFD56CA}">
      <dgm:prSet/>
      <dgm:spPr/>
      <dgm:t>
        <a:bodyPr/>
        <a:lstStyle/>
        <a:p>
          <a:endParaRPr lang="en-US"/>
        </a:p>
      </dgm:t>
    </dgm:pt>
    <dgm:pt modelId="{63401C42-173A-41E6-92E9-C4225F6170BD}">
      <dgm:prSet/>
      <dgm:spPr/>
      <dgm:t>
        <a:bodyPr/>
        <a:lstStyle/>
        <a:p>
          <a:r>
            <a:rPr lang="en-GB" dirty="0">
              <a:latin typeface="Arial"/>
              <a:cs typeface="Arial"/>
            </a:rPr>
            <a:t>What's next</a:t>
          </a:r>
          <a:endParaRPr lang="en-US" dirty="0">
            <a:latin typeface="Arial"/>
            <a:cs typeface="Arial"/>
          </a:endParaRPr>
        </a:p>
      </dgm:t>
    </dgm:pt>
    <dgm:pt modelId="{9BFB87C4-E320-488A-A148-0F0643D834D5}" type="parTrans" cxnId="{471A3B6D-4623-445B-811E-6FE244DCCF5F}">
      <dgm:prSet/>
      <dgm:spPr/>
      <dgm:t>
        <a:bodyPr/>
        <a:lstStyle/>
        <a:p>
          <a:endParaRPr lang="en-US"/>
        </a:p>
      </dgm:t>
    </dgm:pt>
    <dgm:pt modelId="{F3FEF7CF-3F43-4633-9637-0E6D95DFB011}" type="sibTrans" cxnId="{471A3B6D-4623-445B-811E-6FE244DCCF5F}">
      <dgm:prSet/>
      <dgm:spPr/>
      <dgm:t>
        <a:bodyPr/>
        <a:lstStyle/>
        <a:p>
          <a:endParaRPr lang="en-US"/>
        </a:p>
      </dgm:t>
    </dgm:pt>
    <dgm:pt modelId="{5C6453D1-3E73-45CD-8EF6-4E01A0B10DAD}">
      <dgm:prSet/>
      <dgm:spPr/>
      <dgm:t>
        <a:bodyPr/>
        <a:lstStyle/>
        <a:p>
          <a:r>
            <a:rPr lang="en-GB" dirty="0">
              <a:latin typeface="Arial"/>
              <a:cs typeface="Arial"/>
            </a:rPr>
            <a:t>Reflection</a:t>
          </a:r>
          <a:endParaRPr lang="en-US" dirty="0">
            <a:latin typeface="Arial"/>
            <a:cs typeface="Arial"/>
          </a:endParaRPr>
        </a:p>
      </dgm:t>
    </dgm:pt>
    <dgm:pt modelId="{260E93A7-D473-4974-85FD-FE0955A983E6}" type="parTrans" cxnId="{1D19FB9C-570C-4F0D-B49B-AC40AF4FA877}">
      <dgm:prSet/>
      <dgm:spPr/>
      <dgm:t>
        <a:bodyPr/>
        <a:lstStyle/>
        <a:p>
          <a:endParaRPr lang="en-US"/>
        </a:p>
      </dgm:t>
    </dgm:pt>
    <dgm:pt modelId="{4B098506-D52D-4DF1-B6B9-257FCF7F7BD5}" type="sibTrans" cxnId="{1D19FB9C-570C-4F0D-B49B-AC40AF4FA877}">
      <dgm:prSet/>
      <dgm:spPr/>
      <dgm:t>
        <a:bodyPr/>
        <a:lstStyle/>
        <a:p>
          <a:endParaRPr lang="en-US"/>
        </a:p>
      </dgm:t>
    </dgm:pt>
    <dgm:pt modelId="{C4341312-F39A-4079-8AC5-9589BFE7D912}" type="pres">
      <dgm:prSet presAssocID="{8F62FFC8-2CB5-4E73-9CA4-2963868D46AA}" presName="linear" presStyleCnt="0">
        <dgm:presLayoutVars>
          <dgm:animLvl val="lvl"/>
          <dgm:resizeHandles val="exact"/>
        </dgm:presLayoutVars>
      </dgm:prSet>
      <dgm:spPr/>
    </dgm:pt>
    <dgm:pt modelId="{A9DE83D6-87C3-49EF-98D1-5BCF317324B6}" type="pres">
      <dgm:prSet presAssocID="{3EB79436-FC22-4687-A462-99AC247EC3CC}" presName="parentText" presStyleLbl="node1" presStyleIdx="0" presStyleCnt="5">
        <dgm:presLayoutVars>
          <dgm:chMax val="0"/>
          <dgm:bulletEnabled val="1"/>
        </dgm:presLayoutVars>
      </dgm:prSet>
      <dgm:spPr/>
    </dgm:pt>
    <dgm:pt modelId="{87A754E7-3CA7-4A31-9807-72EA509C4B3C}" type="pres">
      <dgm:prSet presAssocID="{4CF832D6-AC0E-4AEE-AD50-1176F2A1735B}" presName="spacer" presStyleCnt="0"/>
      <dgm:spPr/>
    </dgm:pt>
    <dgm:pt modelId="{FE51FBC8-20FC-4C8C-970D-919DBD6B3936}" type="pres">
      <dgm:prSet presAssocID="{1D9E30D1-92FE-475D-9E14-7EC71B429B86}" presName="parentText" presStyleLbl="node1" presStyleIdx="1" presStyleCnt="5">
        <dgm:presLayoutVars>
          <dgm:chMax val="0"/>
          <dgm:bulletEnabled val="1"/>
        </dgm:presLayoutVars>
      </dgm:prSet>
      <dgm:spPr/>
    </dgm:pt>
    <dgm:pt modelId="{ABAA26A1-DD88-4474-8EA2-08ABD0467565}" type="pres">
      <dgm:prSet presAssocID="{A5752D88-6490-4C57-8E6E-761131D96C1C}" presName="spacer" presStyleCnt="0"/>
      <dgm:spPr/>
    </dgm:pt>
    <dgm:pt modelId="{D50E9F53-E539-4035-98D3-55B93AB0DA67}" type="pres">
      <dgm:prSet presAssocID="{B831603C-64A8-4ECB-81D6-722F6DC29B6F}" presName="parentText" presStyleLbl="node1" presStyleIdx="2" presStyleCnt="5">
        <dgm:presLayoutVars>
          <dgm:chMax val="0"/>
          <dgm:bulletEnabled val="1"/>
        </dgm:presLayoutVars>
      </dgm:prSet>
      <dgm:spPr/>
    </dgm:pt>
    <dgm:pt modelId="{ACCAD476-6558-4694-94E6-6C2A20048D30}" type="pres">
      <dgm:prSet presAssocID="{3FC9CC6D-60BD-49B8-9FEF-DB439BA3B53B}" presName="spacer" presStyleCnt="0"/>
      <dgm:spPr/>
    </dgm:pt>
    <dgm:pt modelId="{8CFEE2DD-7BC4-4863-8772-41493CF076A3}" type="pres">
      <dgm:prSet presAssocID="{63401C42-173A-41E6-92E9-C4225F6170BD}" presName="parentText" presStyleLbl="node1" presStyleIdx="3" presStyleCnt="5">
        <dgm:presLayoutVars>
          <dgm:chMax val="0"/>
          <dgm:bulletEnabled val="1"/>
        </dgm:presLayoutVars>
      </dgm:prSet>
      <dgm:spPr/>
    </dgm:pt>
    <dgm:pt modelId="{39DBD865-01FD-4C07-B587-43A97347464E}" type="pres">
      <dgm:prSet presAssocID="{F3FEF7CF-3F43-4633-9637-0E6D95DFB011}" presName="spacer" presStyleCnt="0"/>
      <dgm:spPr/>
    </dgm:pt>
    <dgm:pt modelId="{D59F746E-BBDF-4597-8118-ACF17BB7FE38}" type="pres">
      <dgm:prSet presAssocID="{5C6453D1-3E73-45CD-8EF6-4E01A0B10DAD}" presName="parentText" presStyleLbl="node1" presStyleIdx="4" presStyleCnt="5">
        <dgm:presLayoutVars>
          <dgm:chMax val="0"/>
          <dgm:bulletEnabled val="1"/>
        </dgm:presLayoutVars>
      </dgm:prSet>
      <dgm:spPr/>
    </dgm:pt>
  </dgm:ptLst>
  <dgm:cxnLst>
    <dgm:cxn modelId="{6C04DF18-40E3-4F89-A607-82E0A4BF47EA}" type="presOf" srcId="{5C6453D1-3E73-45CD-8EF6-4E01A0B10DAD}" destId="{D59F746E-BBDF-4597-8118-ACF17BB7FE38}" srcOrd="0" destOrd="0" presId="urn:microsoft.com/office/officeart/2005/8/layout/vList2"/>
    <dgm:cxn modelId="{A888ED33-DECC-47BF-B6FA-4D6014602BCF}" type="presOf" srcId="{8F62FFC8-2CB5-4E73-9CA4-2963868D46AA}" destId="{C4341312-F39A-4079-8AC5-9589BFE7D912}" srcOrd="0" destOrd="0" presId="urn:microsoft.com/office/officeart/2005/8/layout/vList2"/>
    <dgm:cxn modelId="{F50AFE6A-1EB5-4B53-9771-C8BBB41301FD}" type="presOf" srcId="{B831603C-64A8-4ECB-81D6-722F6DC29B6F}" destId="{D50E9F53-E539-4035-98D3-55B93AB0DA67}" srcOrd="0" destOrd="0" presId="urn:microsoft.com/office/officeart/2005/8/layout/vList2"/>
    <dgm:cxn modelId="{471A3B6D-4623-445B-811E-6FE244DCCF5F}" srcId="{8F62FFC8-2CB5-4E73-9CA4-2963868D46AA}" destId="{63401C42-173A-41E6-92E9-C4225F6170BD}" srcOrd="3" destOrd="0" parTransId="{9BFB87C4-E320-488A-A148-0F0643D834D5}" sibTransId="{F3FEF7CF-3F43-4633-9637-0E6D95DFB011}"/>
    <dgm:cxn modelId="{CC3E4B6F-C54E-4E8F-945B-7005A2B47AF4}" type="presOf" srcId="{1D9E30D1-92FE-475D-9E14-7EC71B429B86}" destId="{FE51FBC8-20FC-4C8C-970D-919DBD6B3936}" srcOrd="0" destOrd="0" presId="urn:microsoft.com/office/officeart/2005/8/layout/vList2"/>
    <dgm:cxn modelId="{EF3E1951-A9E0-4AD1-B8EB-C91D7BFD56CA}" srcId="{8F62FFC8-2CB5-4E73-9CA4-2963868D46AA}" destId="{B831603C-64A8-4ECB-81D6-722F6DC29B6F}" srcOrd="2" destOrd="0" parTransId="{5921F41E-9CBB-4DF8-A23C-23057C419CDA}" sibTransId="{3FC9CC6D-60BD-49B8-9FEF-DB439BA3B53B}"/>
    <dgm:cxn modelId="{1D19FB9C-570C-4F0D-B49B-AC40AF4FA877}" srcId="{8F62FFC8-2CB5-4E73-9CA4-2963868D46AA}" destId="{5C6453D1-3E73-45CD-8EF6-4E01A0B10DAD}" srcOrd="4" destOrd="0" parTransId="{260E93A7-D473-4974-85FD-FE0955A983E6}" sibTransId="{4B098506-D52D-4DF1-B6B9-257FCF7F7BD5}"/>
    <dgm:cxn modelId="{7ECC61B7-AFEA-415F-A5DB-85265E9309D7}" srcId="{8F62FFC8-2CB5-4E73-9CA4-2963868D46AA}" destId="{3EB79436-FC22-4687-A462-99AC247EC3CC}" srcOrd="0" destOrd="0" parTransId="{171F0CB9-014A-4EC9-8F5E-0FCC1CC3323A}" sibTransId="{4CF832D6-AC0E-4AEE-AD50-1176F2A1735B}"/>
    <dgm:cxn modelId="{94986AD0-CA0D-48CD-975B-1690ACA4316A}" type="presOf" srcId="{63401C42-173A-41E6-92E9-C4225F6170BD}" destId="{8CFEE2DD-7BC4-4863-8772-41493CF076A3}" srcOrd="0" destOrd="0" presId="urn:microsoft.com/office/officeart/2005/8/layout/vList2"/>
    <dgm:cxn modelId="{40F84EF1-E966-4067-8E11-14E557337D1A}" srcId="{8F62FFC8-2CB5-4E73-9CA4-2963868D46AA}" destId="{1D9E30D1-92FE-475D-9E14-7EC71B429B86}" srcOrd="1" destOrd="0" parTransId="{C513B72A-AFD2-4973-9165-83762A56FF72}" sibTransId="{A5752D88-6490-4C57-8E6E-761131D96C1C}"/>
    <dgm:cxn modelId="{EE0DEFFF-8683-4959-A080-7A46B02F10F2}" type="presOf" srcId="{3EB79436-FC22-4687-A462-99AC247EC3CC}" destId="{A9DE83D6-87C3-49EF-98D1-5BCF317324B6}" srcOrd="0" destOrd="0" presId="urn:microsoft.com/office/officeart/2005/8/layout/vList2"/>
    <dgm:cxn modelId="{9D29D295-2BC5-4A6F-80FC-DCA52B18705D}" type="presParOf" srcId="{C4341312-F39A-4079-8AC5-9589BFE7D912}" destId="{A9DE83D6-87C3-49EF-98D1-5BCF317324B6}" srcOrd="0" destOrd="0" presId="urn:microsoft.com/office/officeart/2005/8/layout/vList2"/>
    <dgm:cxn modelId="{BB4CE4D6-226B-46B2-A550-D6B1B3056168}" type="presParOf" srcId="{C4341312-F39A-4079-8AC5-9589BFE7D912}" destId="{87A754E7-3CA7-4A31-9807-72EA509C4B3C}" srcOrd="1" destOrd="0" presId="urn:microsoft.com/office/officeart/2005/8/layout/vList2"/>
    <dgm:cxn modelId="{8FBC7760-EB4A-4602-96C4-404913574E81}" type="presParOf" srcId="{C4341312-F39A-4079-8AC5-9589BFE7D912}" destId="{FE51FBC8-20FC-4C8C-970D-919DBD6B3936}" srcOrd="2" destOrd="0" presId="urn:microsoft.com/office/officeart/2005/8/layout/vList2"/>
    <dgm:cxn modelId="{E84D92FD-067A-4207-8843-108128C77223}" type="presParOf" srcId="{C4341312-F39A-4079-8AC5-9589BFE7D912}" destId="{ABAA26A1-DD88-4474-8EA2-08ABD0467565}" srcOrd="3" destOrd="0" presId="urn:microsoft.com/office/officeart/2005/8/layout/vList2"/>
    <dgm:cxn modelId="{B04E64A0-D419-4CD4-B72E-0EC975D8FFF9}" type="presParOf" srcId="{C4341312-F39A-4079-8AC5-9589BFE7D912}" destId="{D50E9F53-E539-4035-98D3-55B93AB0DA67}" srcOrd="4" destOrd="0" presId="urn:microsoft.com/office/officeart/2005/8/layout/vList2"/>
    <dgm:cxn modelId="{5AED6CC5-96EC-4037-9649-CA627125DA4B}" type="presParOf" srcId="{C4341312-F39A-4079-8AC5-9589BFE7D912}" destId="{ACCAD476-6558-4694-94E6-6C2A20048D30}" srcOrd="5" destOrd="0" presId="urn:microsoft.com/office/officeart/2005/8/layout/vList2"/>
    <dgm:cxn modelId="{E3378D33-F6B7-4146-A2BB-16D2B97649A7}" type="presParOf" srcId="{C4341312-F39A-4079-8AC5-9589BFE7D912}" destId="{8CFEE2DD-7BC4-4863-8772-41493CF076A3}" srcOrd="6" destOrd="0" presId="urn:microsoft.com/office/officeart/2005/8/layout/vList2"/>
    <dgm:cxn modelId="{D8EC9CC5-656C-40C6-B3BB-5C55C5C5F28F}" type="presParOf" srcId="{C4341312-F39A-4079-8AC5-9589BFE7D912}" destId="{39DBD865-01FD-4C07-B587-43A97347464E}" srcOrd="7" destOrd="0" presId="urn:microsoft.com/office/officeart/2005/8/layout/vList2"/>
    <dgm:cxn modelId="{899ECC1C-C932-4C8B-A833-7426E9CE7AA4}" type="presParOf" srcId="{C4341312-F39A-4079-8AC5-9589BFE7D912}" destId="{D59F746E-BBDF-4597-8118-ACF17BB7FE3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F32D67-14C4-482C-8194-2B78F2AE4BBB}" type="doc">
      <dgm:prSet loTypeId="urn:microsoft.com/office/officeart/2005/8/layout/hierarchy3" loCatId="hierarchy" qsTypeId="urn:microsoft.com/office/officeart/2005/8/quickstyle/simple1" qsCatId="simple" csTypeId="urn:microsoft.com/office/officeart/2005/8/colors/accent3_2" csCatId="accent3" phldr="1"/>
      <dgm:spPr/>
      <dgm:t>
        <a:bodyPr/>
        <a:lstStyle/>
        <a:p>
          <a:endParaRPr lang="en-US"/>
        </a:p>
      </dgm:t>
    </dgm:pt>
    <dgm:pt modelId="{A316A87A-5BC7-485F-9058-2CBC1FB4E9F2}">
      <dgm:prSet/>
      <dgm:spPr/>
      <dgm:t>
        <a:bodyPr/>
        <a:lstStyle/>
        <a:p>
          <a:r>
            <a:rPr lang="en-US" b="1" i="0" dirty="0">
              <a:latin typeface="Arial"/>
              <a:cs typeface="Arial"/>
            </a:rPr>
            <a:t>Short Term</a:t>
          </a:r>
          <a:endParaRPr lang="en-US" dirty="0">
            <a:latin typeface="Arial"/>
            <a:cs typeface="Arial"/>
          </a:endParaRPr>
        </a:p>
      </dgm:t>
    </dgm:pt>
    <dgm:pt modelId="{10394C38-AFF9-4273-8766-59CC15995DD0}" type="parTrans" cxnId="{D91D23AD-DF44-4E31-A091-10A769DB7605}">
      <dgm:prSet/>
      <dgm:spPr/>
      <dgm:t>
        <a:bodyPr/>
        <a:lstStyle/>
        <a:p>
          <a:endParaRPr lang="en-US"/>
        </a:p>
      </dgm:t>
    </dgm:pt>
    <dgm:pt modelId="{0C71C0F5-B6F0-4EA0-B6A2-D301EDCFE2A5}" type="sibTrans" cxnId="{D91D23AD-DF44-4E31-A091-10A769DB7605}">
      <dgm:prSet/>
      <dgm:spPr/>
      <dgm:t>
        <a:bodyPr/>
        <a:lstStyle/>
        <a:p>
          <a:endParaRPr lang="en-US"/>
        </a:p>
      </dgm:t>
    </dgm:pt>
    <dgm:pt modelId="{D7E26EBB-FCDE-4F01-996B-62A14C63A575}">
      <dgm:prSet/>
      <dgm:spPr/>
      <dgm:t>
        <a:bodyPr/>
        <a:lstStyle/>
        <a:p>
          <a:r>
            <a:rPr lang="en-US" b="1" i="0" dirty="0">
              <a:latin typeface="Arial"/>
              <a:cs typeface="Arial"/>
            </a:rPr>
            <a:t>Long Term</a:t>
          </a:r>
          <a:endParaRPr lang="en-US" b="1" dirty="0">
            <a:latin typeface="Arial"/>
            <a:cs typeface="Arial"/>
          </a:endParaRPr>
        </a:p>
      </dgm:t>
    </dgm:pt>
    <dgm:pt modelId="{8730430D-91E5-445A-9619-05FB2EA0AF7D}" type="parTrans" cxnId="{5B49FB10-34D8-44A4-A0A3-C0EA31818C82}">
      <dgm:prSet/>
      <dgm:spPr/>
      <dgm:t>
        <a:bodyPr/>
        <a:lstStyle/>
        <a:p>
          <a:endParaRPr lang="en-US"/>
        </a:p>
      </dgm:t>
    </dgm:pt>
    <dgm:pt modelId="{271940A6-0F88-46AA-9A14-E1115034D1ED}" type="sibTrans" cxnId="{5B49FB10-34D8-44A4-A0A3-C0EA31818C82}">
      <dgm:prSet/>
      <dgm:spPr/>
      <dgm:t>
        <a:bodyPr/>
        <a:lstStyle/>
        <a:p>
          <a:endParaRPr lang="en-US"/>
        </a:p>
      </dgm:t>
    </dgm:pt>
    <dgm:pt modelId="{67B80C78-4E26-43F0-8C1D-2222768144C6}">
      <dgm:prSet phldr="0"/>
      <dgm:spPr/>
      <dgm:t>
        <a:bodyPr/>
        <a:lstStyle/>
        <a:p>
          <a:pPr rtl="0"/>
          <a:r>
            <a:rPr lang="en-US" b="1" dirty="0">
              <a:latin typeface="Arial"/>
              <a:cs typeface="Arial"/>
            </a:rPr>
            <a:t>Monitoring Change</a:t>
          </a:r>
        </a:p>
      </dgm:t>
    </dgm:pt>
    <dgm:pt modelId="{E7993468-6178-47EE-9F1A-DB19B290811D}" type="parTrans" cxnId="{1086C4D2-BD51-4677-B697-66471A7AB793}">
      <dgm:prSet/>
      <dgm:spPr/>
    </dgm:pt>
    <dgm:pt modelId="{6E79D14B-A746-4FAA-985D-7E54AFD838B6}" type="sibTrans" cxnId="{1086C4D2-BD51-4677-B697-66471A7AB793}">
      <dgm:prSet/>
      <dgm:spPr/>
    </dgm:pt>
    <dgm:pt modelId="{0C442047-12B6-4751-B8E7-29B6C8685CD1}" type="pres">
      <dgm:prSet presAssocID="{BBF32D67-14C4-482C-8194-2B78F2AE4BBB}" presName="diagram" presStyleCnt="0">
        <dgm:presLayoutVars>
          <dgm:chPref val="1"/>
          <dgm:dir/>
          <dgm:animOne val="branch"/>
          <dgm:animLvl val="lvl"/>
          <dgm:resizeHandles/>
        </dgm:presLayoutVars>
      </dgm:prSet>
      <dgm:spPr/>
    </dgm:pt>
    <dgm:pt modelId="{F2161628-608A-4AA5-B257-34E2AE4BC6F8}" type="pres">
      <dgm:prSet presAssocID="{A316A87A-5BC7-485F-9058-2CBC1FB4E9F2}" presName="root" presStyleCnt="0"/>
      <dgm:spPr/>
    </dgm:pt>
    <dgm:pt modelId="{D03D7206-F8C7-426B-849C-3FB019179516}" type="pres">
      <dgm:prSet presAssocID="{A316A87A-5BC7-485F-9058-2CBC1FB4E9F2}" presName="rootComposite" presStyleCnt="0"/>
      <dgm:spPr/>
    </dgm:pt>
    <dgm:pt modelId="{58AD667C-4507-47CE-A9F0-C3259D65E934}" type="pres">
      <dgm:prSet presAssocID="{A316A87A-5BC7-485F-9058-2CBC1FB4E9F2}" presName="rootText" presStyleLbl="node1" presStyleIdx="0" presStyleCnt="3"/>
      <dgm:spPr/>
    </dgm:pt>
    <dgm:pt modelId="{C6FAFF26-540E-4D59-8C34-D95AF42D4CEC}" type="pres">
      <dgm:prSet presAssocID="{A316A87A-5BC7-485F-9058-2CBC1FB4E9F2}" presName="rootConnector" presStyleLbl="node1" presStyleIdx="0" presStyleCnt="3"/>
      <dgm:spPr/>
    </dgm:pt>
    <dgm:pt modelId="{19C5261B-E8D8-4932-8B93-3B256547E977}" type="pres">
      <dgm:prSet presAssocID="{A316A87A-5BC7-485F-9058-2CBC1FB4E9F2}" presName="childShape" presStyleCnt="0"/>
      <dgm:spPr/>
    </dgm:pt>
    <dgm:pt modelId="{9729B6B1-3C4D-47A4-B01E-CFC80542D33B}" type="pres">
      <dgm:prSet presAssocID="{D7E26EBB-FCDE-4F01-996B-62A14C63A575}" presName="root" presStyleCnt="0"/>
      <dgm:spPr/>
    </dgm:pt>
    <dgm:pt modelId="{812E5053-35FE-43B9-A667-75CD146E9B7A}" type="pres">
      <dgm:prSet presAssocID="{D7E26EBB-FCDE-4F01-996B-62A14C63A575}" presName="rootComposite" presStyleCnt="0"/>
      <dgm:spPr/>
    </dgm:pt>
    <dgm:pt modelId="{FD2FA65A-8FC5-4C8A-9693-D009D3EF65CA}" type="pres">
      <dgm:prSet presAssocID="{D7E26EBB-FCDE-4F01-996B-62A14C63A575}" presName="rootText" presStyleLbl="node1" presStyleIdx="1" presStyleCnt="3"/>
      <dgm:spPr/>
    </dgm:pt>
    <dgm:pt modelId="{957E65C9-3347-4A48-9C8B-7D582BA9B7F7}" type="pres">
      <dgm:prSet presAssocID="{D7E26EBB-FCDE-4F01-996B-62A14C63A575}" presName="rootConnector" presStyleLbl="node1" presStyleIdx="1" presStyleCnt="3"/>
      <dgm:spPr/>
    </dgm:pt>
    <dgm:pt modelId="{5D9B1E20-8EB5-44AC-820A-958D21CF06DA}" type="pres">
      <dgm:prSet presAssocID="{D7E26EBB-FCDE-4F01-996B-62A14C63A575}" presName="childShape" presStyleCnt="0"/>
      <dgm:spPr/>
    </dgm:pt>
    <dgm:pt modelId="{B742CB27-3EE0-4CFB-8BBD-DF26C300111C}" type="pres">
      <dgm:prSet presAssocID="{67B80C78-4E26-43F0-8C1D-2222768144C6}" presName="root" presStyleCnt="0"/>
      <dgm:spPr/>
    </dgm:pt>
    <dgm:pt modelId="{38C7E3D5-9E41-4938-9B6F-17D6E0ECCCBE}" type="pres">
      <dgm:prSet presAssocID="{67B80C78-4E26-43F0-8C1D-2222768144C6}" presName="rootComposite" presStyleCnt="0"/>
      <dgm:spPr/>
    </dgm:pt>
    <dgm:pt modelId="{B3C76C5C-365F-4CA9-BFCD-CC7A684539E3}" type="pres">
      <dgm:prSet presAssocID="{67B80C78-4E26-43F0-8C1D-2222768144C6}" presName="rootText" presStyleLbl="node1" presStyleIdx="2" presStyleCnt="3"/>
      <dgm:spPr/>
    </dgm:pt>
    <dgm:pt modelId="{0F22E9B2-117D-45A9-9AC3-443AF34DBEB3}" type="pres">
      <dgm:prSet presAssocID="{67B80C78-4E26-43F0-8C1D-2222768144C6}" presName="rootConnector" presStyleLbl="node1" presStyleIdx="2" presStyleCnt="3"/>
      <dgm:spPr/>
    </dgm:pt>
    <dgm:pt modelId="{4BC5DA4B-05F3-409F-8DC6-FCB88B8E9C13}" type="pres">
      <dgm:prSet presAssocID="{67B80C78-4E26-43F0-8C1D-2222768144C6}" presName="childShape" presStyleCnt="0"/>
      <dgm:spPr/>
    </dgm:pt>
  </dgm:ptLst>
  <dgm:cxnLst>
    <dgm:cxn modelId="{5B49FB10-34D8-44A4-A0A3-C0EA31818C82}" srcId="{BBF32D67-14C4-482C-8194-2B78F2AE4BBB}" destId="{D7E26EBB-FCDE-4F01-996B-62A14C63A575}" srcOrd="1" destOrd="0" parTransId="{8730430D-91E5-445A-9619-05FB2EA0AF7D}" sibTransId="{271940A6-0F88-46AA-9A14-E1115034D1ED}"/>
    <dgm:cxn modelId="{FD95D334-D37D-493B-B03F-F8A39B6544A9}" type="presOf" srcId="{D7E26EBB-FCDE-4F01-996B-62A14C63A575}" destId="{FD2FA65A-8FC5-4C8A-9693-D009D3EF65CA}" srcOrd="0" destOrd="0" presId="urn:microsoft.com/office/officeart/2005/8/layout/hierarchy3"/>
    <dgm:cxn modelId="{18E4483F-B54B-4C5C-A3DD-F88319D24F52}" type="presOf" srcId="{A316A87A-5BC7-485F-9058-2CBC1FB4E9F2}" destId="{58AD667C-4507-47CE-A9F0-C3259D65E934}" srcOrd="0" destOrd="0" presId="urn:microsoft.com/office/officeart/2005/8/layout/hierarchy3"/>
    <dgm:cxn modelId="{890FD641-7D02-41F3-8ACD-611F5D34DC01}" type="presOf" srcId="{BBF32D67-14C4-482C-8194-2B78F2AE4BBB}" destId="{0C442047-12B6-4751-B8E7-29B6C8685CD1}" srcOrd="0" destOrd="0" presId="urn:microsoft.com/office/officeart/2005/8/layout/hierarchy3"/>
    <dgm:cxn modelId="{FAC44743-8FA3-4C3B-B453-7682037D9BF3}" type="presOf" srcId="{67B80C78-4E26-43F0-8C1D-2222768144C6}" destId="{0F22E9B2-117D-45A9-9AC3-443AF34DBEB3}" srcOrd="1" destOrd="0" presId="urn:microsoft.com/office/officeart/2005/8/layout/hierarchy3"/>
    <dgm:cxn modelId="{51CFE976-DE04-4253-B71E-1FE3CDF2A9BC}" type="presOf" srcId="{A316A87A-5BC7-485F-9058-2CBC1FB4E9F2}" destId="{C6FAFF26-540E-4D59-8C34-D95AF42D4CEC}" srcOrd="1" destOrd="0" presId="urn:microsoft.com/office/officeart/2005/8/layout/hierarchy3"/>
    <dgm:cxn modelId="{0ECC62A2-309C-4F8C-B34D-BE793110C371}" type="presOf" srcId="{D7E26EBB-FCDE-4F01-996B-62A14C63A575}" destId="{957E65C9-3347-4A48-9C8B-7D582BA9B7F7}" srcOrd="1" destOrd="0" presId="urn:microsoft.com/office/officeart/2005/8/layout/hierarchy3"/>
    <dgm:cxn modelId="{D91D23AD-DF44-4E31-A091-10A769DB7605}" srcId="{BBF32D67-14C4-482C-8194-2B78F2AE4BBB}" destId="{A316A87A-5BC7-485F-9058-2CBC1FB4E9F2}" srcOrd="0" destOrd="0" parTransId="{10394C38-AFF9-4273-8766-59CC15995DD0}" sibTransId="{0C71C0F5-B6F0-4EA0-B6A2-D301EDCFE2A5}"/>
    <dgm:cxn modelId="{0F39D0C3-3868-4A40-8AD2-4B6326DBD3CF}" type="presOf" srcId="{67B80C78-4E26-43F0-8C1D-2222768144C6}" destId="{B3C76C5C-365F-4CA9-BFCD-CC7A684539E3}" srcOrd="0" destOrd="0" presId="urn:microsoft.com/office/officeart/2005/8/layout/hierarchy3"/>
    <dgm:cxn modelId="{1086C4D2-BD51-4677-B697-66471A7AB793}" srcId="{BBF32D67-14C4-482C-8194-2B78F2AE4BBB}" destId="{67B80C78-4E26-43F0-8C1D-2222768144C6}" srcOrd="2" destOrd="0" parTransId="{E7993468-6178-47EE-9F1A-DB19B290811D}" sibTransId="{6E79D14B-A746-4FAA-985D-7E54AFD838B6}"/>
    <dgm:cxn modelId="{241418CD-AB7D-4A77-8B80-8A369DDBF634}" type="presParOf" srcId="{0C442047-12B6-4751-B8E7-29B6C8685CD1}" destId="{F2161628-608A-4AA5-B257-34E2AE4BC6F8}" srcOrd="0" destOrd="0" presId="urn:microsoft.com/office/officeart/2005/8/layout/hierarchy3"/>
    <dgm:cxn modelId="{582E2E1E-E47D-44D3-A804-6A8BA5CD2870}" type="presParOf" srcId="{F2161628-608A-4AA5-B257-34E2AE4BC6F8}" destId="{D03D7206-F8C7-426B-849C-3FB019179516}" srcOrd="0" destOrd="0" presId="urn:microsoft.com/office/officeart/2005/8/layout/hierarchy3"/>
    <dgm:cxn modelId="{A4F24463-A187-4592-8040-70C11C5DF20E}" type="presParOf" srcId="{D03D7206-F8C7-426B-849C-3FB019179516}" destId="{58AD667C-4507-47CE-A9F0-C3259D65E934}" srcOrd="0" destOrd="0" presId="urn:microsoft.com/office/officeart/2005/8/layout/hierarchy3"/>
    <dgm:cxn modelId="{FCAD5CDE-7587-4B49-8CD0-7FA4556AE122}" type="presParOf" srcId="{D03D7206-F8C7-426B-849C-3FB019179516}" destId="{C6FAFF26-540E-4D59-8C34-D95AF42D4CEC}" srcOrd="1" destOrd="0" presId="urn:microsoft.com/office/officeart/2005/8/layout/hierarchy3"/>
    <dgm:cxn modelId="{ED3AC6DA-CC56-4950-8254-AFF631C4370E}" type="presParOf" srcId="{F2161628-608A-4AA5-B257-34E2AE4BC6F8}" destId="{19C5261B-E8D8-4932-8B93-3B256547E977}" srcOrd="1" destOrd="0" presId="urn:microsoft.com/office/officeart/2005/8/layout/hierarchy3"/>
    <dgm:cxn modelId="{6AC6667B-B2A5-4212-9538-05EA00C4BF10}" type="presParOf" srcId="{0C442047-12B6-4751-B8E7-29B6C8685CD1}" destId="{9729B6B1-3C4D-47A4-B01E-CFC80542D33B}" srcOrd="1" destOrd="0" presId="urn:microsoft.com/office/officeart/2005/8/layout/hierarchy3"/>
    <dgm:cxn modelId="{5D201DBD-D48F-4776-ACE2-F2E497401C7F}" type="presParOf" srcId="{9729B6B1-3C4D-47A4-B01E-CFC80542D33B}" destId="{812E5053-35FE-43B9-A667-75CD146E9B7A}" srcOrd="0" destOrd="0" presId="urn:microsoft.com/office/officeart/2005/8/layout/hierarchy3"/>
    <dgm:cxn modelId="{D0194EBC-0249-4BAF-9BAA-55A3DE8D1C00}" type="presParOf" srcId="{812E5053-35FE-43B9-A667-75CD146E9B7A}" destId="{FD2FA65A-8FC5-4C8A-9693-D009D3EF65CA}" srcOrd="0" destOrd="0" presId="urn:microsoft.com/office/officeart/2005/8/layout/hierarchy3"/>
    <dgm:cxn modelId="{F7E92F07-5138-4C44-83FA-F6E5D9C53282}" type="presParOf" srcId="{812E5053-35FE-43B9-A667-75CD146E9B7A}" destId="{957E65C9-3347-4A48-9C8B-7D582BA9B7F7}" srcOrd="1" destOrd="0" presId="urn:microsoft.com/office/officeart/2005/8/layout/hierarchy3"/>
    <dgm:cxn modelId="{BFD3B58D-A7A3-4D33-A42C-D7B7C04D81BD}" type="presParOf" srcId="{9729B6B1-3C4D-47A4-B01E-CFC80542D33B}" destId="{5D9B1E20-8EB5-44AC-820A-958D21CF06DA}" srcOrd="1" destOrd="0" presId="urn:microsoft.com/office/officeart/2005/8/layout/hierarchy3"/>
    <dgm:cxn modelId="{391CE3F0-1DD8-413C-AE3F-8DD534A20F36}" type="presParOf" srcId="{0C442047-12B6-4751-B8E7-29B6C8685CD1}" destId="{B742CB27-3EE0-4CFB-8BBD-DF26C300111C}" srcOrd="2" destOrd="0" presId="urn:microsoft.com/office/officeart/2005/8/layout/hierarchy3"/>
    <dgm:cxn modelId="{544E6733-E8BA-4FD3-8C1A-B09771673167}" type="presParOf" srcId="{B742CB27-3EE0-4CFB-8BBD-DF26C300111C}" destId="{38C7E3D5-9E41-4938-9B6F-17D6E0ECCCBE}" srcOrd="0" destOrd="0" presId="urn:microsoft.com/office/officeart/2005/8/layout/hierarchy3"/>
    <dgm:cxn modelId="{7602FD1A-F4D0-4977-B64E-321D971389E1}" type="presParOf" srcId="{38C7E3D5-9E41-4938-9B6F-17D6E0ECCCBE}" destId="{B3C76C5C-365F-4CA9-BFCD-CC7A684539E3}" srcOrd="0" destOrd="0" presId="urn:microsoft.com/office/officeart/2005/8/layout/hierarchy3"/>
    <dgm:cxn modelId="{D3CA3122-DD98-4B5F-9111-59546D9B0144}" type="presParOf" srcId="{38C7E3D5-9E41-4938-9B6F-17D6E0ECCCBE}" destId="{0F22E9B2-117D-45A9-9AC3-443AF34DBEB3}" srcOrd="1" destOrd="0" presId="urn:microsoft.com/office/officeart/2005/8/layout/hierarchy3"/>
    <dgm:cxn modelId="{3781136A-C4BA-4312-8664-9D862CE11D7C}" type="presParOf" srcId="{B742CB27-3EE0-4CFB-8BBD-DF26C300111C}" destId="{4BC5DA4B-05F3-409F-8DC6-FCB88B8E9C13}"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E83D6-87C3-49EF-98D1-5BCF317324B6}">
      <dsp:nvSpPr>
        <dsp:cNvPr id="0" name=""/>
        <dsp:cNvSpPr/>
      </dsp:nvSpPr>
      <dsp:spPr>
        <a:xfrm>
          <a:off x="0" y="54978"/>
          <a:ext cx="6787747" cy="655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Arial"/>
              <a:cs typeface="Arial"/>
            </a:rPr>
            <a:t>What is a Debrief?</a:t>
          </a:r>
        </a:p>
      </dsp:txBody>
      <dsp:txXfrm>
        <a:off x="31984" y="86962"/>
        <a:ext cx="6723779" cy="591232"/>
      </dsp:txXfrm>
    </dsp:sp>
    <dsp:sp modelId="{FE51FBC8-20FC-4C8C-970D-919DBD6B3936}">
      <dsp:nvSpPr>
        <dsp:cNvPr id="0" name=""/>
        <dsp:cNvSpPr/>
      </dsp:nvSpPr>
      <dsp:spPr>
        <a:xfrm>
          <a:off x="0" y="790818"/>
          <a:ext cx="6787747" cy="655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Arial"/>
              <a:cs typeface="Arial"/>
            </a:rPr>
            <a:t>Strategy</a:t>
          </a:r>
        </a:p>
      </dsp:txBody>
      <dsp:txXfrm>
        <a:off x="31984" y="822802"/>
        <a:ext cx="6723779" cy="591232"/>
      </dsp:txXfrm>
    </dsp:sp>
    <dsp:sp modelId="{D50E9F53-E539-4035-98D3-55B93AB0DA67}">
      <dsp:nvSpPr>
        <dsp:cNvPr id="0" name=""/>
        <dsp:cNvSpPr/>
      </dsp:nvSpPr>
      <dsp:spPr>
        <a:xfrm>
          <a:off x="0" y="1526658"/>
          <a:ext cx="6787747" cy="655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err="1">
              <a:latin typeface="Arial"/>
              <a:cs typeface="Arial"/>
            </a:rPr>
            <a:t>Organisational</a:t>
          </a:r>
          <a:r>
            <a:rPr lang="en-US" sz="2800" kern="1200" dirty="0">
              <a:latin typeface="Arial"/>
              <a:cs typeface="Arial"/>
            </a:rPr>
            <a:t> </a:t>
          </a:r>
          <a:r>
            <a:rPr lang="en-GB" sz="2800" kern="1200" dirty="0">
              <a:latin typeface="Arial"/>
              <a:cs typeface="Arial"/>
            </a:rPr>
            <a:t>Challenges</a:t>
          </a:r>
          <a:endParaRPr lang="en-US" sz="2800" kern="1200" dirty="0">
            <a:latin typeface="Arial"/>
            <a:cs typeface="Arial"/>
          </a:endParaRPr>
        </a:p>
      </dsp:txBody>
      <dsp:txXfrm>
        <a:off x="31984" y="1558642"/>
        <a:ext cx="6723779" cy="591232"/>
      </dsp:txXfrm>
    </dsp:sp>
    <dsp:sp modelId="{8CFEE2DD-7BC4-4863-8772-41493CF076A3}">
      <dsp:nvSpPr>
        <dsp:cNvPr id="0" name=""/>
        <dsp:cNvSpPr/>
      </dsp:nvSpPr>
      <dsp:spPr>
        <a:xfrm>
          <a:off x="0" y="2262498"/>
          <a:ext cx="6787747" cy="655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a:cs typeface="Arial"/>
            </a:rPr>
            <a:t>What's next</a:t>
          </a:r>
          <a:endParaRPr lang="en-US" sz="2800" kern="1200" dirty="0">
            <a:latin typeface="Arial"/>
            <a:cs typeface="Arial"/>
          </a:endParaRPr>
        </a:p>
      </dsp:txBody>
      <dsp:txXfrm>
        <a:off x="31984" y="2294482"/>
        <a:ext cx="6723779" cy="591232"/>
      </dsp:txXfrm>
    </dsp:sp>
    <dsp:sp modelId="{D59F746E-BBDF-4597-8118-ACF17BB7FE38}">
      <dsp:nvSpPr>
        <dsp:cNvPr id="0" name=""/>
        <dsp:cNvSpPr/>
      </dsp:nvSpPr>
      <dsp:spPr>
        <a:xfrm>
          <a:off x="0" y="2998338"/>
          <a:ext cx="6787747" cy="655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a:cs typeface="Arial"/>
            </a:rPr>
            <a:t>Reflection</a:t>
          </a:r>
          <a:endParaRPr lang="en-US" sz="2800" kern="1200" dirty="0">
            <a:latin typeface="Arial"/>
            <a:cs typeface="Arial"/>
          </a:endParaRPr>
        </a:p>
      </dsp:txBody>
      <dsp:txXfrm>
        <a:off x="31984" y="3030322"/>
        <a:ext cx="6723779"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D667C-4507-47CE-A9F0-C3259D65E934}">
      <dsp:nvSpPr>
        <dsp:cNvPr id="0" name=""/>
        <dsp:cNvSpPr/>
      </dsp:nvSpPr>
      <dsp:spPr>
        <a:xfrm>
          <a:off x="953" y="1291907"/>
          <a:ext cx="2231026" cy="11155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US" sz="3100" b="1" i="0" kern="1200" dirty="0">
              <a:latin typeface="Arial"/>
              <a:cs typeface="Arial"/>
            </a:rPr>
            <a:t>Short Term</a:t>
          </a:r>
          <a:endParaRPr lang="en-US" sz="3100" kern="1200" dirty="0">
            <a:latin typeface="Arial"/>
            <a:cs typeface="Arial"/>
          </a:endParaRPr>
        </a:p>
      </dsp:txBody>
      <dsp:txXfrm>
        <a:off x="33625" y="1324579"/>
        <a:ext cx="2165682" cy="1050169"/>
      </dsp:txXfrm>
    </dsp:sp>
    <dsp:sp modelId="{FD2FA65A-8FC5-4C8A-9693-D009D3EF65CA}">
      <dsp:nvSpPr>
        <dsp:cNvPr id="0" name=""/>
        <dsp:cNvSpPr/>
      </dsp:nvSpPr>
      <dsp:spPr>
        <a:xfrm>
          <a:off x="2789736" y="1291907"/>
          <a:ext cx="2231026" cy="11155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US" sz="3100" b="1" i="0" kern="1200" dirty="0">
              <a:latin typeface="Arial"/>
              <a:cs typeface="Arial"/>
            </a:rPr>
            <a:t>Long Term</a:t>
          </a:r>
          <a:endParaRPr lang="en-US" sz="3100" b="1" kern="1200" dirty="0">
            <a:latin typeface="Arial"/>
            <a:cs typeface="Arial"/>
          </a:endParaRPr>
        </a:p>
      </dsp:txBody>
      <dsp:txXfrm>
        <a:off x="2822408" y="1324579"/>
        <a:ext cx="2165682" cy="1050169"/>
      </dsp:txXfrm>
    </dsp:sp>
    <dsp:sp modelId="{B3C76C5C-365F-4CA9-BFCD-CC7A684539E3}">
      <dsp:nvSpPr>
        <dsp:cNvPr id="0" name=""/>
        <dsp:cNvSpPr/>
      </dsp:nvSpPr>
      <dsp:spPr>
        <a:xfrm>
          <a:off x="5578519" y="1291907"/>
          <a:ext cx="2231026" cy="11155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rtl="0">
            <a:lnSpc>
              <a:spcPct val="90000"/>
            </a:lnSpc>
            <a:spcBef>
              <a:spcPct val="0"/>
            </a:spcBef>
            <a:spcAft>
              <a:spcPct val="35000"/>
            </a:spcAft>
            <a:buNone/>
          </a:pPr>
          <a:r>
            <a:rPr lang="en-US" sz="3100" b="1" kern="1200" dirty="0">
              <a:latin typeface="Arial"/>
              <a:cs typeface="Arial"/>
            </a:rPr>
            <a:t>Monitoring Change</a:t>
          </a:r>
        </a:p>
      </dsp:txBody>
      <dsp:txXfrm>
        <a:off x="5611191" y="1324579"/>
        <a:ext cx="2165682" cy="10501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3/15/2024</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3/15/2024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113416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3908276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2386183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BC04D-2568-C19F-6211-ABA7996CB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D96A4-D432-FA69-5E46-4DF91D77CA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639921-CFBB-DE6F-31EB-81B758CA02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453E3F8-8185-F97B-2F08-1F44FCE2A5AB}"/>
              </a:ext>
            </a:extLst>
          </p:cNvPr>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3727777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8</a:t>
            </a:fld>
            <a:endParaRPr lang="en-US" dirty="0"/>
          </a:p>
        </p:txBody>
      </p:sp>
    </p:spTree>
    <p:extLst>
      <p:ext uri="{BB962C8B-B14F-4D97-AF65-F5344CB8AC3E}">
        <p14:creationId xmlns:p14="http://schemas.microsoft.com/office/powerpoint/2010/main" val="501160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9</a:t>
            </a:fld>
            <a:endParaRPr lang="en-US" dirty="0"/>
          </a:p>
        </p:txBody>
      </p:sp>
    </p:spTree>
    <p:extLst>
      <p:ext uri="{BB962C8B-B14F-4D97-AF65-F5344CB8AC3E}">
        <p14:creationId xmlns:p14="http://schemas.microsoft.com/office/powerpoint/2010/main" val="2994759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13</a:t>
            </a:fld>
            <a:endParaRPr lang="en-US" dirty="0"/>
          </a:p>
        </p:txBody>
      </p:sp>
    </p:spTree>
    <p:extLst>
      <p:ext uri="{BB962C8B-B14F-4D97-AF65-F5344CB8AC3E}">
        <p14:creationId xmlns:p14="http://schemas.microsoft.com/office/powerpoint/2010/main" val="405023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14</a:t>
            </a:fld>
            <a:endParaRPr lang="en-US" dirty="0"/>
          </a:p>
        </p:txBody>
      </p:sp>
    </p:spTree>
    <p:extLst>
      <p:ext uri="{BB962C8B-B14F-4D97-AF65-F5344CB8AC3E}">
        <p14:creationId xmlns:p14="http://schemas.microsoft.com/office/powerpoint/2010/main" val="634596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15</a:t>
            </a:fld>
            <a:endParaRPr lang="en-US" dirty="0"/>
          </a:p>
        </p:txBody>
      </p:sp>
    </p:spTree>
    <p:extLst>
      <p:ext uri="{BB962C8B-B14F-4D97-AF65-F5344CB8AC3E}">
        <p14:creationId xmlns:p14="http://schemas.microsoft.com/office/powerpoint/2010/main" val="514488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35</a:t>
            </a:fld>
            <a:endParaRPr lang="en-US" dirty="0"/>
          </a:p>
        </p:txBody>
      </p:sp>
    </p:spTree>
    <p:extLst>
      <p:ext uri="{BB962C8B-B14F-4D97-AF65-F5344CB8AC3E}">
        <p14:creationId xmlns:p14="http://schemas.microsoft.com/office/powerpoint/2010/main" val="176592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3"/>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dirty="0"/>
              <a:t>Click icon to add picture</a:t>
            </a:r>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dirty="0"/>
              <a:t>Click icon to add picture</a:t>
            </a:r>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bg>
      <p:bgPr>
        <a:solidFill>
          <a:schemeClr val="tx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dirty="0"/>
              <a:t>Click icon to add picture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dirty="0"/>
              <a:t>Click icon to add table</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dirty="0"/>
              <a:t>Click to edit Master title style</a:t>
            </a:r>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aace.org.uk/wp-content/uploads/2021/12/Clinical-Supervision.docx-Final.pdf" TargetMode="External"/><Relationship Id="rId2" Type="http://schemas.openxmlformats.org/officeDocument/2006/relationships/hyperlink" Target="https://aace.org.uk/news/good-ambulance-service-care-innovative-new-research-animation-explains-need-look-beyond-response-times/" TargetMode="External"/><Relationship Id="rId1" Type="http://schemas.openxmlformats.org/officeDocument/2006/relationships/slideLayout" Target="../slideLayouts/slideLayout5.xml"/><Relationship Id="rId4" Type="http://schemas.openxmlformats.org/officeDocument/2006/relationships/hyperlink" Target="https://publications.parliament.uk/pa/cm201617/cmselect/cmpubacc/1035/1035.pdf"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www.nhsconfed.org" TargetMode="Externa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1D9D6-2977-ABCD-FDF8-51AFA5064E54}"/>
              </a:ext>
            </a:extLst>
          </p:cNvPr>
          <p:cNvSpPr>
            <a:spLocks noGrp="1"/>
          </p:cNvSpPr>
          <p:nvPr>
            <p:ph type="ctrTitle"/>
          </p:nvPr>
        </p:nvSpPr>
        <p:spPr>
          <a:xfrm>
            <a:off x="6309904" y="411479"/>
            <a:ext cx="5486400" cy="3291840"/>
          </a:xfrm>
        </p:spPr>
        <p:txBody>
          <a:bodyPr/>
          <a:lstStyle/>
          <a:p>
            <a:r>
              <a:rPr lang="en-US" dirty="0"/>
              <a:t>Instituting a Culture of Debriefing</a:t>
            </a: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286A0-9E4E-A3EB-6908-608443EF51FA}"/>
              </a:ext>
            </a:extLst>
          </p:cNvPr>
          <p:cNvSpPr>
            <a:spLocks noGrp="1"/>
          </p:cNvSpPr>
          <p:nvPr>
            <p:ph type="title"/>
          </p:nvPr>
        </p:nvSpPr>
        <p:spPr>
          <a:xfrm>
            <a:off x="594360" y="189572"/>
            <a:ext cx="6787747" cy="1593507"/>
          </a:xfrm>
        </p:spPr>
        <p:txBody>
          <a:bodyPr anchor="b">
            <a:normAutofit/>
          </a:bodyPr>
          <a:lstStyle/>
          <a:p>
            <a:r>
              <a:rPr lang="en-US" dirty="0"/>
              <a:t>Contents</a:t>
            </a:r>
          </a:p>
        </p:txBody>
      </p:sp>
      <p:graphicFrame>
        <p:nvGraphicFramePr>
          <p:cNvPr id="5" name="Content Placeholder 2">
            <a:extLst>
              <a:ext uri="{FF2B5EF4-FFF2-40B4-BE49-F238E27FC236}">
                <a16:creationId xmlns:a16="http://schemas.microsoft.com/office/drawing/2014/main" id="{7C409A6A-38FC-2ECB-6573-EF0E3048EC90}"/>
              </a:ext>
            </a:extLst>
          </p:cNvPr>
          <p:cNvGraphicFramePr>
            <a:graphicFrameLocks noGrp="1"/>
          </p:cNvGraphicFramePr>
          <p:nvPr>
            <p:ph sz="quarter" idx="13"/>
            <p:extLst>
              <p:ext uri="{D42A27DB-BD31-4B8C-83A1-F6EECF244321}">
                <p14:modId xmlns:p14="http://schemas.microsoft.com/office/powerpoint/2010/main" val="1080169775"/>
              </p:ext>
            </p:extLst>
          </p:nvPr>
        </p:nvGraphicFramePr>
        <p:xfrm>
          <a:off x="594359" y="2281918"/>
          <a:ext cx="6787747" cy="37085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5702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BF65-C84B-45C3-72CA-AFDA68851174}"/>
              </a:ext>
            </a:extLst>
          </p:cNvPr>
          <p:cNvSpPr>
            <a:spLocks noGrp="1"/>
          </p:cNvSpPr>
          <p:nvPr>
            <p:ph type="title"/>
          </p:nvPr>
        </p:nvSpPr>
        <p:spPr>
          <a:xfrm>
            <a:off x="594360" y="189572"/>
            <a:ext cx="6787747" cy="1593507"/>
          </a:xfrm>
        </p:spPr>
        <p:txBody>
          <a:bodyPr/>
          <a:lstStyle/>
          <a:p>
            <a:r>
              <a:rPr lang="en-US" b="0" dirty="0">
                <a:latin typeface="Arial"/>
                <a:ea typeface="+mj-lt"/>
                <a:cs typeface="+mj-lt"/>
              </a:rPr>
              <a:t>What is a Debrief?</a:t>
            </a:r>
            <a:endParaRPr lang="en-US" dirty="0">
              <a:latin typeface="Arial"/>
              <a:ea typeface="+mj-lt"/>
              <a:cs typeface="+mj-lt"/>
            </a:endParaRPr>
          </a:p>
        </p:txBody>
      </p:sp>
      <p:sp>
        <p:nvSpPr>
          <p:cNvPr id="3" name="Text Placeholder 2">
            <a:extLst>
              <a:ext uri="{FF2B5EF4-FFF2-40B4-BE49-F238E27FC236}">
                <a16:creationId xmlns:a16="http://schemas.microsoft.com/office/drawing/2014/main" id="{3B8EBC2C-6DD7-5003-38EB-40753046FE8C}"/>
              </a:ext>
            </a:extLst>
          </p:cNvPr>
          <p:cNvSpPr>
            <a:spLocks noGrp="1"/>
          </p:cNvSpPr>
          <p:nvPr>
            <p:ph sz="quarter" idx="13"/>
          </p:nvPr>
        </p:nvSpPr>
        <p:spPr>
          <a:xfrm>
            <a:off x="593725" y="2281238"/>
            <a:ext cx="6788150" cy="3709987"/>
          </a:xfrm>
        </p:spPr>
        <p:txBody>
          <a:bodyPr vert="horz" lIns="0" tIns="457200" rIns="0" bIns="0" rtlCol="0" anchor="t">
            <a:normAutofit/>
          </a:bodyPr>
          <a:lstStyle/>
          <a:p>
            <a:pPr marL="283210" indent="-283210"/>
            <a:r>
              <a:rPr lang="en-US" dirty="0">
                <a:latin typeface="Franklin Gothic Book"/>
                <a:cs typeface="Arial"/>
              </a:rPr>
              <a:t>Definition</a:t>
            </a:r>
          </a:p>
          <a:p>
            <a:pPr marL="283210" indent="-283210"/>
            <a:r>
              <a:rPr lang="en-US" dirty="0">
                <a:latin typeface="Franklin Gothic Book"/>
                <a:cs typeface="Arial"/>
              </a:rPr>
              <a:t>STOP5</a:t>
            </a:r>
          </a:p>
          <a:p>
            <a:pPr marL="283210" indent="-283210"/>
            <a:r>
              <a:rPr lang="en-US" dirty="0">
                <a:latin typeface="Franklin Gothic Book"/>
                <a:cs typeface="Arial"/>
              </a:rPr>
              <a:t>Welsh Ambulance Service Position</a:t>
            </a:r>
          </a:p>
          <a:p>
            <a:pPr marL="283210" indent="-283210"/>
            <a:r>
              <a:rPr lang="en-US" dirty="0">
                <a:latin typeface="Franklin Gothic Book"/>
                <a:cs typeface="Arial"/>
              </a:rPr>
              <a:t>Where Do We Want To Be</a:t>
            </a:r>
          </a:p>
          <a:p>
            <a:pPr marL="283210" indent="-283210"/>
            <a:r>
              <a:rPr lang="en-US" dirty="0">
                <a:latin typeface="Franklin Gothic Book"/>
                <a:cs typeface="Arial"/>
              </a:rPr>
              <a:t>Low Acuity Use</a:t>
            </a:r>
          </a:p>
          <a:p>
            <a:pPr marL="283210" indent="-283210"/>
            <a:r>
              <a:rPr lang="en-US" dirty="0">
                <a:latin typeface="Franklin Gothic Book"/>
                <a:cs typeface="Arial"/>
              </a:rPr>
              <a:t>Benefits</a:t>
            </a:r>
          </a:p>
          <a:p>
            <a:pPr marL="0" indent="0">
              <a:buNone/>
            </a:pPr>
            <a:endParaRPr lang="en-US"/>
          </a:p>
          <a:p>
            <a:pPr marL="283210" indent="-283210"/>
            <a:endParaRPr lang="en-US"/>
          </a:p>
        </p:txBody>
      </p:sp>
    </p:spTree>
    <p:extLst>
      <p:ext uri="{BB962C8B-B14F-4D97-AF65-F5344CB8AC3E}">
        <p14:creationId xmlns:p14="http://schemas.microsoft.com/office/powerpoint/2010/main" val="3346685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5D3755-C3E2-975E-DE68-CDECC4B526EC}"/>
              </a:ext>
            </a:extLst>
          </p:cNvPr>
          <p:cNvSpPr>
            <a:spLocks noGrp="1"/>
          </p:cNvSpPr>
          <p:nvPr>
            <p:ph type="title"/>
          </p:nvPr>
        </p:nvSpPr>
        <p:spPr/>
        <p:txBody>
          <a:bodyPr/>
          <a:lstStyle/>
          <a:p>
            <a:r>
              <a:rPr lang="en-US" dirty="0">
                <a:latin typeface="Arial"/>
                <a:cs typeface="Arial"/>
              </a:rPr>
              <a:t>Defining a Debrief</a:t>
            </a:r>
          </a:p>
        </p:txBody>
      </p:sp>
      <p:sp>
        <p:nvSpPr>
          <p:cNvPr id="7" name="Text Placeholder 6">
            <a:extLst>
              <a:ext uri="{FF2B5EF4-FFF2-40B4-BE49-F238E27FC236}">
                <a16:creationId xmlns:a16="http://schemas.microsoft.com/office/drawing/2014/main" id="{F70BD87D-F7DA-961B-4024-A354DC87D168}"/>
              </a:ext>
            </a:extLst>
          </p:cNvPr>
          <p:cNvSpPr>
            <a:spLocks noGrp="1"/>
          </p:cNvSpPr>
          <p:nvPr>
            <p:ph sz="quarter" idx="13"/>
          </p:nvPr>
        </p:nvSpPr>
        <p:spPr/>
        <p:txBody>
          <a:bodyPr vert="horz" lIns="0" tIns="228600" rIns="0" bIns="0" rtlCol="0" anchor="t">
            <a:normAutofit/>
          </a:bodyPr>
          <a:lstStyle/>
          <a:p>
            <a:pPr marL="283210" indent="-283210"/>
            <a:endParaRPr lang="en-US" dirty="0"/>
          </a:p>
          <a:p>
            <a:endParaRPr lang="en-US" dirty="0"/>
          </a:p>
          <a:p>
            <a:endParaRPr lang="en-US" dirty="0"/>
          </a:p>
        </p:txBody>
      </p:sp>
      <p:grpSp>
        <p:nvGrpSpPr>
          <p:cNvPr id="19" name="Group 18">
            <a:extLst>
              <a:ext uri="{FF2B5EF4-FFF2-40B4-BE49-F238E27FC236}">
                <a16:creationId xmlns:a16="http://schemas.microsoft.com/office/drawing/2014/main" id="{C78CEA4F-D72A-C069-6A51-328B103CA0CA}"/>
              </a:ext>
              <a:ext uri="{C183D7F6-B498-43B3-948B-1728B52AA6E4}">
                <adec:decorative xmlns:adec="http://schemas.microsoft.com/office/drawing/2017/decorative" val="1"/>
              </a:ext>
            </a:extLst>
          </p:cNvPr>
          <p:cNvGrpSpPr>
            <a:grpSpLocks/>
          </p:cNvGrpSpPr>
          <p:nvPr/>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7E473402-19FD-A5B0-5CB6-E5F3926D3828}"/>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879D1CAD-2EA2-9376-7B64-0C3AC590F651}"/>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B16F8906-918C-BE0B-A4AB-6A1D48150AC7}"/>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5" name="TextBox 4">
            <a:extLst>
              <a:ext uri="{FF2B5EF4-FFF2-40B4-BE49-F238E27FC236}">
                <a16:creationId xmlns:a16="http://schemas.microsoft.com/office/drawing/2014/main" id="{D6EF7DF5-8E3F-B6D3-445C-E505EA67B960}"/>
              </a:ext>
            </a:extLst>
          </p:cNvPr>
          <p:cNvSpPr txBox="1"/>
          <p:nvPr/>
        </p:nvSpPr>
        <p:spPr>
          <a:xfrm>
            <a:off x="3071004" y="2481532"/>
            <a:ext cx="8925463" cy="40164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dirty="0">
                <a:solidFill>
                  <a:srgbClr val="5D7D40"/>
                </a:solidFill>
                <a:latin typeface="Arial"/>
                <a:cs typeface="Segoe UI"/>
              </a:rPr>
              <a:t>A conversation conducted amongst participants in a clinical event that occurs near immediately after an episode of patient care </a:t>
            </a:r>
            <a:r>
              <a:rPr lang="en-US" sz="1700" dirty="0">
                <a:solidFill>
                  <a:srgbClr val="5D7D40"/>
                </a:solidFill>
                <a:latin typeface="Arial"/>
                <a:ea typeface="+mn-lt"/>
                <a:cs typeface="+mn-lt"/>
              </a:rPr>
              <a:t>(Arriaga et al, 2020)</a:t>
            </a:r>
            <a:r>
              <a:rPr lang="en-US" sz="1700" dirty="0">
                <a:solidFill>
                  <a:srgbClr val="5D7D40"/>
                </a:solidFill>
                <a:latin typeface="Arial"/>
                <a:cs typeface="Segoe UI"/>
              </a:rPr>
              <a:t>. Also, often known as a hot debrief.</a:t>
            </a:r>
          </a:p>
          <a:p>
            <a:endParaRPr lang="en-US" sz="1700" dirty="0">
              <a:solidFill>
                <a:srgbClr val="5D7D40"/>
              </a:solidFill>
              <a:latin typeface="Arial"/>
              <a:cs typeface="Arial"/>
            </a:endParaRPr>
          </a:p>
          <a:p>
            <a:r>
              <a:rPr lang="en-US" sz="1700" dirty="0">
                <a:solidFill>
                  <a:srgbClr val="5D7D40"/>
                </a:solidFill>
                <a:latin typeface="Arial"/>
                <a:ea typeface="+mn-lt"/>
                <a:cs typeface="+mn-lt"/>
              </a:rPr>
              <a:t>Clinical debriefing aims to:</a:t>
            </a:r>
            <a:endParaRPr lang="en-US">
              <a:latin typeface="Arial"/>
              <a:ea typeface="+mn-lt"/>
              <a:cs typeface="+mn-lt"/>
            </a:endParaRPr>
          </a:p>
          <a:p>
            <a:pPr marL="285750" indent="-285750">
              <a:buFont typeface="Arial"/>
              <a:buChar char="•"/>
            </a:pPr>
            <a:r>
              <a:rPr lang="en-US" sz="1700" dirty="0">
                <a:solidFill>
                  <a:srgbClr val="5D7D40"/>
                </a:solidFill>
                <a:latin typeface="Arial"/>
                <a:ea typeface="+mn-lt"/>
                <a:cs typeface="+mn-lt"/>
              </a:rPr>
              <a:t>Improve access to immediate, on the job, learning and reflection </a:t>
            </a:r>
          </a:p>
          <a:p>
            <a:pPr marL="285750" indent="-285750">
              <a:buFont typeface="Arial"/>
              <a:buChar char="•"/>
            </a:pPr>
            <a:r>
              <a:rPr lang="en-US" sz="1700" dirty="0">
                <a:solidFill>
                  <a:srgbClr val="5D7D40"/>
                </a:solidFill>
                <a:latin typeface="Arial"/>
                <a:ea typeface="+mn-lt"/>
                <a:cs typeface="+mn-lt"/>
              </a:rPr>
              <a:t>Inculcate a culture of a supportive environment of clinical development</a:t>
            </a:r>
          </a:p>
          <a:p>
            <a:pPr marL="285750" indent="-285750">
              <a:buFont typeface="Arial"/>
              <a:buChar char="•"/>
            </a:pPr>
            <a:r>
              <a:rPr lang="en-US" sz="1700" dirty="0">
                <a:solidFill>
                  <a:srgbClr val="5D7D40"/>
                </a:solidFill>
                <a:latin typeface="Arial"/>
                <a:ea typeface="+mn-lt"/>
                <a:cs typeface="+mn-lt"/>
              </a:rPr>
              <a:t>Improve the shared perception of the sequence of events of a clinical incident</a:t>
            </a:r>
          </a:p>
          <a:p>
            <a:pPr marL="285750" indent="-285750">
              <a:buFont typeface="Arial"/>
              <a:buChar char="•"/>
            </a:pPr>
            <a:r>
              <a:rPr lang="en-US" sz="1700" dirty="0">
                <a:solidFill>
                  <a:srgbClr val="5D7D40"/>
                </a:solidFill>
                <a:latin typeface="Arial"/>
                <a:cs typeface="Arial"/>
              </a:rPr>
              <a:t>If reported, allows for a feedback creation possibly leading to enhanced systems and procedures.</a:t>
            </a:r>
            <a:endParaRPr lang="en-US" sz="1700">
              <a:solidFill>
                <a:srgbClr val="5D7D40"/>
              </a:solidFill>
              <a:latin typeface="Arial"/>
              <a:cs typeface="Arial"/>
            </a:endParaRPr>
          </a:p>
          <a:p>
            <a:pPr marL="285750" indent="-285750">
              <a:buFont typeface="Arial"/>
              <a:buChar char="•"/>
            </a:pPr>
            <a:r>
              <a:rPr lang="en-US" sz="1700" dirty="0">
                <a:solidFill>
                  <a:srgbClr val="5D7D40"/>
                </a:solidFill>
                <a:latin typeface="Arial"/>
                <a:ea typeface="+mn-lt"/>
                <a:cs typeface="+mn-lt"/>
              </a:rPr>
              <a:t>Identifying individual clinicians requirements for further development and support, both clinically and potentially psychologically. (Brazil et al., 2021; Couper et al., 2013; Tannenbaum &amp; Cerasoli, 2012; Meshel et al., 2023)</a:t>
            </a:r>
          </a:p>
          <a:p>
            <a:endParaRPr lang="en-US" sz="1700" dirty="0">
              <a:solidFill>
                <a:srgbClr val="5D7D40"/>
              </a:solidFill>
            </a:endParaRPr>
          </a:p>
          <a:p>
            <a:endParaRPr lang="en-US" sz="1700" b="1" dirty="0">
              <a:solidFill>
                <a:srgbClr val="5D7D40"/>
              </a:solidFill>
              <a:cs typeface="Segoe UI"/>
            </a:endParaRPr>
          </a:p>
        </p:txBody>
      </p:sp>
    </p:spTree>
    <p:extLst>
      <p:ext uri="{BB962C8B-B14F-4D97-AF65-F5344CB8AC3E}">
        <p14:creationId xmlns:p14="http://schemas.microsoft.com/office/powerpoint/2010/main" val="3200312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46ED-721D-85EE-2F1B-A31D0912DE29}"/>
              </a:ext>
            </a:extLst>
          </p:cNvPr>
          <p:cNvSpPr>
            <a:spLocks noGrp="1"/>
          </p:cNvSpPr>
          <p:nvPr>
            <p:ph type="ctrTitle"/>
          </p:nvPr>
        </p:nvSpPr>
        <p:spPr>
          <a:xfrm>
            <a:off x="6299835" y="430529"/>
            <a:ext cx="5486400" cy="3291840"/>
          </a:xfrm>
        </p:spPr>
        <p:txBody>
          <a:bodyPr anchor="b">
            <a:normAutofit/>
          </a:bodyPr>
          <a:lstStyle/>
          <a:p>
            <a:r>
              <a:rPr lang="en-US" dirty="0">
                <a:latin typeface="Arial"/>
                <a:cs typeface="Arial"/>
              </a:rPr>
              <a:t>STOP5</a:t>
            </a:r>
          </a:p>
        </p:txBody>
      </p:sp>
      <p:pic>
        <p:nvPicPr>
          <p:cNvPr id="10" name="Picture 9" descr="A purple and white sign&#10;&#10;Description automatically generated">
            <a:extLst>
              <a:ext uri="{FF2B5EF4-FFF2-40B4-BE49-F238E27FC236}">
                <a16:creationId xmlns:a16="http://schemas.microsoft.com/office/drawing/2014/main" id="{04F8E9F1-3B32-FA49-58E5-D7D2902998B0}"/>
              </a:ext>
            </a:extLst>
          </p:cNvPr>
          <p:cNvPicPr>
            <a:picLocks noChangeAspect="1"/>
          </p:cNvPicPr>
          <p:nvPr/>
        </p:nvPicPr>
        <p:blipFill>
          <a:blip r:embed="rId3"/>
          <a:stretch>
            <a:fillRect/>
          </a:stretch>
        </p:blipFill>
        <p:spPr>
          <a:xfrm>
            <a:off x="-2217" y="-2042"/>
            <a:ext cx="4471205" cy="6862084"/>
          </a:xfrm>
          <a:prstGeom prst="rect">
            <a:avLst/>
          </a:prstGeom>
          <a:noFill/>
        </p:spPr>
      </p:pic>
      <p:sp>
        <p:nvSpPr>
          <p:cNvPr id="3" name="Content Placeholder 2">
            <a:extLst>
              <a:ext uri="{FF2B5EF4-FFF2-40B4-BE49-F238E27FC236}">
                <a16:creationId xmlns:a16="http://schemas.microsoft.com/office/drawing/2014/main" id="{DB097449-5B72-ADA0-3B2D-1CBC160D6B90}"/>
              </a:ext>
            </a:extLst>
          </p:cNvPr>
          <p:cNvSpPr>
            <a:spLocks noGrp="1"/>
          </p:cNvSpPr>
          <p:nvPr>
            <p:ph type="body" sz="quarter" idx="11"/>
          </p:nvPr>
        </p:nvSpPr>
        <p:spPr>
          <a:xfrm>
            <a:off x="6299835" y="4568602"/>
            <a:ext cx="5486400" cy="1645920"/>
          </a:xfrm>
        </p:spPr>
        <p:txBody>
          <a:bodyPr vert="horz" lIns="0" tIns="0" rIns="0" bIns="0" rtlCol="0" anchor="t">
            <a:normAutofit lnSpcReduction="10000"/>
          </a:bodyPr>
          <a:lstStyle/>
          <a:p>
            <a:r>
              <a:rPr lang="en-US" sz="1700" dirty="0">
                <a:latin typeface="Arial"/>
                <a:cs typeface="Arial"/>
              </a:rPr>
              <a:t>This is a powerful tool in debriefing. </a:t>
            </a:r>
            <a:r>
              <a:rPr lang="en-GB" sz="1700" dirty="0">
                <a:latin typeface="Arial"/>
                <a:cs typeface="Arial"/>
              </a:rPr>
              <a:t>Emphasising</a:t>
            </a:r>
            <a:r>
              <a:rPr lang="en-US" sz="1700" dirty="0">
                <a:latin typeface="Arial"/>
                <a:cs typeface="Arial"/>
              </a:rPr>
              <a:t> the need for:</a:t>
            </a:r>
          </a:p>
          <a:p>
            <a:pPr lvl="1" indent="-283210"/>
            <a:r>
              <a:rPr lang="en-US" sz="1700" dirty="0">
                <a:solidFill>
                  <a:schemeClr val="tx2">
                    <a:lumMod val="75000"/>
                  </a:schemeClr>
                </a:solidFill>
                <a:latin typeface="Arial"/>
                <a:cs typeface="Arial"/>
              </a:rPr>
              <a:t>Pastoral Care of Individuals</a:t>
            </a:r>
          </a:p>
          <a:p>
            <a:pPr lvl="1" indent="-283210"/>
            <a:r>
              <a:rPr lang="en-US" sz="1700" dirty="0">
                <a:solidFill>
                  <a:schemeClr val="tx2">
                    <a:lumMod val="75000"/>
                  </a:schemeClr>
                </a:solidFill>
                <a:latin typeface="Arial"/>
                <a:cs typeface="Arial"/>
              </a:rPr>
              <a:t>Identifying Potential Clinical Improvement</a:t>
            </a:r>
          </a:p>
          <a:p>
            <a:pPr lvl="1" indent="-283210"/>
            <a:r>
              <a:rPr lang="en-US" sz="1700" dirty="0">
                <a:solidFill>
                  <a:schemeClr val="tx2">
                    <a:lumMod val="75000"/>
                  </a:schemeClr>
                </a:solidFill>
                <a:latin typeface="Arial"/>
                <a:cs typeface="Arial"/>
              </a:rPr>
              <a:t>Reducing defensiveness</a:t>
            </a:r>
          </a:p>
          <a:p>
            <a:pPr marL="402590" lvl="1" indent="0">
              <a:buNone/>
            </a:pPr>
            <a:r>
              <a:rPr lang="en-US" sz="1700" dirty="0">
                <a:solidFill>
                  <a:schemeClr val="tx2">
                    <a:lumMod val="75000"/>
                  </a:schemeClr>
                </a:solidFill>
                <a:latin typeface="Arial"/>
                <a:ea typeface="+mn-lt"/>
                <a:cs typeface="+mn-lt"/>
              </a:rPr>
              <a:t>(Walker et al., 2020)</a:t>
            </a:r>
            <a:endParaRPr lang="en-US" dirty="0">
              <a:solidFill>
                <a:schemeClr val="tx2">
                  <a:lumMod val="75000"/>
                </a:schemeClr>
              </a:solidFill>
              <a:latin typeface="Arial"/>
              <a:ea typeface="+mn-lt"/>
              <a:cs typeface="+mn-lt"/>
            </a:endParaRPr>
          </a:p>
        </p:txBody>
      </p:sp>
    </p:spTree>
    <p:extLst>
      <p:ext uri="{BB962C8B-B14F-4D97-AF65-F5344CB8AC3E}">
        <p14:creationId xmlns:p14="http://schemas.microsoft.com/office/powerpoint/2010/main" val="888484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633A5-8BE3-D44D-57F3-2EF16137684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5AB6D40A-2A0A-AF3D-8CF7-3ECD37765637}"/>
              </a:ext>
            </a:extLst>
          </p:cNvPr>
          <p:cNvSpPr>
            <a:spLocks noGrp="1"/>
          </p:cNvSpPr>
          <p:nvPr>
            <p:ph type="title"/>
          </p:nvPr>
        </p:nvSpPr>
        <p:spPr/>
        <p:txBody>
          <a:bodyPr/>
          <a:lstStyle/>
          <a:p>
            <a:r>
              <a:rPr lang="en-US" dirty="0">
                <a:latin typeface="Arial"/>
                <a:cs typeface="Arial"/>
              </a:rPr>
              <a:t>Welsh Ambulance Service Current Position</a:t>
            </a:r>
          </a:p>
        </p:txBody>
      </p:sp>
      <p:sp>
        <p:nvSpPr>
          <p:cNvPr id="3" name="Text Placeholder 2">
            <a:extLst>
              <a:ext uri="{FF2B5EF4-FFF2-40B4-BE49-F238E27FC236}">
                <a16:creationId xmlns:a16="http://schemas.microsoft.com/office/drawing/2014/main" id="{591442CD-A26D-1761-8CE7-8BC3075BB4ED}"/>
              </a:ext>
            </a:extLst>
          </p:cNvPr>
          <p:cNvSpPr>
            <a:spLocks noGrp="1"/>
          </p:cNvSpPr>
          <p:nvPr>
            <p:ph sz="quarter" idx="15"/>
          </p:nvPr>
        </p:nvSpPr>
        <p:spPr/>
        <p:txBody>
          <a:bodyPr vert="horz" lIns="0" tIns="45720" rIns="0" bIns="0" rtlCol="0" anchor="t">
            <a:normAutofit lnSpcReduction="10000"/>
          </a:bodyPr>
          <a:lstStyle/>
          <a:p>
            <a:r>
              <a:rPr lang="en-US" sz="1700" b="1" dirty="0">
                <a:solidFill>
                  <a:srgbClr val="5D7D40"/>
                </a:solidFill>
                <a:latin typeface="Arial"/>
                <a:ea typeface="+mn-lt"/>
                <a:cs typeface="+mn-lt"/>
              </a:rPr>
              <a:t>Debriefing is currently not routine performed by staff, with the exception being:</a:t>
            </a:r>
            <a:endParaRPr lang="en-US">
              <a:latin typeface="Arial"/>
              <a:cs typeface="Arial"/>
            </a:endParaRPr>
          </a:p>
          <a:p>
            <a:pPr marL="285750" indent="-285750">
              <a:buChar char="•"/>
            </a:pPr>
            <a:r>
              <a:rPr lang="en-US" sz="1700" dirty="0">
                <a:solidFill>
                  <a:srgbClr val="5D7D40"/>
                </a:solidFill>
                <a:latin typeface="Arial"/>
                <a:ea typeface="+mn-lt"/>
                <a:cs typeface="+mn-lt"/>
              </a:rPr>
              <a:t>Senior Paramedics</a:t>
            </a:r>
            <a:endParaRPr lang="en-US">
              <a:solidFill>
                <a:srgbClr val="000000"/>
              </a:solidFill>
              <a:latin typeface="Arial"/>
              <a:ea typeface="+mn-lt"/>
              <a:cs typeface="+mn-lt"/>
            </a:endParaRPr>
          </a:p>
          <a:p>
            <a:pPr marL="285750" indent="-285750">
              <a:buChar char="•"/>
            </a:pPr>
            <a:r>
              <a:rPr lang="en-US" sz="1700" dirty="0">
                <a:solidFill>
                  <a:srgbClr val="5D7D40"/>
                </a:solidFill>
                <a:latin typeface="Arial"/>
                <a:ea typeface="+mn-lt"/>
                <a:cs typeface="+mn-lt"/>
              </a:rPr>
              <a:t>Emergency Medical Retrieval and Transfer staff such as Critical Care Paramedics and Doctors</a:t>
            </a:r>
            <a:endParaRPr lang="en-US">
              <a:solidFill>
                <a:srgbClr val="000000"/>
              </a:solidFill>
              <a:latin typeface="Arial"/>
              <a:ea typeface="+mn-lt"/>
              <a:cs typeface="+mn-lt"/>
            </a:endParaRPr>
          </a:p>
          <a:p>
            <a:pPr marL="285750" indent="-285750">
              <a:buChar char="•"/>
            </a:pPr>
            <a:r>
              <a:rPr lang="en-US" sz="1700" dirty="0">
                <a:solidFill>
                  <a:srgbClr val="5D7D40"/>
                </a:solidFill>
                <a:latin typeface="Arial"/>
                <a:ea typeface="+mn-lt"/>
                <a:cs typeface="+mn-lt"/>
              </a:rPr>
              <a:t>Cymru High Acuity Response Unit staff when on clinically complex cases</a:t>
            </a:r>
            <a:endParaRPr lang="en-US">
              <a:latin typeface="Arial"/>
              <a:cs typeface="Arial"/>
            </a:endParaRPr>
          </a:p>
          <a:p>
            <a:r>
              <a:rPr lang="en-US" sz="1700" dirty="0">
                <a:solidFill>
                  <a:srgbClr val="5D7D40"/>
                </a:solidFill>
                <a:latin typeface="Arial"/>
                <a:cs typeface="Arial"/>
              </a:rPr>
              <a:t>There is some ad hoc debriefing focusing around student Paramedic attendance on cases at the discretion of their mentors.</a:t>
            </a:r>
          </a:p>
        </p:txBody>
      </p:sp>
      <p:pic>
        <p:nvPicPr>
          <p:cNvPr id="4" name="Picture 3" descr="Silver metal newtons cradle">
            <a:extLst>
              <a:ext uri="{FF2B5EF4-FFF2-40B4-BE49-F238E27FC236}">
                <a16:creationId xmlns:a16="http://schemas.microsoft.com/office/drawing/2014/main" id="{EFDB6218-5C2B-D546-E21F-5D793AE3355D}"/>
              </a:ext>
            </a:extLst>
          </p:cNvPr>
          <p:cNvPicPr>
            <a:picLocks noChangeAspect="1"/>
          </p:cNvPicPr>
          <p:nvPr/>
        </p:nvPicPr>
        <p:blipFill>
          <a:blip r:embed="rId3"/>
          <a:stretch>
            <a:fillRect/>
          </a:stretch>
        </p:blipFill>
        <p:spPr>
          <a:xfrm>
            <a:off x="5903594" y="1121375"/>
            <a:ext cx="4211289" cy="2975921"/>
          </a:xfrm>
          <a:prstGeom prst="rect">
            <a:avLst/>
          </a:prstGeom>
        </p:spPr>
      </p:pic>
    </p:spTree>
    <p:extLst>
      <p:ext uri="{BB962C8B-B14F-4D97-AF65-F5344CB8AC3E}">
        <p14:creationId xmlns:p14="http://schemas.microsoft.com/office/powerpoint/2010/main" val="2039059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60A50-93F0-C816-2AA4-62359AB93304}"/>
              </a:ext>
            </a:extLst>
          </p:cNvPr>
          <p:cNvSpPr>
            <a:spLocks noGrp="1"/>
          </p:cNvSpPr>
          <p:nvPr>
            <p:ph type="title"/>
          </p:nvPr>
        </p:nvSpPr>
        <p:spPr/>
        <p:txBody>
          <a:bodyPr/>
          <a:lstStyle/>
          <a:p>
            <a:r>
              <a:rPr lang="en-US" dirty="0">
                <a:latin typeface="Arial"/>
                <a:cs typeface="Arial"/>
              </a:rPr>
              <a:t>Where Do We Want To Be?</a:t>
            </a:r>
          </a:p>
        </p:txBody>
      </p:sp>
      <p:sp>
        <p:nvSpPr>
          <p:cNvPr id="3" name="Content Placeholder 2">
            <a:extLst>
              <a:ext uri="{FF2B5EF4-FFF2-40B4-BE49-F238E27FC236}">
                <a16:creationId xmlns:a16="http://schemas.microsoft.com/office/drawing/2014/main" id="{EEAE3AB8-A6C3-775C-676E-AA2F36CB4861}"/>
              </a:ext>
            </a:extLst>
          </p:cNvPr>
          <p:cNvSpPr>
            <a:spLocks noGrp="1"/>
          </p:cNvSpPr>
          <p:nvPr>
            <p:ph sz="quarter" idx="15"/>
          </p:nvPr>
        </p:nvSpPr>
        <p:spPr>
          <a:xfrm>
            <a:off x="5515609" y="2848883"/>
            <a:ext cx="4490827" cy="3597470"/>
          </a:xfrm>
        </p:spPr>
        <p:txBody>
          <a:bodyPr vert="horz" lIns="0" tIns="45720" rIns="0" bIns="0" rtlCol="0" anchor="t">
            <a:normAutofit/>
          </a:bodyPr>
          <a:lstStyle/>
          <a:p>
            <a:pPr marL="285750" indent="-285750">
              <a:buChar char="•"/>
            </a:pPr>
            <a:r>
              <a:rPr lang="en-US" sz="1700" b="1" dirty="0">
                <a:solidFill>
                  <a:srgbClr val="5D7D40"/>
                </a:solidFill>
                <a:latin typeface="Arial"/>
                <a:cs typeface="Arial"/>
              </a:rPr>
              <a:t>Debriefing being a common part of the Ambulance Service experience.</a:t>
            </a:r>
          </a:p>
          <a:p>
            <a:pPr marL="285750" indent="-285750">
              <a:buChar char="•"/>
            </a:pPr>
            <a:r>
              <a:rPr lang="en-US" sz="1700" b="1" dirty="0">
                <a:solidFill>
                  <a:srgbClr val="5D7D40"/>
                </a:solidFill>
                <a:latin typeface="Arial"/>
                <a:cs typeface="Arial"/>
              </a:rPr>
              <a:t>All cases involving high acuity trauma or medical presentation and out of hospital cardiac arrests having a debrief.</a:t>
            </a:r>
            <a:endParaRPr lang="en-US">
              <a:latin typeface="Arial"/>
              <a:cs typeface="Arial"/>
            </a:endParaRPr>
          </a:p>
          <a:p>
            <a:pPr marL="285750" indent="-285750">
              <a:buChar char="•"/>
            </a:pPr>
            <a:r>
              <a:rPr lang="en-US" sz="1700" b="1" dirty="0">
                <a:solidFill>
                  <a:srgbClr val="5D7D40"/>
                </a:solidFill>
                <a:latin typeface="Arial"/>
                <a:cs typeface="Arial"/>
              </a:rPr>
              <a:t>Any case of unusual presentation or complexity having a reported debrief occurred.</a:t>
            </a:r>
          </a:p>
          <a:p>
            <a:pPr marL="285750" indent="-285750">
              <a:buChar char="•"/>
            </a:pPr>
            <a:r>
              <a:rPr lang="en-US" sz="1700" b="1" dirty="0">
                <a:solidFill>
                  <a:srgbClr val="5D7D40"/>
                </a:solidFill>
                <a:latin typeface="Arial"/>
                <a:cs typeface="Arial"/>
              </a:rPr>
              <a:t>Debrief forming a more common part of a student's experience through training.</a:t>
            </a:r>
          </a:p>
        </p:txBody>
      </p:sp>
      <p:pic>
        <p:nvPicPr>
          <p:cNvPr id="5" name="Picture 4" descr="Multicolored arrows pointing to different directions">
            <a:extLst>
              <a:ext uri="{FF2B5EF4-FFF2-40B4-BE49-F238E27FC236}">
                <a16:creationId xmlns:a16="http://schemas.microsoft.com/office/drawing/2014/main" id="{4EB2B699-32E6-A933-CA15-4E8EDF6B9EC1}"/>
              </a:ext>
            </a:extLst>
          </p:cNvPr>
          <p:cNvPicPr>
            <a:picLocks noChangeAspect="1"/>
          </p:cNvPicPr>
          <p:nvPr/>
        </p:nvPicPr>
        <p:blipFill>
          <a:blip r:embed="rId2"/>
          <a:stretch>
            <a:fillRect/>
          </a:stretch>
        </p:blipFill>
        <p:spPr>
          <a:xfrm>
            <a:off x="0" y="3212073"/>
            <a:ext cx="5470072" cy="3645138"/>
          </a:xfrm>
          <a:prstGeom prst="rect">
            <a:avLst/>
          </a:prstGeom>
        </p:spPr>
      </p:pic>
    </p:spTree>
    <p:extLst>
      <p:ext uri="{BB962C8B-B14F-4D97-AF65-F5344CB8AC3E}">
        <p14:creationId xmlns:p14="http://schemas.microsoft.com/office/powerpoint/2010/main" val="1425670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29B5-1B58-809F-FEA7-B82105E94664}"/>
              </a:ext>
            </a:extLst>
          </p:cNvPr>
          <p:cNvSpPr>
            <a:spLocks noGrp="1"/>
          </p:cNvSpPr>
          <p:nvPr>
            <p:ph type="title"/>
          </p:nvPr>
        </p:nvSpPr>
        <p:spPr>
          <a:xfrm>
            <a:off x="6318885" y="3499667"/>
            <a:ext cx="4939666" cy="2542810"/>
          </a:xfrm>
        </p:spPr>
        <p:txBody>
          <a:bodyPr/>
          <a:lstStyle/>
          <a:p>
            <a:r>
              <a:rPr lang="en-US" dirty="0">
                <a:latin typeface="Arial"/>
                <a:cs typeface="Arial"/>
              </a:rPr>
              <a:t>Low Acuity Use</a:t>
            </a:r>
          </a:p>
        </p:txBody>
      </p:sp>
      <p:sp>
        <p:nvSpPr>
          <p:cNvPr id="4" name="Content Placeholder 3">
            <a:extLst>
              <a:ext uri="{FF2B5EF4-FFF2-40B4-BE49-F238E27FC236}">
                <a16:creationId xmlns:a16="http://schemas.microsoft.com/office/drawing/2014/main" id="{07C3632C-2D2E-7026-33B8-EE42DA4BDB5C}"/>
              </a:ext>
            </a:extLst>
          </p:cNvPr>
          <p:cNvSpPr>
            <a:spLocks noGrp="1"/>
          </p:cNvSpPr>
          <p:nvPr>
            <p:ph sz="quarter" idx="14"/>
          </p:nvPr>
        </p:nvSpPr>
        <p:spPr>
          <a:xfrm>
            <a:off x="603885" y="457201"/>
            <a:ext cx="5198269" cy="2305050"/>
          </a:xfrm>
        </p:spPr>
        <p:txBody>
          <a:bodyPr vert="horz" lIns="0" tIns="274320" rIns="91440" bIns="45720" rtlCol="0" anchor="t">
            <a:normAutofit/>
          </a:bodyPr>
          <a:lstStyle/>
          <a:p>
            <a:pPr marL="0" indent="0">
              <a:buNone/>
            </a:pPr>
            <a:r>
              <a:rPr lang="en-US" sz="1700" dirty="0">
                <a:solidFill>
                  <a:srgbClr val="5D7D40"/>
                </a:solidFill>
                <a:latin typeface="Arial"/>
                <a:cs typeface="Segoe UI"/>
              </a:rPr>
              <a:t>It is possible to observe that there are binary spheres of Ambulance Service interaction (</a:t>
            </a:r>
            <a:r>
              <a:rPr lang="en-US" sz="1700" dirty="0">
                <a:solidFill>
                  <a:srgbClr val="5D7D40"/>
                </a:solidFill>
                <a:latin typeface="Arial"/>
                <a:ea typeface="+mn-lt"/>
                <a:cs typeface="+mn-lt"/>
              </a:rPr>
              <a:t>Henderson et al., 2019</a:t>
            </a:r>
            <a:r>
              <a:rPr lang="en-US" sz="1700" dirty="0">
                <a:solidFill>
                  <a:srgbClr val="5D7D40"/>
                </a:solidFill>
                <a:latin typeface="Arial"/>
                <a:ea typeface="+mn-lt"/>
                <a:cs typeface="Segoe UI"/>
              </a:rPr>
              <a:t>),</a:t>
            </a:r>
            <a:r>
              <a:rPr lang="en-US" sz="1700" dirty="0">
                <a:solidFill>
                  <a:srgbClr val="5D7D40"/>
                </a:solidFill>
                <a:latin typeface="Arial"/>
                <a:cs typeface="Segoe UI"/>
              </a:rPr>
              <a:t> high acuity including trauma, cardiac arrest and low acuity which includes simple infections, social care and more (</a:t>
            </a:r>
            <a:r>
              <a:rPr lang="en-US" sz="1700" dirty="0">
                <a:solidFill>
                  <a:srgbClr val="5D7D40"/>
                </a:solidFill>
                <a:latin typeface="Arial"/>
                <a:ea typeface="+mn-lt"/>
                <a:cs typeface="+mn-lt"/>
              </a:rPr>
              <a:t>House of Commons: Committee of Public Accounts, 2017</a:t>
            </a:r>
            <a:r>
              <a:rPr lang="en-US" sz="1700" dirty="0">
                <a:solidFill>
                  <a:srgbClr val="5D7D40"/>
                </a:solidFill>
                <a:latin typeface="Arial"/>
                <a:cs typeface="Segoe UI"/>
              </a:rPr>
              <a:t>).</a:t>
            </a:r>
            <a:endParaRPr lang="en-US" dirty="0">
              <a:latin typeface="Arial"/>
            </a:endParaRPr>
          </a:p>
        </p:txBody>
      </p:sp>
      <p:sp>
        <p:nvSpPr>
          <p:cNvPr id="3" name="Content Placeholder 2">
            <a:extLst>
              <a:ext uri="{FF2B5EF4-FFF2-40B4-BE49-F238E27FC236}">
                <a16:creationId xmlns:a16="http://schemas.microsoft.com/office/drawing/2014/main" id="{8B599B60-BF79-A832-6AD4-6C6FC6CE4317}"/>
              </a:ext>
            </a:extLst>
          </p:cNvPr>
          <p:cNvSpPr>
            <a:spLocks noGrp="1"/>
          </p:cNvSpPr>
          <p:nvPr>
            <p:ph sz="quarter" idx="15"/>
          </p:nvPr>
        </p:nvSpPr>
        <p:spPr>
          <a:xfrm>
            <a:off x="594360" y="2810595"/>
            <a:ext cx="5198269" cy="3319513"/>
          </a:xfrm>
        </p:spPr>
        <p:txBody>
          <a:bodyPr vert="horz" lIns="0" tIns="45720" rIns="0" bIns="0" rtlCol="0" anchor="t">
            <a:normAutofit lnSpcReduction="10000"/>
          </a:bodyPr>
          <a:lstStyle/>
          <a:p>
            <a:pPr>
              <a:lnSpc>
                <a:spcPct val="100000"/>
              </a:lnSpc>
              <a:spcBef>
                <a:spcPts val="0"/>
              </a:spcBef>
            </a:pPr>
            <a:r>
              <a:rPr lang="en-US" sz="1700" dirty="0">
                <a:solidFill>
                  <a:srgbClr val="5D7D40"/>
                </a:solidFill>
                <a:latin typeface="Arial"/>
                <a:cs typeface="Segoe UI"/>
              </a:rPr>
              <a:t>As a clinically focused conversation post patient care, regardless of grading.</a:t>
            </a:r>
          </a:p>
          <a:p>
            <a:pPr marL="285750" indent="-285750">
              <a:lnSpc>
                <a:spcPct val="100000"/>
              </a:lnSpc>
              <a:spcBef>
                <a:spcPts val="0"/>
              </a:spcBef>
              <a:buChar char="•"/>
            </a:pPr>
            <a:r>
              <a:rPr lang="en-US" sz="1700" dirty="0">
                <a:solidFill>
                  <a:srgbClr val="5D7D40"/>
                </a:solidFill>
                <a:latin typeface="Arial"/>
                <a:cs typeface="Segoe UI"/>
              </a:rPr>
              <a:t>Primary focus of debriefing is fixated on high acuity, trauma and post resuscitative care (</a:t>
            </a:r>
            <a:r>
              <a:rPr lang="en-US" sz="1700" dirty="0">
                <a:solidFill>
                  <a:srgbClr val="5D7D40"/>
                </a:solidFill>
                <a:latin typeface="Arial"/>
                <a:ea typeface="+mn-lt"/>
                <a:cs typeface="+mn-lt"/>
              </a:rPr>
              <a:t>Brazil et al., 2021</a:t>
            </a:r>
            <a:r>
              <a:rPr lang="en-US" sz="1700" dirty="0">
                <a:solidFill>
                  <a:srgbClr val="5D7D40"/>
                </a:solidFill>
                <a:latin typeface="Arial"/>
                <a:cs typeface="Segoe UI"/>
              </a:rPr>
              <a:t>)</a:t>
            </a:r>
          </a:p>
          <a:p>
            <a:pPr marL="285750" indent="-285750">
              <a:lnSpc>
                <a:spcPct val="100000"/>
              </a:lnSpc>
              <a:spcBef>
                <a:spcPts val="0"/>
              </a:spcBef>
              <a:buChar char="•"/>
            </a:pPr>
            <a:r>
              <a:rPr lang="en-US" sz="1700" dirty="0">
                <a:solidFill>
                  <a:srgbClr val="5D7D40"/>
                </a:solidFill>
                <a:latin typeface="Arial"/>
                <a:cs typeface="Segoe UI"/>
              </a:rPr>
              <a:t>Due to the nature of the Ambulance Service's linear patient interaction (</a:t>
            </a:r>
            <a:r>
              <a:rPr lang="en-US" sz="1700" dirty="0">
                <a:solidFill>
                  <a:srgbClr val="5D7D40"/>
                </a:solidFill>
                <a:latin typeface="Arial"/>
                <a:ea typeface="+mn-lt"/>
                <a:cs typeface="+mn-lt"/>
              </a:rPr>
              <a:t>AACE, 2017</a:t>
            </a:r>
            <a:r>
              <a:rPr lang="en-US" sz="1700" dirty="0">
                <a:solidFill>
                  <a:srgbClr val="5D7D40"/>
                </a:solidFill>
                <a:latin typeface="Arial"/>
                <a:ea typeface="+mn-lt"/>
                <a:cs typeface="Segoe UI"/>
              </a:rPr>
              <a:t>),</a:t>
            </a:r>
            <a:r>
              <a:rPr lang="en-US" sz="1700" dirty="0">
                <a:solidFill>
                  <a:srgbClr val="5D7D40"/>
                </a:solidFill>
                <a:latin typeface="Arial"/>
                <a:cs typeface="Segoe UI"/>
              </a:rPr>
              <a:t> each episode of patient care can include a debrief.</a:t>
            </a:r>
          </a:p>
          <a:p>
            <a:pPr marL="285750" indent="-285750">
              <a:lnSpc>
                <a:spcPct val="100000"/>
              </a:lnSpc>
              <a:spcBef>
                <a:spcPts val="0"/>
              </a:spcBef>
              <a:buChar char="•"/>
            </a:pPr>
            <a:r>
              <a:rPr lang="en-US" sz="1700" dirty="0">
                <a:solidFill>
                  <a:srgbClr val="5D7D40"/>
                </a:solidFill>
                <a:latin typeface="Arial"/>
                <a:cs typeface="Segoe UI"/>
              </a:rPr>
              <a:t>As educators instilling the culture and aiming for it to be self-sustaining would be a success state (</a:t>
            </a:r>
            <a:r>
              <a:rPr lang="en-GB" sz="1700" dirty="0">
                <a:solidFill>
                  <a:srgbClr val="5D7D40"/>
                </a:solidFill>
                <a:latin typeface="Arial"/>
                <a:ea typeface="+mn-lt"/>
                <a:cs typeface="+mn-lt"/>
              </a:rPr>
              <a:t>Buchanan and Huczynski, 2017</a:t>
            </a:r>
            <a:r>
              <a:rPr lang="en-US" sz="1700" dirty="0">
                <a:solidFill>
                  <a:srgbClr val="5D7D40"/>
                </a:solidFill>
                <a:latin typeface="Arial"/>
                <a:cs typeface="Segoe UI"/>
              </a:rPr>
              <a:t>).</a:t>
            </a:r>
          </a:p>
          <a:p>
            <a:pPr marL="285750" indent="-285750">
              <a:lnSpc>
                <a:spcPct val="100000"/>
              </a:lnSpc>
              <a:spcBef>
                <a:spcPts val="0"/>
              </a:spcBef>
              <a:buChar char="•"/>
            </a:pPr>
            <a:r>
              <a:rPr lang="en-US" sz="1700" dirty="0">
                <a:solidFill>
                  <a:srgbClr val="5D7D40"/>
                </a:solidFill>
                <a:latin typeface="Arial"/>
                <a:cs typeface="Segoe UI"/>
              </a:rPr>
              <a:t>Perception issues abound in the service that trauma can only be gained from trauma (</a:t>
            </a:r>
            <a:r>
              <a:rPr lang="en-US" sz="1700" dirty="0">
                <a:solidFill>
                  <a:srgbClr val="5D7D40"/>
                </a:solidFill>
                <a:latin typeface="Arial"/>
                <a:ea typeface="+mn-lt"/>
                <a:cs typeface="+mn-lt"/>
              </a:rPr>
              <a:t>Harvey et al., 2021</a:t>
            </a:r>
            <a:r>
              <a:rPr lang="en-US" sz="1700" dirty="0">
                <a:solidFill>
                  <a:srgbClr val="5D7D40"/>
                </a:solidFill>
                <a:latin typeface="Arial"/>
                <a:ea typeface="+mn-lt"/>
                <a:cs typeface="Segoe UI"/>
              </a:rPr>
              <a:t>).</a:t>
            </a:r>
            <a:endParaRPr lang="en-US" sz="1700" dirty="0">
              <a:solidFill>
                <a:srgbClr val="5D7D40"/>
              </a:solidFill>
              <a:latin typeface="Arial"/>
              <a:cs typeface="Segoe UI"/>
            </a:endParaRPr>
          </a:p>
          <a:p>
            <a:pPr>
              <a:lnSpc>
                <a:spcPct val="100000"/>
              </a:lnSpc>
              <a:spcBef>
                <a:spcPts val="0"/>
              </a:spcBef>
            </a:pPr>
            <a:endParaRPr lang="en-US" sz="1700" dirty="0">
              <a:solidFill>
                <a:srgbClr val="FFFFFF"/>
              </a:solidFill>
              <a:latin typeface="Segoe UI"/>
              <a:cs typeface="Segoe UI"/>
            </a:endParaRPr>
          </a:p>
          <a:p>
            <a:pPr>
              <a:lnSpc>
                <a:spcPct val="100000"/>
              </a:lnSpc>
              <a:spcBef>
                <a:spcPts val="0"/>
              </a:spcBef>
            </a:pPr>
            <a:endParaRPr lang="en-US" sz="1700" dirty="0">
              <a:solidFill>
                <a:srgbClr val="5D7D40"/>
              </a:solidFill>
              <a:latin typeface="Segoe UI"/>
              <a:cs typeface="Segoe UI"/>
            </a:endParaRPr>
          </a:p>
        </p:txBody>
      </p:sp>
    </p:spTree>
    <p:extLst>
      <p:ext uri="{BB962C8B-B14F-4D97-AF65-F5344CB8AC3E}">
        <p14:creationId xmlns:p14="http://schemas.microsoft.com/office/powerpoint/2010/main" val="3088225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A871D-B15E-C971-7C85-0AF173E38781}"/>
              </a:ext>
            </a:extLst>
          </p:cNvPr>
          <p:cNvSpPr>
            <a:spLocks noGrp="1"/>
          </p:cNvSpPr>
          <p:nvPr>
            <p:ph type="title"/>
          </p:nvPr>
        </p:nvSpPr>
        <p:spPr>
          <a:xfrm>
            <a:off x="575310" y="278129"/>
            <a:ext cx="5063490" cy="2322276"/>
          </a:xfrm>
        </p:spPr>
        <p:txBody>
          <a:bodyPr/>
          <a:lstStyle/>
          <a:p>
            <a:r>
              <a:rPr lang="en-US" dirty="0">
                <a:latin typeface="Arial"/>
                <a:cs typeface="Arial"/>
              </a:rPr>
              <a:t>Benefits</a:t>
            </a:r>
          </a:p>
        </p:txBody>
      </p:sp>
      <p:sp>
        <p:nvSpPr>
          <p:cNvPr id="3" name="Content Placeholder 2">
            <a:extLst>
              <a:ext uri="{FF2B5EF4-FFF2-40B4-BE49-F238E27FC236}">
                <a16:creationId xmlns:a16="http://schemas.microsoft.com/office/drawing/2014/main" id="{34F2E863-4A4C-76FE-444A-083F93043389}"/>
              </a:ext>
            </a:extLst>
          </p:cNvPr>
          <p:cNvSpPr>
            <a:spLocks noGrp="1"/>
          </p:cNvSpPr>
          <p:nvPr>
            <p:ph sz="quarter" idx="16"/>
          </p:nvPr>
        </p:nvSpPr>
        <p:spPr>
          <a:xfrm>
            <a:off x="593725" y="3279775"/>
            <a:ext cx="5045075" cy="2994025"/>
          </a:xfrm>
        </p:spPr>
        <p:txBody>
          <a:bodyPr vert="horz" lIns="0" tIns="228600" rIns="0" bIns="0" rtlCol="0" anchor="t">
            <a:normAutofit fontScale="40000" lnSpcReduction="20000"/>
          </a:bodyPr>
          <a:lstStyle/>
          <a:p>
            <a:pPr marL="457200" indent="-457200">
              <a:buChar char="•"/>
            </a:pPr>
            <a:r>
              <a:rPr lang="en-US" sz="3100" dirty="0">
                <a:solidFill>
                  <a:srgbClr val="5D7D40"/>
                </a:solidFill>
                <a:latin typeface="Arial"/>
                <a:ea typeface="+mn-lt"/>
                <a:cs typeface="Segoe UI"/>
              </a:rPr>
              <a:t>Thoroughly safe to conduct (</a:t>
            </a:r>
            <a:r>
              <a:rPr lang="en-US" sz="3100" dirty="0">
                <a:solidFill>
                  <a:srgbClr val="5D7D40"/>
                </a:solidFill>
                <a:latin typeface="Arial"/>
                <a:ea typeface="+mn-lt"/>
                <a:cs typeface="+mn-lt"/>
              </a:rPr>
              <a:t>Rose et al., 2002)</a:t>
            </a:r>
          </a:p>
          <a:p>
            <a:pPr marL="457200" indent="-457200">
              <a:buChar char="•"/>
            </a:pPr>
            <a:r>
              <a:rPr lang="en-US" sz="3100" dirty="0">
                <a:solidFill>
                  <a:srgbClr val="5D7D40"/>
                </a:solidFill>
                <a:latin typeface="Arial"/>
                <a:ea typeface="+mn-lt"/>
                <a:cs typeface="+mn-lt"/>
              </a:rPr>
              <a:t>Allows for transfer of  information from those with extensive experience and expertise (Meshel et al., 2023)</a:t>
            </a:r>
            <a:endParaRPr lang="en-US" sz="3100" dirty="0">
              <a:solidFill>
                <a:srgbClr val="5D7D40"/>
              </a:solidFill>
              <a:latin typeface="Arial"/>
              <a:ea typeface="+mn-lt"/>
              <a:cs typeface="Segoe UI"/>
            </a:endParaRPr>
          </a:p>
          <a:p>
            <a:pPr marL="457200" indent="-457200">
              <a:buChar char="•"/>
            </a:pPr>
            <a:r>
              <a:rPr lang="en-US" sz="3100" dirty="0">
                <a:solidFill>
                  <a:srgbClr val="5D7D40"/>
                </a:solidFill>
                <a:latin typeface="Arial"/>
                <a:ea typeface="+mn-lt"/>
                <a:cs typeface="Segoe UI"/>
              </a:rPr>
              <a:t>Improve emotional well-being, reduce burnout, i</a:t>
            </a:r>
            <a:r>
              <a:rPr lang="en-US" sz="3200" dirty="0">
                <a:solidFill>
                  <a:srgbClr val="5D7D40"/>
                </a:solidFill>
                <a:latin typeface="Arial"/>
                <a:ea typeface="+mn-lt"/>
                <a:cs typeface="+mn-lt"/>
              </a:rPr>
              <a:t>mprove staff morale and team cohesion</a:t>
            </a:r>
            <a:r>
              <a:rPr lang="en-US" sz="3100" dirty="0">
                <a:solidFill>
                  <a:srgbClr val="5D7D40"/>
                </a:solidFill>
                <a:latin typeface="Arial"/>
                <a:ea typeface="+mn-lt"/>
                <a:cs typeface="Segoe UI"/>
              </a:rPr>
              <a:t> </a:t>
            </a:r>
            <a:r>
              <a:rPr lang="en-US" sz="3100" dirty="0">
                <a:solidFill>
                  <a:srgbClr val="5D7D40"/>
                </a:solidFill>
                <a:latin typeface="Arial"/>
                <a:ea typeface="+mn-lt"/>
                <a:cs typeface="+mn-lt"/>
              </a:rPr>
              <a:t>(Twigg, 2020)</a:t>
            </a:r>
            <a:endParaRPr lang="en-US">
              <a:latin typeface="Arial"/>
              <a:cs typeface="Arial"/>
            </a:endParaRPr>
          </a:p>
          <a:p>
            <a:pPr marL="457200" indent="-457200">
              <a:buChar char="•"/>
            </a:pPr>
            <a:r>
              <a:rPr lang="en-US" sz="3100" dirty="0">
                <a:solidFill>
                  <a:srgbClr val="5D7D40"/>
                </a:solidFill>
                <a:latin typeface="Arial"/>
                <a:ea typeface="+mn-lt"/>
                <a:cs typeface="+mn-lt"/>
              </a:rPr>
              <a:t>Increases adaptation and interprofessional clinical growth both during routine operation and crisis (Stafford et al., 2021)</a:t>
            </a:r>
          </a:p>
          <a:p>
            <a:pPr marL="457200" indent="-457200">
              <a:buChar char="•"/>
            </a:pPr>
            <a:r>
              <a:rPr lang="en-US" sz="3100" dirty="0">
                <a:solidFill>
                  <a:srgbClr val="5D7D40"/>
                </a:solidFill>
                <a:latin typeface="Arial"/>
                <a:ea typeface="+mn-lt"/>
                <a:cs typeface="+mn-lt"/>
              </a:rPr>
              <a:t>Creates greater perception of available systemic improvements whilst reducing necessity for simulation based training (</a:t>
            </a:r>
            <a:r>
              <a:rPr lang="en-US" sz="3100" err="1">
                <a:solidFill>
                  <a:srgbClr val="5D7D40"/>
                </a:solidFill>
                <a:latin typeface="Arial"/>
                <a:ea typeface="+mn-lt"/>
                <a:cs typeface="+mn-lt"/>
              </a:rPr>
              <a:t>Paquay</a:t>
            </a:r>
            <a:r>
              <a:rPr lang="en-US" sz="3100" dirty="0">
                <a:solidFill>
                  <a:srgbClr val="5D7D40"/>
                </a:solidFill>
                <a:latin typeface="Arial"/>
                <a:ea typeface="+mn-lt"/>
                <a:cs typeface="+mn-lt"/>
              </a:rPr>
              <a:t> et al., 2023)</a:t>
            </a:r>
          </a:p>
          <a:p>
            <a:endParaRPr lang="en-US" sz="3100" dirty="0">
              <a:solidFill>
                <a:srgbClr val="5D7D40"/>
              </a:solidFill>
              <a:ea typeface="+mn-lt"/>
              <a:cs typeface="+mn-lt"/>
            </a:endParaRPr>
          </a:p>
          <a:p>
            <a:endParaRPr lang="en-US" sz="3100" dirty="0">
              <a:solidFill>
                <a:srgbClr val="5D7D40"/>
              </a:solidFill>
              <a:ea typeface="+mn-lt"/>
              <a:cs typeface="+mn-lt"/>
            </a:endParaRPr>
          </a:p>
          <a:p>
            <a:endParaRPr lang="en-US" sz="3100" dirty="0">
              <a:solidFill>
                <a:srgbClr val="5D7D40"/>
              </a:solidFill>
              <a:latin typeface="Franklin Gothic Book"/>
              <a:cs typeface="Segoe UI"/>
            </a:endParaRPr>
          </a:p>
        </p:txBody>
      </p:sp>
      <p:pic>
        <p:nvPicPr>
          <p:cNvPr id="13" name="Picture 12" descr="A diagram of a diagram of a company&#10;&#10;Description automatically generated">
            <a:extLst>
              <a:ext uri="{FF2B5EF4-FFF2-40B4-BE49-F238E27FC236}">
                <a16:creationId xmlns:a16="http://schemas.microsoft.com/office/drawing/2014/main" id="{16718D18-98D2-ECA5-F371-14D5B76246F4}"/>
              </a:ext>
            </a:extLst>
          </p:cNvPr>
          <p:cNvPicPr>
            <a:picLocks noChangeAspect="1"/>
          </p:cNvPicPr>
          <p:nvPr/>
        </p:nvPicPr>
        <p:blipFill>
          <a:blip r:embed="rId3"/>
          <a:stretch>
            <a:fillRect/>
          </a:stretch>
        </p:blipFill>
        <p:spPr>
          <a:xfrm>
            <a:off x="6919302" y="1096"/>
            <a:ext cx="5271700" cy="6855807"/>
          </a:xfrm>
          <a:prstGeom prst="rect">
            <a:avLst/>
          </a:prstGeom>
        </p:spPr>
      </p:pic>
      <p:sp>
        <p:nvSpPr>
          <p:cNvPr id="14" name="TextBox 13">
            <a:extLst>
              <a:ext uri="{FF2B5EF4-FFF2-40B4-BE49-F238E27FC236}">
                <a16:creationId xmlns:a16="http://schemas.microsoft.com/office/drawing/2014/main" id="{5D9C9D81-B4B9-68AD-67AC-33B64B2FACA9}"/>
              </a:ext>
            </a:extLst>
          </p:cNvPr>
          <p:cNvSpPr txBox="1"/>
          <p:nvPr/>
        </p:nvSpPr>
        <p:spPr>
          <a:xfrm>
            <a:off x="10015117" y="258894"/>
            <a:ext cx="167730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Times New Roman"/>
                <a:cs typeface="Times New Roman"/>
              </a:rPr>
              <a:t>(</a:t>
            </a:r>
            <a:r>
              <a:rPr lang="en-US" sz="1200" dirty="0" err="1">
                <a:solidFill>
                  <a:schemeClr val="bg1"/>
                </a:solidFill>
                <a:latin typeface="Times New Roman"/>
                <a:cs typeface="Times New Roman"/>
              </a:rPr>
              <a:t>Paquay</a:t>
            </a:r>
            <a:r>
              <a:rPr lang="en-US" sz="1200" dirty="0">
                <a:solidFill>
                  <a:schemeClr val="bg1"/>
                </a:solidFill>
                <a:latin typeface="Times New Roman"/>
                <a:cs typeface="Times New Roman"/>
              </a:rPr>
              <a:t> et al., 2023)</a:t>
            </a:r>
            <a:endParaRPr lang="en-US" dirty="0">
              <a:solidFill>
                <a:schemeClr val="bg1"/>
              </a:solidFill>
            </a:endParaRPr>
          </a:p>
        </p:txBody>
      </p:sp>
    </p:spTree>
    <p:extLst>
      <p:ext uri="{BB962C8B-B14F-4D97-AF65-F5344CB8AC3E}">
        <p14:creationId xmlns:p14="http://schemas.microsoft.com/office/powerpoint/2010/main" val="298364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47536-193B-697A-47C4-ED6DAD0C5D71}"/>
              </a:ext>
            </a:extLst>
          </p:cNvPr>
          <p:cNvSpPr>
            <a:spLocks noGrp="1"/>
          </p:cNvSpPr>
          <p:nvPr>
            <p:ph type="title"/>
          </p:nvPr>
        </p:nvSpPr>
        <p:spPr>
          <a:xfrm>
            <a:off x="575310" y="278129"/>
            <a:ext cx="5063490" cy="2354026"/>
          </a:xfrm>
        </p:spPr>
        <p:txBody>
          <a:bodyPr anchor="b">
            <a:normAutofit/>
          </a:bodyPr>
          <a:lstStyle/>
          <a:p>
            <a:r>
              <a:rPr lang="en-US" dirty="0">
                <a:latin typeface="Arial"/>
                <a:cs typeface="Arial"/>
              </a:rPr>
              <a:t>Strategy</a:t>
            </a:r>
          </a:p>
        </p:txBody>
      </p:sp>
      <p:sp>
        <p:nvSpPr>
          <p:cNvPr id="3" name="Content Placeholder 2">
            <a:extLst>
              <a:ext uri="{FF2B5EF4-FFF2-40B4-BE49-F238E27FC236}">
                <a16:creationId xmlns:a16="http://schemas.microsoft.com/office/drawing/2014/main" id="{3E11C1A8-A56F-81C5-B6D4-68E0DBFB658C}"/>
              </a:ext>
            </a:extLst>
          </p:cNvPr>
          <p:cNvSpPr>
            <a:spLocks noGrp="1"/>
          </p:cNvSpPr>
          <p:nvPr>
            <p:ph sz="quarter" idx="16"/>
          </p:nvPr>
        </p:nvSpPr>
        <p:spPr>
          <a:xfrm>
            <a:off x="594360" y="3279579"/>
            <a:ext cx="5044440" cy="2994415"/>
          </a:xfrm>
        </p:spPr>
        <p:txBody>
          <a:bodyPr vert="horz" lIns="0" tIns="228600" rIns="0" bIns="0" rtlCol="0" anchor="t">
            <a:normAutofit fontScale="85000" lnSpcReduction="20000"/>
          </a:bodyPr>
          <a:lstStyle/>
          <a:p>
            <a:pPr marL="283210" indent="-283210"/>
            <a:r>
              <a:rPr lang="en-US" b="1" dirty="0">
                <a:solidFill>
                  <a:schemeClr val="tx2">
                    <a:lumMod val="75000"/>
                  </a:schemeClr>
                </a:solidFill>
                <a:latin typeface="Arial"/>
                <a:cs typeface="Arial"/>
              </a:rPr>
              <a:t>Change Theory</a:t>
            </a:r>
          </a:p>
          <a:p>
            <a:pPr marL="283210" indent="-283210"/>
            <a:r>
              <a:rPr lang="en-US" b="1" dirty="0">
                <a:solidFill>
                  <a:schemeClr val="tx2">
                    <a:lumMod val="75000"/>
                  </a:schemeClr>
                </a:solidFill>
                <a:latin typeface="Arial"/>
                <a:cs typeface="Arial"/>
              </a:rPr>
              <a:t>Stakeholders</a:t>
            </a:r>
          </a:p>
          <a:p>
            <a:pPr marL="283210" indent="-283210"/>
            <a:r>
              <a:rPr lang="en-US" b="1" dirty="0">
                <a:solidFill>
                  <a:schemeClr val="tx2">
                    <a:lumMod val="75000"/>
                  </a:schemeClr>
                </a:solidFill>
                <a:latin typeface="Arial"/>
                <a:cs typeface="Arial"/>
              </a:rPr>
              <a:t>Senior Paramedic Clinical Supervision</a:t>
            </a:r>
            <a:endParaRPr lang="en-US" dirty="0">
              <a:solidFill>
                <a:schemeClr val="tx2">
                  <a:lumMod val="75000"/>
                </a:schemeClr>
              </a:solidFill>
            </a:endParaRPr>
          </a:p>
          <a:p>
            <a:pPr marL="283210" indent="-283210"/>
            <a:r>
              <a:rPr lang="en-US" b="1" dirty="0">
                <a:solidFill>
                  <a:schemeClr val="tx2">
                    <a:lumMod val="75000"/>
                  </a:schemeClr>
                </a:solidFill>
                <a:latin typeface="Arial"/>
                <a:cs typeface="Arial"/>
              </a:rPr>
              <a:t>External Training</a:t>
            </a:r>
          </a:p>
          <a:p>
            <a:pPr marL="283210" indent="-283210"/>
            <a:r>
              <a:rPr lang="en-US" b="1" dirty="0">
                <a:solidFill>
                  <a:schemeClr val="tx2">
                    <a:lumMod val="75000"/>
                  </a:schemeClr>
                </a:solidFill>
                <a:latin typeface="Arial"/>
                <a:cs typeface="Arial"/>
              </a:rPr>
              <a:t>University Led</a:t>
            </a:r>
          </a:p>
          <a:p>
            <a:pPr marL="283210" indent="-283210"/>
            <a:r>
              <a:rPr lang="en-US" b="1" dirty="0">
                <a:solidFill>
                  <a:schemeClr val="tx2">
                    <a:lumMod val="75000"/>
                  </a:schemeClr>
                </a:solidFill>
                <a:latin typeface="Arial"/>
                <a:cs typeface="Arial"/>
              </a:rPr>
              <a:t>Continuing Professional Development</a:t>
            </a:r>
          </a:p>
          <a:p>
            <a:pPr marL="283210" indent="-283210"/>
            <a:r>
              <a:rPr lang="en-US" b="1" dirty="0">
                <a:solidFill>
                  <a:schemeClr val="tx2">
                    <a:lumMod val="75000"/>
                  </a:schemeClr>
                </a:solidFill>
                <a:latin typeface="Arial"/>
                <a:cs typeface="Arial"/>
              </a:rPr>
              <a:t>Mandatory In Service Training</a:t>
            </a:r>
          </a:p>
        </p:txBody>
      </p:sp>
      <p:pic>
        <p:nvPicPr>
          <p:cNvPr id="5" name="Picture 4" descr="Checkmate in a chess game">
            <a:extLst>
              <a:ext uri="{FF2B5EF4-FFF2-40B4-BE49-F238E27FC236}">
                <a16:creationId xmlns:a16="http://schemas.microsoft.com/office/drawing/2014/main" id="{91DBE525-65AA-D9CB-C995-EC5FF02CD6AA}"/>
              </a:ext>
            </a:extLst>
          </p:cNvPr>
          <p:cNvPicPr>
            <a:picLocks noChangeAspect="1"/>
          </p:cNvPicPr>
          <p:nvPr/>
        </p:nvPicPr>
        <p:blipFill rotWithShape="1">
          <a:blip r:embed="rId2"/>
          <a:srcRect l="16240" r="16240"/>
          <a:stretch/>
        </p:blipFill>
        <p:spPr>
          <a:xfrm>
            <a:off x="6096000" y="10"/>
            <a:ext cx="6118225" cy="6857990"/>
          </a:xfrm>
          <a:prstGeom prst="rect">
            <a:avLst/>
          </a:prstGeom>
          <a:noFill/>
        </p:spPr>
      </p:pic>
    </p:spTree>
    <p:extLst>
      <p:ext uri="{BB962C8B-B14F-4D97-AF65-F5344CB8AC3E}">
        <p14:creationId xmlns:p14="http://schemas.microsoft.com/office/powerpoint/2010/main" val="3307716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9232C-7A05-F8DC-55F4-8BF4FCCB9C0D}"/>
              </a:ext>
            </a:extLst>
          </p:cNvPr>
          <p:cNvSpPr>
            <a:spLocks noGrp="1"/>
          </p:cNvSpPr>
          <p:nvPr>
            <p:ph type="title"/>
          </p:nvPr>
        </p:nvSpPr>
        <p:spPr>
          <a:xfrm>
            <a:off x="594360" y="198408"/>
            <a:ext cx="10972800" cy="1574317"/>
          </a:xfrm>
        </p:spPr>
        <p:txBody>
          <a:bodyPr anchor="b">
            <a:normAutofit/>
          </a:bodyPr>
          <a:lstStyle/>
          <a:p>
            <a:r>
              <a:rPr lang="en-US" dirty="0">
                <a:latin typeface="Arial"/>
                <a:cs typeface="Arial"/>
              </a:rPr>
              <a:t>Change Theory</a:t>
            </a:r>
          </a:p>
        </p:txBody>
      </p:sp>
      <p:pic>
        <p:nvPicPr>
          <p:cNvPr id="6" name="Content Placeholder 5" descr="Lewins Change Theory">
            <a:extLst>
              <a:ext uri="{FF2B5EF4-FFF2-40B4-BE49-F238E27FC236}">
                <a16:creationId xmlns:a16="http://schemas.microsoft.com/office/drawing/2014/main" id="{C03BECE3-706F-009B-FD9B-F796AE53AD90}"/>
              </a:ext>
            </a:extLst>
          </p:cNvPr>
          <p:cNvPicPr>
            <a:picLocks noGrp="1" noChangeAspect="1"/>
          </p:cNvPicPr>
          <p:nvPr>
            <p:ph sz="quarter" idx="13"/>
          </p:nvPr>
        </p:nvPicPr>
        <p:blipFill>
          <a:blip r:embed="rId2"/>
          <a:stretch>
            <a:fillRect/>
          </a:stretch>
        </p:blipFill>
        <p:spPr>
          <a:xfrm>
            <a:off x="595523" y="2840409"/>
            <a:ext cx="5746750" cy="3269702"/>
          </a:xfrm>
          <a:noFill/>
        </p:spPr>
      </p:pic>
      <p:sp>
        <p:nvSpPr>
          <p:cNvPr id="11" name="Content Placeholder 3">
            <a:extLst>
              <a:ext uri="{FF2B5EF4-FFF2-40B4-BE49-F238E27FC236}">
                <a16:creationId xmlns:a16="http://schemas.microsoft.com/office/drawing/2014/main" id="{BC8078EC-6DEF-FA7D-4599-8EB7A569DAF0}"/>
              </a:ext>
            </a:extLst>
          </p:cNvPr>
          <p:cNvSpPr>
            <a:spLocks noGrp="1"/>
          </p:cNvSpPr>
          <p:nvPr>
            <p:ph sz="quarter" idx="14"/>
          </p:nvPr>
        </p:nvSpPr>
        <p:spPr>
          <a:xfrm>
            <a:off x="7620000" y="2676525"/>
            <a:ext cx="3947160" cy="3597470"/>
          </a:xfrm>
        </p:spPr>
        <p:txBody>
          <a:bodyPr vert="horz" lIns="0" tIns="45720" rIns="91440" bIns="45720" rtlCol="0" anchor="t">
            <a:normAutofit/>
          </a:bodyPr>
          <a:lstStyle/>
          <a:p>
            <a:r>
              <a:rPr lang="en-US" dirty="0">
                <a:solidFill>
                  <a:schemeClr val="tx2">
                    <a:lumMod val="75000"/>
                  </a:schemeClr>
                </a:solidFill>
                <a:latin typeface="Arial"/>
                <a:cs typeface="Arial"/>
              </a:rPr>
              <a:t>Preference for Lewins for this project (Lewin, 1951)</a:t>
            </a:r>
          </a:p>
          <a:p>
            <a:r>
              <a:rPr lang="en-US" dirty="0">
                <a:solidFill>
                  <a:schemeClr val="tx2">
                    <a:lumMod val="75000"/>
                  </a:schemeClr>
                </a:solidFill>
                <a:latin typeface="Arial"/>
                <a:cs typeface="Arial"/>
              </a:rPr>
              <a:t>Considered Kotter's 8-Step Change Model (Kotter, 2012)</a:t>
            </a:r>
          </a:p>
          <a:p>
            <a:r>
              <a:rPr lang="en-US" dirty="0">
                <a:solidFill>
                  <a:schemeClr val="tx2">
                    <a:lumMod val="75000"/>
                  </a:schemeClr>
                </a:solidFill>
                <a:latin typeface="Arial"/>
                <a:cs typeface="Arial"/>
              </a:rPr>
              <a:t>Considered ADKAR </a:t>
            </a:r>
            <a:r>
              <a:rPr lang="en-US" dirty="0">
                <a:solidFill>
                  <a:schemeClr val="tx2">
                    <a:lumMod val="75000"/>
                  </a:schemeClr>
                </a:solidFill>
                <a:latin typeface="Arial"/>
                <a:ea typeface="+mn-lt"/>
                <a:cs typeface="+mn-lt"/>
              </a:rPr>
              <a:t>(Hiatt, 2006)</a:t>
            </a:r>
          </a:p>
          <a:p>
            <a:endParaRPr lang="en-US" dirty="0"/>
          </a:p>
        </p:txBody>
      </p:sp>
    </p:spTree>
    <p:extLst>
      <p:ext uri="{BB962C8B-B14F-4D97-AF65-F5344CB8AC3E}">
        <p14:creationId xmlns:p14="http://schemas.microsoft.com/office/powerpoint/2010/main" val="91665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6320-1A5F-239B-71E7-692C253718BF}"/>
              </a:ext>
            </a:extLst>
          </p:cNvPr>
          <p:cNvSpPr>
            <a:spLocks noGrp="1"/>
          </p:cNvSpPr>
          <p:nvPr>
            <p:ph type="title"/>
          </p:nvPr>
        </p:nvSpPr>
        <p:spPr/>
        <p:txBody>
          <a:bodyPr/>
          <a:lstStyle/>
          <a:p>
            <a:r>
              <a:rPr lang="en-US" dirty="0">
                <a:latin typeface="Arial"/>
                <a:cs typeface="Arial"/>
              </a:rPr>
              <a:t>Stakeholders</a:t>
            </a:r>
          </a:p>
        </p:txBody>
      </p:sp>
      <p:sp>
        <p:nvSpPr>
          <p:cNvPr id="3" name="Content Placeholder 2">
            <a:extLst>
              <a:ext uri="{FF2B5EF4-FFF2-40B4-BE49-F238E27FC236}">
                <a16:creationId xmlns:a16="http://schemas.microsoft.com/office/drawing/2014/main" id="{3F9FE06E-CBB7-D59F-641B-FDED0FA2FA13}"/>
              </a:ext>
            </a:extLst>
          </p:cNvPr>
          <p:cNvSpPr>
            <a:spLocks noGrp="1"/>
          </p:cNvSpPr>
          <p:nvPr>
            <p:ph sz="quarter" idx="13"/>
          </p:nvPr>
        </p:nvSpPr>
        <p:spPr/>
        <p:txBody>
          <a:bodyPr vert="horz" lIns="0" tIns="228600" rIns="0" bIns="0" rtlCol="0" anchor="t">
            <a:normAutofit/>
          </a:bodyPr>
          <a:lstStyle/>
          <a:p>
            <a:pPr marL="283210" indent="-283210"/>
            <a:r>
              <a:rPr lang="en-US" dirty="0">
                <a:solidFill>
                  <a:schemeClr val="tx2">
                    <a:lumMod val="75000"/>
                  </a:schemeClr>
                </a:solidFill>
                <a:latin typeface="Arial"/>
                <a:cs typeface="Arial"/>
              </a:rPr>
              <a:t>Patients</a:t>
            </a:r>
          </a:p>
          <a:p>
            <a:pPr marL="283210" indent="-283210"/>
            <a:r>
              <a:rPr lang="en-US" dirty="0">
                <a:solidFill>
                  <a:schemeClr val="tx2">
                    <a:lumMod val="75000"/>
                  </a:schemeClr>
                </a:solidFill>
                <a:latin typeface="Arial"/>
                <a:cs typeface="Arial"/>
              </a:rPr>
              <a:t>Staff</a:t>
            </a:r>
            <a:endParaRPr lang="en-US" dirty="0">
              <a:solidFill>
                <a:schemeClr val="tx2">
                  <a:lumMod val="75000"/>
                </a:schemeClr>
              </a:solidFill>
            </a:endParaRPr>
          </a:p>
          <a:p>
            <a:pPr marL="283210" indent="-283210"/>
            <a:r>
              <a:rPr lang="en-US" dirty="0">
                <a:solidFill>
                  <a:schemeClr val="tx2">
                    <a:lumMod val="75000"/>
                  </a:schemeClr>
                </a:solidFill>
                <a:latin typeface="Arial"/>
                <a:cs typeface="Arial"/>
              </a:rPr>
              <a:t>Senior Paramedics</a:t>
            </a:r>
          </a:p>
          <a:p>
            <a:pPr marL="283210" indent="-283210"/>
            <a:r>
              <a:rPr lang="en-US">
                <a:solidFill>
                  <a:schemeClr val="tx2">
                    <a:lumMod val="75000"/>
                  </a:schemeClr>
                </a:solidFill>
                <a:latin typeface="Arial"/>
                <a:cs typeface="Arial"/>
              </a:rPr>
              <a:t>Locality Managers</a:t>
            </a:r>
            <a:endParaRPr lang="en-US" dirty="0">
              <a:solidFill>
                <a:schemeClr val="tx2">
                  <a:lumMod val="75000"/>
                </a:schemeClr>
              </a:solidFill>
              <a:latin typeface="Arial"/>
              <a:cs typeface="Arial"/>
            </a:endParaRPr>
          </a:p>
          <a:p>
            <a:pPr marL="283210" indent="-283210"/>
            <a:r>
              <a:rPr lang="en-US" dirty="0">
                <a:solidFill>
                  <a:schemeClr val="tx2">
                    <a:lumMod val="75000"/>
                  </a:schemeClr>
                </a:solidFill>
                <a:latin typeface="Arial"/>
                <a:cs typeface="Arial"/>
              </a:rPr>
              <a:t>HBCL</a:t>
            </a:r>
          </a:p>
          <a:p>
            <a:pPr marL="283210" indent="-283210"/>
            <a:r>
              <a:rPr lang="en-US">
                <a:solidFill>
                  <a:schemeClr val="tx2">
                    <a:lumMod val="75000"/>
                  </a:schemeClr>
                </a:solidFill>
                <a:latin typeface="Arial"/>
                <a:cs typeface="Arial"/>
              </a:rPr>
              <a:t>Unions</a:t>
            </a:r>
            <a:endParaRPr lang="en-US" dirty="0">
              <a:solidFill>
                <a:schemeClr val="tx2">
                  <a:lumMod val="75000"/>
                </a:schemeClr>
              </a:solidFill>
              <a:latin typeface="Arial"/>
              <a:cs typeface="Arial"/>
            </a:endParaRPr>
          </a:p>
          <a:p>
            <a:pPr marL="283210" indent="-283210"/>
            <a:r>
              <a:rPr lang="en-US" dirty="0">
                <a:solidFill>
                  <a:schemeClr val="tx2">
                    <a:lumMod val="75000"/>
                  </a:schemeClr>
                </a:solidFill>
                <a:latin typeface="Arial"/>
                <a:cs typeface="Arial"/>
              </a:rPr>
              <a:t>Service Delivery and Operations</a:t>
            </a:r>
          </a:p>
          <a:p>
            <a:pPr marL="0" indent="0">
              <a:buNone/>
            </a:pPr>
            <a:endParaRPr lang="en-US" dirty="0">
              <a:solidFill>
                <a:schemeClr val="tx2">
                  <a:lumMod val="75000"/>
                </a:schemeClr>
              </a:solidFill>
              <a:latin typeface="Arial"/>
              <a:cs typeface="Arial"/>
            </a:endParaRPr>
          </a:p>
          <a:p>
            <a:pPr marL="283210" indent="-283210"/>
            <a:endParaRPr lang="en-US" dirty="0"/>
          </a:p>
        </p:txBody>
      </p:sp>
    </p:spTree>
    <p:extLst>
      <p:ext uri="{BB962C8B-B14F-4D97-AF65-F5344CB8AC3E}">
        <p14:creationId xmlns:p14="http://schemas.microsoft.com/office/powerpoint/2010/main" val="1053598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6A9A9A7-F1D2-237D-AC72-E21A286F0A6F}"/>
              </a:ext>
            </a:extLst>
          </p:cNvPr>
          <p:cNvSpPr>
            <a:spLocks noGrp="1"/>
          </p:cNvSpPr>
          <p:nvPr>
            <p:ph type="title"/>
          </p:nvPr>
        </p:nvSpPr>
        <p:spPr/>
        <p:txBody>
          <a:bodyPr/>
          <a:lstStyle/>
          <a:p>
            <a:r>
              <a:rPr lang="en-US" dirty="0">
                <a:latin typeface="Arial"/>
                <a:cs typeface="Arial"/>
              </a:rPr>
              <a:t>Senior Paramedic Clinical Supervision</a:t>
            </a:r>
          </a:p>
        </p:txBody>
      </p:sp>
      <p:sp>
        <p:nvSpPr>
          <p:cNvPr id="4" name="Content Placeholder 3">
            <a:extLst>
              <a:ext uri="{FF2B5EF4-FFF2-40B4-BE49-F238E27FC236}">
                <a16:creationId xmlns:a16="http://schemas.microsoft.com/office/drawing/2014/main" id="{CDB14AAA-1F04-769D-E7F0-4F68C8EB9283}"/>
              </a:ext>
            </a:extLst>
          </p:cNvPr>
          <p:cNvSpPr>
            <a:spLocks noGrp="1"/>
          </p:cNvSpPr>
          <p:nvPr>
            <p:ph sz="quarter" idx="15"/>
          </p:nvPr>
        </p:nvSpPr>
        <p:spPr/>
        <p:txBody>
          <a:bodyPr vert="horz" lIns="0" tIns="45720" rIns="0" bIns="0" rtlCol="0" anchor="t">
            <a:normAutofit lnSpcReduction="10000"/>
          </a:bodyPr>
          <a:lstStyle/>
          <a:p>
            <a:r>
              <a:rPr lang="en-US" dirty="0">
                <a:latin typeface="Arial"/>
                <a:cs typeface="Arial"/>
              </a:rPr>
              <a:t>Senior Paramedics have an opportunity with each clinical shift performed with staff to provide further training and development. Potentially, this could be done in a period of protected time.</a:t>
            </a:r>
          </a:p>
          <a:p>
            <a:r>
              <a:rPr lang="en-US" dirty="0">
                <a:latin typeface="Arial"/>
                <a:cs typeface="Arial"/>
              </a:rPr>
              <a:t>This would constitute a huge number of one on one sessions which would be time inefficient, but could be a backup to other techniques.</a:t>
            </a:r>
          </a:p>
          <a:p>
            <a:r>
              <a:rPr lang="en-US" dirty="0">
                <a:latin typeface="Arial"/>
                <a:cs typeface="Arial"/>
              </a:rPr>
              <a:t>Requires the least amount of formal involvement.</a:t>
            </a:r>
          </a:p>
          <a:p>
            <a:endParaRPr lang="en-US" dirty="0"/>
          </a:p>
          <a:p>
            <a:endParaRPr lang="en-US" dirty="0"/>
          </a:p>
        </p:txBody>
      </p:sp>
      <p:sp>
        <p:nvSpPr>
          <p:cNvPr id="5" name="Content Placeholder 4">
            <a:extLst>
              <a:ext uri="{FF2B5EF4-FFF2-40B4-BE49-F238E27FC236}">
                <a16:creationId xmlns:a16="http://schemas.microsoft.com/office/drawing/2014/main" id="{1F716EB7-2367-98F6-B295-5A370A8A205E}"/>
              </a:ext>
            </a:extLst>
          </p:cNvPr>
          <p:cNvSpPr>
            <a:spLocks noGrp="1"/>
          </p:cNvSpPr>
          <p:nvPr>
            <p:ph sz="quarter" idx="14"/>
          </p:nvPr>
        </p:nvSpPr>
        <p:spPr/>
        <p:txBody>
          <a:bodyPr vert="horz" lIns="0" tIns="274320" rIns="91440" bIns="45720" rtlCol="0" anchor="t">
            <a:normAutofit/>
          </a:bodyPr>
          <a:lstStyle/>
          <a:p>
            <a:pPr marL="0" indent="0">
              <a:buNone/>
            </a:pPr>
            <a:r>
              <a:rPr lang="en-US" sz="1500" i="1" dirty="0">
                <a:solidFill>
                  <a:srgbClr val="5D7D40"/>
                </a:solidFill>
                <a:latin typeface="Arial"/>
                <a:ea typeface="+mn-lt"/>
                <a:cs typeface="+mn-lt"/>
              </a:rPr>
              <a:t>"A process of professional support and learning, undertaken through a range of activities, which enables individuals to develop knowledge and competence, assume responsibility for their own practice and enhance service user protection, quality and safety of care." </a:t>
            </a:r>
            <a:r>
              <a:rPr lang="en-US" sz="1500" dirty="0">
                <a:solidFill>
                  <a:srgbClr val="5D7D40"/>
                </a:solidFill>
                <a:latin typeface="Arial"/>
                <a:ea typeface="+mn-lt"/>
                <a:cs typeface="+mn-lt"/>
              </a:rPr>
              <a:t>(AACE, 2021)</a:t>
            </a:r>
            <a:endParaRPr lang="en-US" i="1" dirty="0">
              <a:latin typeface="Arial"/>
            </a:endParaRPr>
          </a:p>
        </p:txBody>
      </p:sp>
      <p:pic>
        <p:nvPicPr>
          <p:cNvPr id="7" name="Picture 6" descr="AACE: Association of Ambulance Chief Executives">
            <a:extLst>
              <a:ext uri="{FF2B5EF4-FFF2-40B4-BE49-F238E27FC236}">
                <a16:creationId xmlns:a16="http://schemas.microsoft.com/office/drawing/2014/main" id="{03F337C3-7C3E-403C-42F3-9CE833BDB366}"/>
              </a:ext>
            </a:extLst>
          </p:cNvPr>
          <p:cNvPicPr>
            <a:picLocks noChangeAspect="1"/>
          </p:cNvPicPr>
          <p:nvPr/>
        </p:nvPicPr>
        <p:blipFill>
          <a:blip r:embed="rId3"/>
          <a:stretch>
            <a:fillRect/>
          </a:stretch>
        </p:blipFill>
        <p:spPr>
          <a:xfrm>
            <a:off x="4062185" y="1643742"/>
            <a:ext cx="1745343" cy="1162051"/>
          </a:xfrm>
          <a:prstGeom prst="rect">
            <a:avLst/>
          </a:prstGeom>
        </p:spPr>
      </p:pic>
    </p:spTree>
    <p:extLst>
      <p:ext uri="{BB962C8B-B14F-4D97-AF65-F5344CB8AC3E}">
        <p14:creationId xmlns:p14="http://schemas.microsoft.com/office/powerpoint/2010/main" val="4127695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59DC4-8B30-98A0-5BAB-C78BA4A4AD55}"/>
              </a:ext>
            </a:extLst>
          </p:cNvPr>
          <p:cNvSpPr>
            <a:spLocks noGrp="1"/>
          </p:cNvSpPr>
          <p:nvPr>
            <p:ph type="title"/>
          </p:nvPr>
        </p:nvSpPr>
        <p:spPr>
          <a:xfrm>
            <a:off x="594360" y="198408"/>
            <a:ext cx="10972800" cy="1574317"/>
          </a:xfrm>
        </p:spPr>
        <p:txBody>
          <a:bodyPr/>
          <a:lstStyle/>
          <a:p>
            <a:r>
              <a:rPr lang="en-US" dirty="0">
                <a:latin typeface="Arial"/>
                <a:cs typeface="Arial"/>
              </a:rPr>
              <a:t>External Training</a:t>
            </a:r>
          </a:p>
        </p:txBody>
      </p:sp>
      <p:sp>
        <p:nvSpPr>
          <p:cNvPr id="3" name="Content Placeholder 2">
            <a:extLst>
              <a:ext uri="{FF2B5EF4-FFF2-40B4-BE49-F238E27FC236}">
                <a16:creationId xmlns:a16="http://schemas.microsoft.com/office/drawing/2014/main" id="{4096FB3A-B62C-3DAB-4FD1-B4EBDD650AEF}"/>
              </a:ext>
            </a:extLst>
          </p:cNvPr>
          <p:cNvSpPr>
            <a:spLocks noGrp="1"/>
          </p:cNvSpPr>
          <p:nvPr>
            <p:ph sz="quarter" idx="13"/>
          </p:nvPr>
        </p:nvSpPr>
        <p:spPr>
          <a:xfrm>
            <a:off x="563773" y="2676525"/>
            <a:ext cx="5746750" cy="3597470"/>
          </a:xfrm>
        </p:spPr>
        <p:txBody>
          <a:bodyPr vert="horz" lIns="0" tIns="45720" rIns="91440" bIns="45720" rtlCol="0" anchor="t">
            <a:normAutofit/>
          </a:bodyPr>
          <a:lstStyle/>
          <a:p>
            <a:r>
              <a:rPr lang="en-US" sz="1500" dirty="0">
                <a:solidFill>
                  <a:srgbClr val="5D7D40"/>
                </a:solidFill>
                <a:latin typeface="Arial"/>
                <a:ea typeface="+mn-lt"/>
                <a:cs typeface="+mn-lt"/>
              </a:rPr>
              <a:t>There are a number of different options available, whereupon staff could be sent to external accredited providers in order to access greater knowledge and information on the debriefing process. Here are some examples:</a:t>
            </a:r>
            <a:endParaRPr lang="en-US">
              <a:latin typeface="Arial"/>
              <a:ea typeface="+mn-lt"/>
              <a:cs typeface="+mn-lt"/>
            </a:endParaRPr>
          </a:p>
          <a:p>
            <a:pPr marL="285750" indent="-285750">
              <a:buChar char="•"/>
            </a:pPr>
            <a:r>
              <a:rPr lang="en-US" sz="1500" dirty="0">
                <a:solidFill>
                  <a:srgbClr val="5D7D40"/>
                </a:solidFill>
                <a:latin typeface="Arial"/>
                <a:cs typeface="Arial"/>
              </a:rPr>
              <a:t>United Kingdom Health Safety Authority – Debrief Course</a:t>
            </a:r>
          </a:p>
          <a:p>
            <a:pPr marL="285750" indent="-285750">
              <a:buChar char="•"/>
            </a:pPr>
            <a:r>
              <a:rPr lang="en-US" sz="1500" dirty="0">
                <a:solidFill>
                  <a:srgbClr val="5D7D40"/>
                </a:solidFill>
                <a:latin typeface="Arial"/>
                <a:cs typeface="Arial"/>
              </a:rPr>
              <a:t>Staffordshire University – Clinical Debriefing Online Course</a:t>
            </a:r>
          </a:p>
          <a:p>
            <a:pPr marL="285750" indent="-285750">
              <a:buChar char="•"/>
            </a:pPr>
            <a:r>
              <a:rPr lang="en-US" sz="1500" dirty="0">
                <a:solidFill>
                  <a:srgbClr val="5D7D40"/>
                </a:solidFill>
                <a:latin typeface="Arial"/>
                <a:cs typeface="Arial"/>
              </a:rPr>
              <a:t>Lancashire Teaching Hospitals NHS Foundation Trust – Critical Incident Stress Debrief</a:t>
            </a:r>
          </a:p>
          <a:p>
            <a:pPr marL="285750" indent="-285750">
              <a:buChar char="•"/>
            </a:pPr>
            <a:r>
              <a:rPr lang="en-US" sz="1500" dirty="0">
                <a:solidFill>
                  <a:srgbClr val="5D7D40"/>
                </a:solidFill>
                <a:latin typeface="Arial"/>
                <a:cs typeface="Arial"/>
              </a:rPr>
              <a:t>Guys and Thomas NHS Foundation Trust – Essential Debriefing</a:t>
            </a:r>
          </a:p>
          <a:p>
            <a:endParaRPr lang="en-US" sz="1500" i="1" dirty="0">
              <a:solidFill>
                <a:srgbClr val="5D7D40"/>
              </a:solidFill>
            </a:endParaRPr>
          </a:p>
          <a:p>
            <a:pPr lvl="1" indent="-283210"/>
            <a:endParaRPr lang="en-US" dirty="0"/>
          </a:p>
        </p:txBody>
      </p:sp>
      <p:graphicFrame>
        <p:nvGraphicFramePr>
          <p:cNvPr id="5" name="Table 4">
            <a:extLst>
              <a:ext uri="{FF2B5EF4-FFF2-40B4-BE49-F238E27FC236}">
                <a16:creationId xmlns:a16="http://schemas.microsoft.com/office/drawing/2014/main" id="{39BFCC11-C53A-5E6A-66AF-9E8A32E9A698}"/>
              </a:ext>
            </a:extLst>
          </p:cNvPr>
          <p:cNvGraphicFramePr>
            <a:graphicFrameLocks noGrp="1"/>
          </p:cNvGraphicFramePr>
          <p:nvPr>
            <p:extLst>
              <p:ext uri="{D42A27DB-BD31-4B8C-83A1-F6EECF244321}">
                <p14:modId xmlns:p14="http://schemas.microsoft.com/office/powerpoint/2010/main" val="2277350337"/>
              </p:ext>
            </p:extLst>
          </p:nvPr>
        </p:nvGraphicFramePr>
        <p:xfrm>
          <a:off x="7406821" y="3465285"/>
          <a:ext cx="4551644" cy="3119796"/>
        </p:xfrm>
        <a:graphic>
          <a:graphicData uri="http://schemas.openxmlformats.org/drawingml/2006/table">
            <a:tbl>
              <a:tblPr firstRow="1" bandRow="1">
                <a:tableStyleId>{8A107856-5554-42FB-B03E-39F5DBC370BA}</a:tableStyleId>
              </a:tblPr>
              <a:tblGrid>
                <a:gridCol w="2272205">
                  <a:extLst>
                    <a:ext uri="{9D8B030D-6E8A-4147-A177-3AD203B41FA5}">
                      <a16:colId xmlns:a16="http://schemas.microsoft.com/office/drawing/2014/main" val="3816160258"/>
                    </a:ext>
                  </a:extLst>
                </a:gridCol>
                <a:gridCol w="2279439">
                  <a:extLst>
                    <a:ext uri="{9D8B030D-6E8A-4147-A177-3AD203B41FA5}">
                      <a16:colId xmlns:a16="http://schemas.microsoft.com/office/drawing/2014/main" val="1438848655"/>
                    </a:ext>
                  </a:extLst>
                </a:gridCol>
              </a:tblGrid>
              <a:tr h="613212">
                <a:tc>
                  <a:txBody>
                    <a:bodyPr/>
                    <a:lstStyle/>
                    <a:p>
                      <a:r>
                        <a:rPr lang="en-US" b="0" dirty="0">
                          <a:latin typeface="Arial"/>
                        </a:rPr>
                        <a:t>Accredited</a:t>
                      </a:r>
                    </a:p>
                  </a:txBody>
                  <a:tcPr/>
                </a:tc>
                <a:tc>
                  <a:txBody>
                    <a:bodyPr/>
                    <a:lstStyle/>
                    <a:p>
                      <a:r>
                        <a:rPr lang="en-US" b="0" dirty="0">
                          <a:latin typeface="Arial"/>
                        </a:rPr>
                        <a:t>Context Issues</a:t>
                      </a:r>
                    </a:p>
                  </a:txBody>
                  <a:tcPr/>
                </a:tc>
                <a:extLst>
                  <a:ext uri="{0D108BD9-81ED-4DB2-BD59-A6C34878D82A}">
                    <a16:rowId xmlns:a16="http://schemas.microsoft.com/office/drawing/2014/main" val="3423588413"/>
                  </a:ext>
                </a:extLst>
              </a:tr>
              <a:tr h="613212">
                <a:tc>
                  <a:txBody>
                    <a:bodyPr/>
                    <a:lstStyle/>
                    <a:p>
                      <a:r>
                        <a:rPr lang="en-US" dirty="0">
                          <a:latin typeface="Arial"/>
                        </a:rPr>
                        <a:t>Learn from others experience</a:t>
                      </a:r>
                    </a:p>
                  </a:txBody>
                  <a:tcPr/>
                </a:tc>
                <a:tc>
                  <a:txBody>
                    <a:bodyPr/>
                    <a:lstStyle/>
                    <a:p>
                      <a:r>
                        <a:rPr lang="en-US" err="1">
                          <a:latin typeface="Arial"/>
                        </a:rPr>
                        <a:t>Logisitical</a:t>
                      </a:r>
                      <a:r>
                        <a:rPr lang="en-US" dirty="0">
                          <a:latin typeface="Arial"/>
                        </a:rPr>
                        <a:t> challenges</a:t>
                      </a:r>
                    </a:p>
                  </a:txBody>
                  <a:tcPr/>
                </a:tc>
                <a:extLst>
                  <a:ext uri="{0D108BD9-81ED-4DB2-BD59-A6C34878D82A}">
                    <a16:rowId xmlns:a16="http://schemas.microsoft.com/office/drawing/2014/main" val="4110472891"/>
                  </a:ext>
                </a:extLst>
              </a:tr>
              <a:tr h="613212">
                <a:tc>
                  <a:txBody>
                    <a:bodyPr/>
                    <a:lstStyle/>
                    <a:p>
                      <a:r>
                        <a:rPr lang="en-US" dirty="0">
                          <a:latin typeface="Arial"/>
                        </a:rPr>
                        <a:t>Quick to access</a:t>
                      </a:r>
                    </a:p>
                  </a:txBody>
                  <a:tcPr/>
                </a:tc>
                <a:tc>
                  <a:txBody>
                    <a:bodyPr/>
                    <a:lstStyle/>
                    <a:p>
                      <a:r>
                        <a:rPr lang="en-US" dirty="0">
                          <a:latin typeface="Arial"/>
                        </a:rPr>
                        <a:t>Loss of internal expertise</a:t>
                      </a:r>
                    </a:p>
                  </a:txBody>
                  <a:tcPr/>
                </a:tc>
                <a:extLst>
                  <a:ext uri="{0D108BD9-81ED-4DB2-BD59-A6C34878D82A}">
                    <a16:rowId xmlns:a16="http://schemas.microsoft.com/office/drawing/2014/main" val="3885478450"/>
                  </a:ext>
                </a:extLst>
              </a:tr>
              <a:tr h="613212">
                <a:tc>
                  <a:txBody>
                    <a:bodyPr/>
                    <a:lstStyle/>
                    <a:p>
                      <a:r>
                        <a:rPr lang="en-US" dirty="0">
                          <a:latin typeface="Arial"/>
                        </a:rPr>
                        <a:t>Quality Assurance</a:t>
                      </a:r>
                    </a:p>
                  </a:txBody>
                  <a:tcPr/>
                </a:tc>
                <a:tc>
                  <a:txBody>
                    <a:bodyPr/>
                    <a:lstStyle/>
                    <a:p>
                      <a:r>
                        <a:rPr lang="en-US" dirty="0">
                          <a:latin typeface="Arial"/>
                        </a:rPr>
                        <a:t>Cost</a:t>
                      </a:r>
                    </a:p>
                  </a:txBody>
                  <a:tcPr/>
                </a:tc>
                <a:extLst>
                  <a:ext uri="{0D108BD9-81ED-4DB2-BD59-A6C34878D82A}">
                    <a16:rowId xmlns:a16="http://schemas.microsoft.com/office/drawing/2014/main" val="4068621758"/>
                  </a:ext>
                </a:extLst>
              </a:tr>
              <a:tr h="613212">
                <a:tc>
                  <a:txBody>
                    <a:bodyPr/>
                    <a:lstStyle/>
                    <a:p>
                      <a:r>
                        <a:rPr lang="en-US" dirty="0">
                          <a:latin typeface="Arial"/>
                        </a:rPr>
                        <a:t>Time Efficient</a:t>
                      </a:r>
                    </a:p>
                  </a:txBody>
                  <a:tcPr/>
                </a:tc>
                <a:tc>
                  <a:txBody>
                    <a:bodyPr/>
                    <a:lstStyle/>
                    <a:p>
                      <a:r>
                        <a:rPr lang="en-US" dirty="0">
                          <a:latin typeface="Arial"/>
                        </a:rPr>
                        <a:t>Dependency</a:t>
                      </a:r>
                    </a:p>
                  </a:txBody>
                  <a:tcPr/>
                </a:tc>
                <a:extLst>
                  <a:ext uri="{0D108BD9-81ED-4DB2-BD59-A6C34878D82A}">
                    <a16:rowId xmlns:a16="http://schemas.microsoft.com/office/drawing/2014/main" val="995086040"/>
                  </a:ext>
                </a:extLst>
              </a:tr>
            </a:tbl>
          </a:graphicData>
        </a:graphic>
      </p:graphicFrame>
      <p:sp>
        <p:nvSpPr>
          <p:cNvPr id="7" name="TextBox 6">
            <a:extLst>
              <a:ext uri="{FF2B5EF4-FFF2-40B4-BE49-F238E27FC236}">
                <a16:creationId xmlns:a16="http://schemas.microsoft.com/office/drawing/2014/main" id="{B0636797-0A67-5D73-7DFD-F6775BB8DC4B}"/>
              </a:ext>
            </a:extLst>
          </p:cNvPr>
          <p:cNvSpPr txBox="1"/>
          <p:nvPr/>
        </p:nvSpPr>
        <p:spPr>
          <a:xfrm>
            <a:off x="7366898" y="2897782"/>
            <a:ext cx="457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solidFill>
                  <a:srgbClr val="5D7D40"/>
                </a:solidFill>
                <a:latin typeface="Arial"/>
                <a:ea typeface="+mn-lt"/>
                <a:cs typeface="+mn-lt"/>
              </a:rPr>
              <a:t>Pro</a:t>
            </a:r>
            <a:r>
              <a:rPr lang="en-US" dirty="0">
                <a:solidFill>
                  <a:srgbClr val="FFFFFF"/>
                </a:solidFill>
                <a:latin typeface="Arial"/>
                <a:ea typeface="+mn-lt"/>
                <a:cs typeface="+mn-lt"/>
              </a:rPr>
              <a:t> </a:t>
            </a:r>
            <a:r>
              <a:rPr lang="en-US" sz="1500" dirty="0">
                <a:solidFill>
                  <a:srgbClr val="5D7D40"/>
                </a:solidFill>
                <a:latin typeface="Arial"/>
                <a:ea typeface="+mn-lt"/>
                <a:cs typeface="+mn-lt"/>
              </a:rPr>
              <a:t>          Con</a:t>
            </a:r>
            <a:endParaRPr lang="en-US" sz="1500" dirty="0">
              <a:solidFill>
                <a:srgbClr val="5D7D40"/>
              </a:solidFill>
              <a:latin typeface="Arial"/>
            </a:endParaRPr>
          </a:p>
        </p:txBody>
      </p:sp>
    </p:spTree>
    <p:extLst>
      <p:ext uri="{BB962C8B-B14F-4D97-AF65-F5344CB8AC3E}">
        <p14:creationId xmlns:p14="http://schemas.microsoft.com/office/powerpoint/2010/main" val="1850768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AB9C34-2B13-E66F-1053-2BA156F89425}"/>
              </a:ext>
            </a:extLst>
          </p:cNvPr>
          <p:cNvSpPr>
            <a:spLocks noGrp="1"/>
          </p:cNvSpPr>
          <p:nvPr>
            <p:ph type="title"/>
          </p:nvPr>
        </p:nvSpPr>
        <p:spPr/>
        <p:txBody>
          <a:bodyPr/>
          <a:lstStyle/>
          <a:p>
            <a:r>
              <a:rPr lang="en-US" dirty="0">
                <a:latin typeface="Arial"/>
                <a:cs typeface="Arial"/>
              </a:rPr>
              <a:t>University Led</a:t>
            </a:r>
          </a:p>
        </p:txBody>
      </p:sp>
      <p:pic>
        <p:nvPicPr>
          <p:cNvPr id="5" name="Picture 4" descr="File:University hat icon.svg - Wikimedia Commons">
            <a:extLst>
              <a:ext uri="{FF2B5EF4-FFF2-40B4-BE49-F238E27FC236}">
                <a16:creationId xmlns:a16="http://schemas.microsoft.com/office/drawing/2014/main" id="{AA57307B-BB96-1273-F81B-475F7BB45120}"/>
              </a:ext>
            </a:extLst>
          </p:cNvPr>
          <p:cNvPicPr>
            <a:picLocks noChangeAspect="1"/>
          </p:cNvPicPr>
          <p:nvPr/>
        </p:nvPicPr>
        <p:blipFill>
          <a:blip r:embed="rId3"/>
          <a:stretch>
            <a:fillRect/>
          </a:stretch>
        </p:blipFill>
        <p:spPr>
          <a:xfrm>
            <a:off x="4476523" y="360362"/>
            <a:ext cx="1914525" cy="2390775"/>
          </a:xfrm>
          <a:prstGeom prst="rect">
            <a:avLst/>
          </a:prstGeom>
        </p:spPr>
      </p:pic>
      <p:sp>
        <p:nvSpPr>
          <p:cNvPr id="7" name="Content Placeholder 6">
            <a:extLst>
              <a:ext uri="{FF2B5EF4-FFF2-40B4-BE49-F238E27FC236}">
                <a16:creationId xmlns:a16="http://schemas.microsoft.com/office/drawing/2014/main" id="{61B37ACF-003C-C4A4-B94C-9E50079819A1}"/>
              </a:ext>
            </a:extLst>
          </p:cNvPr>
          <p:cNvSpPr>
            <a:spLocks noGrp="1"/>
          </p:cNvSpPr>
          <p:nvPr>
            <p:ph sz="quarter" idx="13"/>
          </p:nvPr>
        </p:nvSpPr>
        <p:spPr/>
        <p:txBody>
          <a:bodyPr vert="horz" lIns="0" tIns="228600" rIns="0" bIns="0" rtlCol="0" anchor="t">
            <a:normAutofit/>
          </a:bodyPr>
          <a:lstStyle/>
          <a:p>
            <a:pPr marL="0" indent="0">
              <a:buNone/>
            </a:pPr>
            <a:r>
              <a:rPr lang="en-US" sz="1200" dirty="0">
                <a:latin typeface="Arial"/>
                <a:ea typeface="+mn-lt"/>
                <a:cs typeface="+mn-lt"/>
              </a:rPr>
              <a:t>There are many benefits associated with University Paramedic Science providers delivering sessions and training focused on debriefing:</a:t>
            </a:r>
            <a:endParaRPr lang="en-US" sz="1200">
              <a:solidFill>
                <a:srgbClr val="ECECEC"/>
              </a:solidFill>
              <a:latin typeface="Arial"/>
              <a:ea typeface="+mn-lt"/>
              <a:cs typeface="+mn-lt"/>
            </a:endParaRPr>
          </a:p>
          <a:p>
            <a:pPr marL="171450" indent="-171450"/>
            <a:r>
              <a:rPr lang="en-US" sz="1200" dirty="0">
                <a:latin typeface="Arial"/>
                <a:ea typeface="+mn-lt"/>
                <a:cs typeface="+mn-lt"/>
              </a:rPr>
              <a:t>Enhanced reflective practice and improved communication skills</a:t>
            </a:r>
            <a:endParaRPr lang="en-US" sz="1200" dirty="0">
              <a:solidFill>
                <a:srgbClr val="ECECEC"/>
              </a:solidFill>
              <a:latin typeface="Arial"/>
              <a:ea typeface="+mn-lt"/>
              <a:cs typeface="+mn-lt"/>
            </a:endParaRPr>
          </a:p>
          <a:p>
            <a:pPr marL="171450" indent="-171450"/>
            <a:r>
              <a:rPr lang="en-US" sz="1200" dirty="0">
                <a:latin typeface="Arial"/>
                <a:ea typeface="+mn-lt"/>
                <a:cs typeface="+mn-lt"/>
              </a:rPr>
              <a:t>Increased self-awareness</a:t>
            </a:r>
            <a:r>
              <a:rPr lang="en-US" sz="1200" dirty="0">
                <a:solidFill>
                  <a:srgbClr val="5D7D40"/>
                </a:solidFill>
                <a:latin typeface="Arial"/>
                <a:ea typeface="+mn-lt"/>
                <a:cs typeface="+mn-lt"/>
              </a:rPr>
              <a:t> and promotion</a:t>
            </a:r>
            <a:r>
              <a:rPr lang="en-US" sz="1200" dirty="0">
                <a:latin typeface="Arial"/>
                <a:ea typeface="+mn-lt"/>
                <a:cs typeface="+mn-lt"/>
              </a:rPr>
              <a:t> of critical thinking</a:t>
            </a:r>
            <a:r>
              <a:rPr lang="en-US" sz="1200" dirty="0">
                <a:solidFill>
                  <a:srgbClr val="ECECEC"/>
                </a:solidFill>
                <a:latin typeface="Arial"/>
                <a:ea typeface="+mn-lt"/>
                <a:cs typeface="+mn-lt"/>
              </a:rPr>
              <a:t>:</a:t>
            </a:r>
          </a:p>
          <a:p>
            <a:pPr marL="171450" indent="-171450"/>
            <a:r>
              <a:rPr lang="en-US" sz="1200" dirty="0">
                <a:latin typeface="Arial"/>
                <a:ea typeface="+mn-lt"/>
                <a:cs typeface="+mn-lt"/>
              </a:rPr>
              <a:t>Preparation for professional practice</a:t>
            </a:r>
            <a:r>
              <a:rPr lang="en-US" sz="1200" dirty="0">
                <a:solidFill>
                  <a:srgbClr val="ECECEC"/>
                </a:solidFill>
                <a:latin typeface="Arial"/>
                <a:ea typeface="+mn-lt"/>
                <a:cs typeface="+mn-lt"/>
              </a:rPr>
              <a:t>: </a:t>
            </a:r>
          </a:p>
          <a:p>
            <a:pPr marL="171450" indent="-171450"/>
            <a:r>
              <a:rPr lang="en-US" sz="1200" dirty="0">
                <a:latin typeface="Arial"/>
                <a:ea typeface="+mn-lt"/>
                <a:cs typeface="+mn-lt"/>
              </a:rPr>
              <a:t>Enhanced teamwork and collaboration</a:t>
            </a:r>
            <a:r>
              <a:rPr lang="en-US" sz="1200" dirty="0">
                <a:solidFill>
                  <a:srgbClr val="5D7D40"/>
                </a:solidFill>
                <a:latin typeface="Arial"/>
                <a:ea typeface="+mn-lt"/>
                <a:cs typeface="+mn-lt"/>
              </a:rPr>
              <a:t> and </a:t>
            </a:r>
            <a:r>
              <a:rPr lang="en-US" sz="1200" dirty="0">
                <a:latin typeface="Arial"/>
                <a:ea typeface="+mn-lt"/>
                <a:cs typeface="+mn-lt"/>
              </a:rPr>
              <a:t>reduction of medical errors</a:t>
            </a:r>
            <a:r>
              <a:rPr lang="en-US" sz="1200" dirty="0">
                <a:solidFill>
                  <a:srgbClr val="ECECEC"/>
                </a:solidFill>
                <a:latin typeface="Arial"/>
                <a:ea typeface="+mn-lt"/>
                <a:cs typeface="+mn-lt"/>
              </a:rPr>
              <a:t>:</a:t>
            </a:r>
            <a:endParaRPr lang="en-US">
              <a:latin typeface="Arial"/>
              <a:ea typeface="+mn-lt"/>
              <a:cs typeface="+mn-lt"/>
            </a:endParaRPr>
          </a:p>
          <a:p>
            <a:pPr marL="171450" indent="-171450"/>
            <a:r>
              <a:rPr lang="en-US" sz="1200" dirty="0">
                <a:latin typeface="Arial"/>
                <a:ea typeface="+mn-lt"/>
                <a:cs typeface="+mn-lt"/>
              </a:rPr>
              <a:t>Support for well-being and resilience</a:t>
            </a:r>
            <a:r>
              <a:rPr lang="en-US" sz="1200" dirty="0">
                <a:solidFill>
                  <a:srgbClr val="ECECEC"/>
                </a:solidFill>
                <a:latin typeface="Arial"/>
                <a:ea typeface="+mn-lt"/>
                <a:cs typeface="+mn-lt"/>
              </a:rPr>
              <a:t>:</a:t>
            </a:r>
          </a:p>
          <a:p>
            <a:pPr marL="171450" indent="-171450"/>
            <a:r>
              <a:rPr lang="en-US" sz="1200" dirty="0">
                <a:latin typeface="Arial"/>
                <a:ea typeface="+mn-lt"/>
                <a:cs typeface="+mn-lt"/>
              </a:rPr>
              <a:t>Continuous professional development and promotion of lifelong learning</a:t>
            </a:r>
            <a:r>
              <a:rPr lang="en-US" sz="1200" dirty="0">
                <a:solidFill>
                  <a:srgbClr val="ECECEC"/>
                </a:solidFill>
                <a:latin typeface="Arial"/>
                <a:ea typeface="+mn-lt"/>
                <a:cs typeface="+mn-lt"/>
              </a:rPr>
              <a:t>:</a:t>
            </a:r>
            <a:endParaRPr lang="en-US" sz="1200" b="0" dirty="0">
              <a:solidFill>
                <a:srgbClr val="ECECEC"/>
              </a:solidFill>
              <a:latin typeface="Arial"/>
            </a:endParaRPr>
          </a:p>
        </p:txBody>
      </p:sp>
      <p:sp>
        <p:nvSpPr>
          <p:cNvPr id="8" name="TextBox 7">
            <a:extLst>
              <a:ext uri="{FF2B5EF4-FFF2-40B4-BE49-F238E27FC236}">
                <a16:creationId xmlns:a16="http://schemas.microsoft.com/office/drawing/2014/main" id="{C22212F4-A52D-0B8A-667D-A0BE57221206}"/>
              </a:ext>
            </a:extLst>
          </p:cNvPr>
          <p:cNvSpPr txBox="1"/>
          <p:nvPr/>
        </p:nvSpPr>
        <p:spPr>
          <a:xfrm>
            <a:off x="7720593" y="3911389"/>
            <a:ext cx="403376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5D7D40"/>
                </a:solidFill>
                <a:latin typeface="Arial"/>
                <a:ea typeface="+mn-lt"/>
                <a:cs typeface="+mn-lt"/>
              </a:rPr>
              <a:t>This would involve the contact with several different major universities in order to benefit UK practice. For the Welsh Ambulance Service, it would best be enabled by a direct contact with Swansea University. </a:t>
            </a:r>
          </a:p>
          <a:p>
            <a:endParaRPr lang="en-US" sz="1200" b="1" dirty="0">
              <a:solidFill>
                <a:srgbClr val="5D7D40"/>
              </a:solidFill>
              <a:latin typeface="Arial"/>
              <a:cs typeface="Arial"/>
            </a:endParaRPr>
          </a:p>
          <a:p>
            <a:r>
              <a:rPr lang="en-US" sz="1200" b="1" dirty="0">
                <a:solidFill>
                  <a:srgbClr val="5D7D40"/>
                </a:solidFill>
                <a:latin typeface="Arial"/>
                <a:cs typeface="Arial"/>
              </a:rPr>
              <a:t>It is the principal accreditor for Paramedics in the Welsh Ambulance Service.</a:t>
            </a:r>
          </a:p>
        </p:txBody>
      </p:sp>
    </p:spTree>
    <p:extLst>
      <p:ext uri="{BB962C8B-B14F-4D97-AF65-F5344CB8AC3E}">
        <p14:creationId xmlns:p14="http://schemas.microsoft.com/office/powerpoint/2010/main" val="752428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81845-27A3-5E47-F194-C699ABD5FCB5}"/>
              </a:ext>
            </a:extLst>
          </p:cNvPr>
          <p:cNvSpPr>
            <a:spLocks noGrp="1"/>
          </p:cNvSpPr>
          <p:nvPr>
            <p:ph type="title"/>
          </p:nvPr>
        </p:nvSpPr>
        <p:spPr/>
        <p:txBody>
          <a:bodyPr/>
          <a:lstStyle/>
          <a:p>
            <a:r>
              <a:rPr lang="en-US" dirty="0">
                <a:latin typeface="Arial"/>
                <a:cs typeface="Arial"/>
              </a:rPr>
              <a:t>Continuing Professional Development</a:t>
            </a:r>
          </a:p>
        </p:txBody>
      </p:sp>
      <p:sp>
        <p:nvSpPr>
          <p:cNvPr id="3" name="Table Placeholder 2">
            <a:extLst>
              <a:ext uri="{FF2B5EF4-FFF2-40B4-BE49-F238E27FC236}">
                <a16:creationId xmlns:a16="http://schemas.microsoft.com/office/drawing/2014/main" id="{A89E3C5A-8DA6-E2C2-27DD-AA8E000445A9}"/>
              </a:ext>
            </a:extLst>
          </p:cNvPr>
          <p:cNvSpPr>
            <a:spLocks noGrp="1"/>
          </p:cNvSpPr>
          <p:nvPr>
            <p:ph sz="quarter" idx="13"/>
          </p:nvPr>
        </p:nvSpPr>
        <p:spPr>
          <a:xfrm>
            <a:off x="3049814" y="2282008"/>
            <a:ext cx="8876393" cy="4257220"/>
          </a:xfrm>
        </p:spPr>
        <p:txBody>
          <a:bodyPr vert="horz" lIns="0" tIns="228600" rIns="0" bIns="0" rtlCol="0" anchor="t">
            <a:normAutofit/>
          </a:bodyPr>
          <a:lstStyle/>
          <a:p>
            <a:pPr marL="0" indent="0">
              <a:lnSpc>
                <a:spcPct val="120000"/>
              </a:lnSpc>
              <a:buNone/>
            </a:pPr>
            <a:r>
              <a:rPr lang="en-US" sz="1100" b="1" dirty="0">
                <a:solidFill>
                  <a:srgbClr val="5D7D40"/>
                </a:solidFill>
                <a:latin typeface="Arial"/>
                <a:ea typeface="+mn-lt"/>
                <a:cs typeface="+mn-lt"/>
              </a:rPr>
              <a:t>Introduction</a:t>
            </a:r>
            <a:r>
              <a:rPr lang="en-US" sz="1100" dirty="0">
                <a:solidFill>
                  <a:srgbClr val="5D7D40"/>
                </a:solidFill>
                <a:latin typeface="Arial"/>
                <a:ea typeface="+mn-lt"/>
                <a:cs typeface="+mn-lt"/>
              </a:rPr>
              <a:t>: Welcome and introduction to the purpose of the session. Explanation of the importance of clinical debriefing in paramedic practice.</a:t>
            </a:r>
            <a:endParaRPr lang="en-US" sz="1100" dirty="0">
              <a:solidFill>
                <a:srgbClr val="000000"/>
              </a:solidFill>
              <a:latin typeface="Arial"/>
              <a:ea typeface="+mn-lt"/>
              <a:cs typeface="Arial"/>
            </a:endParaRPr>
          </a:p>
          <a:p>
            <a:pPr marL="0" indent="0">
              <a:lnSpc>
                <a:spcPct val="120000"/>
              </a:lnSpc>
              <a:buNone/>
            </a:pPr>
            <a:r>
              <a:rPr lang="en-US" sz="1100" b="1" dirty="0">
                <a:solidFill>
                  <a:srgbClr val="5D7D40"/>
                </a:solidFill>
                <a:latin typeface="Arial"/>
                <a:ea typeface="+mn-lt"/>
                <a:cs typeface="+mn-lt"/>
              </a:rPr>
              <a:t>Understanding Debriefing</a:t>
            </a:r>
            <a:r>
              <a:rPr lang="en-US" sz="1100" dirty="0">
                <a:solidFill>
                  <a:srgbClr val="5D7D40"/>
                </a:solidFill>
                <a:latin typeface="Arial"/>
                <a:ea typeface="+mn-lt"/>
                <a:cs typeface="+mn-lt"/>
              </a:rPr>
              <a:t>: Definition of clinical debriefing and its purpose. Discussion of the benefits of clinical debriefing for personal and professional development.</a:t>
            </a:r>
            <a:endParaRPr lang="en-US" sz="1100">
              <a:solidFill>
                <a:srgbClr val="000000"/>
              </a:solidFill>
              <a:latin typeface="Arial"/>
              <a:ea typeface="+mn-lt"/>
              <a:cs typeface="Arial"/>
            </a:endParaRPr>
          </a:p>
          <a:p>
            <a:pPr marL="0" indent="0">
              <a:lnSpc>
                <a:spcPct val="120000"/>
              </a:lnSpc>
              <a:buNone/>
            </a:pPr>
            <a:r>
              <a:rPr lang="en-US" sz="1100" b="1" dirty="0">
                <a:solidFill>
                  <a:srgbClr val="5D7D40"/>
                </a:solidFill>
                <a:latin typeface="Arial"/>
                <a:ea typeface="+mn-lt"/>
                <a:cs typeface="+mn-lt"/>
              </a:rPr>
              <a:t>Key Principles of Clinical Debriefing</a:t>
            </a:r>
            <a:r>
              <a:rPr lang="en-US" sz="1100" dirty="0">
                <a:solidFill>
                  <a:srgbClr val="5D7D40"/>
                </a:solidFill>
                <a:latin typeface="Arial"/>
                <a:ea typeface="+mn-lt"/>
                <a:cs typeface="+mn-lt"/>
              </a:rPr>
              <a:t>: Discussion of the key principles of effective clinical debriefing, such as creating a safe and supportive environment, focusing on learning rather than blame, and promoting open and honest communication.</a:t>
            </a:r>
          </a:p>
          <a:p>
            <a:pPr marL="0" indent="0">
              <a:lnSpc>
                <a:spcPct val="120000"/>
              </a:lnSpc>
              <a:buNone/>
            </a:pPr>
            <a:r>
              <a:rPr lang="en-US" sz="1100" b="1" dirty="0">
                <a:solidFill>
                  <a:srgbClr val="5D7D40"/>
                </a:solidFill>
                <a:latin typeface="Arial"/>
                <a:ea typeface="+mn-lt"/>
                <a:cs typeface="+mn-lt"/>
              </a:rPr>
              <a:t>The Debriefing Process</a:t>
            </a:r>
            <a:r>
              <a:rPr lang="en-US" sz="1100" dirty="0">
                <a:solidFill>
                  <a:srgbClr val="5D7D40"/>
                </a:solidFill>
                <a:latin typeface="Arial"/>
                <a:ea typeface="+mn-lt"/>
                <a:cs typeface="+mn-lt"/>
              </a:rPr>
              <a:t>: Break down the steps involved in the debriefing process via the STOP5 approach. Discuss techniques for facilitating each step of the process.</a:t>
            </a:r>
          </a:p>
          <a:p>
            <a:pPr marL="0" indent="0">
              <a:lnSpc>
                <a:spcPct val="120000"/>
              </a:lnSpc>
              <a:buNone/>
            </a:pPr>
            <a:r>
              <a:rPr lang="en-US" sz="1100" b="1" dirty="0">
                <a:solidFill>
                  <a:srgbClr val="5D7D40"/>
                </a:solidFill>
                <a:latin typeface="Arial"/>
                <a:ea typeface="+mn-lt"/>
                <a:cs typeface="+mn-lt"/>
              </a:rPr>
              <a:t>Case Studies and Scenarios</a:t>
            </a:r>
            <a:r>
              <a:rPr lang="en-US" sz="1100" dirty="0">
                <a:solidFill>
                  <a:srgbClr val="5D7D40"/>
                </a:solidFill>
                <a:latin typeface="Arial"/>
                <a:ea typeface="+mn-lt"/>
                <a:cs typeface="+mn-lt"/>
              </a:rPr>
              <a:t>: Present case studies or scenarios relevant to paramedic practice.</a:t>
            </a:r>
          </a:p>
          <a:p>
            <a:pPr marL="0" indent="0">
              <a:lnSpc>
                <a:spcPct val="120000"/>
              </a:lnSpc>
              <a:buNone/>
            </a:pPr>
            <a:r>
              <a:rPr lang="en-US" sz="1100" b="1" dirty="0">
                <a:solidFill>
                  <a:srgbClr val="5D7D40"/>
                </a:solidFill>
                <a:latin typeface="Arial"/>
                <a:ea typeface="+mn-lt"/>
                <a:cs typeface="+mn-lt"/>
              </a:rPr>
              <a:t>Role-Play and Practice</a:t>
            </a:r>
            <a:r>
              <a:rPr lang="en-US" sz="1100" dirty="0">
                <a:solidFill>
                  <a:srgbClr val="5D7D40"/>
                </a:solidFill>
                <a:latin typeface="Arial"/>
                <a:ea typeface="+mn-lt"/>
                <a:cs typeface="+mn-lt"/>
              </a:rPr>
              <a:t>: Conduct role-playing exercises to simulate debriefing sessions. Assign roles to participants, including facilitator, observer, and participants. Provide feedback and guidance on communication skills, active listening, and facilitation techniques.</a:t>
            </a:r>
          </a:p>
          <a:p>
            <a:pPr marL="0" indent="0">
              <a:lnSpc>
                <a:spcPct val="120000"/>
              </a:lnSpc>
              <a:buNone/>
            </a:pPr>
            <a:r>
              <a:rPr lang="en-US" sz="1100" b="1" dirty="0">
                <a:solidFill>
                  <a:srgbClr val="5D7D40"/>
                </a:solidFill>
                <a:latin typeface="Arial"/>
                <a:ea typeface="+mn-lt"/>
                <a:cs typeface="+mn-lt"/>
              </a:rPr>
              <a:t>Summary and Conclusion</a:t>
            </a:r>
            <a:r>
              <a:rPr lang="en-US" sz="1100" dirty="0">
                <a:solidFill>
                  <a:srgbClr val="5D7D40"/>
                </a:solidFill>
                <a:latin typeface="Arial"/>
                <a:ea typeface="+mn-lt"/>
                <a:cs typeface="+mn-lt"/>
              </a:rPr>
              <a:t>: Summarize the key points covered during the session. Provide resources and recommendations for further learning or development.</a:t>
            </a:r>
          </a:p>
        </p:txBody>
      </p:sp>
      <p:sp>
        <p:nvSpPr>
          <p:cNvPr id="5" name="TextBox 4">
            <a:extLst>
              <a:ext uri="{FF2B5EF4-FFF2-40B4-BE49-F238E27FC236}">
                <a16:creationId xmlns:a16="http://schemas.microsoft.com/office/drawing/2014/main" id="{18DED1D7-82A7-92AB-9055-4769681A1721}"/>
              </a:ext>
            </a:extLst>
          </p:cNvPr>
          <p:cNvSpPr txBox="1"/>
          <p:nvPr/>
        </p:nvSpPr>
        <p:spPr>
          <a:xfrm>
            <a:off x="272092" y="2537259"/>
            <a:ext cx="223795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5D7D40"/>
                </a:solidFill>
                <a:latin typeface="Arial"/>
              </a:rPr>
              <a:t>As part of the Clinical Governance allocated hours, Senior Paramedics can hold CPD sessions. This is an example of how it could be conducted. </a:t>
            </a:r>
            <a:endParaRPr lang="en-US" dirty="0"/>
          </a:p>
        </p:txBody>
      </p:sp>
    </p:spTree>
    <p:extLst>
      <p:ext uri="{BB962C8B-B14F-4D97-AF65-F5344CB8AC3E}">
        <p14:creationId xmlns:p14="http://schemas.microsoft.com/office/powerpoint/2010/main" val="124118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91BC-3EEA-320C-D70D-B1BC9298A0D3}"/>
              </a:ext>
            </a:extLst>
          </p:cNvPr>
          <p:cNvSpPr>
            <a:spLocks noGrp="1"/>
          </p:cNvSpPr>
          <p:nvPr>
            <p:ph type="title"/>
          </p:nvPr>
        </p:nvSpPr>
        <p:spPr/>
        <p:txBody>
          <a:bodyPr/>
          <a:lstStyle/>
          <a:p>
            <a:r>
              <a:rPr lang="en-US" dirty="0">
                <a:latin typeface="Arial"/>
                <a:ea typeface="+mj-lt"/>
                <a:cs typeface="+mj-lt"/>
              </a:rPr>
              <a:t>Continuing Professional Development Part 2</a:t>
            </a:r>
          </a:p>
        </p:txBody>
      </p:sp>
      <p:sp>
        <p:nvSpPr>
          <p:cNvPr id="3" name="Content Placeholder 2">
            <a:extLst>
              <a:ext uri="{FF2B5EF4-FFF2-40B4-BE49-F238E27FC236}">
                <a16:creationId xmlns:a16="http://schemas.microsoft.com/office/drawing/2014/main" id="{FFD364BE-B3E9-2135-1226-45A53119387E}"/>
              </a:ext>
            </a:extLst>
          </p:cNvPr>
          <p:cNvSpPr>
            <a:spLocks noGrp="1"/>
          </p:cNvSpPr>
          <p:nvPr>
            <p:ph sz="quarter" idx="13"/>
          </p:nvPr>
        </p:nvSpPr>
        <p:spPr/>
        <p:txBody>
          <a:bodyPr vert="horz" lIns="0" tIns="228600" rIns="0" bIns="0" rtlCol="0" anchor="t">
            <a:normAutofit/>
          </a:bodyPr>
          <a:lstStyle/>
          <a:p>
            <a:pPr marL="0" indent="0">
              <a:lnSpc>
                <a:spcPct val="120000"/>
              </a:lnSpc>
              <a:buNone/>
            </a:pPr>
            <a:r>
              <a:rPr lang="en-US" sz="1100" b="1" dirty="0">
                <a:solidFill>
                  <a:srgbClr val="5D7D40"/>
                </a:solidFill>
                <a:latin typeface="Arial"/>
                <a:cs typeface="Arial"/>
              </a:rPr>
              <a:t>Pros:</a:t>
            </a:r>
          </a:p>
          <a:p>
            <a:pPr marL="171450" indent="-171450">
              <a:lnSpc>
                <a:spcPct val="100000"/>
              </a:lnSpc>
            </a:pPr>
            <a:r>
              <a:rPr lang="en-US" sz="1100" dirty="0" err="1">
                <a:solidFill>
                  <a:srgbClr val="5D7D40"/>
                </a:solidFill>
                <a:latin typeface="Arial"/>
                <a:cs typeface="Arial"/>
              </a:rPr>
              <a:t>Maximise</a:t>
            </a:r>
            <a:r>
              <a:rPr lang="en-US" sz="1100" dirty="0">
                <a:solidFill>
                  <a:srgbClr val="5D7D40"/>
                </a:solidFill>
                <a:latin typeface="Arial"/>
                <a:cs typeface="Arial"/>
              </a:rPr>
              <a:t> delivery for an audience, allowing for speed of staff upskilling </a:t>
            </a:r>
            <a:r>
              <a:rPr lang="en-US" sz="1100" dirty="0">
                <a:solidFill>
                  <a:srgbClr val="5D7D40"/>
                </a:solidFill>
                <a:ea typeface="+mn-lt"/>
                <a:cs typeface="+mn-lt"/>
              </a:rPr>
              <a:t>(Black and Dewhurst, 2011)</a:t>
            </a:r>
            <a:endParaRPr lang="en-US" sz="1100" dirty="0">
              <a:solidFill>
                <a:srgbClr val="5D7D40"/>
              </a:solidFill>
              <a:latin typeface="Arial"/>
              <a:cs typeface="Arial"/>
            </a:endParaRPr>
          </a:p>
          <a:p>
            <a:pPr marL="171450" indent="-171450">
              <a:lnSpc>
                <a:spcPct val="100000"/>
              </a:lnSpc>
            </a:pPr>
            <a:r>
              <a:rPr lang="en-US" sz="1100" dirty="0">
                <a:solidFill>
                  <a:srgbClr val="5D7D40"/>
                </a:solidFill>
                <a:latin typeface="Arial"/>
                <a:cs typeface="Arial"/>
              </a:rPr>
              <a:t>Allow for collaborative learning environment, with staff able to participate in a "do it yourself" role play session for conducting a debrief.</a:t>
            </a:r>
          </a:p>
          <a:p>
            <a:pPr marL="171450" indent="-171450">
              <a:lnSpc>
                <a:spcPct val="100000"/>
              </a:lnSpc>
            </a:pPr>
            <a:r>
              <a:rPr lang="en-US" sz="1100" dirty="0">
                <a:solidFill>
                  <a:srgbClr val="5D7D40"/>
                </a:solidFill>
                <a:latin typeface="Arial"/>
                <a:cs typeface="Arial"/>
              </a:rPr>
              <a:t>Pull on pre-existing experience and exposure to debriefing.</a:t>
            </a:r>
          </a:p>
          <a:p>
            <a:pPr marL="0" indent="0">
              <a:lnSpc>
                <a:spcPct val="120000"/>
              </a:lnSpc>
              <a:buNone/>
            </a:pPr>
            <a:r>
              <a:rPr lang="en-US" sz="1100" b="1" dirty="0">
                <a:solidFill>
                  <a:srgbClr val="5D7D40"/>
                </a:solidFill>
                <a:latin typeface="Arial"/>
                <a:cs typeface="Arial"/>
              </a:rPr>
              <a:t>Cons:</a:t>
            </a:r>
          </a:p>
          <a:p>
            <a:pPr marL="171450" indent="-171450">
              <a:lnSpc>
                <a:spcPct val="120000"/>
              </a:lnSpc>
            </a:pPr>
            <a:r>
              <a:rPr lang="en-US" sz="1100" dirty="0">
                <a:solidFill>
                  <a:srgbClr val="5D7D40"/>
                </a:solidFill>
                <a:latin typeface="Arial"/>
                <a:cs typeface="Arial"/>
              </a:rPr>
              <a:t>At the whims of staff attendance</a:t>
            </a:r>
          </a:p>
          <a:p>
            <a:pPr marL="171450" indent="-171450">
              <a:lnSpc>
                <a:spcPct val="120000"/>
              </a:lnSpc>
            </a:pPr>
            <a:r>
              <a:rPr lang="en-US" sz="1100" dirty="0">
                <a:solidFill>
                  <a:srgbClr val="5D7D40"/>
                </a:solidFill>
                <a:latin typeface="Arial"/>
                <a:cs typeface="Arial"/>
              </a:rPr>
              <a:t>Requires use of clinical governance time in order to deliver</a:t>
            </a:r>
          </a:p>
          <a:p>
            <a:pPr marL="171450" indent="-171450">
              <a:lnSpc>
                <a:spcPct val="120000"/>
              </a:lnSpc>
            </a:pPr>
            <a:r>
              <a:rPr lang="en-US" sz="1100" dirty="0">
                <a:solidFill>
                  <a:srgbClr val="5D7D40"/>
                </a:solidFill>
                <a:latin typeface="Arial"/>
                <a:cs typeface="Arial"/>
              </a:rPr>
              <a:t>Somewhat formal process required, Education and Training Department would require a sign off.</a:t>
            </a:r>
          </a:p>
        </p:txBody>
      </p:sp>
    </p:spTree>
    <p:extLst>
      <p:ext uri="{BB962C8B-B14F-4D97-AF65-F5344CB8AC3E}">
        <p14:creationId xmlns:p14="http://schemas.microsoft.com/office/powerpoint/2010/main" val="1527916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BF918-2667-D6B5-3D4A-226686CADF95}"/>
              </a:ext>
            </a:extLst>
          </p:cNvPr>
          <p:cNvSpPr>
            <a:spLocks noGrp="1"/>
          </p:cNvSpPr>
          <p:nvPr>
            <p:ph type="ctrTitle"/>
          </p:nvPr>
        </p:nvSpPr>
        <p:spPr/>
        <p:txBody>
          <a:bodyPr/>
          <a:lstStyle/>
          <a:p>
            <a:r>
              <a:rPr lang="en-US" dirty="0">
                <a:latin typeface="Arial"/>
                <a:cs typeface="Arial"/>
              </a:rPr>
              <a:t>Mandatory In Service Training</a:t>
            </a:r>
          </a:p>
        </p:txBody>
      </p:sp>
      <p:sp>
        <p:nvSpPr>
          <p:cNvPr id="4" name="Text Placeholder 3">
            <a:extLst>
              <a:ext uri="{FF2B5EF4-FFF2-40B4-BE49-F238E27FC236}">
                <a16:creationId xmlns:a16="http://schemas.microsoft.com/office/drawing/2014/main" id="{DE9EFB68-0E23-8E61-25BE-2605CF44DF80}"/>
              </a:ext>
            </a:extLst>
          </p:cNvPr>
          <p:cNvSpPr>
            <a:spLocks noGrp="1"/>
          </p:cNvSpPr>
          <p:nvPr>
            <p:ph type="body" sz="quarter" idx="11"/>
          </p:nvPr>
        </p:nvSpPr>
        <p:spPr/>
        <p:txBody>
          <a:bodyPr vert="horz" lIns="0" tIns="0" rIns="0" bIns="0" rtlCol="0" anchor="t">
            <a:noAutofit/>
          </a:bodyPr>
          <a:lstStyle/>
          <a:p>
            <a:r>
              <a:rPr lang="en-US" sz="1800" dirty="0">
                <a:latin typeface="Arial"/>
                <a:cs typeface="Arial"/>
              </a:rPr>
              <a:t>There exists a mechanism within WAST for the delivery of mandatory updates to staff. This could therefore fold within the purview of a delivered topic to staff in order to facilitate more clinicians learning how to debrief.</a:t>
            </a:r>
          </a:p>
        </p:txBody>
      </p:sp>
    </p:spTree>
    <p:extLst>
      <p:ext uri="{BB962C8B-B14F-4D97-AF65-F5344CB8AC3E}">
        <p14:creationId xmlns:p14="http://schemas.microsoft.com/office/powerpoint/2010/main" val="3794107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F4D32-BEFA-21AC-7A41-29941C5EB3E2}"/>
              </a:ext>
            </a:extLst>
          </p:cNvPr>
          <p:cNvSpPr>
            <a:spLocks noGrp="1"/>
          </p:cNvSpPr>
          <p:nvPr>
            <p:ph type="title"/>
          </p:nvPr>
        </p:nvSpPr>
        <p:spPr>
          <a:xfrm>
            <a:off x="575310" y="278129"/>
            <a:ext cx="5063490" cy="2354026"/>
          </a:xfrm>
        </p:spPr>
        <p:txBody>
          <a:bodyPr anchor="b">
            <a:normAutofit/>
          </a:bodyPr>
          <a:lstStyle/>
          <a:p>
            <a:r>
              <a:rPr lang="en-US" dirty="0" err="1">
                <a:latin typeface="Arial"/>
                <a:cs typeface="Arial"/>
              </a:rPr>
              <a:t>Organisational</a:t>
            </a:r>
            <a:r>
              <a:rPr lang="en-US" dirty="0">
                <a:latin typeface="Arial"/>
                <a:cs typeface="Arial"/>
              </a:rPr>
              <a:t> Challenges</a:t>
            </a:r>
          </a:p>
        </p:txBody>
      </p:sp>
      <p:sp>
        <p:nvSpPr>
          <p:cNvPr id="3" name="Table Placeholder 2">
            <a:extLst>
              <a:ext uri="{FF2B5EF4-FFF2-40B4-BE49-F238E27FC236}">
                <a16:creationId xmlns:a16="http://schemas.microsoft.com/office/drawing/2014/main" id="{71724550-CB5A-D932-D51E-EFA6EB1511E3}"/>
              </a:ext>
            </a:extLst>
          </p:cNvPr>
          <p:cNvSpPr>
            <a:spLocks noGrp="1"/>
          </p:cNvSpPr>
          <p:nvPr>
            <p:ph sz="quarter" idx="16"/>
          </p:nvPr>
        </p:nvSpPr>
        <p:spPr>
          <a:xfrm>
            <a:off x="594360" y="3279579"/>
            <a:ext cx="5044440" cy="2994415"/>
          </a:xfrm>
        </p:spPr>
        <p:txBody>
          <a:bodyPr vert="horz" lIns="0" tIns="228600" rIns="0" bIns="0" rtlCol="0" anchor="t">
            <a:normAutofit/>
          </a:bodyPr>
          <a:lstStyle/>
          <a:p>
            <a:pPr marL="283210" indent="-283210"/>
            <a:r>
              <a:rPr lang="en-US" sz="1900" b="1" err="1">
                <a:solidFill>
                  <a:schemeClr val="tx2">
                    <a:lumMod val="75000"/>
                  </a:schemeClr>
                </a:solidFill>
                <a:latin typeface="Arial"/>
                <a:cs typeface="Arial"/>
              </a:rPr>
              <a:t>Organisational</a:t>
            </a:r>
            <a:r>
              <a:rPr lang="en-US" sz="1900" b="1" dirty="0">
                <a:solidFill>
                  <a:schemeClr val="tx2">
                    <a:lumMod val="75000"/>
                  </a:schemeClr>
                </a:solidFill>
                <a:latin typeface="Arial"/>
                <a:cs typeface="Arial"/>
              </a:rPr>
              <a:t> Resistance</a:t>
            </a:r>
          </a:p>
          <a:p>
            <a:pPr marL="283210" indent="-283210"/>
            <a:r>
              <a:rPr lang="en-US" sz="1900" b="1" dirty="0">
                <a:solidFill>
                  <a:schemeClr val="tx2">
                    <a:lumMod val="75000"/>
                  </a:schemeClr>
                </a:solidFill>
                <a:latin typeface="Arial"/>
                <a:cs typeface="Arial"/>
              </a:rPr>
              <a:t>Welsh Partnership Forum</a:t>
            </a:r>
          </a:p>
          <a:p>
            <a:pPr marL="283210" indent="-283210"/>
            <a:r>
              <a:rPr lang="en-US" sz="1900" b="1" dirty="0">
                <a:solidFill>
                  <a:schemeClr val="tx2">
                    <a:lumMod val="75000"/>
                  </a:schemeClr>
                </a:solidFill>
                <a:latin typeface="Arial"/>
                <a:cs typeface="Arial"/>
              </a:rPr>
              <a:t>Force Field review</a:t>
            </a:r>
          </a:p>
          <a:p>
            <a:pPr marL="283210" indent="-283210"/>
            <a:endParaRPr lang="en-US" sz="1900" dirty="0"/>
          </a:p>
        </p:txBody>
      </p:sp>
      <p:pic>
        <p:nvPicPr>
          <p:cNvPr id="5" name="Picture 4" descr="People and arrows">
            <a:extLst>
              <a:ext uri="{FF2B5EF4-FFF2-40B4-BE49-F238E27FC236}">
                <a16:creationId xmlns:a16="http://schemas.microsoft.com/office/drawing/2014/main" id="{DB14E040-474F-1587-7BD7-47F3198EE26C}"/>
              </a:ext>
            </a:extLst>
          </p:cNvPr>
          <p:cNvPicPr>
            <a:picLocks noChangeAspect="1"/>
          </p:cNvPicPr>
          <p:nvPr/>
        </p:nvPicPr>
        <p:blipFill rotWithShape="1">
          <a:blip r:embed="rId2"/>
          <a:srcRect l="26656" r="26656"/>
          <a:stretch/>
        </p:blipFill>
        <p:spPr>
          <a:xfrm>
            <a:off x="6096000" y="10"/>
            <a:ext cx="6118225" cy="6857990"/>
          </a:xfrm>
          <a:prstGeom prst="rect">
            <a:avLst/>
          </a:prstGeom>
          <a:noFill/>
        </p:spPr>
      </p:pic>
    </p:spTree>
    <p:extLst>
      <p:ext uri="{BB962C8B-B14F-4D97-AF65-F5344CB8AC3E}">
        <p14:creationId xmlns:p14="http://schemas.microsoft.com/office/powerpoint/2010/main" val="37549754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0814-AC4D-A103-FF27-0A2FB8BF529E}"/>
              </a:ext>
            </a:extLst>
          </p:cNvPr>
          <p:cNvSpPr>
            <a:spLocks noGrp="1"/>
          </p:cNvSpPr>
          <p:nvPr>
            <p:ph type="title"/>
          </p:nvPr>
        </p:nvSpPr>
        <p:spPr/>
        <p:txBody>
          <a:bodyPr/>
          <a:lstStyle/>
          <a:p>
            <a:r>
              <a:rPr lang="en-US" err="1">
                <a:latin typeface="Arial"/>
                <a:cs typeface="Arial"/>
              </a:rPr>
              <a:t>Organisational</a:t>
            </a:r>
            <a:r>
              <a:rPr lang="en-US" dirty="0">
                <a:latin typeface="Arial"/>
                <a:cs typeface="Arial"/>
              </a:rPr>
              <a:t> Resistance</a:t>
            </a:r>
          </a:p>
        </p:txBody>
      </p:sp>
      <p:sp>
        <p:nvSpPr>
          <p:cNvPr id="3" name="Table Placeholder 2">
            <a:extLst>
              <a:ext uri="{FF2B5EF4-FFF2-40B4-BE49-F238E27FC236}">
                <a16:creationId xmlns:a16="http://schemas.microsoft.com/office/drawing/2014/main" id="{9F542AC1-65CA-0615-8672-B31B3ED2C781}"/>
              </a:ext>
            </a:extLst>
          </p:cNvPr>
          <p:cNvSpPr>
            <a:spLocks noGrp="1"/>
          </p:cNvSpPr>
          <p:nvPr>
            <p:ph sz="quarter" idx="13"/>
          </p:nvPr>
        </p:nvSpPr>
        <p:spPr/>
        <p:txBody>
          <a:bodyPr vert="horz" lIns="0" tIns="45720" rIns="91440" bIns="45720" rtlCol="0" anchor="t">
            <a:normAutofit/>
          </a:bodyPr>
          <a:lstStyle/>
          <a:p>
            <a:r>
              <a:rPr lang="en-US" sz="1500" dirty="0">
                <a:solidFill>
                  <a:srgbClr val="5D7D40"/>
                </a:solidFill>
                <a:latin typeface="Arial"/>
                <a:ea typeface="+mn-lt"/>
                <a:cs typeface="+mn-lt"/>
              </a:rPr>
              <a:t>There are a number of broad challenges:</a:t>
            </a:r>
            <a:endParaRPr lang="en-US">
              <a:solidFill>
                <a:srgbClr val="000000"/>
              </a:solidFill>
              <a:latin typeface="Arial"/>
              <a:ea typeface="+mn-lt"/>
              <a:cs typeface="+mn-lt"/>
            </a:endParaRPr>
          </a:p>
          <a:p>
            <a:pPr marL="285750" indent="-285750">
              <a:buChar char="•"/>
            </a:pPr>
            <a:r>
              <a:rPr lang="en-US" sz="1500" dirty="0">
                <a:solidFill>
                  <a:srgbClr val="5D7D40"/>
                </a:solidFill>
                <a:latin typeface="Arial"/>
                <a:cs typeface="Arial"/>
              </a:rPr>
              <a:t>Emergency Preparedness – Policy requires band 8a and above to debrief.</a:t>
            </a:r>
          </a:p>
          <a:p>
            <a:pPr marL="285750" indent="-285750">
              <a:buChar char="•"/>
            </a:pPr>
            <a:r>
              <a:rPr lang="en-US" sz="1500" dirty="0">
                <a:solidFill>
                  <a:srgbClr val="5D7D40"/>
                </a:solidFill>
                <a:latin typeface="Arial"/>
                <a:cs typeface="Arial"/>
              </a:rPr>
              <a:t>Delivery of Clinical Supervision not an All Wales protected time, some Senior Paramedics may be unable to do so.</a:t>
            </a:r>
          </a:p>
          <a:p>
            <a:pPr marL="285750" indent="-285750">
              <a:buChar char="•"/>
            </a:pPr>
            <a:r>
              <a:rPr lang="en-US" sz="1500" dirty="0">
                <a:solidFill>
                  <a:srgbClr val="5D7D40"/>
                </a:solidFill>
                <a:latin typeface="Arial"/>
                <a:cs typeface="Arial"/>
              </a:rPr>
              <a:t>External Training requires funding</a:t>
            </a:r>
          </a:p>
          <a:p>
            <a:pPr marL="285750" indent="-285750">
              <a:buChar char="•"/>
            </a:pPr>
            <a:r>
              <a:rPr lang="en-US" sz="1500" dirty="0">
                <a:solidFill>
                  <a:srgbClr val="5D7D40"/>
                </a:solidFill>
                <a:latin typeface="Arial"/>
                <a:cs typeface="Arial"/>
              </a:rPr>
              <a:t>Continuing professional development is funded but staff are free to choose how to use it.</a:t>
            </a:r>
          </a:p>
          <a:p>
            <a:pPr marL="285750" indent="-285750">
              <a:buChar char="•"/>
            </a:pPr>
            <a:endParaRPr lang="en-US" sz="1500" dirty="0">
              <a:solidFill>
                <a:srgbClr val="5D7D40"/>
              </a:solidFill>
            </a:endParaRPr>
          </a:p>
        </p:txBody>
      </p:sp>
      <p:sp>
        <p:nvSpPr>
          <p:cNvPr id="4" name="Content Placeholder 3">
            <a:extLst>
              <a:ext uri="{FF2B5EF4-FFF2-40B4-BE49-F238E27FC236}">
                <a16:creationId xmlns:a16="http://schemas.microsoft.com/office/drawing/2014/main" id="{33BED181-6965-1378-F7A9-31B966A0D3F4}"/>
              </a:ext>
            </a:extLst>
          </p:cNvPr>
          <p:cNvSpPr>
            <a:spLocks noGrp="1"/>
          </p:cNvSpPr>
          <p:nvPr>
            <p:ph sz="quarter" idx="14"/>
          </p:nvPr>
        </p:nvSpPr>
        <p:spPr/>
        <p:txBody>
          <a:bodyPr vert="horz" lIns="0" tIns="45720" rIns="91440" bIns="45720" rtlCol="0" anchor="t">
            <a:normAutofit/>
          </a:bodyPr>
          <a:lstStyle/>
          <a:p>
            <a:pPr marL="0" indent="0">
              <a:buNone/>
            </a:pPr>
            <a:r>
              <a:rPr lang="en-US" sz="1500" dirty="0">
                <a:solidFill>
                  <a:srgbClr val="5D7D40"/>
                </a:solidFill>
                <a:latin typeface="Arial"/>
                <a:ea typeface="+mn-lt"/>
                <a:cs typeface="+mn-lt"/>
              </a:rPr>
              <a:t>Specific constraints:</a:t>
            </a:r>
            <a:endParaRPr lang="en-US">
              <a:solidFill>
                <a:srgbClr val="000000"/>
              </a:solidFill>
              <a:latin typeface="Arial"/>
              <a:ea typeface="+mn-lt"/>
              <a:cs typeface="+mn-lt"/>
            </a:endParaRPr>
          </a:p>
          <a:p>
            <a:r>
              <a:rPr lang="en-US" sz="1500" dirty="0">
                <a:solidFill>
                  <a:srgbClr val="5D7D40"/>
                </a:solidFill>
                <a:latin typeface="Arial"/>
                <a:cs typeface="Arial"/>
              </a:rPr>
              <a:t>Time constraints due to concerns over Post Production Lost Hours.</a:t>
            </a:r>
          </a:p>
          <a:p>
            <a:r>
              <a:rPr lang="en-US" sz="1500" dirty="0">
                <a:solidFill>
                  <a:srgbClr val="5D7D40"/>
                </a:solidFill>
                <a:latin typeface="Arial"/>
                <a:cs typeface="Arial"/>
              </a:rPr>
              <a:t>Perceived lack of benefit. Training loses to operational demand.</a:t>
            </a:r>
          </a:p>
          <a:p>
            <a:r>
              <a:rPr lang="en-US" sz="1500" dirty="0">
                <a:solidFill>
                  <a:srgbClr val="5D7D40"/>
                </a:solidFill>
                <a:latin typeface="Arial"/>
                <a:cs typeface="Arial"/>
              </a:rPr>
              <a:t>Cultural resistance. Perception still exists that </a:t>
            </a:r>
            <a:r>
              <a:rPr lang="en-GB" sz="1500" dirty="0">
                <a:solidFill>
                  <a:srgbClr val="5D7D40"/>
                </a:solidFill>
                <a:latin typeface="Arial"/>
                <a:cs typeface="Arial"/>
              </a:rPr>
              <a:t>compartmentalisation</a:t>
            </a:r>
            <a:r>
              <a:rPr lang="en-US" sz="1500" dirty="0">
                <a:solidFill>
                  <a:srgbClr val="5D7D40"/>
                </a:solidFill>
                <a:latin typeface="Arial"/>
                <a:cs typeface="Arial"/>
              </a:rPr>
              <a:t> is resilience </a:t>
            </a:r>
            <a:r>
              <a:rPr lang="en-US" sz="1500" dirty="0">
                <a:solidFill>
                  <a:srgbClr val="5D7D40"/>
                </a:solidFill>
                <a:latin typeface="Arial"/>
                <a:ea typeface="+mn-lt"/>
                <a:cs typeface="+mn-lt"/>
              </a:rPr>
              <a:t>(Johnston et al., 2020)</a:t>
            </a:r>
          </a:p>
          <a:p>
            <a:r>
              <a:rPr lang="en-US" sz="1500" dirty="0">
                <a:solidFill>
                  <a:srgbClr val="5D7D40"/>
                </a:solidFill>
                <a:latin typeface="Arial"/>
                <a:ea typeface="+mn-lt"/>
                <a:cs typeface="+mn-lt"/>
              </a:rPr>
              <a:t>Errors can be compounded, especially if more senior staff are not up to date (Heydari et al., 2017)</a:t>
            </a:r>
          </a:p>
        </p:txBody>
      </p:sp>
    </p:spTree>
    <p:extLst>
      <p:ext uri="{BB962C8B-B14F-4D97-AF65-F5344CB8AC3E}">
        <p14:creationId xmlns:p14="http://schemas.microsoft.com/office/powerpoint/2010/main" val="1473151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E0CC-95B4-6FAD-AF92-BEDACB51C900}"/>
              </a:ext>
            </a:extLst>
          </p:cNvPr>
          <p:cNvSpPr>
            <a:spLocks noGrp="1"/>
          </p:cNvSpPr>
          <p:nvPr>
            <p:ph type="title"/>
          </p:nvPr>
        </p:nvSpPr>
        <p:spPr/>
        <p:txBody>
          <a:bodyPr/>
          <a:lstStyle/>
          <a:p>
            <a:r>
              <a:rPr lang="en-US" dirty="0">
                <a:latin typeface="Arial"/>
                <a:cs typeface="Arial"/>
              </a:rPr>
              <a:t>Welsh Partnership Forum</a:t>
            </a:r>
          </a:p>
        </p:txBody>
      </p:sp>
      <p:sp>
        <p:nvSpPr>
          <p:cNvPr id="3" name="Table Placeholder 2">
            <a:extLst>
              <a:ext uri="{FF2B5EF4-FFF2-40B4-BE49-F238E27FC236}">
                <a16:creationId xmlns:a16="http://schemas.microsoft.com/office/drawing/2014/main" id="{8A7C3A14-AAAD-4B96-54CE-56F1309661B8}"/>
              </a:ext>
            </a:extLst>
          </p:cNvPr>
          <p:cNvSpPr>
            <a:spLocks noGrp="1"/>
          </p:cNvSpPr>
          <p:nvPr>
            <p:ph sz="quarter" idx="13"/>
          </p:nvPr>
        </p:nvSpPr>
        <p:spPr/>
        <p:txBody>
          <a:bodyPr vert="horz" lIns="0" tIns="228600" rIns="0" bIns="0" rtlCol="0" anchor="t">
            <a:normAutofit fontScale="92500"/>
          </a:bodyPr>
          <a:lstStyle/>
          <a:p>
            <a:pPr marL="0" indent="0">
              <a:buNone/>
            </a:pPr>
            <a:r>
              <a:rPr lang="en-US" sz="1500" dirty="0">
                <a:solidFill>
                  <a:srgbClr val="5D7D40"/>
                </a:solidFill>
                <a:latin typeface="Arial"/>
                <a:ea typeface="+mn-lt"/>
                <a:cs typeface="+mn-lt"/>
              </a:rPr>
              <a:t>There exists in Wales an NHS Welsh Partnership Forum (WPF), whereby all decisions and protocols within the Ambulance Service require collaborative decision making from key stakeholders. These are the Welsh Government, Trade Unions, Professional bodies and staff. </a:t>
            </a:r>
            <a:endParaRPr lang="en-US" sz="1400">
              <a:solidFill>
                <a:srgbClr val="1A1F3E"/>
              </a:solidFill>
              <a:latin typeface="Arial"/>
              <a:ea typeface="+mn-lt"/>
              <a:cs typeface="+mn-lt"/>
            </a:endParaRPr>
          </a:p>
          <a:p>
            <a:pPr marL="0" indent="0">
              <a:buNone/>
            </a:pPr>
            <a:r>
              <a:rPr lang="en-US" sz="1500" dirty="0">
                <a:solidFill>
                  <a:srgbClr val="5D7D40"/>
                </a:solidFill>
                <a:latin typeface="Arial"/>
                <a:ea typeface="+mn-lt"/>
                <a:cs typeface="+mn-lt"/>
              </a:rPr>
              <a:t>The principal modus operandi of this collaboration is the development, support and delivery of workforce policies and the strategy leadership on partnership working between employers and employee representatives (Welsh Partnership Forum, 2022). </a:t>
            </a:r>
            <a:endParaRPr lang="en-US" sz="1400">
              <a:solidFill>
                <a:srgbClr val="1A1F3E"/>
              </a:solidFill>
              <a:latin typeface="Arial"/>
              <a:ea typeface="+mn-lt"/>
              <a:cs typeface="+mn-lt"/>
            </a:endParaRPr>
          </a:p>
          <a:p>
            <a:pPr marL="0" indent="0">
              <a:buNone/>
            </a:pPr>
            <a:r>
              <a:rPr lang="en-US" sz="1500" dirty="0">
                <a:solidFill>
                  <a:srgbClr val="5D7D40"/>
                </a:solidFill>
                <a:latin typeface="Arial"/>
                <a:ea typeface="+mn-lt"/>
                <a:cs typeface="+mn-lt"/>
              </a:rPr>
              <a:t>Broadly, this constitutes an additional challenge as any attempt to impose a pan Wales approach to debriefing would require the approval of the WPF. These are a number of likely inadvertent effects from a WPF review:</a:t>
            </a:r>
          </a:p>
          <a:p>
            <a:pPr marL="285750" indent="-285750"/>
            <a:r>
              <a:rPr lang="en-US" sz="1500" dirty="0">
                <a:solidFill>
                  <a:srgbClr val="5D7D40"/>
                </a:solidFill>
                <a:latin typeface="Arial"/>
                <a:ea typeface="+mn-lt"/>
                <a:cs typeface="+mn-lt"/>
              </a:rPr>
              <a:t>Banding discussion</a:t>
            </a:r>
          </a:p>
          <a:p>
            <a:pPr marL="285750" indent="-285750"/>
            <a:r>
              <a:rPr lang="en-US" sz="1500" dirty="0">
                <a:solidFill>
                  <a:srgbClr val="5D7D40"/>
                </a:solidFill>
                <a:latin typeface="Arial"/>
                <a:ea typeface="+mn-lt"/>
                <a:cs typeface="+mn-lt"/>
              </a:rPr>
              <a:t>Change of job description</a:t>
            </a:r>
          </a:p>
          <a:p>
            <a:pPr marL="285750" indent="-285750"/>
            <a:r>
              <a:rPr lang="en-US" sz="1500" dirty="0">
                <a:solidFill>
                  <a:srgbClr val="5D7D40"/>
                </a:solidFill>
                <a:latin typeface="Arial"/>
                <a:ea typeface="+mn-lt"/>
                <a:cs typeface="+mn-lt"/>
              </a:rPr>
              <a:t>Protected time</a:t>
            </a:r>
          </a:p>
          <a:p>
            <a:pPr marL="283210" indent="-283210"/>
            <a:endParaRPr lang="en-US" sz="1400" dirty="0">
              <a:solidFill>
                <a:srgbClr val="1A1F3E"/>
              </a:solidFill>
            </a:endParaRPr>
          </a:p>
          <a:p>
            <a:pPr marL="283210" indent="-283210"/>
            <a:endParaRPr lang="en-US" dirty="0">
              <a:solidFill>
                <a:srgbClr val="000000"/>
              </a:solidFill>
            </a:endParaRPr>
          </a:p>
        </p:txBody>
      </p:sp>
    </p:spTree>
    <p:extLst>
      <p:ext uri="{BB962C8B-B14F-4D97-AF65-F5344CB8AC3E}">
        <p14:creationId xmlns:p14="http://schemas.microsoft.com/office/powerpoint/2010/main" val="786322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5710A-5EC1-5A7B-C79D-A6D362800D6C}"/>
              </a:ext>
            </a:extLst>
          </p:cNvPr>
          <p:cNvSpPr>
            <a:spLocks noGrp="1"/>
          </p:cNvSpPr>
          <p:nvPr>
            <p:ph type="title"/>
          </p:nvPr>
        </p:nvSpPr>
        <p:spPr/>
        <p:txBody>
          <a:bodyPr/>
          <a:lstStyle/>
          <a:p>
            <a:r>
              <a:rPr lang="en-US" dirty="0"/>
              <a:t>Force Field Review</a:t>
            </a:r>
          </a:p>
        </p:txBody>
      </p:sp>
      <p:pic>
        <p:nvPicPr>
          <p:cNvPr id="4" name="Picture 3" descr="Force Field Analysis Guide">
            <a:extLst>
              <a:ext uri="{FF2B5EF4-FFF2-40B4-BE49-F238E27FC236}">
                <a16:creationId xmlns:a16="http://schemas.microsoft.com/office/drawing/2014/main" id="{4A2AD6D0-886D-1A3D-5BF8-AC58D08B34EB}"/>
              </a:ext>
            </a:extLst>
          </p:cNvPr>
          <p:cNvPicPr>
            <a:picLocks noChangeAspect="1"/>
          </p:cNvPicPr>
          <p:nvPr/>
        </p:nvPicPr>
        <p:blipFill>
          <a:blip r:embed="rId2"/>
          <a:stretch>
            <a:fillRect/>
          </a:stretch>
        </p:blipFill>
        <p:spPr>
          <a:xfrm>
            <a:off x="1857828" y="2335309"/>
            <a:ext cx="8480877" cy="4523273"/>
          </a:xfrm>
          <a:prstGeom prst="rect">
            <a:avLst/>
          </a:prstGeom>
        </p:spPr>
      </p:pic>
    </p:spTree>
    <p:extLst>
      <p:ext uri="{BB962C8B-B14F-4D97-AF65-F5344CB8AC3E}">
        <p14:creationId xmlns:p14="http://schemas.microsoft.com/office/powerpoint/2010/main" val="283121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Placeholder 3">
            <a:extLst>
              <a:ext uri="{FF2B5EF4-FFF2-40B4-BE49-F238E27FC236}">
                <a16:creationId xmlns:a16="http://schemas.microsoft.com/office/drawing/2014/main" id="{544C2D6C-B8E6-D08A-05C6-383DDAC62616}"/>
              </a:ext>
            </a:extLst>
          </p:cNvPr>
          <p:cNvGraphicFramePr>
            <a:graphicFrameLocks noGrp="1"/>
          </p:cNvGraphicFramePr>
          <p:nvPr>
            <p:ph type="tbl" sz="quarter" idx="10"/>
            <p:extLst>
              <p:ext uri="{D42A27DB-BD31-4B8C-83A1-F6EECF244321}">
                <p14:modId xmlns:p14="http://schemas.microsoft.com/office/powerpoint/2010/main" val="4095689143"/>
              </p:ext>
            </p:extLst>
          </p:nvPr>
        </p:nvGraphicFramePr>
        <p:xfrm>
          <a:off x="594178" y="929821"/>
          <a:ext cx="10972800" cy="5569011"/>
        </p:xfrm>
        <a:graphic>
          <a:graphicData uri="http://schemas.openxmlformats.org/drawingml/2006/table">
            <a:tbl>
              <a:tblPr firstRow="1" bandRow="1">
                <a:tableStyleId>{8A107856-5554-42FB-B03E-39F5DBC370BA}</a:tableStyleId>
              </a:tblPr>
              <a:tblGrid>
                <a:gridCol w="5486400">
                  <a:extLst>
                    <a:ext uri="{9D8B030D-6E8A-4147-A177-3AD203B41FA5}">
                      <a16:colId xmlns:a16="http://schemas.microsoft.com/office/drawing/2014/main" val="2881012958"/>
                    </a:ext>
                  </a:extLst>
                </a:gridCol>
                <a:gridCol w="5486400">
                  <a:extLst>
                    <a:ext uri="{9D8B030D-6E8A-4147-A177-3AD203B41FA5}">
                      <a16:colId xmlns:a16="http://schemas.microsoft.com/office/drawing/2014/main" val="732630636"/>
                    </a:ext>
                  </a:extLst>
                </a:gridCol>
              </a:tblGrid>
              <a:tr h="352969">
                <a:tc>
                  <a:txBody>
                    <a:bodyPr/>
                    <a:lstStyle/>
                    <a:p>
                      <a:r>
                        <a:rPr lang="en-US" dirty="0">
                          <a:latin typeface="Arial"/>
                        </a:rPr>
                        <a:t>Driving Force</a:t>
                      </a:r>
                    </a:p>
                  </a:txBody>
                  <a:tcPr/>
                </a:tc>
                <a:tc>
                  <a:txBody>
                    <a:bodyPr/>
                    <a:lstStyle/>
                    <a:p>
                      <a:r>
                        <a:rPr lang="en-US" dirty="0">
                          <a:latin typeface="Arial"/>
                        </a:rPr>
                        <a:t>Restraining Force</a:t>
                      </a:r>
                    </a:p>
                  </a:txBody>
                  <a:tcPr/>
                </a:tc>
                <a:extLst>
                  <a:ext uri="{0D108BD9-81ED-4DB2-BD59-A6C34878D82A}">
                    <a16:rowId xmlns:a16="http://schemas.microsoft.com/office/drawing/2014/main" val="1146323080"/>
                  </a:ext>
                </a:extLst>
              </a:tr>
              <a:tr h="578139">
                <a:tc>
                  <a:txBody>
                    <a:bodyPr/>
                    <a:lstStyle/>
                    <a:p>
                      <a:r>
                        <a:rPr lang="en-US" err="1">
                          <a:latin typeface="Arial"/>
                        </a:rPr>
                        <a:t>Organisational</a:t>
                      </a:r>
                      <a:r>
                        <a:rPr lang="en-US" dirty="0">
                          <a:latin typeface="Arial"/>
                        </a:rPr>
                        <a:t> desire for clinical improvement</a:t>
                      </a:r>
                    </a:p>
                  </a:txBody>
                  <a:tcPr/>
                </a:tc>
                <a:tc>
                  <a:txBody>
                    <a:bodyPr/>
                    <a:lstStyle/>
                    <a:p>
                      <a:r>
                        <a:rPr lang="en-US" dirty="0">
                          <a:latin typeface="Arial"/>
                        </a:rPr>
                        <a:t>Fear of blame</a:t>
                      </a:r>
                    </a:p>
                  </a:txBody>
                  <a:tcPr/>
                </a:tc>
                <a:extLst>
                  <a:ext uri="{0D108BD9-81ED-4DB2-BD59-A6C34878D82A}">
                    <a16:rowId xmlns:a16="http://schemas.microsoft.com/office/drawing/2014/main" val="4292723910"/>
                  </a:ext>
                </a:extLst>
              </a:tr>
              <a:tr h="578139">
                <a:tc>
                  <a:txBody>
                    <a:bodyPr/>
                    <a:lstStyle/>
                    <a:p>
                      <a:r>
                        <a:rPr lang="en-US" dirty="0">
                          <a:latin typeface="Arial"/>
                        </a:rPr>
                        <a:t>Staff's own need to show CPD for registration</a:t>
                      </a:r>
                    </a:p>
                  </a:txBody>
                  <a:tcPr/>
                </a:tc>
                <a:tc>
                  <a:txBody>
                    <a:bodyPr/>
                    <a:lstStyle/>
                    <a:p>
                      <a:r>
                        <a:rPr lang="en-US" dirty="0">
                          <a:latin typeface="Arial"/>
                        </a:rPr>
                        <a:t>Time constraints</a:t>
                      </a:r>
                    </a:p>
                  </a:txBody>
                  <a:tcPr/>
                </a:tc>
                <a:extLst>
                  <a:ext uri="{0D108BD9-81ED-4DB2-BD59-A6C34878D82A}">
                    <a16:rowId xmlns:a16="http://schemas.microsoft.com/office/drawing/2014/main" val="1391172042"/>
                  </a:ext>
                </a:extLst>
              </a:tr>
              <a:tr h="578139">
                <a:tc>
                  <a:txBody>
                    <a:bodyPr/>
                    <a:lstStyle/>
                    <a:p>
                      <a:r>
                        <a:rPr lang="en-US" dirty="0">
                          <a:latin typeface="Arial"/>
                        </a:rPr>
                        <a:t>Senior Paramedic Instigation</a:t>
                      </a:r>
                    </a:p>
                  </a:txBody>
                  <a:tcPr/>
                </a:tc>
                <a:tc>
                  <a:txBody>
                    <a:bodyPr/>
                    <a:lstStyle/>
                    <a:p>
                      <a:r>
                        <a:rPr lang="en-US" dirty="0">
                          <a:latin typeface="Arial"/>
                        </a:rPr>
                        <a:t>Cultural resistance to change</a:t>
                      </a:r>
                    </a:p>
                  </a:txBody>
                  <a:tcPr/>
                </a:tc>
                <a:extLst>
                  <a:ext uri="{0D108BD9-81ED-4DB2-BD59-A6C34878D82A}">
                    <a16:rowId xmlns:a16="http://schemas.microsoft.com/office/drawing/2014/main" val="2761533250"/>
                  </a:ext>
                </a:extLst>
              </a:tr>
              <a:tr h="578139">
                <a:tc>
                  <a:txBody>
                    <a:bodyPr/>
                    <a:lstStyle/>
                    <a:p>
                      <a:r>
                        <a:rPr lang="en-US" dirty="0">
                          <a:latin typeface="Arial"/>
                        </a:rPr>
                        <a:t>Evidence based best practice</a:t>
                      </a:r>
                    </a:p>
                  </a:txBody>
                  <a:tcPr/>
                </a:tc>
                <a:tc>
                  <a:txBody>
                    <a:bodyPr/>
                    <a:lstStyle/>
                    <a:p>
                      <a:r>
                        <a:rPr lang="en-US" err="1">
                          <a:latin typeface="Arial"/>
                        </a:rPr>
                        <a:t>Organisation's</a:t>
                      </a:r>
                      <a:r>
                        <a:rPr lang="en-US" dirty="0">
                          <a:latin typeface="Arial"/>
                        </a:rPr>
                        <a:t> departmental competitiveness</a:t>
                      </a:r>
                    </a:p>
                  </a:txBody>
                  <a:tcPr/>
                </a:tc>
                <a:extLst>
                  <a:ext uri="{0D108BD9-81ED-4DB2-BD59-A6C34878D82A}">
                    <a16:rowId xmlns:a16="http://schemas.microsoft.com/office/drawing/2014/main" val="2177508892"/>
                  </a:ext>
                </a:extLst>
              </a:tr>
              <a:tr h="578139">
                <a:tc>
                  <a:txBody>
                    <a:bodyPr/>
                    <a:lstStyle/>
                    <a:p>
                      <a:r>
                        <a:rPr lang="en-US" dirty="0">
                          <a:latin typeface="Arial"/>
                        </a:rPr>
                        <a:t>Promotion of cohesion amongst teams</a:t>
                      </a:r>
                    </a:p>
                  </a:txBody>
                  <a:tcPr/>
                </a:tc>
                <a:tc>
                  <a:txBody>
                    <a:bodyPr/>
                    <a:lstStyle/>
                    <a:p>
                      <a:r>
                        <a:rPr lang="en-US" dirty="0">
                          <a:latin typeface="Arial"/>
                        </a:rPr>
                        <a:t>Lack of training in performing a debrief</a:t>
                      </a:r>
                    </a:p>
                  </a:txBody>
                  <a:tcPr/>
                </a:tc>
                <a:extLst>
                  <a:ext uri="{0D108BD9-81ED-4DB2-BD59-A6C34878D82A}">
                    <a16:rowId xmlns:a16="http://schemas.microsoft.com/office/drawing/2014/main" val="4039406480"/>
                  </a:ext>
                </a:extLst>
              </a:tr>
              <a:tr h="578139">
                <a:tc>
                  <a:txBody>
                    <a:bodyPr/>
                    <a:lstStyle/>
                    <a:p>
                      <a:r>
                        <a:rPr lang="en-US" dirty="0">
                          <a:latin typeface="Arial"/>
                        </a:rPr>
                        <a:t>Mental Health support</a:t>
                      </a:r>
                    </a:p>
                  </a:txBody>
                  <a:tcPr/>
                </a:tc>
                <a:tc>
                  <a:txBody>
                    <a:bodyPr/>
                    <a:lstStyle/>
                    <a:p>
                      <a:r>
                        <a:rPr lang="en-US" dirty="0">
                          <a:latin typeface="Arial"/>
                        </a:rPr>
                        <a:t>All pan Wales changes require bureaucratic sign off</a:t>
                      </a:r>
                    </a:p>
                  </a:txBody>
                  <a:tcPr/>
                </a:tc>
                <a:extLst>
                  <a:ext uri="{0D108BD9-81ED-4DB2-BD59-A6C34878D82A}">
                    <a16:rowId xmlns:a16="http://schemas.microsoft.com/office/drawing/2014/main" val="1217184611"/>
                  </a:ext>
                </a:extLst>
              </a:tr>
              <a:tr h="578139">
                <a:tc>
                  <a:txBody>
                    <a:bodyPr/>
                    <a:lstStyle/>
                    <a:p>
                      <a:endParaRPr lang="en-US" dirty="0">
                        <a:latin typeface="Arial"/>
                      </a:endParaRPr>
                    </a:p>
                  </a:txBody>
                  <a:tcPr/>
                </a:tc>
                <a:tc>
                  <a:txBody>
                    <a:bodyPr/>
                    <a:lstStyle/>
                    <a:p>
                      <a:r>
                        <a:rPr lang="en-US" dirty="0">
                          <a:latin typeface="Arial"/>
                        </a:rPr>
                        <a:t>Failure of clinical leadership</a:t>
                      </a:r>
                    </a:p>
                  </a:txBody>
                  <a:tcPr/>
                </a:tc>
                <a:extLst>
                  <a:ext uri="{0D108BD9-81ED-4DB2-BD59-A6C34878D82A}">
                    <a16:rowId xmlns:a16="http://schemas.microsoft.com/office/drawing/2014/main" val="2910019"/>
                  </a:ext>
                </a:extLst>
              </a:tr>
              <a:tr h="578139">
                <a:tc>
                  <a:txBody>
                    <a:bodyPr/>
                    <a:lstStyle/>
                    <a:p>
                      <a:endParaRPr lang="en-US" dirty="0">
                        <a:latin typeface="Arial"/>
                      </a:endParaRPr>
                    </a:p>
                  </a:txBody>
                  <a:tcPr/>
                </a:tc>
                <a:tc>
                  <a:txBody>
                    <a:bodyPr/>
                    <a:lstStyle/>
                    <a:p>
                      <a:r>
                        <a:rPr lang="en-US" dirty="0">
                          <a:latin typeface="Arial"/>
                        </a:rPr>
                        <a:t>Transient teams</a:t>
                      </a:r>
                    </a:p>
                  </a:txBody>
                  <a:tcPr/>
                </a:tc>
                <a:extLst>
                  <a:ext uri="{0D108BD9-81ED-4DB2-BD59-A6C34878D82A}">
                    <a16:rowId xmlns:a16="http://schemas.microsoft.com/office/drawing/2014/main" val="3276397461"/>
                  </a:ext>
                </a:extLst>
              </a:tr>
              <a:tr h="578139">
                <a:tc>
                  <a:txBody>
                    <a:bodyPr/>
                    <a:lstStyle/>
                    <a:p>
                      <a:endParaRPr lang="en-US" dirty="0">
                        <a:latin typeface="Arial"/>
                      </a:endParaRPr>
                    </a:p>
                  </a:txBody>
                  <a:tcPr/>
                </a:tc>
                <a:tc>
                  <a:txBody>
                    <a:bodyPr/>
                    <a:lstStyle/>
                    <a:p>
                      <a:r>
                        <a:rPr lang="en-US" dirty="0">
                          <a:latin typeface="Arial"/>
                        </a:rPr>
                        <a:t>Policy restrictions</a:t>
                      </a:r>
                    </a:p>
                  </a:txBody>
                  <a:tcPr/>
                </a:tc>
                <a:extLst>
                  <a:ext uri="{0D108BD9-81ED-4DB2-BD59-A6C34878D82A}">
                    <a16:rowId xmlns:a16="http://schemas.microsoft.com/office/drawing/2014/main" val="653773941"/>
                  </a:ext>
                </a:extLst>
              </a:tr>
            </a:tbl>
          </a:graphicData>
        </a:graphic>
      </p:graphicFrame>
      <p:sp>
        <p:nvSpPr>
          <p:cNvPr id="6" name="Title 1">
            <a:extLst>
              <a:ext uri="{FF2B5EF4-FFF2-40B4-BE49-F238E27FC236}">
                <a16:creationId xmlns:a16="http://schemas.microsoft.com/office/drawing/2014/main" id="{9955139A-4613-4192-EFDA-721AE240D64A}"/>
              </a:ext>
            </a:extLst>
          </p:cNvPr>
          <p:cNvSpPr>
            <a:spLocks noGrp="1"/>
          </p:cNvSpPr>
          <p:nvPr>
            <p:ph type="title"/>
          </p:nvPr>
        </p:nvSpPr>
        <p:spPr>
          <a:xfrm>
            <a:off x="594360" y="-727421"/>
            <a:ext cx="10972800" cy="1570325"/>
          </a:xfrm>
        </p:spPr>
        <p:txBody>
          <a:bodyPr/>
          <a:lstStyle/>
          <a:p>
            <a:r>
              <a:rPr lang="en-US" dirty="0">
                <a:latin typeface="Arial"/>
                <a:cs typeface="Arial"/>
              </a:rPr>
              <a:t>Force Field - Analysis</a:t>
            </a:r>
          </a:p>
        </p:txBody>
      </p:sp>
    </p:spTree>
    <p:extLst>
      <p:ext uri="{BB962C8B-B14F-4D97-AF65-F5344CB8AC3E}">
        <p14:creationId xmlns:p14="http://schemas.microsoft.com/office/powerpoint/2010/main" val="1272639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Placeholder 3">
            <a:extLst>
              <a:ext uri="{FF2B5EF4-FFF2-40B4-BE49-F238E27FC236}">
                <a16:creationId xmlns:a16="http://schemas.microsoft.com/office/drawing/2014/main" id="{11F11693-F272-A91D-27D2-0A2E40235C04}"/>
              </a:ext>
            </a:extLst>
          </p:cNvPr>
          <p:cNvGraphicFramePr>
            <a:graphicFrameLocks noGrp="1"/>
          </p:cNvGraphicFramePr>
          <p:nvPr>
            <p:ph type="tbl" sz="quarter" idx="10"/>
            <p:extLst>
              <p:ext uri="{D42A27DB-BD31-4B8C-83A1-F6EECF244321}">
                <p14:modId xmlns:p14="http://schemas.microsoft.com/office/powerpoint/2010/main" val="3587355416"/>
              </p:ext>
            </p:extLst>
          </p:nvPr>
        </p:nvGraphicFramePr>
        <p:xfrm>
          <a:off x="594178" y="1242785"/>
          <a:ext cx="10972800" cy="5155112"/>
        </p:xfrm>
        <a:graphic>
          <a:graphicData uri="http://schemas.openxmlformats.org/drawingml/2006/table">
            <a:tbl>
              <a:tblPr firstRow="1" bandRow="1">
                <a:tableStyleId>{8A107856-5554-42FB-B03E-39F5DBC370BA}</a:tableStyleId>
              </a:tblPr>
              <a:tblGrid>
                <a:gridCol w="2194560">
                  <a:extLst>
                    <a:ext uri="{9D8B030D-6E8A-4147-A177-3AD203B41FA5}">
                      <a16:colId xmlns:a16="http://schemas.microsoft.com/office/drawing/2014/main" val="1208067363"/>
                    </a:ext>
                  </a:extLst>
                </a:gridCol>
                <a:gridCol w="2194560">
                  <a:extLst>
                    <a:ext uri="{9D8B030D-6E8A-4147-A177-3AD203B41FA5}">
                      <a16:colId xmlns:a16="http://schemas.microsoft.com/office/drawing/2014/main" val="3838650091"/>
                    </a:ext>
                  </a:extLst>
                </a:gridCol>
                <a:gridCol w="2194560">
                  <a:extLst>
                    <a:ext uri="{9D8B030D-6E8A-4147-A177-3AD203B41FA5}">
                      <a16:colId xmlns:a16="http://schemas.microsoft.com/office/drawing/2014/main" val="4146723527"/>
                    </a:ext>
                  </a:extLst>
                </a:gridCol>
                <a:gridCol w="2194560">
                  <a:extLst>
                    <a:ext uri="{9D8B030D-6E8A-4147-A177-3AD203B41FA5}">
                      <a16:colId xmlns:a16="http://schemas.microsoft.com/office/drawing/2014/main" val="2762522874"/>
                    </a:ext>
                  </a:extLst>
                </a:gridCol>
                <a:gridCol w="2194560">
                  <a:extLst>
                    <a:ext uri="{9D8B030D-6E8A-4147-A177-3AD203B41FA5}">
                      <a16:colId xmlns:a16="http://schemas.microsoft.com/office/drawing/2014/main" val="4092158117"/>
                    </a:ext>
                  </a:extLst>
                </a:gridCol>
              </a:tblGrid>
              <a:tr h="409012">
                <a:tc>
                  <a:txBody>
                    <a:bodyPr/>
                    <a:lstStyle/>
                    <a:p>
                      <a:r>
                        <a:rPr lang="en-US" dirty="0">
                          <a:latin typeface="Arial"/>
                        </a:rPr>
                        <a:t>Strategy </a:t>
                      </a:r>
                    </a:p>
                  </a:txBody>
                  <a:tcPr/>
                </a:tc>
                <a:tc>
                  <a:txBody>
                    <a:bodyPr/>
                    <a:lstStyle/>
                    <a:p>
                      <a:r>
                        <a:rPr lang="en-US" dirty="0">
                          <a:latin typeface="Arial"/>
                        </a:rPr>
                        <a:t>Action</a:t>
                      </a:r>
                    </a:p>
                  </a:txBody>
                  <a:tcPr/>
                </a:tc>
                <a:tc>
                  <a:txBody>
                    <a:bodyPr/>
                    <a:lstStyle/>
                    <a:p>
                      <a:r>
                        <a:rPr lang="en-US" dirty="0">
                          <a:latin typeface="Arial"/>
                        </a:rPr>
                        <a:t>Responsibility</a:t>
                      </a:r>
                    </a:p>
                  </a:txBody>
                  <a:tcPr/>
                </a:tc>
                <a:tc>
                  <a:txBody>
                    <a:bodyPr/>
                    <a:lstStyle/>
                    <a:p>
                      <a:r>
                        <a:rPr lang="en-US" dirty="0">
                          <a:latin typeface="Arial"/>
                        </a:rPr>
                        <a:t>Location</a:t>
                      </a:r>
                    </a:p>
                  </a:txBody>
                  <a:tcPr/>
                </a:tc>
                <a:tc>
                  <a:txBody>
                    <a:bodyPr/>
                    <a:lstStyle/>
                    <a:p>
                      <a:r>
                        <a:rPr lang="en-US" dirty="0">
                          <a:latin typeface="Arial"/>
                        </a:rPr>
                        <a:t>Achievement</a:t>
                      </a:r>
                    </a:p>
                  </a:txBody>
                  <a:tcPr/>
                </a:tc>
                <a:extLst>
                  <a:ext uri="{0D108BD9-81ED-4DB2-BD59-A6C34878D82A}">
                    <a16:rowId xmlns:a16="http://schemas.microsoft.com/office/drawing/2014/main" val="2101369906"/>
                  </a:ext>
                </a:extLst>
              </a:tr>
              <a:tr h="949220">
                <a:tc>
                  <a:txBody>
                    <a:bodyPr/>
                    <a:lstStyle/>
                    <a:p>
                      <a:r>
                        <a:rPr lang="en-US" sz="1200" dirty="0">
                          <a:latin typeface="Arial"/>
                        </a:rPr>
                        <a:t>SP Clinical Supervision delivering one to one training on debriefing</a:t>
                      </a:r>
                    </a:p>
                  </a:txBody>
                  <a:tcPr/>
                </a:tc>
                <a:tc>
                  <a:txBody>
                    <a:bodyPr/>
                    <a:lstStyle/>
                    <a:p>
                      <a:r>
                        <a:rPr lang="en-US" sz="1200" dirty="0">
                          <a:latin typeface="Arial"/>
                        </a:rPr>
                        <a:t>Commence in Pembrokeshire as part of Clinical Supervision and discuss with Hywel Dda SP team for further roll out</a:t>
                      </a:r>
                    </a:p>
                  </a:txBody>
                  <a:tcPr/>
                </a:tc>
                <a:tc>
                  <a:txBody>
                    <a:bodyPr/>
                    <a:lstStyle/>
                    <a:p>
                      <a:r>
                        <a:rPr lang="en-US" sz="1200" dirty="0">
                          <a:latin typeface="Arial"/>
                        </a:rPr>
                        <a:t>Senior Paramedics</a:t>
                      </a:r>
                    </a:p>
                  </a:txBody>
                  <a:tcPr/>
                </a:tc>
                <a:tc>
                  <a:txBody>
                    <a:bodyPr/>
                    <a:lstStyle/>
                    <a:p>
                      <a:r>
                        <a:rPr lang="en-US" sz="1200" dirty="0">
                          <a:latin typeface="Arial"/>
                        </a:rPr>
                        <a:t>At all appropriate staff stations</a:t>
                      </a:r>
                    </a:p>
                  </a:txBody>
                  <a:tcPr/>
                </a:tc>
                <a:tc>
                  <a:txBody>
                    <a:bodyPr/>
                    <a:lstStyle/>
                    <a:p>
                      <a:r>
                        <a:rPr lang="en-US" sz="1200" dirty="0">
                          <a:latin typeface="Arial"/>
                        </a:rPr>
                        <a:t>Due to manning issues, for locality it may require in excess of a year to update all staff.</a:t>
                      </a:r>
                    </a:p>
                  </a:txBody>
                  <a:tcPr/>
                </a:tc>
                <a:extLst>
                  <a:ext uri="{0D108BD9-81ED-4DB2-BD59-A6C34878D82A}">
                    <a16:rowId xmlns:a16="http://schemas.microsoft.com/office/drawing/2014/main" val="3455878192"/>
                  </a:ext>
                </a:extLst>
              </a:tr>
              <a:tr h="949220">
                <a:tc>
                  <a:txBody>
                    <a:bodyPr/>
                    <a:lstStyle/>
                    <a:p>
                      <a:r>
                        <a:rPr lang="en-US" sz="1200" dirty="0">
                          <a:latin typeface="Arial"/>
                        </a:rPr>
                        <a:t>Mandatory In Service Training, whereby the Learning and Development team deliver debrief training</a:t>
                      </a:r>
                    </a:p>
                  </a:txBody>
                  <a:tcPr/>
                </a:tc>
                <a:tc>
                  <a:txBody>
                    <a:bodyPr/>
                    <a:lstStyle/>
                    <a:p>
                      <a:r>
                        <a:rPr lang="en-US" sz="1200" dirty="0">
                          <a:latin typeface="Arial"/>
                        </a:rPr>
                        <a:t>Liaise with learning and development team and clinical leadership to build a case for change</a:t>
                      </a:r>
                    </a:p>
                  </a:txBody>
                  <a:tcPr/>
                </a:tc>
                <a:tc>
                  <a:txBody>
                    <a:bodyPr/>
                    <a:lstStyle/>
                    <a:p>
                      <a:r>
                        <a:rPr lang="en-US" sz="1200" dirty="0">
                          <a:latin typeface="Arial"/>
                        </a:rPr>
                        <a:t>Initially, Senior Paramedics, subsequently Learning and Development Managers</a:t>
                      </a:r>
                    </a:p>
                  </a:txBody>
                  <a:tcPr/>
                </a:tc>
                <a:tc>
                  <a:txBody>
                    <a:bodyPr/>
                    <a:lstStyle/>
                    <a:p>
                      <a:r>
                        <a:rPr lang="en-US" sz="1200" dirty="0">
                          <a:latin typeface="Arial"/>
                        </a:rPr>
                        <a:t>Swansea, Matrix One</a:t>
                      </a:r>
                    </a:p>
                  </a:txBody>
                  <a:tcPr/>
                </a:tc>
                <a:tc>
                  <a:txBody>
                    <a:bodyPr/>
                    <a:lstStyle/>
                    <a:p>
                      <a:r>
                        <a:rPr lang="en-US" sz="1200" dirty="0">
                          <a:latin typeface="Arial"/>
                        </a:rPr>
                        <a:t>Initial discussions already held, further discussion within 6 weeks.</a:t>
                      </a:r>
                    </a:p>
                  </a:txBody>
                  <a:tcPr/>
                </a:tc>
                <a:extLst>
                  <a:ext uri="{0D108BD9-81ED-4DB2-BD59-A6C34878D82A}">
                    <a16:rowId xmlns:a16="http://schemas.microsoft.com/office/drawing/2014/main" val="4111808122"/>
                  </a:ext>
                </a:extLst>
              </a:tr>
              <a:tr h="949220">
                <a:tc>
                  <a:txBody>
                    <a:bodyPr/>
                    <a:lstStyle/>
                    <a:p>
                      <a:r>
                        <a:rPr lang="en-US" sz="1200" dirty="0">
                          <a:latin typeface="Arial"/>
                        </a:rPr>
                        <a:t>Continuing Professional Development Sessions, where staff can voluntarily attend</a:t>
                      </a:r>
                      <a:endParaRPr lang="en-US">
                        <a:latin typeface="Arial"/>
                      </a:endParaRPr>
                    </a:p>
                  </a:txBody>
                  <a:tcPr/>
                </a:tc>
                <a:tc>
                  <a:txBody>
                    <a:bodyPr/>
                    <a:lstStyle/>
                    <a:p>
                      <a:pPr lvl="0">
                        <a:buNone/>
                      </a:pPr>
                      <a:r>
                        <a:rPr lang="en-US" sz="1200" b="0" i="0" u="none" strike="noStrike" noProof="0" dirty="0">
                          <a:solidFill>
                            <a:srgbClr val="000000"/>
                          </a:solidFill>
                          <a:latin typeface="Arial"/>
                        </a:rPr>
                        <a:t>Commence in Pembrokeshire and discuss with Hywel Dda SP team for further roll out</a:t>
                      </a:r>
                      <a:endParaRPr lang="en-US">
                        <a:latin typeface="Arial"/>
                      </a:endParaRPr>
                    </a:p>
                  </a:txBody>
                  <a:tcPr/>
                </a:tc>
                <a:tc>
                  <a:txBody>
                    <a:bodyPr/>
                    <a:lstStyle/>
                    <a:p>
                      <a:r>
                        <a:rPr lang="en-US" sz="1200" dirty="0">
                          <a:latin typeface="Arial"/>
                        </a:rPr>
                        <a:t>Senior Paramedics</a:t>
                      </a:r>
                    </a:p>
                  </a:txBody>
                  <a:tcPr/>
                </a:tc>
                <a:tc>
                  <a:txBody>
                    <a:bodyPr/>
                    <a:lstStyle/>
                    <a:p>
                      <a:r>
                        <a:rPr lang="en-US" sz="1200" dirty="0">
                          <a:latin typeface="Arial"/>
                        </a:rPr>
                        <a:t>At major stations</a:t>
                      </a:r>
                    </a:p>
                  </a:txBody>
                  <a:tcPr/>
                </a:tc>
                <a:tc>
                  <a:txBody>
                    <a:bodyPr/>
                    <a:lstStyle/>
                    <a:p>
                      <a:r>
                        <a:rPr lang="en-US" sz="1200" dirty="0">
                          <a:latin typeface="Arial"/>
                        </a:rPr>
                        <a:t>Creation of session and delivery within 12 weeks.</a:t>
                      </a:r>
                    </a:p>
                  </a:txBody>
                  <a:tcPr/>
                </a:tc>
                <a:extLst>
                  <a:ext uri="{0D108BD9-81ED-4DB2-BD59-A6C34878D82A}">
                    <a16:rowId xmlns:a16="http://schemas.microsoft.com/office/drawing/2014/main" val="705077166"/>
                  </a:ext>
                </a:extLst>
              </a:tr>
              <a:tr h="949220">
                <a:tc>
                  <a:txBody>
                    <a:bodyPr/>
                    <a:lstStyle/>
                    <a:p>
                      <a:r>
                        <a:rPr lang="en-US" sz="1200" dirty="0">
                          <a:latin typeface="Arial"/>
                        </a:rPr>
                        <a:t>Contact Swansea University and discuss the option of teaching pertaining to debriefing</a:t>
                      </a:r>
                    </a:p>
                  </a:txBody>
                  <a:tcPr/>
                </a:tc>
                <a:tc>
                  <a:txBody>
                    <a:bodyPr/>
                    <a:lstStyle/>
                    <a:p>
                      <a:r>
                        <a:rPr lang="en-US" sz="1200" dirty="0">
                          <a:latin typeface="Arial"/>
                        </a:rPr>
                        <a:t>Contact course leads for Paramedic Science and arrange a meeting for discussion</a:t>
                      </a:r>
                    </a:p>
                  </a:txBody>
                  <a:tcPr/>
                </a:tc>
                <a:tc>
                  <a:txBody>
                    <a:bodyPr/>
                    <a:lstStyle/>
                    <a:p>
                      <a:r>
                        <a:rPr lang="en-US" sz="1200" dirty="0">
                          <a:latin typeface="Arial"/>
                        </a:rPr>
                        <a:t>Senior Paramedic, then subsequently Course Leads for Paramedic Science</a:t>
                      </a:r>
                    </a:p>
                  </a:txBody>
                  <a:tcPr/>
                </a:tc>
                <a:tc>
                  <a:txBody>
                    <a:bodyPr/>
                    <a:lstStyle/>
                    <a:p>
                      <a:r>
                        <a:rPr lang="en-US" sz="1200" dirty="0">
                          <a:latin typeface="Arial"/>
                        </a:rPr>
                        <a:t>Online</a:t>
                      </a:r>
                    </a:p>
                  </a:txBody>
                  <a:tcPr/>
                </a:tc>
                <a:tc>
                  <a:txBody>
                    <a:bodyPr/>
                    <a:lstStyle/>
                    <a:p>
                      <a:r>
                        <a:rPr lang="en-US" sz="1200" dirty="0">
                          <a:latin typeface="Arial"/>
                        </a:rPr>
                        <a:t>Contact established within 6 weeks </a:t>
                      </a:r>
                    </a:p>
                  </a:txBody>
                  <a:tcPr/>
                </a:tc>
                <a:extLst>
                  <a:ext uri="{0D108BD9-81ED-4DB2-BD59-A6C34878D82A}">
                    <a16:rowId xmlns:a16="http://schemas.microsoft.com/office/drawing/2014/main" val="1476969603"/>
                  </a:ext>
                </a:extLst>
              </a:tr>
              <a:tr h="949220">
                <a:tc>
                  <a:txBody>
                    <a:bodyPr/>
                    <a:lstStyle/>
                    <a:p>
                      <a:r>
                        <a:rPr lang="en-US" sz="1200" dirty="0">
                          <a:latin typeface="Arial"/>
                        </a:rPr>
                        <a:t>Online training as part of yearly certification</a:t>
                      </a:r>
                    </a:p>
                  </a:txBody>
                  <a:tcPr/>
                </a:tc>
                <a:tc>
                  <a:txBody>
                    <a:bodyPr/>
                    <a:lstStyle/>
                    <a:p>
                      <a:r>
                        <a:rPr lang="en-US" sz="1200" dirty="0">
                          <a:latin typeface="Arial"/>
                        </a:rPr>
                        <a:t>Further discussion with learning and development team</a:t>
                      </a:r>
                    </a:p>
                  </a:txBody>
                  <a:tcPr/>
                </a:tc>
                <a:tc>
                  <a:txBody>
                    <a:bodyPr/>
                    <a:lstStyle/>
                    <a:p>
                      <a:r>
                        <a:rPr lang="en-US" sz="1200" dirty="0">
                          <a:latin typeface="Arial"/>
                        </a:rPr>
                        <a:t>Senior Paramedics</a:t>
                      </a:r>
                    </a:p>
                  </a:txBody>
                  <a:tcPr/>
                </a:tc>
                <a:tc>
                  <a:txBody>
                    <a:bodyPr/>
                    <a:lstStyle/>
                    <a:p>
                      <a:r>
                        <a:rPr lang="en-US" sz="1200" dirty="0">
                          <a:latin typeface="Arial"/>
                        </a:rPr>
                        <a:t>Online</a:t>
                      </a:r>
                    </a:p>
                  </a:txBody>
                  <a:tcPr/>
                </a:tc>
                <a:tc>
                  <a:txBody>
                    <a:bodyPr/>
                    <a:lstStyle/>
                    <a:p>
                      <a:r>
                        <a:rPr lang="en-US" sz="1200" dirty="0">
                          <a:latin typeface="Arial"/>
                        </a:rPr>
                        <a:t>Contact established with discussions to be arranged. Not a timeframe that can be controlled.</a:t>
                      </a:r>
                    </a:p>
                  </a:txBody>
                  <a:tcPr/>
                </a:tc>
                <a:extLst>
                  <a:ext uri="{0D108BD9-81ED-4DB2-BD59-A6C34878D82A}">
                    <a16:rowId xmlns:a16="http://schemas.microsoft.com/office/drawing/2014/main" val="3523164205"/>
                  </a:ext>
                </a:extLst>
              </a:tr>
            </a:tbl>
          </a:graphicData>
        </a:graphic>
      </p:graphicFrame>
      <p:sp>
        <p:nvSpPr>
          <p:cNvPr id="6" name="Title 1">
            <a:extLst>
              <a:ext uri="{FF2B5EF4-FFF2-40B4-BE49-F238E27FC236}">
                <a16:creationId xmlns:a16="http://schemas.microsoft.com/office/drawing/2014/main" id="{4E1D3EC8-40D6-A219-C275-46786E732F39}"/>
              </a:ext>
            </a:extLst>
          </p:cNvPr>
          <p:cNvSpPr>
            <a:spLocks noGrp="1"/>
          </p:cNvSpPr>
          <p:nvPr>
            <p:ph type="title"/>
          </p:nvPr>
        </p:nvSpPr>
        <p:spPr>
          <a:xfrm>
            <a:off x="594360" y="-550529"/>
            <a:ext cx="10972800" cy="1570325"/>
          </a:xfrm>
        </p:spPr>
        <p:txBody>
          <a:bodyPr/>
          <a:lstStyle/>
          <a:p>
            <a:r>
              <a:rPr lang="en-US" dirty="0">
                <a:latin typeface="Arial"/>
                <a:cs typeface="Arial"/>
              </a:rPr>
              <a:t>Force Field – Action Plan</a:t>
            </a:r>
          </a:p>
        </p:txBody>
      </p:sp>
    </p:spTree>
    <p:extLst>
      <p:ext uri="{BB962C8B-B14F-4D97-AF65-F5344CB8AC3E}">
        <p14:creationId xmlns:p14="http://schemas.microsoft.com/office/powerpoint/2010/main" val="4206615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39954-AFDB-7BDD-5955-CCD1A2781A04}"/>
              </a:ext>
            </a:extLst>
          </p:cNvPr>
          <p:cNvSpPr>
            <a:spLocks noGrp="1"/>
          </p:cNvSpPr>
          <p:nvPr>
            <p:ph type="title"/>
          </p:nvPr>
        </p:nvSpPr>
        <p:spPr>
          <a:xfrm>
            <a:off x="594360" y="102875"/>
            <a:ext cx="10873740" cy="1680205"/>
          </a:xfrm>
        </p:spPr>
        <p:txBody>
          <a:bodyPr anchor="b">
            <a:normAutofit/>
          </a:bodyPr>
          <a:lstStyle/>
          <a:p>
            <a:r>
              <a:rPr lang="en-US" dirty="0">
                <a:latin typeface="Arial"/>
                <a:cs typeface="Arial"/>
              </a:rPr>
              <a:t>What's Next</a:t>
            </a:r>
          </a:p>
        </p:txBody>
      </p:sp>
      <p:graphicFrame>
        <p:nvGraphicFramePr>
          <p:cNvPr id="5" name="Table Placeholder 2">
            <a:extLst>
              <a:ext uri="{FF2B5EF4-FFF2-40B4-BE49-F238E27FC236}">
                <a16:creationId xmlns:a16="http://schemas.microsoft.com/office/drawing/2014/main" id="{AF43607C-72B6-C33E-EE2D-82EEA98A844A}"/>
              </a:ext>
            </a:extLst>
          </p:cNvPr>
          <p:cNvGraphicFramePr>
            <a:graphicFrameLocks noGrp="1"/>
          </p:cNvGraphicFramePr>
          <p:nvPr>
            <p:ph sz="quarter" idx="13"/>
            <p:extLst>
              <p:ext uri="{D42A27DB-BD31-4B8C-83A1-F6EECF244321}">
                <p14:modId xmlns:p14="http://schemas.microsoft.com/office/powerpoint/2010/main" val="1034963935"/>
              </p:ext>
            </p:extLst>
          </p:nvPr>
        </p:nvGraphicFramePr>
        <p:xfrm>
          <a:off x="3657600" y="2282008"/>
          <a:ext cx="7810500" cy="3699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960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5DF8F-8FA3-7702-A878-1A713D4E1A07}"/>
              </a:ext>
            </a:extLst>
          </p:cNvPr>
          <p:cNvSpPr>
            <a:spLocks noGrp="1"/>
          </p:cNvSpPr>
          <p:nvPr>
            <p:ph type="title"/>
          </p:nvPr>
        </p:nvSpPr>
        <p:spPr/>
        <p:txBody>
          <a:bodyPr/>
          <a:lstStyle/>
          <a:p>
            <a:r>
              <a:rPr lang="en-US" dirty="0">
                <a:latin typeface="Arial"/>
                <a:cs typeface="Arial"/>
              </a:rPr>
              <a:t>Short Term</a:t>
            </a:r>
          </a:p>
        </p:txBody>
      </p:sp>
      <p:sp>
        <p:nvSpPr>
          <p:cNvPr id="3" name="Table Placeholder 2">
            <a:extLst>
              <a:ext uri="{FF2B5EF4-FFF2-40B4-BE49-F238E27FC236}">
                <a16:creationId xmlns:a16="http://schemas.microsoft.com/office/drawing/2014/main" id="{293CD4E3-E945-935F-60DE-4504AD681C3E}"/>
              </a:ext>
            </a:extLst>
          </p:cNvPr>
          <p:cNvSpPr>
            <a:spLocks noGrp="1"/>
          </p:cNvSpPr>
          <p:nvPr>
            <p:ph sz="quarter" idx="14"/>
          </p:nvPr>
        </p:nvSpPr>
        <p:spPr>
          <a:xfrm>
            <a:off x="603885" y="457201"/>
            <a:ext cx="5198269" cy="5489121"/>
          </a:xfrm>
        </p:spPr>
        <p:txBody>
          <a:bodyPr vert="horz" lIns="0" tIns="274320" rIns="91440" bIns="45720" rtlCol="0" anchor="t">
            <a:normAutofit/>
          </a:bodyPr>
          <a:lstStyle/>
          <a:p>
            <a:r>
              <a:rPr lang="en-US" dirty="0">
                <a:solidFill>
                  <a:schemeClr val="tx2">
                    <a:lumMod val="75000"/>
                  </a:schemeClr>
                </a:solidFill>
                <a:latin typeface="Arial"/>
                <a:cs typeface="Arial"/>
              </a:rPr>
              <a:t>Establish local change within the Pembrokeshire locality.</a:t>
            </a:r>
          </a:p>
          <a:p>
            <a:r>
              <a:rPr lang="en-US" dirty="0">
                <a:solidFill>
                  <a:schemeClr val="tx2">
                    <a:lumMod val="75000"/>
                  </a:schemeClr>
                </a:solidFill>
                <a:latin typeface="Arial"/>
                <a:cs typeface="Arial"/>
              </a:rPr>
              <a:t>Petition the nearby Senior Paramedics and persuade them of the merits of the scheme.</a:t>
            </a:r>
          </a:p>
          <a:p>
            <a:r>
              <a:rPr lang="en-US" dirty="0">
                <a:solidFill>
                  <a:schemeClr val="tx2">
                    <a:lumMod val="75000"/>
                  </a:schemeClr>
                </a:solidFill>
                <a:latin typeface="Arial"/>
                <a:cs typeface="Arial"/>
              </a:rPr>
              <a:t>Contact stakeholders in Learning and Development, Operations and the Clinical Directorate to overcome negative forces.</a:t>
            </a:r>
          </a:p>
          <a:p>
            <a:r>
              <a:rPr lang="en-US" dirty="0">
                <a:solidFill>
                  <a:schemeClr val="tx2">
                    <a:lumMod val="75000"/>
                  </a:schemeClr>
                </a:solidFill>
                <a:latin typeface="Arial"/>
                <a:cs typeface="Arial"/>
              </a:rPr>
              <a:t>Follow up with contact to Swansea University to investigate greater collaboration.</a:t>
            </a:r>
          </a:p>
        </p:txBody>
      </p:sp>
    </p:spTree>
    <p:extLst>
      <p:ext uri="{BB962C8B-B14F-4D97-AF65-F5344CB8AC3E}">
        <p14:creationId xmlns:p14="http://schemas.microsoft.com/office/powerpoint/2010/main" val="4042854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416F-9426-8441-A2A8-B84F4E3224BC}"/>
              </a:ext>
            </a:extLst>
          </p:cNvPr>
          <p:cNvSpPr>
            <a:spLocks noGrp="1"/>
          </p:cNvSpPr>
          <p:nvPr>
            <p:ph type="title"/>
          </p:nvPr>
        </p:nvSpPr>
        <p:spPr/>
        <p:txBody>
          <a:bodyPr/>
          <a:lstStyle/>
          <a:p>
            <a:r>
              <a:rPr lang="en-US" dirty="0">
                <a:latin typeface="Arial"/>
                <a:cs typeface="Arial"/>
              </a:rPr>
              <a:t>Long Term</a:t>
            </a:r>
          </a:p>
        </p:txBody>
      </p:sp>
      <p:sp>
        <p:nvSpPr>
          <p:cNvPr id="3" name="Table Placeholder 2">
            <a:extLst>
              <a:ext uri="{FF2B5EF4-FFF2-40B4-BE49-F238E27FC236}">
                <a16:creationId xmlns:a16="http://schemas.microsoft.com/office/drawing/2014/main" id="{BBD45170-1A11-7DDD-7992-8C7D8A324772}"/>
              </a:ext>
            </a:extLst>
          </p:cNvPr>
          <p:cNvSpPr>
            <a:spLocks noGrp="1"/>
          </p:cNvSpPr>
          <p:nvPr>
            <p:ph sz="quarter" idx="15"/>
          </p:nvPr>
        </p:nvSpPr>
        <p:spPr>
          <a:xfrm>
            <a:off x="993503" y="2671989"/>
            <a:ext cx="4490827" cy="3597470"/>
          </a:xfrm>
        </p:spPr>
        <p:txBody>
          <a:bodyPr vert="horz" lIns="0" tIns="45720" rIns="0" bIns="0" rtlCol="0" anchor="t">
            <a:normAutofit/>
          </a:bodyPr>
          <a:lstStyle/>
          <a:p>
            <a:pPr marL="342900" indent="-342900">
              <a:buFont typeface="Calibri" panose="020B0604020202020204" pitchFamily="34" charset="0"/>
              <a:buChar char="-"/>
            </a:pPr>
            <a:r>
              <a:rPr lang="en-US" dirty="0">
                <a:solidFill>
                  <a:schemeClr val="tx2">
                    <a:lumMod val="75000"/>
                  </a:schemeClr>
                </a:solidFill>
                <a:latin typeface="Arial"/>
                <a:cs typeface="Arial"/>
              </a:rPr>
              <a:t>High level of comfort with debriefing and what is involved with staff pan Wales due to innovation spreading.</a:t>
            </a:r>
          </a:p>
          <a:p>
            <a:pPr marL="342900" indent="-342900">
              <a:buFont typeface="Calibri" panose="020B0604020202020204" pitchFamily="34" charset="0"/>
              <a:buChar char="-"/>
            </a:pPr>
            <a:r>
              <a:rPr lang="en-US" dirty="0">
                <a:solidFill>
                  <a:schemeClr val="tx2">
                    <a:lumMod val="75000"/>
                  </a:schemeClr>
                </a:solidFill>
                <a:latin typeface="Arial"/>
                <a:cs typeface="Arial"/>
              </a:rPr>
              <a:t>MIST performing refreshers for any development of </a:t>
            </a:r>
            <a:r>
              <a:rPr lang="en-US">
                <a:solidFill>
                  <a:schemeClr val="tx2">
                    <a:lumMod val="75000"/>
                  </a:schemeClr>
                </a:solidFill>
                <a:latin typeface="Arial"/>
                <a:cs typeface="Arial"/>
              </a:rPr>
              <a:t>debriefing best practice</a:t>
            </a:r>
            <a:endParaRPr lang="en-US" dirty="0">
              <a:solidFill>
                <a:schemeClr val="tx2">
                  <a:lumMod val="75000"/>
                </a:schemeClr>
              </a:solidFill>
              <a:latin typeface="Arial"/>
              <a:cs typeface="Arial"/>
            </a:endParaRPr>
          </a:p>
          <a:p>
            <a:pPr marL="342900" indent="-342900">
              <a:buFont typeface="Calibri" panose="020B0604020202020204" pitchFamily="34" charset="0"/>
              <a:buChar char="-"/>
            </a:pPr>
            <a:r>
              <a:rPr lang="en-US" dirty="0">
                <a:solidFill>
                  <a:schemeClr val="tx2">
                    <a:lumMod val="75000"/>
                  </a:schemeClr>
                </a:solidFill>
                <a:latin typeface="Arial"/>
                <a:cs typeface="Arial"/>
              </a:rPr>
              <a:t>New starting Paramedics trained in debriefing by Swansea University.</a:t>
            </a:r>
          </a:p>
          <a:p>
            <a:pPr marL="342900" indent="-342900">
              <a:buFont typeface="Calibri"/>
              <a:buChar char="-"/>
            </a:pPr>
            <a:endParaRPr lang="en-US" dirty="0">
              <a:solidFill>
                <a:schemeClr val="tx2">
                  <a:lumMod val="75000"/>
                </a:schemeClr>
              </a:solidFill>
              <a:latin typeface="Arial"/>
              <a:cs typeface="Arial"/>
            </a:endParaRPr>
          </a:p>
        </p:txBody>
      </p:sp>
      <p:pic>
        <p:nvPicPr>
          <p:cNvPr id="7" name="Content Placeholder 6" descr="Half face clock on a wall">
            <a:extLst>
              <a:ext uri="{FF2B5EF4-FFF2-40B4-BE49-F238E27FC236}">
                <a16:creationId xmlns:a16="http://schemas.microsoft.com/office/drawing/2014/main" id="{0C906A5A-4106-798C-E61E-4DCCC09246F7}"/>
              </a:ext>
            </a:extLst>
          </p:cNvPr>
          <p:cNvPicPr>
            <a:picLocks noGrp="1" noChangeAspect="1"/>
          </p:cNvPicPr>
          <p:nvPr>
            <p:ph sz="quarter" idx="16"/>
          </p:nvPr>
        </p:nvPicPr>
        <p:blipFill>
          <a:blip r:embed="rId2"/>
          <a:stretch>
            <a:fillRect/>
          </a:stretch>
        </p:blipFill>
        <p:spPr>
          <a:xfrm>
            <a:off x="7700509" y="3625770"/>
            <a:ext cx="4491037" cy="3231856"/>
          </a:xfrm>
        </p:spPr>
      </p:pic>
    </p:spTree>
    <p:extLst>
      <p:ext uri="{BB962C8B-B14F-4D97-AF65-F5344CB8AC3E}">
        <p14:creationId xmlns:p14="http://schemas.microsoft.com/office/powerpoint/2010/main" val="6023432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F1A79-5CF8-84BF-4424-B6ABBE33BBE1}"/>
              </a:ext>
            </a:extLst>
          </p:cNvPr>
          <p:cNvSpPr>
            <a:spLocks noGrp="1"/>
          </p:cNvSpPr>
          <p:nvPr>
            <p:ph type="ctrTitle"/>
          </p:nvPr>
        </p:nvSpPr>
        <p:spPr/>
        <p:txBody>
          <a:bodyPr/>
          <a:lstStyle/>
          <a:p>
            <a:r>
              <a:rPr lang="en-US" dirty="0">
                <a:latin typeface="Arial"/>
                <a:cs typeface="Arial"/>
              </a:rPr>
              <a:t>Monitoring Change</a:t>
            </a:r>
          </a:p>
        </p:txBody>
      </p:sp>
      <p:sp>
        <p:nvSpPr>
          <p:cNvPr id="4" name="Text Placeholder 3">
            <a:extLst>
              <a:ext uri="{FF2B5EF4-FFF2-40B4-BE49-F238E27FC236}">
                <a16:creationId xmlns:a16="http://schemas.microsoft.com/office/drawing/2014/main" id="{388DFC62-889A-0DDC-B48B-23207635EBAE}"/>
              </a:ext>
            </a:extLst>
          </p:cNvPr>
          <p:cNvSpPr>
            <a:spLocks noGrp="1"/>
          </p:cNvSpPr>
          <p:nvPr>
            <p:ph type="body" sz="quarter" idx="11"/>
          </p:nvPr>
        </p:nvSpPr>
        <p:spPr/>
        <p:txBody>
          <a:bodyPr vert="horz" lIns="0" tIns="0" rIns="0" bIns="0" rtlCol="0" anchor="t">
            <a:noAutofit/>
          </a:bodyPr>
          <a:lstStyle/>
          <a:p>
            <a:r>
              <a:rPr lang="en-US" b="0" dirty="0">
                <a:latin typeface="Arial"/>
                <a:cs typeface="Arial"/>
              </a:rPr>
              <a:t>Create a </a:t>
            </a:r>
            <a:r>
              <a:rPr lang="en-US" b="0" dirty="0" err="1">
                <a:latin typeface="Arial"/>
                <a:cs typeface="Arial"/>
              </a:rPr>
              <a:t>PowerBI</a:t>
            </a:r>
            <a:r>
              <a:rPr lang="en-US" b="0" dirty="0">
                <a:latin typeface="Arial"/>
                <a:cs typeface="Arial"/>
              </a:rPr>
              <a:t> tool and Microsoft Form for staff to fill. This would enable the tracking of debriefs as and when they occur and allow for a rough measure of quality and adherence.</a:t>
            </a:r>
            <a:endParaRPr lang="en-US" b="0" dirty="0"/>
          </a:p>
        </p:txBody>
      </p:sp>
      <p:sp>
        <p:nvSpPr>
          <p:cNvPr id="5" name="TextBox 4">
            <a:extLst>
              <a:ext uri="{FF2B5EF4-FFF2-40B4-BE49-F238E27FC236}">
                <a16:creationId xmlns:a16="http://schemas.microsoft.com/office/drawing/2014/main" id="{DDC77041-1ECD-6E23-8A00-06A013D3E351}"/>
              </a:ext>
            </a:extLst>
          </p:cNvPr>
          <p:cNvSpPr txBox="1"/>
          <p:nvPr/>
        </p:nvSpPr>
        <p:spPr>
          <a:xfrm>
            <a:off x="6405483" y="4589652"/>
            <a:ext cx="49641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5D7D40"/>
                </a:solidFill>
                <a:latin typeface="Arial"/>
                <a:cs typeface="Arial"/>
              </a:rPr>
              <a:t>There is no absolute figure of adherence that would indicate success, a growing trend of more debriefs would be the aim.</a:t>
            </a:r>
          </a:p>
        </p:txBody>
      </p:sp>
    </p:spTree>
    <p:extLst>
      <p:ext uri="{BB962C8B-B14F-4D97-AF65-F5344CB8AC3E}">
        <p14:creationId xmlns:p14="http://schemas.microsoft.com/office/powerpoint/2010/main" val="1497288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 Time Laps Outdoors">
            <a:extLst>
              <a:ext uri="{FF2B5EF4-FFF2-40B4-BE49-F238E27FC236}">
                <a16:creationId xmlns:a16="http://schemas.microsoft.com/office/drawing/2014/main" id="{46B17DEF-9294-E2FF-6098-13B808FD51B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559" b="6252"/>
          <a:stretch/>
        </p:blipFill>
        <p:spPr>
          <a:xfrm>
            <a:off x="20" y="-20585"/>
            <a:ext cx="12191980" cy="688053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a:noFill/>
        </p:spPr>
      </p:pic>
      <p:sp>
        <p:nvSpPr>
          <p:cNvPr id="2" name="Title 1">
            <a:extLst>
              <a:ext uri="{FF2B5EF4-FFF2-40B4-BE49-F238E27FC236}">
                <a16:creationId xmlns:a16="http://schemas.microsoft.com/office/drawing/2014/main" id="{7BD1AB87-DB3D-8EF0-F155-578C0D6D7D0B}"/>
              </a:ext>
            </a:extLst>
          </p:cNvPr>
          <p:cNvSpPr>
            <a:spLocks noGrp="1"/>
          </p:cNvSpPr>
          <p:nvPr>
            <p:ph type="title"/>
          </p:nvPr>
        </p:nvSpPr>
        <p:spPr>
          <a:xfrm>
            <a:off x="6300288" y="1810183"/>
            <a:ext cx="5477479" cy="3291840"/>
          </a:xfrm>
        </p:spPr>
        <p:txBody>
          <a:bodyPr anchor="b">
            <a:normAutofit/>
          </a:bodyPr>
          <a:lstStyle/>
          <a:p>
            <a:r>
              <a:rPr lang="en-US" dirty="0">
                <a:latin typeface="Arial"/>
                <a:cs typeface="Arial"/>
              </a:rPr>
              <a:t>Reflection</a:t>
            </a:r>
          </a:p>
        </p:txBody>
      </p:sp>
    </p:spTree>
    <p:extLst>
      <p:ext uri="{BB962C8B-B14F-4D97-AF65-F5344CB8AC3E}">
        <p14:creationId xmlns:p14="http://schemas.microsoft.com/office/powerpoint/2010/main" val="1382555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AFB22-67E9-2151-A78F-D5E184BB155E}"/>
              </a:ext>
            </a:extLst>
          </p:cNvPr>
          <p:cNvSpPr>
            <a:spLocks noGrp="1"/>
          </p:cNvSpPr>
          <p:nvPr>
            <p:ph type="title"/>
          </p:nvPr>
        </p:nvSpPr>
        <p:spPr/>
        <p:txBody>
          <a:bodyPr/>
          <a:lstStyle/>
          <a:p>
            <a:r>
              <a:rPr lang="en-US" dirty="0">
                <a:latin typeface="Arial"/>
                <a:cs typeface="Arial"/>
              </a:rPr>
              <a:t>What?</a:t>
            </a:r>
          </a:p>
        </p:txBody>
      </p:sp>
      <p:sp>
        <p:nvSpPr>
          <p:cNvPr id="3" name="Table Placeholder 2">
            <a:extLst>
              <a:ext uri="{FF2B5EF4-FFF2-40B4-BE49-F238E27FC236}">
                <a16:creationId xmlns:a16="http://schemas.microsoft.com/office/drawing/2014/main" id="{7D0EEB64-6427-F15F-0E05-CAE4B0DB3EF0}"/>
              </a:ext>
            </a:extLst>
          </p:cNvPr>
          <p:cNvSpPr>
            <a:spLocks noGrp="1"/>
          </p:cNvSpPr>
          <p:nvPr>
            <p:ph sz="quarter" idx="13"/>
          </p:nvPr>
        </p:nvSpPr>
        <p:spPr>
          <a:xfrm>
            <a:off x="594359" y="2281918"/>
            <a:ext cx="6787747" cy="4202910"/>
          </a:xfrm>
        </p:spPr>
        <p:txBody>
          <a:bodyPr vert="horz" lIns="0" tIns="228600" rIns="0" bIns="0" rtlCol="0" anchor="t">
            <a:normAutofit/>
          </a:bodyPr>
          <a:lstStyle/>
          <a:p>
            <a:pPr marL="283210" indent="-283210"/>
            <a:r>
              <a:rPr lang="en-US" sz="2000" b="0" dirty="0">
                <a:latin typeface="Arial"/>
                <a:cs typeface="Arial"/>
              </a:rPr>
              <a:t>Debriefing is a powerful tool that is currently under </a:t>
            </a:r>
            <a:r>
              <a:rPr lang="en-US" sz="2000" b="0" dirty="0" err="1">
                <a:latin typeface="Arial"/>
                <a:cs typeface="Arial"/>
              </a:rPr>
              <a:t>utilised</a:t>
            </a:r>
            <a:r>
              <a:rPr lang="en-US" sz="2000" b="0" dirty="0">
                <a:latin typeface="Arial"/>
                <a:cs typeface="Arial"/>
              </a:rPr>
              <a:t>.</a:t>
            </a:r>
          </a:p>
          <a:p>
            <a:pPr marL="283210" indent="-283210"/>
            <a:r>
              <a:rPr lang="en-US" sz="2000" b="0" dirty="0">
                <a:latin typeface="Arial"/>
                <a:cs typeface="Arial"/>
              </a:rPr>
              <a:t>There are obstacles to achieving the use of this tool more generally by stakeholders in the service.</a:t>
            </a:r>
          </a:p>
          <a:p>
            <a:pPr marL="283210" indent="-283210"/>
            <a:r>
              <a:rPr lang="en-US" sz="2000" b="0">
                <a:latin typeface="Arial"/>
                <a:cs typeface="Arial"/>
              </a:rPr>
              <a:t>WAST is currently under strain and needs to improve performance.</a:t>
            </a:r>
          </a:p>
          <a:p>
            <a:pPr marL="283210" indent="-283210"/>
            <a:r>
              <a:rPr lang="en-US" sz="2000" b="0" dirty="0">
                <a:latin typeface="Arial"/>
                <a:cs typeface="Arial"/>
              </a:rPr>
              <a:t>Debriefing a single cut in a </a:t>
            </a:r>
            <a:r>
              <a:rPr lang="en-US" sz="2000" b="0" i="1" dirty="0">
                <a:latin typeface="Arial"/>
                <a:cs typeface="Arial"/>
              </a:rPr>
              <a:t>Lingchi</a:t>
            </a:r>
            <a:r>
              <a:rPr lang="en-US" sz="2000" b="0" dirty="0">
                <a:latin typeface="Arial"/>
                <a:cs typeface="Arial"/>
              </a:rPr>
              <a:t> approach to tackling the </a:t>
            </a:r>
            <a:r>
              <a:rPr lang="en-US" sz="2000" b="0" dirty="0" err="1">
                <a:latin typeface="Arial"/>
                <a:cs typeface="Arial"/>
              </a:rPr>
              <a:t>organisational</a:t>
            </a:r>
            <a:r>
              <a:rPr lang="en-US" sz="2000" b="0" dirty="0">
                <a:latin typeface="Arial"/>
                <a:cs typeface="Arial"/>
              </a:rPr>
              <a:t> failures with clinical development.</a:t>
            </a:r>
          </a:p>
          <a:p>
            <a:pPr marL="0" indent="0">
              <a:buNone/>
            </a:pPr>
            <a:endParaRPr lang="en-US" b="0">
              <a:latin typeface="Arial"/>
              <a:cs typeface="Arial"/>
            </a:endParaRPr>
          </a:p>
        </p:txBody>
      </p:sp>
    </p:spTree>
    <p:extLst>
      <p:ext uri="{BB962C8B-B14F-4D97-AF65-F5344CB8AC3E}">
        <p14:creationId xmlns:p14="http://schemas.microsoft.com/office/powerpoint/2010/main" val="801170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294A0-033A-78FD-98B2-C808223EDF77}"/>
              </a:ext>
            </a:extLst>
          </p:cNvPr>
          <p:cNvSpPr>
            <a:spLocks noGrp="1"/>
          </p:cNvSpPr>
          <p:nvPr>
            <p:ph type="title"/>
          </p:nvPr>
        </p:nvSpPr>
        <p:spPr>
          <a:xfrm>
            <a:off x="594360" y="102875"/>
            <a:ext cx="10873740" cy="1680205"/>
          </a:xfrm>
        </p:spPr>
        <p:txBody>
          <a:bodyPr anchor="b">
            <a:normAutofit/>
          </a:bodyPr>
          <a:lstStyle/>
          <a:p>
            <a:r>
              <a:rPr lang="en-US"/>
              <a:t>So What?</a:t>
            </a:r>
          </a:p>
        </p:txBody>
      </p:sp>
      <p:sp>
        <p:nvSpPr>
          <p:cNvPr id="9" name="Content Placeholder 2">
            <a:extLst>
              <a:ext uri="{FF2B5EF4-FFF2-40B4-BE49-F238E27FC236}">
                <a16:creationId xmlns:a16="http://schemas.microsoft.com/office/drawing/2014/main" id="{6A75AF94-9216-0912-AE67-1432117BF536}"/>
              </a:ext>
            </a:extLst>
          </p:cNvPr>
          <p:cNvSpPr>
            <a:spLocks noGrp="1"/>
          </p:cNvSpPr>
          <p:nvPr>
            <p:ph sz="quarter" idx="13"/>
          </p:nvPr>
        </p:nvSpPr>
        <p:spPr>
          <a:xfrm>
            <a:off x="3657600" y="2282008"/>
            <a:ext cx="7810500" cy="3699328"/>
          </a:xfrm>
        </p:spPr>
        <p:txBody>
          <a:bodyPr vert="horz" lIns="0" tIns="228600" rIns="0" bIns="0" rtlCol="0" anchor="t">
            <a:normAutofit/>
          </a:bodyPr>
          <a:lstStyle/>
          <a:p>
            <a:pPr marL="283210" indent="-283210"/>
            <a:r>
              <a:rPr lang="en-US" dirty="0">
                <a:solidFill>
                  <a:schemeClr val="tx2">
                    <a:lumMod val="75000"/>
                  </a:schemeClr>
                </a:solidFill>
                <a:latin typeface="Arial"/>
                <a:cs typeface="Arial"/>
              </a:rPr>
              <a:t>If debriefing becomes common place staff can be individually capable of clinical growth.</a:t>
            </a:r>
          </a:p>
          <a:p>
            <a:pPr marL="283210" indent="-283210"/>
            <a:r>
              <a:rPr lang="en-US" dirty="0">
                <a:solidFill>
                  <a:schemeClr val="tx2">
                    <a:lumMod val="75000"/>
                  </a:schemeClr>
                </a:solidFill>
                <a:latin typeface="Arial"/>
                <a:cs typeface="Arial"/>
              </a:rPr>
              <a:t>Persuasion is the best tool in the arsenal to achieve </a:t>
            </a:r>
            <a:r>
              <a:rPr lang="en-US" dirty="0" err="1">
                <a:solidFill>
                  <a:schemeClr val="tx2">
                    <a:lumMod val="75000"/>
                  </a:schemeClr>
                </a:solidFill>
                <a:latin typeface="Arial"/>
                <a:cs typeface="Arial"/>
              </a:rPr>
              <a:t>organisational</a:t>
            </a:r>
            <a:r>
              <a:rPr lang="en-US" dirty="0">
                <a:solidFill>
                  <a:schemeClr val="tx2">
                    <a:lumMod val="75000"/>
                  </a:schemeClr>
                </a:solidFill>
                <a:latin typeface="Arial"/>
                <a:cs typeface="Arial"/>
              </a:rPr>
              <a:t> change from resistant stakeholders.</a:t>
            </a:r>
          </a:p>
          <a:p>
            <a:pPr marL="283210" indent="-283210"/>
            <a:r>
              <a:rPr lang="en-US" dirty="0">
                <a:solidFill>
                  <a:schemeClr val="tx2">
                    <a:lumMod val="75000"/>
                  </a:schemeClr>
                </a:solidFill>
                <a:latin typeface="Arial"/>
                <a:cs typeface="Arial"/>
              </a:rPr>
              <a:t>Inevitably it does not matter where credit for successfully integrating debriefing into our culture is allocated, </a:t>
            </a:r>
            <a:r>
              <a:rPr lang="en-US" dirty="0" err="1">
                <a:solidFill>
                  <a:schemeClr val="tx2">
                    <a:lumMod val="75000"/>
                  </a:schemeClr>
                </a:solidFill>
                <a:latin typeface="Arial"/>
                <a:cs typeface="Arial"/>
              </a:rPr>
              <a:t>ther</a:t>
            </a:r>
            <a:r>
              <a:rPr lang="en-US" dirty="0">
                <a:solidFill>
                  <a:schemeClr val="tx2">
                    <a:lumMod val="75000"/>
                  </a:schemeClr>
                </a:solidFill>
                <a:latin typeface="Arial"/>
                <a:cs typeface="Arial"/>
              </a:rPr>
              <a:t> results are more important.</a:t>
            </a:r>
          </a:p>
          <a:p>
            <a:pPr marL="283210" indent="-283210"/>
            <a:endParaRPr lang="en-US" dirty="0">
              <a:solidFill>
                <a:schemeClr val="tx2">
                  <a:lumMod val="75000"/>
                </a:schemeClr>
              </a:solidFill>
              <a:latin typeface="Arial"/>
              <a:cs typeface="Arial"/>
            </a:endParaRPr>
          </a:p>
        </p:txBody>
      </p:sp>
    </p:spTree>
    <p:extLst>
      <p:ext uri="{BB962C8B-B14F-4D97-AF65-F5344CB8AC3E}">
        <p14:creationId xmlns:p14="http://schemas.microsoft.com/office/powerpoint/2010/main" val="11759529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F134-D286-AF7F-CE0F-BEBC1AF4ED2F}"/>
              </a:ext>
            </a:extLst>
          </p:cNvPr>
          <p:cNvSpPr>
            <a:spLocks noGrp="1"/>
          </p:cNvSpPr>
          <p:nvPr>
            <p:ph type="title"/>
          </p:nvPr>
        </p:nvSpPr>
        <p:spPr>
          <a:xfrm>
            <a:off x="594360" y="189572"/>
            <a:ext cx="6787747" cy="1593507"/>
          </a:xfrm>
        </p:spPr>
        <p:txBody>
          <a:bodyPr anchor="b">
            <a:normAutofit/>
          </a:bodyPr>
          <a:lstStyle/>
          <a:p>
            <a:r>
              <a:rPr lang="en-US"/>
              <a:t>What Next?</a:t>
            </a:r>
          </a:p>
        </p:txBody>
      </p:sp>
      <p:sp>
        <p:nvSpPr>
          <p:cNvPr id="8" name="Content Placeholder 2">
            <a:extLst>
              <a:ext uri="{FF2B5EF4-FFF2-40B4-BE49-F238E27FC236}">
                <a16:creationId xmlns:a16="http://schemas.microsoft.com/office/drawing/2014/main" id="{2BB9B5C4-39AA-57B1-CC1D-965C347B0024}"/>
              </a:ext>
            </a:extLst>
          </p:cNvPr>
          <p:cNvSpPr>
            <a:spLocks noGrp="1"/>
          </p:cNvSpPr>
          <p:nvPr>
            <p:ph sz="quarter" idx="13"/>
          </p:nvPr>
        </p:nvSpPr>
        <p:spPr>
          <a:xfrm>
            <a:off x="594359" y="2281918"/>
            <a:ext cx="6787747" cy="3708517"/>
          </a:xfrm>
        </p:spPr>
        <p:txBody>
          <a:bodyPr vert="horz" lIns="0" tIns="228600" rIns="0" bIns="0" rtlCol="0" anchor="t">
            <a:normAutofit/>
          </a:bodyPr>
          <a:lstStyle/>
          <a:p>
            <a:pPr marL="283210" indent="-283210"/>
            <a:r>
              <a:rPr lang="en-US" b="0"/>
              <a:t>Gain stakeholder participation in what is a no cost high reward project.</a:t>
            </a:r>
          </a:p>
          <a:p>
            <a:pPr marL="283210" indent="-283210"/>
            <a:r>
              <a:rPr lang="en-US" b="0"/>
              <a:t>Monitor compliance and improvement in Pembrokeshire locality to discern any benefit.</a:t>
            </a:r>
          </a:p>
          <a:p>
            <a:pPr marL="283210" indent="-283210"/>
            <a:r>
              <a:rPr lang="en-US" b="0"/>
              <a:t>It appears that an idea needs more than just to be good to achieve traction within the organisation.</a:t>
            </a:r>
          </a:p>
          <a:p>
            <a:pPr marL="283210" indent="-283210"/>
            <a:endParaRPr lang="en-US"/>
          </a:p>
        </p:txBody>
      </p:sp>
    </p:spTree>
    <p:extLst>
      <p:ext uri="{BB962C8B-B14F-4D97-AF65-F5344CB8AC3E}">
        <p14:creationId xmlns:p14="http://schemas.microsoft.com/office/powerpoint/2010/main" val="37289264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50A7-9511-F698-09E7-009D620DFCEF}"/>
              </a:ext>
            </a:extLst>
          </p:cNvPr>
          <p:cNvSpPr>
            <a:spLocks noGrp="1"/>
          </p:cNvSpPr>
          <p:nvPr>
            <p:ph type="title"/>
          </p:nvPr>
        </p:nvSpPr>
        <p:spPr/>
        <p:txBody>
          <a:bodyPr/>
          <a:lstStyle/>
          <a:p>
            <a:r>
              <a:rPr lang="en-US" dirty="0">
                <a:latin typeface="Arial"/>
                <a:cs typeface="Arial"/>
              </a:rPr>
              <a:t>References</a:t>
            </a:r>
          </a:p>
        </p:txBody>
      </p:sp>
      <p:sp>
        <p:nvSpPr>
          <p:cNvPr id="3" name="Table Placeholder 2">
            <a:extLst>
              <a:ext uri="{FF2B5EF4-FFF2-40B4-BE49-F238E27FC236}">
                <a16:creationId xmlns:a16="http://schemas.microsoft.com/office/drawing/2014/main" id="{461D63C0-9725-12F1-DC27-A11A44118710}"/>
              </a:ext>
            </a:extLst>
          </p:cNvPr>
          <p:cNvSpPr>
            <a:spLocks noGrp="1"/>
          </p:cNvSpPr>
          <p:nvPr>
            <p:ph sz="quarter" idx="13"/>
          </p:nvPr>
        </p:nvSpPr>
        <p:spPr/>
        <p:txBody>
          <a:bodyPr vert="horz" lIns="0" tIns="228600" rIns="0" bIns="0" rtlCol="0" anchor="t">
            <a:normAutofit fontScale="47500" lnSpcReduction="20000"/>
          </a:bodyPr>
          <a:lstStyle/>
          <a:p>
            <a:pPr marL="283210" indent="-283210"/>
            <a:r>
              <a:rPr lang="en-US" sz="1100" dirty="0">
                <a:latin typeface="Arial"/>
                <a:cs typeface="Arial"/>
              </a:rPr>
              <a:t>AACE (2017) </a:t>
            </a:r>
            <a:r>
              <a:rPr lang="en-US" sz="1100" i="1" dirty="0">
                <a:latin typeface="Arial"/>
                <a:cs typeface="Arial"/>
              </a:rPr>
              <a:t>WHAT IS GOOD AMBULANCE SERVICE CARE?</a:t>
            </a:r>
            <a:r>
              <a:rPr lang="en-US" sz="1100" dirty="0">
                <a:latin typeface="Arial"/>
                <a:cs typeface="Arial"/>
              </a:rPr>
              <a:t> Available at: </a:t>
            </a:r>
            <a:r>
              <a:rPr lang="en-US" sz="1100" dirty="0">
                <a:latin typeface="Arial"/>
                <a:cs typeface="Arial"/>
                <a:hlinkClick r:id="rId2"/>
              </a:rPr>
              <a:t>https://aace.org.uk/news/good-ambulance-service-care-innovative-new-research-animation-explains-need-look-beyond-response-times/</a:t>
            </a:r>
            <a:r>
              <a:rPr lang="en-US" sz="1100" dirty="0">
                <a:latin typeface="Arial"/>
                <a:cs typeface="Arial"/>
              </a:rPr>
              <a:t> (Accessed: 18 February 2024).</a:t>
            </a:r>
          </a:p>
          <a:p>
            <a:pPr marL="283210" indent="-283210"/>
            <a:r>
              <a:rPr lang="en-US" sz="1100" dirty="0">
                <a:latin typeface="Arial"/>
                <a:cs typeface="Arial"/>
              </a:rPr>
              <a:t>AACE (2021). </a:t>
            </a:r>
            <a:r>
              <a:rPr lang="en-US" sz="1100" i="1" dirty="0">
                <a:latin typeface="Arial"/>
                <a:cs typeface="Arial"/>
              </a:rPr>
              <a:t>Clinical Supervision: Framework for UK Ambulance Services 2021 </a:t>
            </a:r>
            <a:r>
              <a:rPr lang="en-US" sz="1100" dirty="0">
                <a:latin typeface="Arial"/>
                <a:cs typeface="Arial"/>
              </a:rPr>
              <a:t>. [online] </a:t>
            </a:r>
            <a:r>
              <a:rPr lang="en-US" sz="1100" i="1" dirty="0">
                <a:latin typeface="Arial"/>
                <a:cs typeface="Arial"/>
              </a:rPr>
              <a:t>AACE</a:t>
            </a:r>
            <a:r>
              <a:rPr lang="en-US" sz="1100" dirty="0">
                <a:latin typeface="Arial"/>
                <a:cs typeface="Arial"/>
              </a:rPr>
              <a:t>, p.5. Available at: </a:t>
            </a:r>
            <a:r>
              <a:rPr lang="en-US" sz="1100" dirty="0">
                <a:latin typeface="Arial"/>
                <a:cs typeface="Arial"/>
                <a:hlinkClick r:id="rId3"/>
              </a:rPr>
              <a:t>https://aace.org.uk/wp-content/uploads/2021/12/Clinical-Supervision.docx-Final.pdf</a:t>
            </a:r>
            <a:r>
              <a:rPr lang="en-US" sz="1100" dirty="0">
                <a:latin typeface="Arial"/>
                <a:cs typeface="Arial"/>
              </a:rPr>
              <a:t> [Accessed 24 Feb. 2024].</a:t>
            </a:r>
          </a:p>
          <a:p>
            <a:pPr marL="283210" indent="-283210"/>
            <a:r>
              <a:rPr lang="en-US" sz="1100" dirty="0">
                <a:latin typeface="Arial"/>
                <a:cs typeface="Arial"/>
              </a:rPr>
              <a:t>Arriaga, A.F., </a:t>
            </a:r>
            <a:r>
              <a:rPr lang="en-US" sz="1100" dirty="0" err="1">
                <a:latin typeface="Arial"/>
                <a:cs typeface="Arial"/>
              </a:rPr>
              <a:t>Szyld</a:t>
            </a:r>
            <a:r>
              <a:rPr lang="en-US" sz="1100" dirty="0">
                <a:latin typeface="Arial"/>
                <a:cs typeface="Arial"/>
              </a:rPr>
              <a:t>, D. and Pian-Smith, M.C.M. (2020) ‘Real-time debriefing after critical events’, </a:t>
            </a:r>
            <a:r>
              <a:rPr lang="en-US" sz="1100" i="1" dirty="0">
                <a:latin typeface="Arial"/>
                <a:cs typeface="Arial"/>
              </a:rPr>
              <a:t>Anesthesiology Clinics</a:t>
            </a:r>
            <a:r>
              <a:rPr lang="en-US" sz="1100" dirty="0">
                <a:latin typeface="Arial"/>
                <a:cs typeface="Arial"/>
              </a:rPr>
              <a:t>, 38(4), pp. 801–820. doi:10.1016/j.anclin.2020.08.003.</a:t>
            </a:r>
          </a:p>
          <a:p>
            <a:pPr marL="283210" indent="-283210"/>
            <a:r>
              <a:rPr lang="en-US" sz="1100" dirty="0">
                <a:latin typeface="Arial"/>
                <a:cs typeface="Arial"/>
              </a:rPr>
              <a:t>Black, D. and Dewhurst, G. (2011). Delivery of Core Medical training: the Role of a Local Faculty Group. </a:t>
            </a:r>
            <a:r>
              <a:rPr lang="en-US" sz="1100" i="1" dirty="0">
                <a:latin typeface="Arial"/>
                <a:cs typeface="Arial"/>
              </a:rPr>
              <a:t>Clinical Medicine</a:t>
            </a:r>
            <a:r>
              <a:rPr lang="en-US" sz="1100" dirty="0">
                <a:latin typeface="Arial"/>
                <a:cs typeface="Arial"/>
              </a:rPr>
              <a:t>, [online] 11(5), pp.438–442. </a:t>
            </a:r>
            <a:r>
              <a:rPr lang="en-US" sz="1100" dirty="0" err="1">
                <a:latin typeface="Arial"/>
                <a:cs typeface="Arial"/>
              </a:rPr>
              <a:t>doi:https</a:t>
            </a:r>
            <a:r>
              <a:rPr lang="en-US" sz="1100" dirty="0">
                <a:latin typeface="Arial"/>
                <a:cs typeface="Arial"/>
              </a:rPr>
              <a:t>://doi.org/10.7861/clinmedicine.11-5-438.</a:t>
            </a:r>
          </a:p>
          <a:p>
            <a:pPr marL="283210" indent="-283210"/>
            <a:r>
              <a:rPr lang="en-US" sz="1100" dirty="0">
                <a:latin typeface="Arial"/>
                <a:cs typeface="Arial"/>
              </a:rPr>
              <a:t>Brazil, V., Symon, B. and Twigg, S. (2021) ‘Clinical debriefing in the emergency department’, </a:t>
            </a:r>
            <a:r>
              <a:rPr lang="en-US" sz="1100" i="1" dirty="0">
                <a:latin typeface="Arial"/>
                <a:cs typeface="Arial"/>
              </a:rPr>
              <a:t>Emergency Medicine Australasia</a:t>
            </a:r>
            <a:r>
              <a:rPr lang="en-US" sz="1100" dirty="0">
                <a:latin typeface="Arial"/>
                <a:cs typeface="Arial"/>
              </a:rPr>
              <a:t>, 33(5), pp. 778–779. doi:10.1111/1742-6723.13834.</a:t>
            </a:r>
          </a:p>
          <a:p>
            <a:pPr marL="283210" indent="-283210"/>
            <a:r>
              <a:rPr lang="en-GB" sz="1100" dirty="0">
                <a:latin typeface="Arial"/>
                <a:cs typeface="Arial"/>
              </a:rPr>
              <a:t>Buchanan, D.A. and Huczynski, A. (2017) Organizational Behaviour. 9th </a:t>
            </a:r>
            <a:r>
              <a:rPr lang="en-GB" sz="1100" dirty="0" err="1">
                <a:latin typeface="Arial"/>
                <a:cs typeface="Arial"/>
              </a:rPr>
              <a:t>edn</a:t>
            </a:r>
            <a:r>
              <a:rPr lang="en-GB" sz="1100" dirty="0">
                <a:latin typeface="Arial"/>
                <a:cs typeface="Arial"/>
              </a:rPr>
              <a:t>. Harlow: Pearson.</a:t>
            </a:r>
            <a:endParaRPr lang="en-US" sz="1100" dirty="0">
              <a:latin typeface="Arial"/>
              <a:cs typeface="Arial"/>
            </a:endParaRPr>
          </a:p>
          <a:p>
            <a:pPr marL="283210" indent="-283210"/>
            <a:r>
              <a:rPr lang="en-US" sz="1100" dirty="0">
                <a:latin typeface="Arial"/>
                <a:cs typeface="Arial"/>
              </a:rPr>
              <a:t>Couper, K. </a:t>
            </a:r>
            <a:r>
              <a:rPr lang="en-US" sz="1100" i="1" dirty="0">
                <a:latin typeface="Arial"/>
                <a:cs typeface="Arial"/>
              </a:rPr>
              <a:t>et al.</a:t>
            </a:r>
            <a:r>
              <a:rPr lang="en-US" sz="1100" dirty="0">
                <a:latin typeface="Arial"/>
                <a:cs typeface="Arial"/>
              </a:rPr>
              <a:t> (2013) ‘Debriefing to improve outcomes from critical illness: A systematic review and meta-analysis’, </a:t>
            </a:r>
            <a:r>
              <a:rPr lang="en-US" sz="1100" i="1" dirty="0">
                <a:latin typeface="Arial"/>
                <a:cs typeface="Arial"/>
              </a:rPr>
              <a:t>Intensive Care Medicine</a:t>
            </a:r>
            <a:r>
              <a:rPr lang="en-US" sz="1100" dirty="0">
                <a:latin typeface="Arial"/>
                <a:cs typeface="Arial"/>
              </a:rPr>
              <a:t>, 39(9), pp. 1513–1523. doi:10.1007/s00134-013-2951-7.</a:t>
            </a:r>
          </a:p>
          <a:p>
            <a:pPr marL="283210" indent="-283210"/>
            <a:r>
              <a:rPr lang="en-US" sz="1100" dirty="0">
                <a:latin typeface="Arial"/>
                <a:cs typeface="Arial"/>
              </a:rPr>
              <a:t>Harvey, S.B. </a:t>
            </a:r>
            <a:r>
              <a:rPr lang="en-US" sz="1100" i="1" dirty="0">
                <a:latin typeface="Arial"/>
                <a:cs typeface="Arial"/>
              </a:rPr>
              <a:t>et al.</a:t>
            </a:r>
            <a:r>
              <a:rPr lang="en-US" sz="1100" dirty="0">
                <a:latin typeface="Arial"/>
                <a:cs typeface="Arial"/>
              </a:rPr>
              <a:t> (2021) ‘Mental illness and suicide among physicians’, </a:t>
            </a:r>
            <a:r>
              <a:rPr lang="en-US" sz="1100" i="1" dirty="0">
                <a:latin typeface="Arial"/>
                <a:cs typeface="Arial"/>
              </a:rPr>
              <a:t>The Lancet</a:t>
            </a:r>
            <a:r>
              <a:rPr lang="en-US" sz="1100" dirty="0">
                <a:latin typeface="Arial"/>
                <a:cs typeface="Arial"/>
              </a:rPr>
              <a:t>, 398(10303), pp. 920–930. doi:10.1016/s0140-6736(21)01596-8.</a:t>
            </a:r>
          </a:p>
          <a:p>
            <a:pPr marL="283210" indent="-283210"/>
            <a:r>
              <a:rPr lang="en-US" sz="1100" dirty="0">
                <a:latin typeface="Arial"/>
                <a:cs typeface="Arial"/>
              </a:rPr>
              <a:t>Henderson, T. </a:t>
            </a:r>
            <a:r>
              <a:rPr lang="en-US" sz="1100" i="1" dirty="0">
                <a:latin typeface="Arial"/>
                <a:cs typeface="Arial"/>
              </a:rPr>
              <a:t>et al.</a:t>
            </a:r>
            <a:r>
              <a:rPr lang="en-US" sz="1100" dirty="0">
                <a:latin typeface="Arial"/>
                <a:cs typeface="Arial"/>
              </a:rPr>
              <a:t> (2019) ‘Examining the type and frequency of incidents attended by UK Paramedics’, </a:t>
            </a:r>
            <a:r>
              <a:rPr lang="en-US" sz="1100" i="1" dirty="0">
                <a:latin typeface="Arial"/>
                <a:cs typeface="Arial"/>
              </a:rPr>
              <a:t>Journal of Paramedic Practice</a:t>
            </a:r>
            <a:r>
              <a:rPr lang="en-US" sz="1100" dirty="0">
                <a:latin typeface="Arial"/>
                <a:cs typeface="Arial"/>
              </a:rPr>
              <a:t>, 11(9), pp. 396–402. doi:10.12968/jpar.2019.11.9.396.</a:t>
            </a:r>
          </a:p>
          <a:p>
            <a:pPr marL="283210" indent="-283210"/>
            <a:r>
              <a:rPr lang="en-US" sz="1100" dirty="0">
                <a:latin typeface="Arial"/>
                <a:cs typeface="Arial"/>
              </a:rPr>
              <a:t>Heydari, A., Basiri Moghaddam, K., Sadat Manzari, Z. and Mahram, B. (2017). Mental Challenges of Nurses in the Face of Unlearning Situations in hospitals: a Qualitative Study. </a:t>
            </a:r>
            <a:r>
              <a:rPr lang="en-US" sz="1100" i="1" dirty="0">
                <a:latin typeface="Arial"/>
                <a:cs typeface="Arial"/>
              </a:rPr>
              <a:t>Electronic Physician</a:t>
            </a:r>
            <a:r>
              <a:rPr lang="en-US" sz="1100" dirty="0">
                <a:latin typeface="Arial"/>
                <a:cs typeface="Arial"/>
              </a:rPr>
              <a:t>, 9(9), pp.5237–5243. </a:t>
            </a:r>
            <a:r>
              <a:rPr lang="en-US" sz="1100" err="1">
                <a:latin typeface="Arial"/>
                <a:cs typeface="Arial"/>
              </a:rPr>
              <a:t>doi:https</a:t>
            </a:r>
            <a:r>
              <a:rPr lang="en-US" sz="1100" dirty="0">
                <a:latin typeface="Arial"/>
                <a:cs typeface="Arial"/>
              </a:rPr>
              <a:t>://doi.org/10.19082/5237.</a:t>
            </a:r>
          </a:p>
          <a:p>
            <a:pPr marL="283210" indent="-283210"/>
            <a:r>
              <a:rPr lang="en-US" sz="1100" dirty="0">
                <a:ea typeface="+mn-lt"/>
                <a:cs typeface="+mn-lt"/>
              </a:rPr>
              <a:t>Hiatt, J.M. (2006). </a:t>
            </a:r>
            <a:r>
              <a:rPr lang="en-US" sz="1100" i="1" dirty="0">
                <a:ea typeface="+mn-lt"/>
                <a:cs typeface="+mn-lt"/>
              </a:rPr>
              <a:t>ADKAR: a Model for Change in Business, Government, and Our Community</a:t>
            </a:r>
            <a:r>
              <a:rPr lang="en-US" sz="1100" dirty="0">
                <a:ea typeface="+mn-lt"/>
                <a:cs typeface="+mn-lt"/>
              </a:rPr>
              <a:t>. 1st ed. Loveland: </a:t>
            </a:r>
            <a:r>
              <a:rPr lang="en-US" sz="1100" dirty="0" err="1">
                <a:ea typeface="+mn-lt"/>
                <a:cs typeface="+mn-lt"/>
              </a:rPr>
              <a:t>Prosci</a:t>
            </a:r>
            <a:r>
              <a:rPr lang="en-US" sz="1100" dirty="0">
                <a:ea typeface="+mn-lt"/>
                <a:cs typeface="+mn-lt"/>
              </a:rPr>
              <a:t> Learning Center Publications.</a:t>
            </a:r>
            <a:endParaRPr lang="en-US" sz="1100" dirty="0">
              <a:latin typeface="Arial"/>
              <a:cs typeface="Arial"/>
            </a:endParaRPr>
          </a:p>
          <a:p>
            <a:pPr marL="283210" indent="-283210"/>
            <a:r>
              <a:rPr lang="en-US" sz="1100" dirty="0">
                <a:latin typeface="Arial"/>
                <a:cs typeface="Arial"/>
              </a:rPr>
              <a:t>House of Commons: Committee of Public Accounts (2017). </a:t>
            </a:r>
            <a:r>
              <a:rPr lang="en-US" sz="1100" i="1" dirty="0">
                <a:latin typeface="Arial"/>
                <a:cs typeface="Arial"/>
              </a:rPr>
              <a:t>NHS Ambulance Services: Sixty-second Report of Session 2016–17</a:t>
            </a:r>
            <a:r>
              <a:rPr lang="en-US" sz="1100" dirty="0">
                <a:latin typeface="Arial"/>
                <a:cs typeface="Arial"/>
              </a:rPr>
              <a:t>. [online] Available at: </a:t>
            </a:r>
            <a:r>
              <a:rPr lang="en-US" sz="1100" dirty="0">
                <a:latin typeface="Arial"/>
                <a:cs typeface="Arial"/>
                <a:hlinkClick r:id="rId4"/>
              </a:rPr>
              <a:t>https://publications.parliament.uk/pa/cm201617/cmselect/cmpubacc/1035/1035.pdf</a:t>
            </a:r>
            <a:r>
              <a:rPr lang="en-US" sz="1100" dirty="0">
                <a:latin typeface="Arial"/>
                <a:cs typeface="Arial"/>
              </a:rPr>
              <a:t> [Accessed 22 Feb. 2024].</a:t>
            </a:r>
          </a:p>
          <a:p>
            <a:pPr marL="0" indent="0">
              <a:buNone/>
            </a:pPr>
            <a:endParaRPr lang="en-US" sz="1100" dirty="0">
              <a:latin typeface="Arial"/>
              <a:cs typeface="Arial"/>
            </a:endParaRPr>
          </a:p>
          <a:p>
            <a:pPr marL="283210" indent="-283210"/>
            <a:endParaRPr lang="en-US" dirty="0"/>
          </a:p>
        </p:txBody>
      </p:sp>
    </p:spTree>
    <p:extLst>
      <p:ext uri="{BB962C8B-B14F-4D97-AF65-F5344CB8AC3E}">
        <p14:creationId xmlns:p14="http://schemas.microsoft.com/office/powerpoint/2010/main" val="2033967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409B-DAE9-F026-F4FA-E3A70102BC19}"/>
              </a:ext>
            </a:extLst>
          </p:cNvPr>
          <p:cNvSpPr>
            <a:spLocks noGrp="1"/>
          </p:cNvSpPr>
          <p:nvPr>
            <p:ph type="title"/>
          </p:nvPr>
        </p:nvSpPr>
        <p:spPr/>
        <p:txBody>
          <a:bodyPr/>
          <a:lstStyle/>
          <a:p>
            <a:r>
              <a:rPr lang="en-US" dirty="0">
                <a:latin typeface="Arial"/>
                <a:cs typeface="Arial"/>
              </a:rPr>
              <a:t>References</a:t>
            </a:r>
          </a:p>
        </p:txBody>
      </p:sp>
      <p:sp>
        <p:nvSpPr>
          <p:cNvPr id="3" name="Table Placeholder 2">
            <a:extLst>
              <a:ext uri="{FF2B5EF4-FFF2-40B4-BE49-F238E27FC236}">
                <a16:creationId xmlns:a16="http://schemas.microsoft.com/office/drawing/2014/main" id="{8313A636-831F-D585-80FE-CC898FCB2B8D}"/>
              </a:ext>
            </a:extLst>
          </p:cNvPr>
          <p:cNvSpPr>
            <a:spLocks noGrp="1"/>
          </p:cNvSpPr>
          <p:nvPr>
            <p:ph sz="quarter" idx="13"/>
          </p:nvPr>
        </p:nvSpPr>
        <p:spPr/>
        <p:txBody>
          <a:bodyPr vert="horz" lIns="0" tIns="228600" rIns="0" bIns="0" rtlCol="0" anchor="t">
            <a:normAutofit fontScale="62500" lnSpcReduction="20000"/>
          </a:bodyPr>
          <a:lstStyle/>
          <a:p>
            <a:pPr marL="283210" indent="-283210"/>
            <a:r>
              <a:rPr lang="en-US" sz="800" dirty="0">
                <a:latin typeface="Arial"/>
                <a:cs typeface="Arial"/>
              </a:rPr>
              <a:t>Johnston, S., Wild, J., Sanderson, K. and Kent, B. (2020). Perceptions and Experiences of Employee Mental Health Support: a cross-sectional Survey of UK Ambulance Service Staff. </a:t>
            </a:r>
            <a:r>
              <a:rPr lang="en-US" sz="800" i="1" dirty="0">
                <a:latin typeface="Arial"/>
                <a:cs typeface="Arial"/>
              </a:rPr>
              <a:t>Emergency Medicine Journal</a:t>
            </a:r>
            <a:r>
              <a:rPr lang="en-US" sz="800" dirty="0">
                <a:latin typeface="Arial"/>
                <a:cs typeface="Arial"/>
              </a:rPr>
              <a:t>, 37(10), pp.e10.2-e10. </a:t>
            </a:r>
            <a:r>
              <a:rPr lang="en-US" sz="800" err="1">
                <a:latin typeface="Arial"/>
                <a:cs typeface="Arial"/>
              </a:rPr>
              <a:t>doi:https</a:t>
            </a:r>
            <a:r>
              <a:rPr lang="en-US" sz="800" dirty="0">
                <a:latin typeface="Arial"/>
                <a:cs typeface="Arial"/>
              </a:rPr>
              <a:t>://doi.org/10.1136/emermed-2020-999abs.21.</a:t>
            </a:r>
          </a:p>
          <a:p>
            <a:pPr marL="283210" indent="-283210"/>
            <a:r>
              <a:rPr lang="en-US" sz="800" dirty="0">
                <a:ea typeface="+mn-lt"/>
                <a:cs typeface="+mn-lt"/>
              </a:rPr>
              <a:t>Kotter, J.P. (2012). </a:t>
            </a:r>
            <a:r>
              <a:rPr lang="en-US" sz="800" i="1" dirty="0">
                <a:ea typeface="+mn-lt"/>
                <a:cs typeface="+mn-lt"/>
              </a:rPr>
              <a:t>Leading Change</a:t>
            </a:r>
            <a:r>
              <a:rPr lang="en-US" sz="800" dirty="0">
                <a:ea typeface="+mn-lt"/>
                <a:cs typeface="+mn-lt"/>
              </a:rPr>
              <a:t>. Boston, Mass.: Harvard Business School Press.</a:t>
            </a:r>
          </a:p>
          <a:p>
            <a:pPr marL="283210" indent="-283210"/>
            <a:r>
              <a:rPr lang="en-US" sz="800" dirty="0">
                <a:ea typeface="+mn-lt"/>
                <a:cs typeface="+mn-lt"/>
              </a:rPr>
              <a:t>Lewin, K. C. (1951). </a:t>
            </a:r>
            <a:r>
              <a:rPr lang="en-US" sz="800" i="1" dirty="0">
                <a:ea typeface="+mn-lt"/>
                <a:cs typeface="+mn-lt"/>
              </a:rPr>
              <a:t>Field theory in social science</a:t>
            </a:r>
            <a:r>
              <a:rPr lang="en-US" sz="800" dirty="0">
                <a:ea typeface="+mn-lt"/>
                <a:cs typeface="+mn-lt"/>
              </a:rPr>
              <a:t>. New York, NY: Harper &amp; Row.</a:t>
            </a:r>
          </a:p>
          <a:p>
            <a:pPr marL="283210" indent="-283210"/>
            <a:r>
              <a:rPr lang="en-US" sz="800" dirty="0">
                <a:latin typeface="Arial"/>
                <a:cs typeface="Arial"/>
              </a:rPr>
              <a:t>Meshel, A. </a:t>
            </a:r>
            <a:r>
              <a:rPr lang="en-US" sz="800" i="1" dirty="0">
                <a:latin typeface="Arial"/>
                <a:cs typeface="Arial"/>
              </a:rPr>
              <a:t>et al.</a:t>
            </a:r>
            <a:r>
              <a:rPr lang="en-US" sz="800" dirty="0">
                <a:latin typeface="Arial"/>
                <a:cs typeface="Arial"/>
              </a:rPr>
              <a:t> (2023) ‘Debriefing gold: Harnessing the power of debriefing data to inform education’, </a:t>
            </a:r>
            <a:r>
              <a:rPr lang="en-US" sz="800" i="1" dirty="0">
                <a:latin typeface="Arial"/>
                <a:cs typeface="Arial"/>
              </a:rPr>
              <a:t>Western Journal of Emergency Medicine</a:t>
            </a:r>
            <a:r>
              <a:rPr lang="en-US" sz="800" dirty="0">
                <a:latin typeface="Arial"/>
                <a:cs typeface="Arial"/>
              </a:rPr>
              <a:t>, 24(1), pp. 95–98. doi:10.5811/westjem.2022.12.57727.</a:t>
            </a:r>
            <a:endParaRPr lang="en-US" sz="800">
              <a:latin typeface="Arial"/>
              <a:cs typeface="Arial"/>
            </a:endParaRPr>
          </a:p>
          <a:p>
            <a:pPr marL="283210" indent="-283210"/>
            <a:r>
              <a:rPr lang="en-US" sz="800" err="1">
                <a:latin typeface="Arial"/>
                <a:cs typeface="Arial"/>
              </a:rPr>
              <a:t>Paquay</a:t>
            </a:r>
            <a:r>
              <a:rPr lang="en-US" sz="800" dirty="0">
                <a:latin typeface="Arial"/>
                <a:cs typeface="Arial"/>
              </a:rPr>
              <a:t>, M., Simon, R., Ancion, A., Graas, G. and </a:t>
            </a:r>
            <a:r>
              <a:rPr lang="en-US" sz="800" err="1">
                <a:latin typeface="Arial"/>
                <a:cs typeface="Arial"/>
              </a:rPr>
              <a:t>Ghuysen</a:t>
            </a:r>
            <a:r>
              <a:rPr lang="en-US" sz="800" dirty="0">
                <a:latin typeface="Arial"/>
                <a:cs typeface="Arial"/>
              </a:rPr>
              <a:t>, A. (2023). A Success Story of Clinical debriefings: Lessons Learned to Promote Impact and Sustainability. </a:t>
            </a:r>
            <a:r>
              <a:rPr lang="en-US" sz="800" i="1" dirty="0">
                <a:latin typeface="Arial"/>
                <a:cs typeface="Arial"/>
              </a:rPr>
              <a:t>Frontiers in Public Health</a:t>
            </a:r>
            <a:r>
              <a:rPr lang="en-US" sz="800" dirty="0">
                <a:latin typeface="Arial"/>
                <a:cs typeface="Arial"/>
              </a:rPr>
              <a:t>, [online] 11, p.1188594. </a:t>
            </a:r>
            <a:r>
              <a:rPr lang="en-US" sz="800" err="1">
                <a:latin typeface="Arial"/>
                <a:cs typeface="Arial"/>
              </a:rPr>
              <a:t>doi:https</a:t>
            </a:r>
            <a:r>
              <a:rPr lang="en-US" sz="800" dirty="0">
                <a:latin typeface="Arial"/>
                <a:cs typeface="Arial"/>
              </a:rPr>
              <a:t>://doi.org/10.3389/fpubh.2023.1188594.</a:t>
            </a:r>
          </a:p>
          <a:p>
            <a:pPr marL="283210" indent="-283210"/>
            <a:r>
              <a:rPr lang="en-US" sz="800" dirty="0">
                <a:latin typeface="Arial"/>
                <a:cs typeface="Arial"/>
              </a:rPr>
              <a:t>Rose, S.C., Bisson, J., Churchill, R. and Wessely, S. (2002). Psychological Debriefing for Preventing Post Traumatic Stress Disorder (PTSD). </a:t>
            </a:r>
            <a:r>
              <a:rPr lang="en-US" sz="800" i="1" dirty="0">
                <a:latin typeface="Arial"/>
                <a:cs typeface="Arial"/>
              </a:rPr>
              <a:t>Cochrane Database of Systematic Reviews</a:t>
            </a:r>
            <a:r>
              <a:rPr lang="en-US" sz="800" dirty="0">
                <a:latin typeface="Arial"/>
                <a:cs typeface="Arial"/>
              </a:rPr>
              <a:t>, (2). </a:t>
            </a:r>
            <a:r>
              <a:rPr lang="en-US" sz="800" err="1">
                <a:latin typeface="Arial"/>
                <a:cs typeface="Arial"/>
              </a:rPr>
              <a:t>doi:https</a:t>
            </a:r>
            <a:r>
              <a:rPr lang="en-US" sz="800" dirty="0">
                <a:latin typeface="Arial"/>
                <a:cs typeface="Arial"/>
              </a:rPr>
              <a:t>://doi.org/10.1002/14651858.cd000560.</a:t>
            </a:r>
          </a:p>
          <a:p>
            <a:pPr marL="283210" indent="-283210"/>
            <a:r>
              <a:rPr lang="en-US" sz="800" dirty="0">
                <a:latin typeface="Arial"/>
                <a:cs typeface="Arial"/>
              </a:rPr>
              <a:t>Stafford, J.L., Leon-</a:t>
            </a:r>
            <a:r>
              <a:rPr lang="en-US" sz="800" err="1">
                <a:latin typeface="Arial"/>
                <a:cs typeface="Arial"/>
              </a:rPr>
              <a:t>Castelao</a:t>
            </a:r>
            <a:r>
              <a:rPr lang="en-US" sz="800" dirty="0">
                <a:latin typeface="Arial"/>
                <a:cs typeface="Arial"/>
              </a:rPr>
              <a:t>, E., Klein </a:t>
            </a:r>
            <a:r>
              <a:rPr lang="en-US" sz="800" err="1">
                <a:latin typeface="Arial"/>
                <a:cs typeface="Arial"/>
              </a:rPr>
              <a:t>Ikkink</a:t>
            </a:r>
            <a:r>
              <a:rPr lang="en-US" sz="800" dirty="0">
                <a:latin typeface="Arial"/>
                <a:cs typeface="Arial"/>
              </a:rPr>
              <a:t>, A.J., </a:t>
            </a:r>
            <a:r>
              <a:rPr lang="en-US" sz="800" err="1">
                <a:latin typeface="Arial"/>
                <a:cs typeface="Arial"/>
              </a:rPr>
              <a:t>Qvindesland</a:t>
            </a:r>
            <a:r>
              <a:rPr lang="en-US" sz="800" dirty="0">
                <a:latin typeface="Arial"/>
                <a:cs typeface="Arial"/>
              </a:rPr>
              <a:t>, S.A., Garcia-Font, M., </a:t>
            </a:r>
            <a:r>
              <a:rPr lang="en-US" sz="800" err="1">
                <a:latin typeface="Arial"/>
                <a:cs typeface="Arial"/>
              </a:rPr>
              <a:t>Szyld</a:t>
            </a:r>
            <a:r>
              <a:rPr lang="en-US" sz="800" dirty="0">
                <a:latin typeface="Arial"/>
                <a:cs typeface="Arial"/>
              </a:rPr>
              <a:t>, D. and Diaz-Navarro, C. (2021). Clinical Debriefing during the COVID-19 pandemic: Hurdles and Opportunities for Healthcare Teams. </a:t>
            </a:r>
            <a:r>
              <a:rPr lang="en-US" sz="800" i="1" dirty="0">
                <a:latin typeface="Arial"/>
                <a:cs typeface="Arial"/>
              </a:rPr>
              <a:t>Advances in Simulation</a:t>
            </a:r>
            <a:r>
              <a:rPr lang="en-US" sz="800" dirty="0">
                <a:latin typeface="Arial"/>
                <a:cs typeface="Arial"/>
              </a:rPr>
              <a:t>, [online] 6(1). </a:t>
            </a:r>
            <a:r>
              <a:rPr lang="en-US" sz="800" err="1">
                <a:latin typeface="Arial"/>
                <a:cs typeface="Arial"/>
              </a:rPr>
              <a:t>doi:https</a:t>
            </a:r>
            <a:r>
              <a:rPr lang="en-US" sz="800" dirty="0">
                <a:latin typeface="Arial"/>
                <a:cs typeface="Arial"/>
              </a:rPr>
              <a:t>://doi.org/10.1186/s41077-021-00182-0.</a:t>
            </a:r>
          </a:p>
          <a:p>
            <a:pPr marL="283210" indent="-283210"/>
            <a:r>
              <a:rPr lang="en-US" sz="800" dirty="0">
                <a:latin typeface="Arial"/>
                <a:cs typeface="Arial"/>
              </a:rPr>
              <a:t>Snowdon, K. (2021) ‘Exploring the clinical debrief: Benefits and barriers’, </a:t>
            </a:r>
            <a:r>
              <a:rPr lang="en-US" sz="800" i="1" dirty="0">
                <a:latin typeface="Arial"/>
                <a:cs typeface="Arial"/>
              </a:rPr>
              <a:t>Journal of Paramedic Practice</a:t>
            </a:r>
            <a:r>
              <a:rPr lang="en-US" sz="800" dirty="0">
                <a:latin typeface="Arial"/>
                <a:cs typeface="Arial"/>
              </a:rPr>
              <a:t>, 13(1), pp. 1–7. doi:10.12968/jpar.2021.13.cpd1. </a:t>
            </a:r>
          </a:p>
          <a:p>
            <a:pPr marL="283210" indent="-283210"/>
            <a:r>
              <a:rPr lang="en-US" sz="800" dirty="0">
                <a:latin typeface="Arial"/>
                <a:cs typeface="Arial"/>
              </a:rPr>
              <a:t>Tannenbaum, S.I. and Cerasoli, C.P. (2012) ‘Do team and individual debriefs enhance performance? A meta-analysis’, </a:t>
            </a:r>
            <a:r>
              <a:rPr lang="en-US" sz="800" i="1" dirty="0">
                <a:latin typeface="Arial"/>
                <a:cs typeface="Arial"/>
              </a:rPr>
              <a:t>Human Factors: The Journal of the Human Factors and Ergonomics Society</a:t>
            </a:r>
            <a:r>
              <a:rPr lang="en-US" sz="800" dirty="0">
                <a:latin typeface="Arial"/>
                <a:cs typeface="Arial"/>
              </a:rPr>
              <a:t>, 55(1), pp. 231–245. doi:10.1177/0018720812448394.</a:t>
            </a:r>
          </a:p>
          <a:p>
            <a:pPr marL="283210" indent="-283210"/>
            <a:r>
              <a:rPr lang="en-US" sz="800" dirty="0">
                <a:latin typeface="Arial"/>
                <a:cs typeface="Arial"/>
              </a:rPr>
              <a:t>Twigg, S. (2020). Clinical Event Debriefing. </a:t>
            </a:r>
            <a:r>
              <a:rPr lang="en-US" sz="800" i="1" dirty="0">
                <a:latin typeface="Arial"/>
                <a:cs typeface="Arial"/>
              </a:rPr>
              <a:t>Current Opinion in Pediatrics</a:t>
            </a:r>
            <a:r>
              <a:rPr lang="en-US" sz="800" dirty="0">
                <a:latin typeface="Arial"/>
                <a:cs typeface="Arial"/>
              </a:rPr>
              <a:t>, 32(3), p.1. </a:t>
            </a:r>
            <a:r>
              <a:rPr lang="en-US" sz="800" err="1">
                <a:latin typeface="Arial"/>
                <a:cs typeface="Arial"/>
              </a:rPr>
              <a:t>doi:https</a:t>
            </a:r>
            <a:r>
              <a:rPr lang="en-US" sz="800" dirty="0">
                <a:latin typeface="Arial"/>
                <a:cs typeface="Arial"/>
              </a:rPr>
              <a:t>://doi.org/10.1097/mop.0000000000000890.</a:t>
            </a:r>
          </a:p>
          <a:p>
            <a:pPr marL="283210" indent="-283210"/>
            <a:r>
              <a:rPr lang="en-US" sz="800" dirty="0">
                <a:latin typeface="Arial"/>
                <a:cs typeface="Arial"/>
              </a:rPr>
              <a:t>Walker, C.A. </a:t>
            </a:r>
            <a:r>
              <a:rPr lang="en-US" sz="800" i="1" dirty="0">
                <a:latin typeface="Arial"/>
                <a:cs typeface="Arial"/>
              </a:rPr>
              <a:t>et al.</a:t>
            </a:r>
            <a:r>
              <a:rPr lang="en-US" sz="800" dirty="0">
                <a:latin typeface="Arial"/>
                <a:cs typeface="Arial"/>
              </a:rPr>
              <a:t> (2020) ‘Stop5: A hot debrief model for resuscitation cases in the emergency department’, </a:t>
            </a:r>
            <a:r>
              <a:rPr lang="en-US" sz="800" i="1" dirty="0">
                <a:latin typeface="Arial"/>
                <a:cs typeface="Arial"/>
              </a:rPr>
              <a:t>Clinical and Experimental Emergency Medicine</a:t>
            </a:r>
            <a:r>
              <a:rPr lang="en-US" sz="800" dirty="0">
                <a:latin typeface="Arial"/>
                <a:cs typeface="Arial"/>
              </a:rPr>
              <a:t>, 7(4), pp. 259–266. doi:10.15441/ceem.19.086.</a:t>
            </a:r>
          </a:p>
          <a:p>
            <a:pPr marL="283210" indent="-283210"/>
            <a:r>
              <a:rPr lang="en-US" sz="800" dirty="0">
                <a:latin typeface="Arial"/>
                <a:cs typeface="Arial"/>
              </a:rPr>
              <a:t>Welsh Partnership Forum (WPF) (2022). </a:t>
            </a:r>
            <a:r>
              <a:rPr lang="en-US" sz="800" i="1" dirty="0">
                <a:latin typeface="Arial"/>
                <a:cs typeface="Arial"/>
              </a:rPr>
              <a:t>Welsh Partnership Forum (WPF) | NHS Confederation</a:t>
            </a:r>
            <a:r>
              <a:rPr lang="en-US" sz="800" dirty="0">
                <a:latin typeface="Arial"/>
                <a:cs typeface="Arial"/>
              </a:rPr>
              <a:t>. [online] </a:t>
            </a:r>
            <a:r>
              <a:rPr lang="en-US" sz="800" dirty="0">
                <a:latin typeface="Arial"/>
                <a:cs typeface="Arial"/>
                <a:hlinkClick r:id="rId2"/>
              </a:rPr>
              <a:t>www.nhsconfed.org</a:t>
            </a:r>
            <a:r>
              <a:rPr lang="en-US" sz="800" dirty="0">
                <a:latin typeface="Arial"/>
                <a:cs typeface="Arial"/>
              </a:rPr>
              <a:t>. Available at: https://www.nhsconfed.org/wales/nhs-wales-employers/welsh-partnership-hub-wp-hub/welsh-partnership-forum-wpf [Accessed 21 Feb. 2024].</a:t>
            </a:r>
          </a:p>
          <a:p>
            <a:pPr marL="283210" indent="-283210"/>
            <a:endParaRPr lang="en-US" sz="1100" dirty="0">
              <a:latin typeface="Arial"/>
              <a:cs typeface="Arial"/>
            </a:endParaRPr>
          </a:p>
          <a:p>
            <a:pPr marL="283210" indent="-283210"/>
            <a:endParaRPr lang="en-US" sz="1100" dirty="0">
              <a:latin typeface="Arial"/>
              <a:cs typeface="Arial"/>
            </a:endParaRPr>
          </a:p>
          <a:p>
            <a:pPr marL="283210" indent="-283210"/>
            <a:endParaRPr lang="en-US" sz="1100" dirty="0">
              <a:latin typeface="Calibri"/>
              <a:cs typeface="Calibri"/>
            </a:endParaRPr>
          </a:p>
          <a:p>
            <a:pPr marL="283210" indent="-283210"/>
            <a:endParaRPr lang="en-US" dirty="0"/>
          </a:p>
        </p:txBody>
      </p:sp>
    </p:spTree>
    <p:extLst>
      <p:ext uri="{BB962C8B-B14F-4D97-AF65-F5344CB8AC3E}">
        <p14:creationId xmlns:p14="http://schemas.microsoft.com/office/powerpoint/2010/main" val="39679331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0C1B7-6E4E-3DEE-50C0-1CA3B14303EE}"/>
              </a:ext>
            </a:extLst>
          </p:cNvPr>
          <p:cNvSpPr>
            <a:spLocks noGrp="1"/>
          </p:cNvSpPr>
          <p:nvPr>
            <p:ph type="ctrTitle"/>
          </p:nvPr>
        </p:nvSpPr>
        <p:spPr>
          <a:xfrm>
            <a:off x="594360" y="411479"/>
            <a:ext cx="5486400" cy="3291840"/>
          </a:xfrm>
        </p:spPr>
        <p:txBody>
          <a:bodyPr/>
          <a:lstStyle/>
          <a:p>
            <a:r>
              <a:rPr lang="en-US" dirty="0">
                <a:latin typeface="Arial"/>
                <a:cs typeface="Arial"/>
              </a:rPr>
              <a:t>Thank you</a:t>
            </a:r>
            <a:br>
              <a:rPr lang="en-US" dirty="0">
                <a:latin typeface="Arial"/>
                <a:cs typeface="Arial"/>
              </a:rPr>
            </a:br>
            <a:br>
              <a:rPr lang="en-US" dirty="0">
                <a:latin typeface="Arial"/>
                <a:cs typeface="Arial"/>
              </a:rPr>
            </a:br>
            <a:r>
              <a:rPr lang="en-US" dirty="0">
                <a:latin typeface="Arial"/>
                <a:cs typeface="Arial"/>
              </a:rPr>
              <a:t>Any Questions?</a:t>
            </a:r>
          </a:p>
        </p:txBody>
      </p:sp>
      <p:sp>
        <p:nvSpPr>
          <p:cNvPr id="5" name="Text Placeholder 4">
            <a:extLst>
              <a:ext uri="{FF2B5EF4-FFF2-40B4-BE49-F238E27FC236}">
                <a16:creationId xmlns:a16="http://schemas.microsoft.com/office/drawing/2014/main" id="{36D57FC6-E036-107D-7932-DFAD6569C125}"/>
              </a:ext>
            </a:extLst>
          </p:cNvPr>
          <p:cNvSpPr>
            <a:spLocks noGrp="1"/>
          </p:cNvSpPr>
          <p:nvPr>
            <p:ph type="body" sz="quarter" idx="11"/>
          </p:nvPr>
        </p:nvSpPr>
        <p:spPr/>
        <p:txBody>
          <a:bodyPr/>
          <a:lstStyle/>
          <a:p>
            <a:endParaRPr lang="en-US"/>
          </a:p>
        </p:txBody>
      </p:sp>
    </p:spTree>
    <p:extLst>
      <p:ext uri="{BB962C8B-B14F-4D97-AF65-F5344CB8AC3E}">
        <p14:creationId xmlns:p14="http://schemas.microsoft.com/office/powerpoint/2010/main" val="4261132419"/>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0FE134-9032-4C7F-BC57-C7DE3F833363}">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36D24F1A-6251-4B9A-A918-7D6F3A8F7E2A}">
  <ds:schemaRefs>
    <ds:schemaRef ds:uri="http://schemas.microsoft.com/sharepoint/v3/contenttype/forms"/>
  </ds:schemaRefs>
</ds:datastoreItem>
</file>

<file path=customXml/itemProps3.xml><?xml version="1.0" encoding="utf-8"?>
<ds:datastoreItem xmlns:ds="http://schemas.openxmlformats.org/officeDocument/2006/customXml" ds:itemID="{A8A8ECD1-788F-484B-9043-D957FCFDF1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423</Words>
  <Application>Microsoft Office PowerPoint</Application>
  <PresentationFormat>Widescreen</PresentationFormat>
  <Paragraphs>123</Paragraphs>
  <Slides>35</Slides>
  <Notes>11</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Custom</vt:lpstr>
      <vt:lpstr>Instituting a Culture of Debriefing</vt:lpstr>
      <vt:lpstr>Contents</vt:lpstr>
      <vt:lpstr>What is a Debrief?</vt:lpstr>
      <vt:lpstr>Defining a Debrief</vt:lpstr>
      <vt:lpstr>STOP5</vt:lpstr>
      <vt:lpstr>Welsh Ambulance Service Current Position</vt:lpstr>
      <vt:lpstr>Where Do We Want To Be?</vt:lpstr>
      <vt:lpstr>Low Acuity Use</vt:lpstr>
      <vt:lpstr>Benefits</vt:lpstr>
      <vt:lpstr>Strategy</vt:lpstr>
      <vt:lpstr>Change Theory</vt:lpstr>
      <vt:lpstr>Stakeholders</vt:lpstr>
      <vt:lpstr>Senior Paramedic Clinical Supervision</vt:lpstr>
      <vt:lpstr>External Training</vt:lpstr>
      <vt:lpstr>University Led</vt:lpstr>
      <vt:lpstr>Continuing Professional Development</vt:lpstr>
      <vt:lpstr>Continuing Professional Development Part 2</vt:lpstr>
      <vt:lpstr>Mandatory In Service Training</vt:lpstr>
      <vt:lpstr>Organisational Challenges</vt:lpstr>
      <vt:lpstr>Organisational Resistance</vt:lpstr>
      <vt:lpstr>Welsh Partnership Forum</vt:lpstr>
      <vt:lpstr>Force Field Review</vt:lpstr>
      <vt:lpstr>Force Field - Analysis</vt:lpstr>
      <vt:lpstr>Force Field – Action Plan</vt:lpstr>
      <vt:lpstr>What's Next</vt:lpstr>
      <vt:lpstr>Short Term</vt:lpstr>
      <vt:lpstr>Long Term</vt:lpstr>
      <vt:lpstr>Monitoring Change</vt:lpstr>
      <vt:lpstr>Reflection</vt:lpstr>
      <vt:lpstr>What?</vt:lpstr>
      <vt:lpstr>So What?</vt:lpstr>
      <vt:lpstr>What Next?</vt:lpstr>
      <vt:lpstr>References</vt:lpstr>
      <vt:lpstr>References</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
  <cp:lastModifiedBy/>
  <cp:revision>1315</cp:revision>
  <dcterms:created xsi:type="dcterms:W3CDTF">2024-02-22T13:21:13Z</dcterms:created>
  <dcterms:modified xsi:type="dcterms:W3CDTF">2024-03-15T22:33:44Z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