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1"/>
  </p:notesMasterIdLst>
  <p:sldIdLst>
    <p:sldId id="256" r:id="rId2"/>
    <p:sldId id="257" r:id="rId3"/>
    <p:sldId id="258" r:id="rId4"/>
    <p:sldId id="259" r:id="rId5"/>
    <p:sldId id="268" r:id="rId6"/>
    <p:sldId id="26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18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CBC801-3B5A-4FC0-8A81-612B8219629E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7B985F-D0A4-4337-BC05-A8B9905C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2606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102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0834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63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830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307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212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219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917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133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752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138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US" smtClean="0"/>
              <a:t>Essential Guide to Business Statistics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GB" dirty="0" smtClean="0"/>
              <a:t>©2015 John Wiley and Sons www.wiley.com/college/willoughby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849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sldNum="0"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556792"/>
            <a:ext cx="7772400" cy="3098775"/>
          </a:xfrm>
        </p:spPr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Lecture 10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/>
            </a:r>
            <a:b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</a:b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Probability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64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Probability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24536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istinguish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between empirical, classical and subjective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probability</a:t>
            </a:r>
          </a:p>
          <a:p>
            <a:pPr lvl="0"/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lvl="0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nderstand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meaning of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mutually exclusive events and independent events 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intersection and union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conditional probability </a:t>
            </a:r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lvl="1"/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lvl="0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raw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and interpret Venn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diagrams</a:t>
            </a:r>
          </a:p>
          <a:p>
            <a:pPr lvl="0"/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lvl="0"/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Calculate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probabilities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using rules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019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Introduction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056" y="1505360"/>
            <a:ext cx="8229600" cy="4525963"/>
          </a:xfrm>
        </p:spPr>
        <p:txBody>
          <a:bodyPr>
            <a:no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ometimes we have situations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 which there is some uncertainty, particularly if an occurrence has not yet taken place. For example, a company does not know exactly how many units of a product will be sold during the next summer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sale</a:t>
            </a: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Probability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provides techniques that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allow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us to assign a numerical value to the likelihood of an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occurrence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61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Terminology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Experiment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n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experiment is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any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action or process that can be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repeated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do not know the result of an experiment before it is carried out, but we can identify all of the results that could </a:t>
            </a:r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possibly </a:t>
            </a:r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occur</a:t>
            </a:r>
          </a:p>
          <a:p>
            <a:pPr lvl="1"/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Outcome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lvl="1"/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An outcome is simply the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result of an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experiment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761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Terminology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Sample Space</a:t>
                </a:r>
              </a:p>
              <a:p>
                <a:pPr lvl="1"/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he sample space is the </a:t>
                </a: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set of all possible outcomes of an 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experiment</a:t>
                </a:r>
              </a:p>
              <a:p>
                <a:pPr lvl="1"/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each </a:t>
                </a: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possible result is represented by one and only one element in the sample 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space</a:t>
                </a:r>
              </a:p>
              <a:p>
                <a:pPr lvl="1"/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 </a:t>
                </a: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use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𝑆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to denote the sample space of an 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experiment</a:t>
                </a:r>
              </a:p>
              <a:p>
                <a:pPr lvl="1"/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he </a:t>
                </a: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order in which individual elements are listed in the sample space is unimportant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1598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Terminology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Event</a:t>
            </a:r>
          </a:p>
          <a:p>
            <a:pPr lvl="1"/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an event is a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collection of one or more outcomes of an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experiment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simple event consists of a single element in the sample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space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n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event which consists of more than one element in the sample space is called a compound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event</a:t>
            </a:r>
          </a:p>
          <a:p>
            <a:pPr lvl="1"/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we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usually denote an event with an uppercase letter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570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Examples – Terminology 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82442312"/>
                  </p:ext>
                </p:extLst>
              </p:nvPr>
            </p:nvGraphicFramePr>
            <p:xfrm>
              <a:off x="899592" y="1628800"/>
              <a:ext cx="7416824" cy="4337667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2317757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043195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2086391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1969481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</a:tblGrid>
                  <a:tr h="330037">
                    <a:tc>
                      <a:txBody>
                        <a:bodyPr/>
                        <a:lstStyle/>
                        <a:p>
                          <a:pPr algn="just">
                            <a:spcAft>
                              <a:spcPts val="0"/>
                            </a:spcAft>
                          </a:pPr>
                          <a:r>
                            <a:rPr lang="en-GB" sz="18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experiment</a:t>
                          </a:r>
                        </a:p>
                      </a:txBody>
                      <a:tcPr marL="68580" marR="68580" marT="0" marB="0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just"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outcome</a:t>
                          </a:r>
                        </a:p>
                      </a:txBody>
                      <a:tcPr marL="68580" marR="68580" marT="0" marB="0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just"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sample space</a:t>
                          </a:r>
                        </a:p>
                      </a:txBody>
                      <a:tcPr marL="68580" marR="68580" marT="0" marB="0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just"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event</a:t>
                          </a:r>
                        </a:p>
                      </a:txBody>
                      <a:tcPr marL="68580" marR="68580" marT="0" marB="0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660073"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roll a die and record the number facing upwards</a:t>
                          </a:r>
                        </a:p>
                      </a:txBody>
                      <a:tcPr marL="68580" marR="68580" marT="0" marB="0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r>
                                <a:rPr lang="en-GB" sz="1800" i="1">
                                  <a:effectLst/>
                                  <a:latin typeface="Cambria Math"/>
                                  <a:ea typeface="Calibri"/>
                                  <a:cs typeface="Times New Roman"/>
                                </a:rPr>
                                <m:t>𝑆</m:t>
                              </m:r>
                            </m:oMath>
                          </a14:m>
                          <a:r>
                            <a:rPr lang="en-GB" sz="1800">
                              <a:effectLst/>
                              <a:latin typeface="+mn-lt"/>
                              <a:ea typeface="SimSun"/>
                              <a:cs typeface="Times New Roman"/>
                            </a:rPr>
                            <a:t> = {1, 2, 3, 4, 5, 6}</a:t>
                          </a:r>
                          <a:endParaRPr lang="en-GB" sz="18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the number facing upwards is odd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990110"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flip two coins and record the sides which are facing upwards</a:t>
                          </a:r>
                        </a:p>
                      </a:txBody>
                      <a:tcPr marL="68580" marR="68580" marT="0" marB="0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Heads Tails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14:m>
                            <m:oMath xmlns:m="http://schemas.openxmlformats.org/officeDocument/2006/math">
                              <m:r>
                                <a:rPr lang="en-GB" sz="1800" i="1">
                                  <a:effectLst/>
                                  <a:latin typeface="Cambria Math"/>
                                  <a:ea typeface="Calibri"/>
                                  <a:cs typeface="Times New Roman"/>
                                </a:rPr>
                                <m:t>𝑆</m:t>
                              </m:r>
                            </m:oMath>
                          </a14:m>
                          <a:r>
                            <a:rPr lang="en-GB" sz="1800" dirty="0">
                              <a:effectLst/>
                              <a:latin typeface="+mn-lt"/>
                              <a:ea typeface="SimSun"/>
                              <a:cs typeface="Times New Roman"/>
                            </a:rPr>
                            <a:t> = {</a:t>
                          </a:r>
                          <a:r>
                            <a:rPr lang="en-GB" sz="1800" dirty="0" err="1">
                              <a:effectLst/>
                              <a:latin typeface="+mn-lt"/>
                              <a:ea typeface="SimSun"/>
                              <a:cs typeface="Times New Roman"/>
                            </a:rPr>
                            <a:t>HH</a:t>
                          </a:r>
                          <a:r>
                            <a:rPr lang="en-GB" sz="1800" dirty="0">
                              <a:effectLst/>
                              <a:latin typeface="+mn-lt"/>
                              <a:ea typeface="SimSun"/>
                              <a:cs typeface="Times New Roman"/>
                            </a:rPr>
                            <a:t>, </a:t>
                          </a:r>
                          <a:r>
                            <a:rPr lang="en-GB" sz="1800" dirty="0" err="1">
                              <a:effectLst/>
                              <a:latin typeface="+mn-lt"/>
                              <a:ea typeface="SimSun"/>
                              <a:cs typeface="Times New Roman"/>
                            </a:rPr>
                            <a:t>HT</a:t>
                          </a:r>
                          <a:r>
                            <a:rPr lang="en-GB" sz="1800" dirty="0">
                              <a:effectLst/>
                              <a:latin typeface="+mn-lt"/>
                              <a:ea typeface="SimSun"/>
                              <a:cs typeface="Times New Roman"/>
                            </a:rPr>
                            <a:t>, TH, </a:t>
                          </a:r>
                          <a:r>
                            <a:rPr lang="en-GB" sz="1800" dirty="0" err="1">
                              <a:effectLst/>
                              <a:latin typeface="+mn-lt"/>
                              <a:ea typeface="SimSun"/>
                              <a:cs typeface="Times New Roman"/>
                            </a:rPr>
                            <a:t>TT</a:t>
                          </a:r>
                          <a:r>
                            <a:rPr lang="en-GB" sz="1800" dirty="0">
                              <a:effectLst/>
                              <a:latin typeface="+mn-lt"/>
                              <a:ea typeface="SimSun"/>
                              <a:cs typeface="Times New Roman"/>
                            </a:rPr>
                            <a:t>}</a:t>
                          </a:r>
                          <a:endParaRPr lang="en-GB" sz="18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the sides facing upwards are the same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990110"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interview three consumers and record their choice of product A or product B </a:t>
                          </a:r>
                        </a:p>
                      </a:txBody>
                      <a:tcPr marL="68580" marR="68580" marT="0" marB="0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A B B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  <a:tabLst>
                              <a:tab pos="291465" algn="l"/>
                            </a:tabLst>
                          </a:pPr>
                          <a14:m>
                            <m:oMath xmlns:m="http://schemas.openxmlformats.org/officeDocument/2006/math">
                              <m:r>
                                <a:rPr lang="en-GB" sz="1800" i="1">
                                  <a:effectLst/>
                                  <a:latin typeface="Cambria Math"/>
                                  <a:ea typeface="Calibri"/>
                                  <a:cs typeface="Times New Roman"/>
                                </a:rPr>
                                <m:t>𝑆</m:t>
                              </m:r>
                            </m:oMath>
                          </a14:m>
                          <a:r>
                            <a:rPr lang="en-GB" sz="1800" dirty="0">
                              <a:effectLst/>
                              <a:latin typeface="+mn-lt"/>
                              <a:ea typeface="SimSun"/>
                              <a:cs typeface="Times New Roman"/>
                            </a:rPr>
                            <a:t> = {</a:t>
                          </a:r>
                          <a:r>
                            <a:rPr lang="en-GB" sz="1800" dirty="0" err="1">
                              <a:effectLst/>
                              <a:latin typeface="+mn-lt"/>
                              <a:ea typeface="SimSun"/>
                              <a:cs typeface="Times New Roman"/>
                            </a:rPr>
                            <a:t>AAA</a:t>
                          </a:r>
                          <a:r>
                            <a:rPr lang="en-GB" sz="1800" dirty="0">
                              <a:effectLst/>
                              <a:latin typeface="+mn-lt"/>
                              <a:ea typeface="SimSun"/>
                              <a:cs typeface="Times New Roman"/>
                            </a:rPr>
                            <a:t>, </a:t>
                          </a:r>
                          <a:r>
                            <a:rPr lang="en-GB" sz="1800" dirty="0" err="1">
                              <a:effectLst/>
                              <a:latin typeface="+mn-lt"/>
                              <a:ea typeface="SimSun"/>
                              <a:cs typeface="Times New Roman"/>
                            </a:rPr>
                            <a:t>AAB</a:t>
                          </a:r>
                          <a:r>
                            <a:rPr lang="en-GB" sz="1800" dirty="0">
                              <a:effectLst/>
                              <a:latin typeface="+mn-lt"/>
                              <a:ea typeface="SimSun"/>
                              <a:cs typeface="Times New Roman"/>
                            </a:rPr>
                            <a:t>, ABB, </a:t>
                          </a:r>
                          <a:r>
                            <a:rPr lang="en-GB" sz="1800" dirty="0" err="1">
                              <a:effectLst/>
                              <a:latin typeface="+mn-lt"/>
                              <a:ea typeface="SimSun"/>
                              <a:cs typeface="Times New Roman"/>
                            </a:rPr>
                            <a:t>ABA</a:t>
                          </a:r>
                          <a:r>
                            <a:rPr lang="en-GB" sz="1800" dirty="0">
                              <a:effectLst/>
                              <a:latin typeface="+mn-lt"/>
                              <a:ea typeface="SimSun"/>
                              <a:cs typeface="Times New Roman"/>
                            </a:rPr>
                            <a:t>,  BAA, BAB, BBA, BBB}</a:t>
                          </a:r>
                          <a:endParaRPr lang="en-GB" sz="18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the consumers all choose the same product 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990110"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select  a call centre operative from a utilities company and record their gender</a:t>
                          </a:r>
                        </a:p>
                      </a:txBody>
                      <a:tcPr marL="68580" marR="68580" marT="0" marB="0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M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  <a:tabLst>
                              <a:tab pos="291465" algn="l"/>
                            </a:tabLst>
                          </a:pPr>
                          <a14:m>
                            <m:oMath xmlns:m="http://schemas.openxmlformats.org/officeDocument/2006/math">
                              <m:r>
                                <a:rPr lang="en-GB" sz="1800" i="1">
                                  <a:effectLst/>
                                  <a:latin typeface="Cambria Math"/>
                                  <a:ea typeface="Calibri"/>
                                  <a:cs typeface="Times New Roman"/>
                                </a:rPr>
                                <m:t>𝑆</m:t>
                              </m:r>
                            </m:oMath>
                          </a14:m>
                          <a:r>
                            <a:rPr lang="en-GB" sz="1800" dirty="0">
                              <a:effectLst/>
                              <a:latin typeface="+mn-lt"/>
                              <a:ea typeface="SimSun"/>
                              <a:cs typeface="Times New Roman"/>
                            </a:rPr>
                            <a:t> = {M, F}</a:t>
                          </a:r>
                          <a:endParaRPr lang="en-GB" sz="18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the call centre operative is male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82442312"/>
                  </p:ext>
                </p:extLst>
              </p:nvPr>
            </p:nvGraphicFramePr>
            <p:xfrm>
              <a:off x="899592" y="1628800"/>
              <a:ext cx="7416824" cy="4337667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2317757"/>
                    <a:gridCol w="1043195"/>
                    <a:gridCol w="2086391"/>
                    <a:gridCol w="1969481"/>
                  </a:tblGrid>
                  <a:tr h="330037">
                    <a:tc>
                      <a:txBody>
                        <a:bodyPr/>
                        <a:lstStyle/>
                        <a:p>
                          <a:pPr algn="just">
                            <a:spcAft>
                              <a:spcPts val="0"/>
                            </a:spcAft>
                          </a:pPr>
                          <a:r>
                            <a:rPr lang="en-GB" sz="18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experiment</a:t>
                          </a:r>
                        </a:p>
                      </a:txBody>
                      <a:tcPr marL="68580" marR="68580" marT="0" marB="0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just"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outcome</a:t>
                          </a:r>
                        </a:p>
                      </a:txBody>
                      <a:tcPr marL="68580" marR="68580" marT="0" marB="0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just"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sample space</a:t>
                          </a:r>
                        </a:p>
                      </a:txBody>
                      <a:tcPr marL="68580" marR="68580" marT="0" marB="0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just"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event</a:t>
                          </a:r>
                        </a:p>
                      </a:txBody>
                      <a:tcPr marL="68580" marR="68580" marT="0" marB="0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822960"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roll a die and record the number facing upwards</a:t>
                          </a:r>
                        </a:p>
                      </a:txBody>
                      <a:tcPr marL="68580" marR="68580" marT="0" marB="0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61404" t="-48889" r="-94737" b="-40444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the number facing upwards is odd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990110"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flip two coins and record the sides which are facing upwards</a:t>
                          </a:r>
                        </a:p>
                      </a:txBody>
                      <a:tcPr marL="68580" marR="68580" marT="0" marB="0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Heads Tails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61404" t="-123313" r="-94737" b="-23496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the sides facing upwards are the same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1097280"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interview three consumers and record their choice of product A or product B </a:t>
                          </a:r>
                        </a:p>
                      </a:txBody>
                      <a:tcPr marL="68580" marR="68580" marT="0" marB="0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A B B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61404" t="-202222" r="-94737" b="-1127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the consumers all choose the same product 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1097280"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select  a call centre operative from a utilities company and record their gender</a:t>
                          </a:r>
                        </a:p>
                      </a:txBody>
                      <a:tcPr marL="68580" marR="68580" marT="0" marB="0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M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61404" t="-302222" r="-94737" b="-127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spcAft>
                              <a:spcPts val="0"/>
                            </a:spcAft>
                          </a:pPr>
                          <a:r>
                            <a:rPr lang="en-GB" sz="18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the call centre operative is male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7606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Classical Approach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classical approach to probability can be applied to situations where the probability of every possible outcome of an experiment is </a:t>
            </a:r>
            <a:r>
              <a:rPr lang="en-GB" sz="30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sz="30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same</a:t>
            </a:r>
          </a:p>
          <a:p>
            <a:endParaRPr lang="en-GB" sz="30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30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probability of </a:t>
            </a:r>
            <a:r>
              <a:rPr lang="en-GB" sz="30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an 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event is calculated </a:t>
            </a:r>
            <a:r>
              <a:rPr lang="en-GB" sz="30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as:</a:t>
            </a:r>
          </a:p>
          <a:p>
            <a:endParaRPr lang="en-GB" sz="3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probability of an event = </a:t>
            </a: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	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number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of ways the event can occur</a:t>
            </a:r>
          </a:p>
          <a:p>
            <a:pPr marL="0" indent="0">
              <a:buNone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	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   number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of possible outcomes</a:t>
            </a: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1475656" y="5517232"/>
            <a:ext cx="511256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863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Example – Classical Approach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:pPr lvl="0"/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Experiment: roll a die and record the number </a:t>
                </a:r>
                <a:r>
                  <a:rPr lang="en-GB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facing </a:t>
                </a:r>
                <a:r>
                  <a:rPr lang="en-GB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upwards</a:t>
                </a:r>
              </a:p>
              <a:p>
                <a:pPr lvl="0"/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Event: “the number facing upwards is less than </a:t>
                </a:r>
                <a:r>
                  <a:rPr lang="en-GB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5</a:t>
                </a:r>
                <a:r>
                  <a:rPr lang="en-GB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”</a:t>
                </a: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Sample space: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𝑆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= {1, 2, 3, 4, 5, </a:t>
                </a:r>
                <a:r>
                  <a:rPr lang="en-GB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6</a:t>
                </a:r>
                <a:r>
                  <a:rPr lang="en-GB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}</a:t>
                </a: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There </a:t>
                </a: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are four elements in the sample space that belong to this event {1, 2, 3, 4}, so:</a:t>
                </a:r>
              </a:p>
              <a:p>
                <a:pPr marL="400050" lvl="1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(number on a die is less than 5)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en-GB" i="1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85" t="-2022" b="-6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9074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Empirical Approach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We can apply the empirical approach to determine the probability of an event when our experiment does not have equally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likely </a:t>
            </a: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outcomes</a:t>
            </a: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probability of an event is calculated as:</a:t>
            </a:r>
          </a:p>
          <a:p>
            <a:endParaRPr lang="en-GB" sz="12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probability of an event = </a:t>
            </a:r>
          </a:p>
          <a:p>
            <a:pPr marL="0" indent="0">
              <a:buNone/>
            </a:pPr>
            <a:r>
              <a:rPr lang="en-GB" sz="26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	number of </a:t>
            </a:r>
            <a:r>
              <a:rPr lang="en-GB" sz="26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times the event is observed</a:t>
            </a:r>
            <a:endParaRPr lang="en-GB" sz="26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	     </a:t>
            </a:r>
            <a:r>
              <a:rPr lang="en-GB" sz="26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total number of observations</a:t>
            </a:r>
            <a:endParaRPr lang="en-GB" sz="26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cxnSp>
        <p:nvCxnSpPr>
          <p:cNvPr id="4" name="Straight Connector 3"/>
          <p:cNvCxnSpPr/>
          <p:nvPr/>
        </p:nvCxnSpPr>
        <p:spPr>
          <a:xfrm>
            <a:off x="1475656" y="5589240"/>
            <a:ext cx="56166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6280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Example – Empirical Approach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lvl="0"/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 supermarket employees 300 people; 180 of the employees work part-time and 120 are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full-time </a:t>
                </a: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workers</a:t>
                </a:r>
              </a:p>
              <a:p>
                <a:pPr lvl="0"/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lvl="0"/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If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an employee is selected at random, we can use the empirical approach to estimate the probability that they work part-time as follows:</a:t>
                </a:r>
              </a:p>
              <a:p>
                <a:pPr marL="400050" lvl="1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(part-time) = 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/>
                          </a:rPr>
                          <m:t>120</m:t>
                        </m:r>
                      </m:num>
                      <m:den>
                        <m:r>
                          <a:rPr lang="en-GB" i="1">
                            <a:latin typeface="Cambria Math"/>
                          </a:rPr>
                          <m:t>300</m:t>
                        </m:r>
                      </m:den>
                    </m:f>
                  </m:oMath>
                </a14:m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259" t="-13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0985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Subjective Approach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363272" cy="4680520"/>
          </a:xfrm>
        </p:spPr>
        <p:txBody>
          <a:bodyPr>
            <a:no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There are many situations in which our experiment does not have equally likely outcomes and cannot be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performed </a:t>
            </a: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repeatedly</a:t>
            </a:r>
          </a:p>
          <a:p>
            <a:endParaRPr lang="en-GB" sz="10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We would be unable to use the classical or empirical approach in this case but we may apply the subjective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approach </a:t>
            </a: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instead</a:t>
            </a:r>
          </a:p>
          <a:p>
            <a:endParaRPr lang="en-GB" sz="10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This approach is based on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personal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experience and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judgement of an individual</a:t>
            </a: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883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Property 1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We express the likelihood of an event using a numerical value within the range of zero to one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, </a:t>
            </a: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inclusive</a:t>
            </a:r>
          </a:p>
          <a:p>
            <a:endParaRPr lang="en-GB" sz="10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Assigning a probability of zero indicates that the event will not occur; this event is known as an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impossible </a:t>
            </a: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event</a:t>
            </a:r>
          </a:p>
          <a:p>
            <a:endParaRPr lang="en-GB" sz="10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An event with a probability equal to exactly one will be certain to occur and is called a certain event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815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Property 2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When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probabilities of all simple events for an experiment are added together, the sum must be equal to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1</a:t>
                </a:r>
              </a:p>
              <a:p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So, if the sample space is defined as </a:t>
                </a:r>
                <a:endParaRPr lang="en-GB" sz="2800" i="1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en-GB" sz="2800" smtClean="0"/>
                  <a:t>	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𝑆</m:t>
                    </m:r>
                    <m:r>
                      <a:rPr lang="en-GB" sz="2800" b="0" i="1" smtClean="0">
                        <a:latin typeface="Cambria Math"/>
                      </a:rPr>
                      <m:t>=</m:t>
                    </m:r>
                    <m:r>
                      <a:rPr lang="en-GB" sz="2800" i="1" smtClean="0">
                        <a:latin typeface="Cambria Math"/>
                      </a:rPr>
                      <m:t>{</m:t>
                    </m:r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/>
                          </a:rPr>
                          <m:t>𝑒</m:t>
                        </m:r>
                      </m:e>
                      <m:sub>
                        <m:r>
                          <a:rPr lang="en-GB" sz="28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en-GB" sz="2800" i="1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/>
                          </a:rPr>
                          <m:t>𝑒</m:t>
                        </m:r>
                      </m:e>
                      <m:sub>
                        <m:r>
                          <a:rPr lang="en-GB" sz="28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en-GB" sz="2800" i="1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/>
                          </a:rPr>
                          <m:t>𝑒</m:t>
                        </m:r>
                      </m:e>
                      <m:sub>
                        <m:r>
                          <a:rPr lang="en-GB" sz="2800" i="1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en-GB" sz="2800" i="1">
                        <a:latin typeface="Cambria Math"/>
                      </a:rPr>
                      <m:t>, ..., </m:t>
                    </m:r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/>
                          </a:rPr>
                          <m:t>𝑒</m:t>
                        </m:r>
                      </m:e>
                      <m:sub>
                        <m:r>
                          <a:rPr lang="en-GB" sz="2800" i="1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en-GB" sz="2800" i="1">
                        <a:latin typeface="Cambria Math"/>
                      </a:rPr>
                      <m:t>}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</a:t>
                </a:r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nary>
                      <m:naryPr>
                        <m:chr m:val="∑"/>
                        <m:limLoc m:val="undOvr"/>
                        <m:subHide m:val="on"/>
                        <m:supHide m:val="on"/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sz="2400" i="1">
                            <a:latin typeface="Cambria Math"/>
                          </a:rPr>
                          <m:t>𝑃</m:t>
                        </m:r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i="1">
                                    <a:latin typeface="Cambria Math"/>
                                  </a:rPr>
                                  <m:t>𝑒</m:t>
                                </m:r>
                              </m:e>
                              <m:sub>
                                <m:r>
                                  <a:rPr lang="en-GB" sz="2400" i="1">
                                    <a:latin typeface="Cambria Math"/>
                                  </a:rPr>
                                  <m:t>𝑖</m:t>
                                </m:r>
                              </m:sub>
                            </m:sSub>
                          </m:e>
                        </m:d>
                        <m:r>
                          <a:rPr lang="en-GB" sz="2400" i="1">
                            <a:latin typeface="Cambria Math"/>
                          </a:rPr>
                          <m:t>=</m:t>
                        </m:r>
                        <m:r>
                          <a:rPr lang="en-GB" sz="2400" i="1">
                            <a:latin typeface="Cambria Math"/>
                          </a:rPr>
                          <m:t>𝑃</m:t>
                        </m:r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i="1">
                                    <a:latin typeface="Cambria Math"/>
                                  </a:rPr>
                                  <m:t>𝑒</m:t>
                                </m:r>
                              </m:e>
                              <m:sub>
                                <m:r>
                                  <a:rPr lang="en-GB" sz="2400" i="1">
                                    <a:latin typeface="Cambria Math"/>
                                  </a:rPr>
                                  <m:t>1</m:t>
                                </m:r>
                              </m:sub>
                            </m:sSub>
                          </m:e>
                        </m:d>
                        <m:r>
                          <a:rPr lang="en-GB" sz="2400" i="1">
                            <a:latin typeface="Cambria Math"/>
                          </a:rPr>
                          <m:t>+</m:t>
                        </m:r>
                        <m:r>
                          <a:rPr lang="en-GB" sz="2400" i="1">
                            <a:latin typeface="Cambria Math"/>
                          </a:rPr>
                          <m:t>𝑃</m:t>
                        </m:r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i="1">
                                    <a:latin typeface="Cambria Math"/>
                                  </a:rPr>
                                  <m:t>𝑒</m:t>
                                </m:r>
                              </m:e>
                              <m:sub>
                                <m:r>
                                  <a:rPr lang="en-GB" sz="2400" i="1">
                                    <a:latin typeface="Cambria Math"/>
                                  </a:rPr>
                                  <m:t>2</m:t>
                                </m:r>
                              </m:sub>
                            </m:sSub>
                          </m:e>
                        </m:d>
                        <m:r>
                          <a:rPr lang="en-GB" sz="2400" i="1">
                            <a:latin typeface="Cambria Math"/>
                          </a:rPr>
                          <m:t>+</m:t>
                        </m:r>
                        <m:r>
                          <a:rPr lang="en-GB" sz="2400" i="1">
                            <a:latin typeface="Cambria Math"/>
                          </a:rPr>
                          <m:t>𝑃</m:t>
                        </m:r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i="1">
                                    <a:latin typeface="Cambria Math"/>
                                  </a:rPr>
                                  <m:t>𝑒</m:t>
                                </m:r>
                              </m:e>
                              <m:sub>
                                <m:r>
                                  <a:rPr lang="en-GB" sz="2400" i="1">
                                    <a:latin typeface="Cambria Math"/>
                                  </a:rPr>
                                  <m:t>3</m:t>
                                </m:r>
                              </m:sub>
                            </m:sSub>
                          </m:e>
                        </m:d>
                        <m:r>
                          <a:rPr lang="en-GB" sz="2400" i="1">
                            <a:latin typeface="Cambria Math"/>
                          </a:rPr>
                          <m:t>+</m:t>
                        </m:r>
                      </m:e>
                    </m:nary>
                    <m:r>
                      <a:rPr lang="en-GB" sz="2400" i="1">
                        <a:latin typeface="Cambria Math"/>
                      </a:rPr>
                      <m:t>…+</m:t>
                    </m:r>
                    <m:r>
                      <a:rPr lang="en-GB" sz="2400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𝑒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𝑛</m:t>
                            </m:r>
                          </m:sub>
                        </m:sSub>
                      </m:e>
                    </m:d>
                    <m:r>
                      <a:rPr lang="en-GB" sz="2400" i="1">
                        <a:latin typeface="Cambria Math"/>
                      </a:rPr>
                      <m:t>=1</m:t>
                    </m:r>
                  </m:oMath>
                </a14:m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259" t="-1348" r="-2444" b="-55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780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Probability Model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probability model can be constructed by assigning a probability to every element in the sample space for an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experiment</a:t>
            </a: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probability model is valid only if the probabilities assigned can be defined by the two properties described in the previous section</a:t>
            </a:r>
            <a:endParaRPr lang="en-GB" sz="2800" b="1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3295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Example – Probability Model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2664296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250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supermarket customers were asked to state their primary reason for </a:t>
            </a:r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shopping </a:t>
            </a:r>
            <a:endParaRPr lang="en-GB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lvl="0"/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lvl="0"/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Every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probability is greater than zero and less than one</a:t>
            </a:r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, </a:t>
            </a:r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inclusive</a:t>
            </a:r>
          </a:p>
          <a:p>
            <a:pPr lvl="0"/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lvl="0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he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sum of the probabilities is equal to 1</a:t>
            </a: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1524267"/>
              </p:ext>
            </p:extLst>
          </p:nvPr>
        </p:nvGraphicFramePr>
        <p:xfrm>
          <a:off x="1835696" y="4077072"/>
          <a:ext cx="5178870" cy="2156970"/>
        </p:xfrm>
        <a:graphic>
          <a:graphicData uri="http://schemas.openxmlformats.org/drawingml/2006/table">
            <a:tbl>
              <a:tblPr firstRow="1" firstCol="1" bandRow="1"/>
              <a:tblGrid>
                <a:gridCol w="26339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39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110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949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reason for shopping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frequency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probability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49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low prices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0.440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49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locally sourced produce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0.048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49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flexible opening hours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0.128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49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large car park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65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0.260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49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friendliness of staff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0.124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0277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Venn Diagrams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Venn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diagram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can be used to provide a visual interpretation of an experiment and associated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events</a:t>
            </a: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sample space of the experiment is represented by a rectangle and each event is shown as a circle or an ellipse within the rectangle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484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Example – Venn Diagrams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In the diagram below, the event 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represented by the shaded area inside the ellipse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259" t="-13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2328862" y="3287650"/>
            <a:ext cx="4403377" cy="2301590"/>
            <a:chOff x="3667" y="3884"/>
            <a:chExt cx="3901" cy="2161"/>
          </a:xfrm>
        </p:grpSpPr>
        <p:sp>
          <p:nvSpPr>
            <p:cNvPr id="8" name="Rectangle 6"/>
            <p:cNvSpPr>
              <a:spLocks noChangeArrowheads="1"/>
            </p:cNvSpPr>
            <p:nvPr/>
          </p:nvSpPr>
          <p:spPr bwMode="auto">
            <a:xfrm>
              <a:off x="3667" y="3901"/>
              <a:ext cx="3901" cy="2144"/>
            </a:xfrm>
            <a:prstGeom prst="rect">
              <a:avLst/>
            </a:prstGeom>
            <a:noFill/>
            <a:ln w="1905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endParaRPr>
            </a:p>
          </p:txBody>
        </p:sp>
        <p:sp>
          <p:nvSpPr>
            <p:cNvPr id="9" name="Text Box 7"/>
            <p:cNvSpPr txBox="1">
              <a:spLocks noChangeArrowheads="1"/>
            </p:cNvSpPr>
            <p:nvPr/>
          </p:nvSpPr>
          <p:spPr bwMode="auto">
            <a:xfrm>
              <a:off x="6979" y="3884"/>
              <a:ext cx="574" cy="3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FF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auto">
            <a:xfrm>
              <a:off x="4805" y="4286"/>
              <a:ext cx="1759" cy="1307"/>
            </a:xfrm>
            <a:prstGeom prst="ellipse">
              <a:avLst/>
            </a:prstGeom>
            <a:solidFill>
              <a:srgbClr val="D8D8D8"/>
            </a:solidFill>
            <a:ln w="1905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endParaRPr>
            </a:p>
          </p:txBody>
        </p:sp>
        <p:sp>
          <p:nvSpPr>
            <p:cNvPr id="11" name="Text Box 9"/>
            <p:cNvSpPr txBox="1">
              <a:spLocks noChangeArrowheads="1"/>
            </p:cNvSpPr>
            <p:nvPr/>
          </p:nvSpPr>
          <p:spPr bwMode="auto">
            <a:xfrm>
              <a:off x="5415" y="4705"/>
              <a:ext cx="574" cy="3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FF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Rectangle 14"/>
              <p:cNvSpPr/>
              <p:nvPr/>
            </p:nvSpPr>
            <p:spPr>
              <a:xfrm>
                <a:off x="4433091" y="4162062"/>
                <a:ext cx="396904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15" name="Rectangle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3091" y="4162062"/>
                <a:ext cx="396904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 15"/>
              <p:cNvSpPr/>
              <p:nvPr/>
            </p:nvSpPr>
            <p:spPr>
              <a:xfrm>
                <a:off x="6329962" y="3354337"/>
                <a:ext cx="37510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16" name="Rectangle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9962" y="3354337"/>
                <a:ext cx="375103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090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Mutually Exclusive Events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Events that cannot occur at the same time are known as mutually exclusive; they have no common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elements</a:t>
            </a: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432175"/>
            <a:ext cx="4132554" cy="2301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9194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Example – Mutually Exclusive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23317"/>
                <a:ext cx="8229600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Suppose we conducted an experiment that involved rolling a die and recording the number facing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upwards</a:t>
                </a:r>
              </a:p>
              <a:p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Defining two events,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 “the number facing upwards is odd”, and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 “the number facing upwards is even”,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are mutually exclusive because they cannot occur at the same time: the number facing upwards on a die cannot be odd </a:t>
                </a:r>
                <a:r>
                  <a:rPr lang="en-GB" sz="2800" b="1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and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even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23317"/>
                <a:ext cx="8229600" cy="4525963"/>
              </a:xfrm>
              <a:blipFill rotWithShape="1">
                <a:blip r:embed="rId2"/>
                <a:stretch>
                  <a:fillRect l="-1259" t="-1346" r="-222" b="-37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7379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Independent Events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Two events are called independent if the occurrence of one event in an experiment does not have any effect on the occurrence of the other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event</a:t>
            </a: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6510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Example – Independent Events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Suppose we conducted an experiment that involved rolling a die, recording the number facing upwards and flipping a coin, recording the side facing upwards</a:t>
                </a:r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Defining two events, </a:t>
                </a:r>
                <a14:m>
                  <m:oMath xmlns:m="http://schemas.openxmlformats.org/officeDocument/2006/math">
                    <m:r>
                      <a:rPr lang="en-GB" sz="2800" i="1" smtClean="0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 “the number facing upwards is odd”, and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 “the side facing upwards is a head”,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are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independent</a:t>
                </a:r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259" t="-1348" r="-2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762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Complement Events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12776"/>
                <a:ext cx="8229600" cy="4680520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Suppose we identify an event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then we can define a complement event which consists of all of the elements in the sample space that are not in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complement of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denoted as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i="1">
                            <a:latin typeface="Cambria Math"/>
                          </a:rPr>
                          <m:t>𝐴</m:t>
                        </m:r>
                      </m:e>
                      <m:sup>
                        <m:r>
                          <a:rPr lang="en-GB" sz="2800" i="1">
                            <a:latin typeface="Cambria Math"/>
                          </a:rPr>
                          <m:t>𝑐</m:t>
                        </m:r>
                      </m:sup>
                    </m:sSup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or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i="1">
                            <a:latin typeface="Cambria Math"/>
                          </a:rPr>
                          <m:t>𝐴</m:t>
                        </m:r>
                      </m:e>
                      <m:sup>
                        <m:r>
                          <a:rPr lang="en-GB" sz="2800" i="1">
                            <a:latin typeface="Cambria Math"/>
                          </a:rPr>
                          <m:t>′</m:t>
                        </m:r>
                      </m:sup>
                    </m:sSup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and is read as “not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”</a:t>
                </a:r>
              </a:p>
              <a:p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events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i="1">
                            <a:latin typeface="Cambria Math"/>
                          </a:rPr>
                          <m:t>𝐴</m:t>
                        </m:r>
                      </m:e>
                      <m:sup>
                        <m:r>
                          <a:rPr lang="en-GB" sz="2800" i="1">
                            <a:latin typeface="Cambria Math"/>
                          </a:rPr>
                          <m:t>′</m:t>
                        </m:r>
                      </m:sup>
                    </m:sSup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are mutually exclusive because the occurrence of event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means that event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i="1">
                            <a:latin typeface="Cambria Math"/>
                          </a:rPr>
                          <m:t>𝐴</m:t>
                        </m:r>
                      </m:e>
                      <m:sup>
                        <m:r>
                          <a:rPr lang="en-GB" sz="2800" i="1">
                            <a:latin typeface="Cambria Math"/>
                          </a:rPr>
                          <m:t>′</m:t>
                        </m:r>
                      </m:sup>
                    </m:sSup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does not occur and vice versa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12776"/>
                <a:ext cx="8229600" cy="4680520"/>
              </a:xfrm>
              <a:blipFill rotWithShape="1">
                <a:blip r:embed="rId2"/>
                <a:stretch>
                  <a:fillRect l="-1259" t="-2214" r="-1407" b="-31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261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Complement Rule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two events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i="1">
                            <a:latin typeface="Cambria Math"/>
                          </a:rPr>
                          <m:t>𝐴</m:t>
                        </m:r>
                      </m:e>
                      <m:sup>
                        <m:r>
                          <a:rPr lang="en-GB" sz="2800" i="1">
                            <a:latin typeface="Cambria Math"/>
                          </a:rPr>
                          <m:t>′</m:t>
                        </m:r>
                      </m:sup>
                    </m:sSup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together include every element in the sample space and therefore the sum of their probabilities must also be equal to 1,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so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i="1">
                            <a:latin typeface="Cambria Math"/>
                          </a:rPr>
                          <m:t>𝐴</m:t>
                        </m:r>
                      </m:e>
                    </m:d>
                    <m:r>
                      <a:rPr lang="en-GB" sz="2800" i="1">
                        <a:latin typeface="Cambria Math"/>
                      </a:rPr>
                      <m:t>+</m:t>
                    </m:r>
                    <m:r>
                      <a:rPr lang="en-GB" sz="2800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𝐴</m:t>
                            </m:r>
                          </m:e>
                          <m:sup>
                            <m:r>
                              <a:rPr lang="en-GB" sz="2800" i="1"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e>
                    </m:d>
                    <m:r>
                      <a:rPr lang="en-GB" sz="2800" i="1">
                        <a:latin typeface="Cambria Math"/>
                      </a:rPr>
                      <m:t>=1</m:t>
                    </m:r>
                  </m:oMath>
                </a14:m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Rearranging the equation, gives us the complement rule which states that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</a:t>
                </a:r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𝐴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=1−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r>
                      <a:rPr lang="en-GB" i="1">
                        <a:latin typeface="Cambria Math"/>
                      </a:rPr>
                      <m:t>(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/>
                          </a:rPr>
                          <m:t>𝐴</m:t>
                        </m:r>
                      </m:e>
                      <m:sup>
                        <m:r>
                          <a:rPr lang="en-GB" i="1">
                            <a:latin typeface="Cambria Math"/>
                          </a:rPr>
                          <m:t>′</m:t>
                        </m:r>
                      </m:sup>
                    </m:sSup>
                    <m:r>
                      <a:rPr lang="en-GB" i="1">
                        <a:latin typeface="Cambria Math"/>
                      </a:rPr>
                      <m:t>)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	and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/>
                              </a:rPr>
                              <m:t>𝐴</m:t>
                            </m:r>
                          </m:e>
                          <m:sup>
                            <m:r>
                              <a:rPr lang="en-GB" i="1"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e>
                    </m:d>
                    <m:r>
                      <a:rPr lang="en-GB" i="1">
                        <a:latin typeface="Cambria Math"/>
                      </a:rPr>
                      <m:t>=1−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r>
                      <a:rPr lang="en-GB" i="1">
                        <a:latin typeface="Cambria Math"/>
                      </a:rPr>
                      <m:t>(</m:t>
                    </m:r>
                    <m:r>
                      <a:rPr lang="en-GB" i="1">
                        <a:latin typeface="Cambria Math"/>
                      </a:rPr>
                      <m:t>𝐴</m:t>
                    </m:r>
                    <m:r>
                      <a:rPr lang="en-GB" i="1">
                        <a:latin typeface="Cambria Math"/>
                      </a:rPr>
                      <m:t>)</m:t>
                    </m:r>
                  </m:oMath>
                </a14:m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259" t="-13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5314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Example – Complement Rule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lvl="0"/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Consider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an experiment in which a die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 rolled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and the number facing upwards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 recorded</a:t>
                </a:r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(number on a die is less than 5)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en-GB" i="1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Applying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complement rule, gives:</a:t>
                </a:r>
              </a:p>
              <a:p>
                <a:pPr marL="400050" lvl="1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(number on a die is greater than or equal to 5)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1−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(number on a die is less than 5) </a:t>
                </a:r>
              </a:p>
              <a:p>
                <a:pPr marL="400050" lvl="1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= 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1−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en-GB" i="1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en-GB" i="1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259" t="-1348" r="-9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1334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Intersection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12776"/>
                <a:ext cx="8229600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If we define events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then the intersection of these two events is the collection of elements in the sample space that are common to both event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event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Using probability notation, we denote this intersection as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  <m:r>
                      <a:rPr lang="en-GB" sz="2800" i="1">
                        <a:latin typeface="Cambria Math"/>
                      </a:rPr>
                      <m:t>∩</m:t>
                    </m:r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read as “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”</a:t>
                </a:r>
              </a:p>
              <a:p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intersection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  <m:r>
                      <a:rPr lang="en-GB" sz="2800" i="1">
                        <a:latin typeface="Cambria Math"/>
                      </a:rPr>
                      <m:t>∩</m:t>
                    </m:r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occurs if and only if events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both occur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12776"/>
                <a:ext cx="8229600" cy="4525963"/>
              </a:xfrm>
              <a:blipFill rotWithShape="1">
                <a:blip r:embed="rId2"/>
                <a:stretch>
                  <a:fillRect l="-1333" t="-1348" r="-444" b="-76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7048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Union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collection of all elements in the sample space that belong to at least one of these events is known as the union of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It is denoted as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  <m:r>
                      <a:rPr lang="en-GB" sz="2800" i="1">
                        <a:latin typeface="Cambria Math"/>
                      </a:rPr>
                      <m:t>∪</m:t>
                    </m:r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read as “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or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”</a:t>
                </a:r>
              </a:p>
              <a:p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occurrence of the union means that either A or B or both events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occur</a:t>
                </a:r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259" t="-1348" r="-21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5442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Example – Intersection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600200"/>
                <a:ext cx="8424936" cy="4525963"/>
              </a:xfrm>
            </p:spPr>
            <p:txBody>
              <a:bodyPr>
                <a:normAutofit fontScale="85000" lnSpcReduction="10000"/>
              </a:bodyPr>
              <a:lstStyle/>
              <a:p>
                <a:pPr lvl="0"/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Experiment: roll </a:t>
                </a: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 die and record the number facing upwards</a:t>
                </a:r>
              </a:p>
              <a:p>
                <a:pPr marL="0" indent="0">
                  <a:buNone/>
                </a:pPr>
                <a:r>
                  <a:rPr lang="en-GB" sz="2800" smtClean="0"/>
                  <a:t>	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 “the number facing upwards is odd”</a:t>
                </a:r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2800" smtClean="0"/>
                  <a:t>	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 “the number facing upwards is a multiple of 3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”</a:t>
                </a:r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intersection,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𝐴</m:t>
                    </m:r>
                    <m:r>
                      <a:rPr lang="en-GB" i="1">
                        <a:latin typeface="Cambria Math"/>
                      </a:rPr>
                      <m:t>∩</m:t>
                    </m:r>
                    <m:r>
                      <a:rPr lang="en-GB" i="1">
                        <a:latin typeface="Cambria Math"/>
                      </a:rPr>
                      <m:t>𝐵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consists of all elements that are common to both event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𝐴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event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𝐵</m:t>
                    </m:r>
                  </m:oMath>
                </a14:m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In </a:t>
                </a: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this case, there is only one element {3} which belongs to both 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events</a:t>
                </a: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600200"/>
                <a:ext cx="8424936" cy="4525963"/>
              </a:xfrm>
              <a:blipFill rotWithShape="1">
                <a:blip r:embed="rId2"/>
                <a:stretch>
                  <a:fillRect l="-1230" t="-2022" r="-21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1838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Example – Union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600200"/>
                <a:ext cx="8280920" cy="4637112"/>
              </a:xfrm>
            </p:spPr>
            <p:txBody>
              <a:bodyPr>
                <a:normAutofit fontScale="92500" lnSpcReduction="10000"/>
              </a:bodyPr>
              <a:lstStyle/>
              <a:p>
                <a:pPr lvl="0"/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Experiment: roll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 die and record the number facing upwards</a:t>
                </a:r>
              </a:p>
              <a:p>
                <a:pPr marL="0" indent="0">
                  <a:buNone/>
                </a:pPr>
                <a:r>
                  <a:rPr lang="en-GB" sz="2800" smtClean="0"/>
                  <a:t>	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 “the number facing upwards is odd”</a:t>
                </a:r>
                <a:endParaRPr lang="en-GB" sz="24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2400" smtClean="0"/>
                  <a:t>	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 “the number facing upwards is a multiple of </a:t>
                </a:r>
                <a:r>
                  <a:rPr lang="en-GB" sz="24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3</a:t>
                </a:r>
                <a:r>
                  <a:rPr lang="en-GB" sz="24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”</a:t>
                </a:r>
              </a:p>
              <a:p>
                <a:pPr marL="0" indent="0">
                  <a:buNone/>
                </a:pPr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In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union,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  <m:r>
                      <a:rPr lang="en-GB" sz="2800" i="1">
                        <a:latin typeface="Cambria Math"/>
                      </a:rPr>
                      <m:t>∪</m:t>
                    </m:r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we include all the elements in the sample space that belong in either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or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or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both </a:t>
                </a: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events</a:t>
                </a:r>
              </a:p>
              <a:p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For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this experiment, the set of elements in the union is {1, 3, 5, 6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}</a:t>
                </a:r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600200"/>
                <a:ext cx="8280920" cy="4637112"/>
              </a:xfrm>
              <a:blipFill rotWithShape="1">
                <a:blip r:embed="rId2"/>
                <a:stretch>
                  <a:fillRect l="-1178" t="-2105" r="-206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52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Addition Rule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84784"/>
                <a:ext cx="8229600" cy="4525963"/>
              </a:xfrm>
            </p:spPr>
            <p:txBody>
              <a:bodyPr>
                <a:normAutofit/>
              </a:bodyPr>
              <a:lstStyle/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addition rule for the union of two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events is:</a:t>
                </a:r>
              </a:p>
              <a:p>
                <a:pPr marL="400050" lvl="1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𝐴</m:t>
                        </m:r>
                        <m:r>
                          <a:rPr lang="en-GB" i="1">
                            <a:latin typeface="Cambria Math"/>
                          </a:rPr>
                          <m:t>∪</m:t>
                        </m:r>
                        <m:r>
                          <a:rPr lang="en-GB" i="1">
                            <a:latin typeface="Cambria Math"/>
                          </a:rPr>
                          <m:t>𝐵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=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r>
                      <a:rPr lang="en-GB" i="1">
                        <a:latin typeface="Cambria Math"/>
                      </a:rPr>
                      <m:t>(</m:t>
                    </m:r>
                    <m:r>
                      <a:rPr lang="en-GB" i="1">
                        <a:latin typeface="Cambria Math"/>
                      </a:rPr>
                      <m:t>𝐴</m:t>
                    </m:r>
                    <m:r>
                      <a:rPr lang="en-GB" i="1">
                        <a:latin typeface="Cambria Math"/>
                      </a:rPr>
                      <m:t>)+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r>
                      <a:rPr lang="en-GB" i="1">
                        <a:latin typeface="Cambria Math"/>
                      </a:rPr>
                      <m:t>(</m:t>
                    </m:r>
                    <m:r>
                      <a:rPr lang="en-GB" i="1">
                        <a:latin typeface="Cambria Math"/>
                      </a:rPr>
                      <m:t>𝐵</m:t>
                    </m:r>
                    <m:r>
                      <a:rPr lang="en-GB" i="1">
                        <a:latin typeface="Cambria Math"/>
                      </a:rPr>
                      <m:t>)−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r>
                      <a:rPr lang="en-GB" i="1">
                        <a:latin typeface="Cambria Math"/>
                      </a:rPr>
                      <m:t>(</m:t>
                    </m:r>
                    <m:r>
                      <a:rPr lang="en-GB" i="1">
                        <a:latin typeface="Cambria Math"/>
                      </a:rPr>
                      <m:t>𝐴</m:t>
                    </m:r>
                    <m:r>
                      <a:rPr lang="en-GB" i="1">
                        <a:latin typeface="Cambria Math"/>
                      </a:rPr>
                      <m:t>∩</m:t>
                    </m:r>
                    <m:r>
                      <a:rPr lang="en-GB" i="1">
                        <a:latin typeface="Cambria Math"/>
                      </a:rPr>
                      <m:t>𝐵</m:t>
                    </m:r>
                    <m:r>
                      <a:rPr lang="en-GB" i="1">
                        <a:latin typeface="Cambria Math"/>
                      </a:rPr>
                      <m:t>)</m:t>
                    </m:r>
                  </m:oMath>
                </a14:m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or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two events,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that are mutually exclusive, the addition rule becomes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</a:t>
                </a:r>
              </a:p>
              <a:p>
                <a:pPr marL="400050" lvl="1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𝐴</m:t>
                        </m:r>
                        <m:r>
                          <a:rPr lang="en-GB" i="1">
                            <a:latin typeface="Cambria Math"/>
                          </a:rPr>
                          <m:t>∪</m:t>
                        </m:r>
                        <m:r>
                          <a:rPr lang="en-GB" i="1">
                            <a:latin typeface="Cambria Math"/>
                          </a:rPr>
                          <m:t>𝐵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=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𝐴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+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𝐵</m:t>
                        </m:r>
                      </m:e>
                    </m:d>
                  </m:oMath>
                </a14:m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addition rule can be extended to the calculation of the union of more than two events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84784"/>
                <a:ext cx="8229600" cy="4525963"/>
              </a:xfrm>
              <a:blipFill rotWithShape="1">
                <a:blip r:embed="rId2"/>
                <a:stretch>
                  <a:fillRect l="-1333" t="-1348" b="-20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5163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Example – Addition Rule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lvl="0"/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 supermarket employees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200 </a:t>
                </a: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people</a:t>
                </a:r>
              </a:p>
              <a:p>
                <a:pPr lvl="0"/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lvl="0"/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40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of the employees work part-time, 60 of the employees are male, and 15 are female and work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part-time</a:t>
                </a:r>
              </a:p>
              <a:p>
                <a:pPr lvl="0"/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𝐹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 “a randomly selected employee is female”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𝑃𝑇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 “a randomly selected employee works part-time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”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259" t="-1348" r="-21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8650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Example – Addition Rule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507288" cy="4525963"/>
              </a:xfrm>
            </p:spPr>
            <p:txBody>
              <a:bodyPr>
                <a:normAutofit fontScale="92500"/>
              </a:bodyPr>
              <a:lstStyle/>
              <a:p>
                <a:pPr marL="400050" lvl="1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</a:rPr>
                            <m:t>𝐹</m:t>
                          </m:r>
                        </m:e>
                      </m:d>
                      <m:r>
                        <a:rPr lang="en-GB" i="1">
                          <a:latin typeface="Cambria Math"/>
                        </a:rPr>
                        <m:t>=1−</m:t>
                      </m:r>
                      <m:r>
                        <a:rPr lang="en-GB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𝐹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′</m:t>
                              </m:r>
                            </m:sup>
                          </m:sSup>
                        </m:e>
                      </m:d>
                      <m:r>
                        <a:rPr lang="en-GB" i="1">
                          <a:latin typeface="Cambria Math"/>
                        </a:rPr>
                        <m:t>=1−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60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200</m:t>
                          </m:r>
                        </m:den>
                      </m:f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140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200</m:t>
                          </m:r>
                        </m:den>
                      </m:f>
                    </m:oMath>
                  </m:oMathPara>
                </a14:m>
                <a:r>
                  <a:rPr lang="en-GB" i="1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/>
                </a:r>
                <a:br>
                  <a:rPr lang="en-GB" i="1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endParaRPr lang="en-GB" i="1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𝑃𝑇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/>
                          </a:rPr>
                          <m:t>40</m:t>
                        </m:r>
                      </m:num>
                      <m:den>
                        <m:r>
                          <a:rPr lang="en-GB" i="1">
                            <a:latin typeface="Cambria Math"/>
                          </a:rPr>
                          <m:t>200</m:t>
                        </m:r>
                      </m:den>
                    </m:f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𝐹</m:t>
                        </m:r>
                        <m:r>
                          <a:rPr lang="en-GB" i="1">
                            <a:latin typeface="Cambria Math"/>
                          </a:rPr>
                          <m:t>∩</m:t>
                        </m:r>
                        <m:r>
                          <a:rPr lang="en-GB" i="1">
                            <a:latin typeface="Cambria Math"/>
                          </a:rPr>
                          <m:t>𝑃𝑇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en-GB" i="1">
                            <a:latin typeface="Cambria Math"/>
                          </a:rPr>
                          <m:t>200</m:t>
                        </m:r>
                      </m:den>
                    </m:f>
                  </m:oMath>
                </a14:m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Using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addition rule, we can calculate the probability of the union of the two events:</a:t>
                </a:r>
              </a:p>
              <a:p>
                <a:pPr marL="400050" lvl="1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</a:rPr>
                            <m:t>𝐹</m:t>
                          </m:r>
                          <m:r>
                            <a:rPr lang="en-GB" i="1">
                              <a:latin typeface="Cambria Math"/>
                            </a:rPr>
                            <m:t>∪</m:t>
                          </m:r>
                          <m:r>
                            <a:rPr lang="en-GB" i="1">
                              <a:latin typeface="Cambria Math"/>
                            </a:rPr>
                            <m:t>𝑃𝑇</m:t>
                          </m:r>
                        </m:e>
                      </m:d>
                      <m:r>
                        <a:rPr lang="en-GB" i="1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</a:rPr>
                            <m:t>𝐹</m:t>
                          </m:r>
                        </m:e>
                      </m:d>
                      <m:r>
                        <a:rPr lang="en-GB" i="1">
                          <a:latin typeface="Cambria Math"/>
                        </a:rPr>
                        <m:t>+</m:t>
                      </m:r>
                      <m:r>
                        <a:rPr lang="en-GB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</a:rPr>
                            <m:t>𝑃𝑇</m:t>
                          </m:r>
                        </m:e>
                      </m:d>
                      <m:r>
                        <a:rPr lang="en-GB" i="1">
                          <a:latin typeface="Cambria Math"/>
                        </a:rPr>
                        <m:t>−</m:t>
                      </m:r>
                      <m:r>
                        <a:rPr lang="en-GB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</a:rPr>
                            <m:t>𝐹</m:t>
                          </m:r>
                          <m:r>
                            <a:rPr lang="en-GB" i="1">
                              <a:latin typeface="Cambria Math"/>
                            </a:rPr>
                            <m:t>∩</m:t>
                          </m:r>
                          <m:r>
                            <a:rPr lang="en-GB" i="1">
                              <a:latin typeface="Cambria Math"/>
                            </a:rPr>
                            <m:t>𝑃𝑇</m:t>
                          </m:r>
                        </m:e>
                      </m:d>
                    </m:oMath>
                  </m:oMathPara>
                </a14:m>
                <a:endParaRPr lang="en-GB" i="1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140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200</m:t>
                          </m:r>
                        </m:den>
                      </m:f>
                      <m:r>
                        <a:rPr lang="en-GB" i="1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40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200</m:t>
                          </m:r>
                        </m:den>
                      </m:f>
                      <m:r>
                        <a:rPr lang="en-GB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200</m:t>
                          </m:r>
                        </m:den>
                      </m:f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165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200</m:t>
                          </m:r>
                        </m:den>
                      </m:f>
                    </m:oMath>
                  </m:oMathPara>
                </a14:m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507288" cy="4525963"/>
              </a:xfrm>
              <a:blipFill>
                <a:blip r:embed="rId2"/>
                <a:stretch>
                  <a:fillRect l="-12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94032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Conditional Probability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conditional probability of an event is the probability that the event occurs, given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that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another event has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already </a:t>
                </a: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occurred</a:t>
                </a:r>
              </a:p>
              <a:p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For example, the conditional probability of an event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probability that event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occurs, given that we know that event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has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already </a:t>
                </a: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occurred</a:t>
                </a:r>
              </a:p>
              <a:p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It is denoted as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𝑃</m:t>
                    </m:r>
                    <m:r>
                      <a:rPr lang="en-GB" sz="2800" i="1">
                        <a:latin typeface="Cambria Math"/>
                      </a:rPr>
                      <m:t>(</m:t>
                    </m:r>
                    <m:r>
                      <a:rPr lang="en-GB" sz="2800" i="1">
                        <a:latin typeface="Cambria Math"/>
                      </a:rPr>
                      <m:t>𝐵</m:t>
                    </m:r>
                    <m:r>
                      <a:rPr lang="en-GB" sz="2800" i="1">
                        <a:latin typeface="Cambria Math"/>
                      </a:rPr>
                      <m:t>/</m:t>
                    </m:r>
                    <m:r>
                      <a:rPr lang="en-GB" sz="2800" i="1">
                        <a:latin typeface="Cambria Math"/>
                      </a:rPr>
                      <m:t>𝐴</m:t>
                    </m:r>
                    <m:r>
                      <a:rPr lang="en-GB" sz="2800" i="1">
                        <a:latin typeface="Cambria Math"/>
                      </a:rPr>
                      <m:t>)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read as “the probability of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given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”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11" t="-12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607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Conditional Probability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To calculate conditional probability, we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use:</a:t>
                </a:r>
              </a:p>
              <a:p>
                <a:pPr marL="400050" lvl="1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𝐵</m:t>
                        </m:r>
                        <m:r>
                          <a:rPr lang="en-GB" i="1">
                            <a:latin typeface="Cambria Math"/>
                          </a:rPr>
                          <m:t>/</m:t>
                        </m:r>
                        <m:r>
                          <a:rPr lang="en-GB" i="1">
                            <a:latin typeface="Cambria Math"/>
                          </a:rPr>
                          <m:t>𝐴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=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/>
                          </a:rPr>
                          <m:t>𝑃</m:t>
                        </m:r>
                        <m:r>
                          <a:rPr lang="en-GB" i="1">
                            <a:latin typeface="Cambria Math"/>
                          </a:rPr>
                          <m:t>(</m:t>
                        </m:r>
                        <m:r>
                          <a:rPr lang="en-GB" i="1">
                            <a:latin typeface="Cambria Math"/>
                          </a:rPr>
                          <m:t>𝐵</m:t>
                        </m:r>
                        <m:r>
                          <a:rPr lang="en-GB" i="1">
                            <a:latin typeface="Cambria Math"/>
                          </a:rPr>
                          <m:t>∩</m:t>
                        </m:r>
                        <m:r>
                          <a:rPr lang="en-GB" i="1">
                            <a:latin typeface="Cambria Math"/>
                          </a:rPr>
                          <m:t>𝐴</m:t>
                        </m:r>
                        <m:r>
                          <a:rPr lang="en-GB" i="1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en-GB" i="1">
                            <a:latin typeface="Cambria Math"/>
                          </a:rPr>
                          <m:t>𝑃</m:t>
                        </m:r>
                        <m:r>
                          <a:rPr lang="en-GB" i="1">
                            <a:latin typeface="Cambria Math"/>
                          </a:rPr>
                          <m:t>(</m:t>
                        </m:r>
                        <m:r>
                          <a:rPr lang="en-GB" i="1">
                            <a:latin typeface="Cambria Math"/>
                          </a:rPr>
                          <m:t>𝐴</m:t>
                        </m:r>
                        <m:r>
                          <a:rPr lang="en-GB" i="1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	and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𝐴</m:t>
                        </m:r>
                        <m:r>
                          <a:rPr lang="en-GB" i="1">
                            <a:latin typeface="Cambria Math"/>
                          </a:rPr>
                          <m:t>/</m:t>
                        </m:r>
                        <m:r>
                          <a:rPr lang="en-GB" i="1">
                            <a:latin typeface="Cambria Math"/>
                          </a:rPr>
                          <m:t>𝐵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=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/>
                          </a:rPr>
                          <m:t>𝑃</m:t>
                        </m:r>
                        <m:r>
                          <a:rPr lang="en-GB" i="1">
                            <a:latin typeface="Cambria Math"/>
                          </a:rPr>
                          <m:t>(</m:t>
                        </m:r>
                        <m:r>
                          <a:rPr lang="en-GB" i="1">
                            <a:latin typeface="Cambria Math"/>
                          </a:rPr>
                          <m:t>𝐴</m:t>
                        </m:r>
                        <m:r>
                          <a:rPr lang="en-GB" i="1">
                            <a:latin typeface="Cambria Math"/>
                          </a:rPr>
                          <m:t>∩</m:t>
                        </m:r>
                        <m:r>
                          <a:rPr lang="en-GB" i="1">
                            <a:latin typeface="Cambria Math"/>
                          </a:rPr>
                          <m:t>𝐵</m:t>
                        </m:r>
                        <m:r>
                          <a:rPr lang="en-GB" i="1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en-GB" i="1">
                            <a:latin typeface="Cambria Math"/>
                          </a:rPr>
                          <m:t>𝑃</m:t>
                        </m:r>
                        <m:r>
                          <a:rPr lang="en-GB" i="1">
                            <a:latin typeface="Cambria Math"/>
                          </a:rPr>
                          <m:t>(</m:t>
                        </m:r>
                        <m:r>
                          <a:rPr lang="en-GB" i="1">
                            <a:latin typeface="Cambria Math"/>
                          </a:rPr>
                          <m:t>𝐵</m:t>
                        </m:r>
                        <m:r>
                          <a:rPr lang="en-GB" i="1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When the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events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𝐵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are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independent, the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conditional probability,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𝑃</m:t>
                    </m:r>
                    <m:r>
                      <a:rPr lang="en-GB" sz="2800" i="1">
                        <a:latin typeface="Cambria Math"/>
                      </a:rPr>
                      <m:t>(</m:t>
                    </m:r>
                    <m:r>
                      <a:rPr lang="en-GB" sz="2800" i="1">
                        <a:latin typeface="Cambria Math"/>
                      </a:rPr>
                      <m:t>𝐵</m:t>
                    </m:r>
                    <m:r>
                      <a:rPr lang="en-GB" sz="2800" i="1">
                        <a:latin typeface="Cambria Math"/>
                      </a:rPr>
                      <m:t>/</m:t>
                    </m:r>
                    <m:r>
                      <a:rPr lang="en-GB" sz="2800" i="1">
                        <a:latin typeface="Cambria Math"/>
                      </a:rPr>
                      <m:t>𝐴</m:t>
                    </m:r>
                    <m:r>
                      <a:rPr lang="en-GB" sz="2800" i="1">
                        <a:latin typeface="Cambria Math"/>
                      </a:rPr>
                      <m:t>)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 is equal to the probability of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event </a:t>
                </a:r>
                <a14:m>
                  <m:oMath xmlns:m="http://schemas.openxmlformats.org/officeDocument/2006/math">
                    <m:r>
                      <a:rPr lang="en-GB" sz="2800" i="1" smtClean="0">
                        <a:latin typeface="Cambria Math"/>
                      </a:rPr>
                      <m:t>𝐵</m:t>
                    </m:r>
                  </m:oMath>
                </a14:m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For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two independent events:</a:t>
                </a:r>
              </a:p>
              <a:p>
                <a:pPr marL="400050" lvl="1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𝐵</m:t>
                        </m:r>
                        <m:r>
                          <a:rPr lang="en-GB" i="1">
                            <a:latin typeface="Cambria Math"/>
                          </a:rPr>
                          <m:t>/</m:t>
                        </m:r>
                        <m:r>
                          <a:rPr lang="en-GB" i="1">
                            <a:latin typeface="Cambria Math"/>
                          </a:rPr>
                          <m:t>𝐴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=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r>
                      <a:rPr lang="en-GB" i="1">
                        <a:latin typeface="Cambria Math"/>
                      </a:rPr>
                      <m:t>(</m:t>
                    </m:r>
                    <m:r>
                      <a:rPr lang="en-GB" i="1">
                        <a:latin typeface="Cambria Math"/>
                      </a:rPr>
                      <m:t>𝐵</m:t>
                    </m:r>
                    <m:r>
                      <a:rPr lang="en-GB" i="1">
                        <a:latin typeface="Cambria Math"/>
                      </a:rPr>
                      <m:t>)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	and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𝐴</m:t>
                        </m:r>
                        <m:r>
                          <a:rPr lang="en-GB" i="1">
                            <a:latin typeface="Cambria Math"/>
                          </a:rPr>
                          <m:t>/</m:t>
                        </m:r>
                        <m:r>
                          <a:rPr lang="en-GB" i="1">
                            <a:latin typeface="Cambria Math"/>
                          </a:rPr>
                          <m:t>𝐵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=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r>
                      <a:rPr lang="en-GB" i="1">
                        <a:latin typeface="Cambria Math"/>
                      </a:rPr>
                      <m:t>(</m:t>
                    </m:r>
                    <m:r>
                      <a:rPr lang="en-GB" i="1">
                        <a:latin typeface="Cambria Math"/>
                      </a:rPr>
                      <m:t>𝐴</m:t>
                    </m:r>
                    <m:r>
                      <a:rPr lang="en-GB" i="1">
                        <a:latin typeface="Cambria Math"/>
                      </a:rPr>
                      <m:t>)</m:t>
                    </m:r>
                  </m:oMath>
                </a14:m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259" t="-22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57655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Example – Conditional Probability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pPr lvl="0"/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In 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100 flights from the </a:t>
                </a: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UK, 56 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of the flights depart on time and 18 of the flights depart on time and arrive </a:t>
                </a:r>
                <a:r>
                  <a:rPr lang="en-GB" sz="30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on </a:t>
                </a:r>
                <a: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time</a:t>
                </a:r>
              </a:p>
              <a:p>
                <a:pPr lvl="0"/>
                <a:endParaRPr lang="en-GB" sz="3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r>
                      <a:rPr lang="en-GB" sz="3000" i="1">
                        <a:latin typeface="Cambria Math"/>
                      </a:rPr>
                      <m:t>𝐷</m:t>
                    </m:r>
                  </m:oMath>
                </a14:m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 “a randomly selected flight departs on time” a</a:t>
                </a: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nd </a:t>
                </a:r>
                <a14:m>
                  <m:oMath xmlns:m="http://schemas.openxmlformats.org/officeDocument/2006/math">
                    <m:r>
                      <a:rPr lang="en-GB" sz="3000" i="1">
                        <a:latin typeface="Cambria Math"/>
                      </a:rPr>
                      <m:t>𝐴</m:t>
                    </m:r>
                  </m:oMath>
                </a14:m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 “a randomly selected flight arrives on </a:t>
                </a:r>
                <a: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time”</a:t>
                </a: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𝐷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=0.56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𝐷</m:t>
                        </m:r>
                        <m:r>
                          <a:rPr lang="en-GB" i="1">
                            <a:latin typeface="Cambria Math"/>
                          </a:rPr>
                          <m:t>∩</m:t>
                        </m:r>
                        <m:r>
                          <a:rPr lang="en-GB" i="1">
                            <a:latin typeface="Cambria Math"/>
                          </a:rPr>
                          <m:t>𝐴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=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𝐴</m:t>
                        </m:r>
                        <m:r>
                          <a:rPr lang="en-GB" i="1">
                            <a:latin typeface="Cambria Math"/>
                          </a:rPr>
                          <m:t>∩</m:t>
                        </m:r>
                        <m:r>
                          <a:rPr lang="en-GB" i="1">
                            <a:latin typeface="Cambria Math"/>
                          </a:rPr>
                          <m:t>𝐷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=0.18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</a:p>
              <a:p>
                <a:pPr marL="400050" lvl="1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𝐴</m:t>
                        </m:r>
                        <m:r>
                          <a:rPr lang="en-GB" i="1">
                            <a:latin typeface="Cambria Math"/>
                          </a:rPr>
                          <m:t>/</m:t>
                        </m:r>
                        <m:r>
                          <a:rPr lang="en-GB" i="1">
                            <a:latin typeface="Cambria Math"/>
                          </a:rPr>
                          <m:t>𝐷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=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/>
                          </a:rPr>
                          <m:t>𝑃</m:t>
                        </m:r>
                        <m:r>
                          <a:rPr lang="en-GB" i="1">
                            <a:latin typeface="Cambria Math"/>
                          </a:rPr>
                          <m:t>(</m:t>
                        </m:r>
                        <m:r>
                          <a:rPr lang="en-GB" i="1">
                            <a:latin typeface="Cambria Math"/>
                          </a:rPr>
                          <m:t>𝐴</m:t>
                        </m:r>
                        <m:r>
                          <a:rPr lang="en-GB" i="1">
                            <a:latin typeface="Cambria Math"/>
                          </a:rPr>
                          <m:t>∩</m:t>
                        </m:r>
                        <m:r>
                          <a:rPr lang="en-GB" i="1">
                            <a:latin typeface="Cambria Math"/>
                          </a:rPr>
                          <m:t>𝐷</m:t>
                        </m:r>
                        <m:r>
                          <a:rPr lang="en-GB" i="1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en-GB" i="1">
                            <a:latin typeface="Cambria Math"/>
                          </a:rPr>
                          <m:t>𝑃</m:t>
                        </m:r>
                        <m:r>
                          <a:rPr lang="en-GB" i="1">
                            <a:latin typeface="Cambria Math"/>
                          </a:rPr>
                          <m:t>(</m:t>
                        </m:r>
                        <m:r>
                          <a:rPr lang="en-GB" i="1">
                            <a:latin typeface="Cambria Math"/>
                          </a:rPr>
                          <m:t>𝐷</m:t>
                        </m:r>
                        <m:r>
                          <a:rPr lang="en-GB" i="1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/>
                          </a:rPr>
                          <m:t>0.18</m:t>
                        </m:r>
                      </m:num>
                      <m:den>
                        <m:r>
                          <a:rPr lang="en-GB" i="1">
                            <a:latin typeface="Cambria Math"/>
                          </a:rPr>
                          <m:t>0.56</m:t>
                        </m:r>
                      </m:den>
                    </m:f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0.321</m:t>
                    </m:r>
                  </m:oMath>
                </a14:m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259" t="-32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0355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Multiplication Rule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556792"/>
                <a:ext cx="8229600" cy="4608512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multiplication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rule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can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be used can be used to calculate the probability of the intersection of two events as </a:t>
                </a: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follows:</a:t>
                </a:r>
                <a:b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𝐴</m:t>
                        </m:r>
                        <m:r>
                          <a:rPr lang="en-GB" i="1">
                            <a:latin typeface="Cambria Math"/>
                          </a:rPr>
                          <m:t>∩</m:t>
                        </m:r>
                        <m:r>
                          <a:rPr lang="en-GB" i="1">
                            <a:latin typeface="Cambria Math"/>
                          </a:rPr>
                          <m:t>𝐵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=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r>
                      <a:rPr lang="en-GB" i="1">
                        <a:latin typeface="Cambria Math"/>
                      </a:rPr>
                      <m:t>(</m:t>
                    </m:r>
                    <m:r>
                      <a:rPr lang="en-GB" i="1">
                        <a:latin typeface="Cambria Math"/>
                      </a:rPr>
                      <m:t>𝐵</m:t>
                    </m:r>
                    <m:r>
                      <a:rPr lang="en-GB" i="1">
                        <a:latin typeface="Cambria Math"/>
                      </a:rPr>
                      <m:t>/</m:t>
                    </m:r>
                    <m:r>
                      <a:rPr lang="en-GB" i="1">
                        <a:latin typeface="Cambria Math"/>
                      </a:rPr>
                      <m:t>𝐴</m:t>
                    </m:r>
                    <m:r>
                      <a:rPr lang="en-GB" i="1">
                        <a:latin typeface="Cambria Math"/>
                      </a:rPr>
                      <m:t>)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r>
                      <a:rPr lang="en-GB" i="1">
                        <a:latin typeface="Cambria Math"/>
                      </a:rPr>
                      <m:t>(</m:t>
                    </m:r>
                    <m:r>
                      <a:rPr lang="en-GB" i="1">
                        <a:latin typeface="Cambria Math"/>
                      </a:rPr>
                      <m:t>𝐴</m:t>
                    </m:r>
                    <m:r>
                      <a:rPr lang="en-GB" i="1">
                        <a:latin typeface="Cambria Math"/>
                      </a:rPr>
                      <m:t>)</m:t>
                    </m:r>
                  </m:oMath>
                </a14:m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Recalling that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𝑃</m:t>
                    </m:r>
                    <m:r>
                      <a:rPr lang="en-GB" sz="2800" i="1">
                        <a:latin typeface="Cambria Math"/>
                      </a:rPr>
                      <m:t>(</m:t>
                    </m:r>
                    <m:r>
                      <a:rPr lang="en-GB" sz="2800" i="1">
                        <a:latin typeface="Cambria Math"/>
                      </a:rPr>
                      <m:t>𝐴</m:t>
                    </m:r>
                    <m:r>
                      <a:rPr lang="en-GB" sz="2800" i="1">
                        <a:latin typeface="Cambria Math"/>
                      </a:rPr>
                      <m:t>∩</m:t>
                    </m:r>
                    <m:r>
                      <a:rPr lang="en-GB" sz="2800" i="1">
                        <a:latin typeface="Cambria Math"/>
                      </a:rPr>
                      <m:t>𝐵</m:t>
                    </m:r>
                    <m:r>
                      <a:rPr lang="en-GB" sz="2800" i="1">
                        <a:latin typeface="Cambria Math"/>
                      </a:rPr>
                      <m:t>)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same as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𝑃</m:t>
                    </m:r>
                    <m:r>
                      <a:rPr lang="en-GB" sz="2800" i="1">
                        <a:latin typeface="Cambria Math"/>
                      </a:rPr>
                      <m:t>(</m:t>
                    </m:r>
                    <m:r>
                      <a:rPr lang="en-GB" sz="2800" i="1">
                        <a:latin typeface="Cambria Math"/>
                      </a:rPr>
                      <m:t>𝐵</m:t>
                    </m:r>
                    <m:r>
                      <a:rPr lang="en-GB" sz="2800" i="1">
                        <a:latin typeface="Cambria Math"/>
                      </a:rPr>
                      <m:t>∩</m:t>
                    </m:r>
                    <m:r>
                      <a:rPr lang="en-GB" sz="2800" i="1">
                        <a:latin typeface="Cambria Math"/>
                      </a:rPr>
                      <m:t>𝐴</m:t>
                    </m:r>
                    <m:r>
                      <a:rPr lang="en-GB" sz="2800" i="1">
                        <a:latin typeface="Cambria Math"/>
                      </a:rPr>
                      <m:t>)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we can derive the equivalent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formula</a:t>
                </a: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</a:t>
                </a:r>
                <a:b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𝐴</m:t>
                        </m:r>
                        <m:r>
                          <a:rPr lang="en-GB" i="1">
                            <a:latin typeface="Cambria Math"/>
                          </a:rPr>
                          <m:t>∩</m:t>
                        </m:r>
                        <m:r>
                          <a:rPr lang="en-GB" i="1">
                            <a:latin typeface="Cambria Math"/>
                          </a:rPr>
                          <m:t>𝐵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=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r>
                      <a:rPr lang="en-GB" i="1">
                        <a:latin typeface="Cambria Math"/>
                      </a:rPr>
                      <m:t>(</m:t>
                    </m:r>
                    <m:r>
                      <a:rPr lang="en-GB" i="1">
                        <a:latin typeface="Cambria Math"/>
                      </a:rPr>
                      <m:t>𝐴</m:t>
                    </m:r>
                    <m:r>
                      <a:rPr lang="en-GB" i="1">
                        <a:latin typeface="Cambria Math"/>
                      </a:rPr>
                      <m:t>/</m:t>
                    </m:r>
                    <m:r>
                      <a:rPr lang="en-GB" i="1">
                        <a:latin typeface="Cambria Math"/>
                      </a:rPr>
                      <m:t>𝐵</m:t>
                    </m:r>
                    <m:r>
                      <a:rPr lang="en-GB" i="1">
                        <a:latin typeface="Cambria Math"/>
                      </a:rPr>
                      <m:t>)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r>
                      <a:rPr lang="en-GB" i="1">
                        <a:latin typeface="Cambria Math"/>
                      </a:rPr>
                      <m:t>(</m:t>
                    </m:r>
                    <m:r>
                      <a:rPr lang="en-GB" i="1">
                        <a:latin typeface="Cambria Math"/>
                      </a:rPr>
                      <m:t>𝐵</m:t>
                    </m:r>
                    <m:r>
                      <a:rPr lang="en-GB" i="1">
                        <a:latin typeface="Cambria Math"/>
                      </a:rPr>
                      <m:t>)</m:t>
                    </m:r>
                  </m:oMath>
                </a14:m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556792"/>
                <a:ext cx="8229600" cy="4608512"/>
              </a:xfrm>
              <a:blipFill rotWithShape="1">
                <a:blip r:embed="rId2"/>
                <a:stretch>
                  <a:fillRect l="-1333" t="-2249" r="-18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3154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Multiplication Rule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As the multiplication rule is a rearrangement of the formulae for conditional probability, we can use this rule to calculate the intersection of two events or the conditional probability for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two </a:t>
                </a: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events</a:t>
                </a:r>
              </a:p>
              <a:p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For two independent events,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i="1">
                            <a:latin typeface="Cambria Math"/>
                          </a:rPr>
                          <m:t>𝐴</m:t>
                        </m:r>
                        <m:r>
                          <a:rPr lang="en-GB" sz="2800" i="1">
                            <a:latin typeface="Cambria Math"/>
                          </a:rPr>
                          <m:t>/</m:t>
                        </m:r>
                        <m:r>
                          <a:rPr lang="en-GB" sz="2800" i="1">
                            <a:latin typeface="Cambria Math"/>
                          </a:rPr>
                          <m:t>𝐵</m:t>
                        </m:r>
                      </m:e>
                    </m:d>
                    <m:r>
                      <a:rPr lang="en-GB" sz="2800" i="1">
                        <a:latin typeface="Cambria Math"/>
                      </a:rPr>
                      <m:t>=</m:t>
                    </m:r>
                    <m:r>
                      <a:rPr lang="en-GB" sz="2800" i="1">
                        <a:latin typeface="Cambria Math"/>
                      </a:rPr>
                      <m:t>𝑃</m:t>
                    </m:r>
                    <m:r>
                      <a:rPr lang="en-GB" sz="2800" i="1">
                        <a:latin typeface="Cambria Math"/>
                      </a:rPr>
                      <m:t>(</m:t>
                    </m:r>
                    <m:r>
                      <a:rPr lang="en-GB" sz="2800" i="1">
                        <a:latin typeface="Cambria Math"/>
                      </a:rPr>
                      <m:t>𝐴</m:t>
                    </m:r>
                    <m:r>
                      <a:rPr lang="en-GB" sz="2800" i="1">
                        <a:latin typeface="Cambria Math"/>
                      </a:rPr>
                      <m:t>)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and so the multiplication rule becomes:</a:t>
                </a:r>
              </a:p>
              <a:p>
                <a:pPr marL="400050" lvl="1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𝐴</m:t>
                        </m:r>
                        <m:r>
                          <a:rPr lang="en-GB" i="1">
                            <a:latin typeface="Cambria Math"/>
                          </a:rPr>
                          <m:t>∩</m:t>
                        </m:r>
                        <m:r>
                          <a:rPr lang="en-GB" i="1">
                            <a:latin typeface="Cambria Math"/>
                          </a:rPr>
                          <m:t>𝐵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=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r>
                      <a:rPr lang="en-GB" i="1">
                        <a:latin typeface="Cambria Math"/>
                      </a:rPr>
                      <m:t>(</m:t>
                    </m:r>
                    <m:r>
                      <a:rPr lang="en-GB" i="1">
                        <a:latin typeface="Cambria Math"/>
                      </a:rPr>
                      <m:t>𝐴</m:t>
                    </m:r>
                    <m:r>
                      <a:rPr lang="en-GB" i="1">
                        <a:latin typeface="Cambria Math"/>
                      </a:rPr>
                      <m:t>)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r>
                      <a:rPr lang="en-GB" i="1">
                        <a:latin typeface="Cambria Math"/>
                      </a:rPr>
                      <m:t>(</m:t>
                    </m:r>
                    <m:r>
                      <a:rPr lang="en-GB" i="1">
                        <a:latin typeface="Cambria Math"/>
                      </a:rPr>
                      <m:t>𝐵</m:t>
                    </m:r>
                    <m:r>
                      <a:rPr lang="en-GB" i="1">
                        <a:latin typeface="Cambria Math"/>
                      </a:rPr>
                      <m:t>)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259" t="-13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68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Example – Multiplication Rule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lvl="0"/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probability that the house has a conservatory is 0.4 and the probability that the house has a garage, given that it has a conservatory is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0.8</a:t>
                </a:r>
              </a:p>
              <a:p>
                <a:pPr lvl="0"/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𝐶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= the house has a conservatory and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𝐺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= the house has a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garage</a:t>
                </a:r>
              </a:p>
              <a:p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𝐶</m:t>
                        </m:r>
                        <m:r>
                          <a:rPr lang="en-GB" i="1">
                            <a:latin typeface="Cambria Math"/>
                          </a:rPr>
                          <m:t>∩</m:t>
                        </m:r>
                        <m:r>
                          <a:rPr lang="en-GB" i="1">
                            <a:latin typeface="Cambria Math"/>
                          </a:rPr>
                          <m:t>𝐺</m:t>
                        </m:r>
                      </m:e>
                    </m:d>
                    <m:r>
                      <a:rPr lang="en-GB" i="1">
                        <a:latin typeface="Cambria Math"/>
                      </a:rPr>
                      <m:t>=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r>
                      <a:rPr lang="en-GB" i="1">
                        <a:latin typeface="Cambria Math"/>
                      </a:rPr>
                      <m:t>(</m:t>
                    </m:r>
                    <m:r>
                      <a:rPr lang="en-GB" i="1">
                        <a:latin typeface="Cambria Math"/>
                      </a:rPr>
                      <m:t>𝐺</m:t>
                    </m:r>
                    <m:r>
                      <a:rPr lang="en-GB" i="1">
                        <a:latin typeface="Cambria Math"/>
                      </a:rPr>
                      <m:t>/</m:t>
                    </m:r>
                    <m:r>
                      <a:rPr lang="en-GB" i="1">
                        <a:latin typeface="Cambria Math"/>
                      </a:rPr>
                      <m:t>𝐶</m:t>
                    </m:r>
                    <m:r>
                      <a:rPr lang="en-GB" i="1">
                        <a:latin typeface="Cambria Math"/>
                      </a:rPr>
                      <m:t>)</m:t>
                    </m:r>
                    <m:r>
                      <a:rPr lang="en-GB" i="1">
                        <a:latin typeface="Cambria Math"/>
                      </a:rPr>
                      <m:t>𝑃</m:t>
                    </m:r>
                    <m:r>
                      <a:rPr lang="en-GB" i="1">
                        <a:latin typeface="Cambria Math"/>
                      </a:rPr>
                      <m:t>(</m:t>
                    </m:r>
                    <m:r>
                      <a:rPr lang="en-GB" i="1">
                        <a:latin typeface="Cambria Math"/>
                      </a:rPr>
                      <m:t>𝐶</m:t>
                    </m:r>
                    <m:r>
                      <a:rPr lang="en-GB" i="1">
                        <a:latin typeface="Cambria Math"/>
                      </a:rPr>
                      <m:t>)=0.8×0.4=0.32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259" t="-13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3754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4" descr="http://coltrane.wiley.com/ColtraneJ/dataviews/productDataView.run?imageId=1598721&amp;imageTypeId=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530" y="819993"/>
            <a:ext cx="3086100" cy="401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79228" y="4967436"/>
            <a:ext cx="7297190" cy="11233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3300"/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An Essential Guide to Business Statistics</a:t>
            </a:r>
          </a:p>
          <a:p>
            <a:pPr algn="ctr"/>
            <a:endParaRPr lang="en-GB" sz="1100" b="1" dirty="0" smtClean="0">
              <a:solidFill>
                <a:srgbClr val="FF3300"/>
              </a:solidFill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algn="ctr"/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Dawn Willoughby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984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</TotalTime>
  <Words>2111</Words>
  <Application>Microsoft Office PowerPoint</Application>
  <PresentationFormat>On-screen Show (4:3)</PresentationFormat>
  <Paragraphs>340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6" baseType="lpstr">
      <vt:lpstr>SimSun</vt:lpstr>
      <vt:lpstr>Arial</vt:lpstr>
      <vt:lpstr>Calibri</vt:lpstr>
      <vt:lpstr>Cambria Math</vt:lpstr>
      <vt:lpstr>Liberation Sans</vt:lpstr>
      <vt:lpstr>Times New Roman</vt:lpstr>
      <vt:lpstr>1_Office Theme</vt:lpstr>
      <vt:lpstr>Lecture 10 Probability</vt:lpstr>
      <vt:lpstr>Probability</vt:lpstr>
      <vt:lpstr>Introduction</vt:lpstr>
      <vt:lpstr>Terminology</vt:lpstr>
      <vt:lpstr>Terminology</vt:lpstr>
      <vt:lpstr>Terminology</vt:lpstr>
      <vt:lpstr>Examples – Terminology </vt:lpstr>
      <vt:lpstr>Classical Approach</vt:lpstr>
      <vt:lpstr>Example – Classical Approach</vt:lpstr>
      <vt:lpstr>Empirical Approach</vt:lpstr>
      <vt:lpstr>Example – Empirical Approach</vt:lpstr>
      <vt:lpstr>Subjective Approach</vt:lpstr>
      <vt:lpstr>Property 1</vt:lpstr>
      <vt:lpstr>Property 2</vt:lpstr>
      <vt:lpstr>Probability Model</vt:lpstr>
      <vt:lpstr>Example – Probability Model</vt:lpstr>
      <vt:lpstr>Venn Diagrams</vt:lpstr>
      <vt:lpstr>Example – Venn Diagrams</vt:lpstr>
      <vt:lpstr>Mutually Exclusive Events</vt:lpstr>
      <vt:lpstr>Example – Mutually Exclusive</vt:lpstr>
      <vt:lpstr>Independent Events</vt:lpstr>
      <vt:lpstr>Example – Independent Events</vt:lpstr>
      <vt:lpstr>Complement Events</vt:lpstr>
      <vt:lpstr>Complement Rule</vt:lpstr>
      <vt:lpstr>Example – Complement Rule</vt:lpstr>
      <vt:lpstr>Intersection</vt:lpstr>
      <vt:lpstr>Union</vt:lpstr>
      <vt:lpstr>Example – Intersection</vt:lpstr>
      <vt:lpstr>Example – Union</vt:lpstr>
      <vt:lpstr>Addition Rule</vt:lpstr>
      <vt:lpstr>Example – Addition Rule</vt:lpstr>
      <vt:lpstr>Example – Addition Rule</vt:lpstr>
      <vt:lpstr>Conditional Probability</vt:lpstr>
      <vt:lpstr>Conditional Probability</vt:lpstr>
      <vt:lpstr>Example – Conditional Probability</vt:lpstr>
      <vt:lpstr>Multiplication Rule</vt:lpstr>
      <vt:lpstr>Multiplication Rule</vt:lpstr>
      <vt:lpstr>Example – Multiplication Rule</vt:lpstr>
      <vt:lpstr>PowerPoint Presentation</vt:lpstr>
    </vt:vector>
  </TitlesOfParts>
  <Company>University of Reading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4  Measures of Central Tendency</dc:title>
  <dc:creator>Dawn Willoughby</dc:creator>
  <cp:lastModifiedBy>Irina Neaga</cp:lastModifiedBy>
  <cp:revision>91</cp:revision>
  <dcterms:created xsi:type="dcterms:W3CDTF">2013-03-25T09:11:48Z</dcterms:created>
  <dcterms:modified xsi:type="dcterms:W3CDTF">2018-03-16T13:32:15Z</dcterms:modified>
</cp:coreProperties>
</file>