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289" r:id="rId2"/>
    <p:sldId id="290" r:id="rId3"/>
    <p:sldId id="291" r:id="rId4"/>
    <p:sldId id="292" r:id="rId5"/>
    <p:sldId id="293" r:id="rId6"/>
    <p:sldId id="264" r:id="rId7"/>
    <p:sldId id="265" r:id="rId8"/>
    <p:sldId id="266" r:id="rId9"/>
    <p:sldId id="267" r:id="rId10"/>
    <p:sldId id="282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8" r:id="rId21"/>
    <p:sldId id="279" r:id="rId22"/>
    <p:sldId id="280" r:id="rId23"/>
    <p:sldId id="288" r:id="rId24"/>
    <p:sldId id="281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28" autoAdjust="0"/>
    <p:restoredTop sz="76945" autoAdjust="0"/>
  </p:normalViewPr>
  <p:slideViewPr>
    <p:cSldViewPr>
      <p:cViewPr varScale="1">
        <p:scale>
          <a:sx n="66" d="100"/>
          <a:sy n="66" d="100"/>
        </p:scale>
        <p:origin x="1949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28569F-D51B-4E85-AFBA-6E6BFBAE2DC5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82EE16-FF58-492B-9179-EFBA61ED9D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3012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1997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561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5372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2821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0276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6805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2415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6766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7444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3867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27454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4750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D910256-AA1F-45E7-9332-174294B017E0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D910256-AA1F-45E7-9332-174294B017E0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D910256-AA1F-45E7-9332-174294B017E0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10256-AA1F-45E7-9332-174294B017E0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10256-AA1F-45E7-9332-174294B017E0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D910256-AA1F-45E7-9332-174294B017E0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10256-AA1F-45E7-9332-174294B017E0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D910256-AA1F-45E7-9332-174294B017E0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D910256-AA1F-45E7-9332-174294B017E0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10256-AA1F-45E7-9332-174294B017E0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10256-AA1F-45E7-9332-174294B017E0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D910256-AA1F-45E7-9332-174294B017E0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tkUO8NpI84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png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english.britishcouncil.org/sites/podcasts/files/Poem-eye-halve-a-spelling-checker.pdf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71800" y="457200"/>
            <a:ext cx="6222848" cy="4648200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ECGE4001/C</a:t>
            </a:r>
            <a:br>
              <a:rPr lang="en-GB" sz="3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1800" y="5661248"/>
            <a:ext cx="6077688" cy="762000"/>
          </a:xfrm>
        </p:spPr>
        <p:txBody>
          <a:bodyPr/>
          <a:lstStyle/>
          <a:p>
            <a:r>
              <a:rPr lang="en-GB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 Session 2  </a:t>
            </a:r>
          </a:p>
        </p:txBody>
      </p:sp>
    </p:spTree>
    <p:extLst>
      <p:ext uri="{BB962C8B-B14F-4D97-AF65-F5344CB8AC3E}">
        <p14:creationId xmlns:p14="http://schemas.microsoft.com/office/powerpoint/2010/main" val="26313321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Deilliannau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Dysgu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Learning Outcomes 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/>
            <a:r>
              <a:rPr lang="cy-GB" dirty="0"/>
              <a:t>ymgymryd â darllen, ysgrifennu a chyfeirnodi academaidd a chydnabod pwysigrwydd hynny, a datblygu hyder wrth gyfathrebu a chyflwyno i gynulleidfaoedd gwahanol ac i ddibenion gwahanol; 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/>
            <a:r>
              <a:rPr lang="en-GB" dirty="0"/>
              <a:t>Engage in, and recognise the importance of academic reading, writing, referencing and develop confidence in communication and presenting to different audiences and for different purposes;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4376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Deilliannau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Dysgu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Learning Outcomes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4149080"/>
            <a:ext cx="3657600" cy="202312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/>
            <a:r>
              <a:rPr lang="cy-GB" dirty="0"/>
              <a:t>archwilio arddulliau a systemau cyfathrebu gwahanol;  </a:t>
            </a:r>
            <a:endParaRPr lang="en-GB" dirty="0"/>
          </a:p>
          <a:p>
            <a:pPr hangingPunct="0"/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270248" y="4149080"/>
            <a:ext cx="3657600" cy="202312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/>
            <a:r>
              <a:rPr lang="en-GB" dirty="0"/>
              <a:t>Explore different communication styles and systems;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5444" y="1791779"/>
            <a:ext cx="1951112" cy="1951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40951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Deilliannau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Dysgu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Learning Outcomes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233285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lvl="0"/>
            <a:r>
              <a:rPr lang="cy-GB" dirty="0"/>
              <a:t>Datblygu cymhwysedd digidol a sgiliau rhifedd yn unol â gofynion academaidd y rhaglen;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220696" y="4149080"/>
            <a:ext cx="3657600" cy="2332856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lvl="0"/>
            <a:r>
              <a:rPr lang="en-GB" dirty="0"/>
              <a:t>Develop digital competency and numeracy skills in line with the academic demands of the programme;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8024" y="1844824"/>
            <a:ext cx="2735606" cy="182016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576" y="4344294"/>
            <a:ext cx="2747962" cy="1942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85093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Deilliannau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Dysgu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Learning Outcomes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4077072"/>
            <a:ext cx="3657600" cy="209512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y-GB" dirty="0"/>
              <a:t>Trefnu eu dysgu’n effeithiol ac adfyfyrio ar eu cynnydd eu hunain a’u datblygiad i’r dyfodol. 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218884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Organise their learning effectively and reflect upon their own progress and future development. 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4048" y="4293096"/>
            <a:ext cx="2411338" cy="241133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9632" y="1700808"/>
            <a:ext cx="1700808" cy="1700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6526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400" dirty="0" err="1">
                <a:solidFill>
                  <a:schemeClr val="accent1"/>
                </a:solidFill>
              </a:rPr>
              <a:t>Gorolwg</a:t>
            </a:r>
            <a:r>
              <a:rPr lang="en-GB" sz="4400" dirty="0">
                <a:solidFill>
                  <a:schemeClr val="accent1"/>
                </a:solidFill>
              </a:rPr>
              <a:t> </a:t>
            </a:r>
            <a:r>
              <a:rPr lang="en-GB" sz="4400" dirty="0" err="1">
                <a:solidFill>
                  <a:schemeClr val="accent1"/>
                </a:solidFill>
              </a:rPr>
              <a:t>Sesiwn</a:t>
            </a:r>
            <a:r>
              <a:rPr lang="en-GB" sz="4400" dirty="0">
                <a:solidFill>
                  <a:schemeClr val="accent1"/>
                </a:solidFill>
              </a:rPr>
              <a:t> </a:t>
            </a:r>
            <a:br>
              <a:rPr lang="en-GB" sz="4400" dirty="0">
                <a:solidFill>
                  <a:schemeClr val="accent1"/>
                </a:solidFill>
              </a:rPr>
            </a:br>
            <a:r>
              <a:rPr lang="en-GB" sz="4400" dirty="0"/>
              <a:t> Session Overview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772816"/>
            <a:ext cx="3657600" cy="269289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Cywair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Cywirdeb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499992" y="3861048"/>
            <a:ext cx="3657600" cy="267119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Writing</a:t>
            </a:r>
          </a:p>
          <a:p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Style</a:t>
            </a:r>
          </a:p>
          <a:p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Accuracy</a:t>
            </a:r>
          </a:p>
          <a:p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</a:p>
          <a:p>
            <a:endParaRPr lang="en-GB" sz="36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7035" y="1417638"/>
            <a:ext cx="2343513" cy="204938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3608" y="4820890"/>
            <a:ext cx="2093979" cy="1570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7534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2915816" y="2276872"/>
            <a:ext cx="3155478" cy="2664296"/>
          </a:xfrm>
          <a:prstGeom prst="rect">
            <a:avLst/>
          </a:prstGeom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2500" dirty="0" err="1">
                <a:solidFill>
                  <a:schemeClr val="accent1"/>
                </a:solidFill>
              </a:rPr>
              <a:t>Defnyddio</a:t>
            </a:r>
            <a:r>
              <a:rPr lang="en-GB" sz="2500" dirty="0">
                <a:solidFill>
                  <a:schemeClr val="accent1"/>
                </a:solidFill>
              </a:rPr>
              <a:t> </a:t>
            </a:r>
            <a:r>
              <a:rPr lang="en-GB" sz="2500" dirty="0" err="1">
                <a:solidFill>
                  <a:schemeClr val="accent1"/>
                </a:solidFill>
              </a:rPr>
              <a:t>Tgch</a:t>
            </a:r>
            <a:r>
              <a:rPr lang="en-GB" sz="2500" dirty="0">
                <a:solidFill>
                  <a:schemeClr val="accent1"/>
                </a:solidFill>
              </a:rPr>
              <a:t> I </a:t>
            </a:r>
            <a:r>
              <a:rPr lang="en-GB" sz="2500" dirty="0" err="1">
                <a:solidFill>
                  <a:schemeClr val="accent1"/>
                </a:solidFill>
              </a:rPr>
              <a:t>Gefnogi</a:t>
            </a:r>
            <a:r>
              <a:rPr lang="en-GB" sz="2500" dirty="0">
                <a:solidFill>
                  <a:schemeClr val="accent1"/>
                </a:solidFill>
              </a:rPr>
              <a:t> </a:t>
            </a:r>
            <a:r>
              <a:rPr lang="en-GB" sz="2500" dirty="0" err="1">
                <a:solidFill>
                  <a:schemeClr val="accent1"/>
                </a:solidFill>
              </a:rPr>
              <a:t>Eich</a:t>
            </a:r>
            <a:r>
              <a:rPr lang="en-GB" sz="2500" dirty="0">
                <a:solidFill>
                  <a:schemeClr val="accent1"/>
                </a:solidFill>
              </a:rPr>
              <a:t> </a:t>
            </a:r>
            <a:r>
              <a:rPr lang="en-GB" sz="2500" dirty="0" err="1">
                <a:solidFill>
                  <a:schemeClr val="accent1"/>
                </a:solidFill>
              </a:rPr>
              <a:t>Dysgu</a:t>
            </a:r>
            <a:br>
              <a:rPr lang="en-GB" sz="2500" dirty="0">
                <a:solidFill>
                  <a:schemeClr val="accent1"/>
                </a:solidFill>
              </a:rPr>
            </a:br>
            <a:r>
              <a:rPr lang="en-GB" sz="2500" dirty="0"/>
              <a:t>Using ICT to support your learning</a:t>
            </a:r>
          </a:p>
        </p:txBody>
      </p:sp>
    </p:spTree>
    <p:extLst>
      <p:ext uri="{BB962C8B-B14F-4D97-AF65-F5344CB8AC3E}">
        <p14:creationId xmlns:p14="http://schemas.microsoft.com/office/powerpoint/2010/main" val="5510859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000" dirty="0" err="1">
                <a:solidFill>
                  <a:schemeClr val="accent1"/>
                </a:solidFill>
              </a:rPr>
              <a:t>Cywair</a:t>
            </a:r>
            <a:r>
              <a:rPr lang="en-GB" sz="4000" dirty="0">
                <a:solidFill>
                  <a:schemeClr val="accent1"/>
                </a:solidFill>
              </a:rPr>
              <a:t> </a:t>
            </a:r>
            <a:br>
              <a:rPr lang="en-GB" sz="4000" dirty="0">
                <a:solidFill>
                  <a:schemeClr val="accent1"/>
                </a:solidFill>
              </a:rPr>
            </a:br>
            <a:r>
              <a:rPr lang="en-GB" sz="4000" dirty="0"/>
              <a:t> </a:t>
            </a:r>
            <a:r>
              <a:rPr lang="en-GB" sz="4000" dirty="0">
                <a:solidFill>
                  <a:schemeClr val="tx1"/>
                </a:solidFill>
              </a:rPr>
              <a:t>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5212" y="3645024"/>
            <a:ext cx="3657600" cy="269289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Eglur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Ffurfiol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Gwrthrychol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Amhersonol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55976" y="3645024"/>
            <a:ext cx="3657600" cy="2692896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Clear</a:t>
            </a:r>
          </a:p>
          <a:p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Formal</a:t>
            </a:r>
          </a:p>
          <a:p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Subjective</a:t>
            </a:r>
          </a:p>
          <a:p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Impersonal</a:t>
            </a:r>
          </a:p>
          <a:p>
            <a:pPr marL="0" indent="0">
              <a:buNone/>
            </a:pPr>
            <a:endParaRPr lang="en-GB" sz="36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4644008" y="1628800"/>
            <a:ext cx="2808312" cy="16561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 pairs, discuss what  makes a good academic </a:t>
            </a:r>
            <a:r>
              <a:rPr lang="en-GB" b="1" u="sng" dirty="0"/>
              <a:t>style. </a:t>
            </a:r>
            <a:r>
              <a:rPr lang="en-GB" dirty="0"/>
              <a:t> 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49856" y="1628800"/>
            <a:ext cx="2808312" cy="165618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/>
              <a:t>Mewn</a:t>
            </a:r>
            <a:r>
              <a:rPr lang="en-GB" dirty="0"/>
              <a:t> par, </a:t>
            </a:r>
            <a:r>
              <a:rPr lang="en-GB" dirty="0" err="1"/>
              <a:t>trafodwch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b="1" u="sng" dirty="0" err="1"/>
              <a:t>cywair</a:t>
            </a:r>
            <a:r>
              <a:rPr lang="en-GB" dirty="0"/>
              <a:t> </a:t>
            </a:r>
            <a:r>
              <a:rPr lang="en-GB" dirty="0" err="1"/>
              <a:t>academaidd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.  </a:t>
            </a:r>
          </a:p>
        </p:txBody>
      </p:sp>
      <p:pic>
        <p:nvPicPr>
          <p:cNvPr id="7" name="Picture 2" descr="C:\Users\TERRY\AppData\Local\Microsoft\Windows\INetCache\IE\RCMPPI9Y\14223-illustration-of-a-pencil-pv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17638"/>
            <a:ext cx="548680" cy="548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TERRY\AppData\Local\Microsoft\Windows\INetCache\IE\RCMPPI9Y\14223-illustration-of-a-pencil-pv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352206"/>
            <a:ext cx="548680" cy="548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8742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600" dirty="0" err="1">
                <a:solidFill>
                  <a:schemeClr val="accent1"/>
                </a:solidFill>
              </a:rPr>
              <a:t>Eglurder</a:t>
            </a:r>
            <a:r>
              <a:rPr lang="en-GB" sz="3600" dirty="0">
                <a:solidFill>
                  <a:schemeClr val="accent1"/>
                </a:solidFill>
              </a:rPr>
              <a:t> </a:t>
            </a:r>
            <a:br>
              <a:rPr lang="en-GB" sz="3600" dirty="0">
                <a:solidFill>
                  <a:schemeClr val="accent1"/>
                </a:solidFill>
              </a:rPr>
            </a:br>
            <a:r>
              <a:rPr lang="en-GB" sz="3600" dirty="0">
                <a:solidFill>
                  <a:schemeClr val="tx1"/>
                </a:solidFill>
                <a:hlinkClick r:id="rId3"/>
              </a:rPr>
              <a:t>Clarity</a:t>
            </a:r>
            <a:endParaRPr lang="en-GB" sz="360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287037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Tiwtoriaid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cynulleidfa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Rydym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eisiau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ceisio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ddweud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gyflwyno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70248" y="1600200"/>
            <a:ext cx="3657600" cy="2870374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Tutors as audience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We want to understand what you are trying to say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Read what you write before submission</a:t>
            </a:r>
          </a:p>
        </p:txBody>
      </p:sp>
      <p:pic>
        <p:nvPicPr>
          <p:cNvPr id="3074" name="Picture 2" descr="C:\Users\l.roberts\AppData\Local\Microsoft\Windows\Temporary Internet Files\Content.IE5\EME09GLO\MC90043258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5962" y="479715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al Callout 5"/>
          <p:cNvSpPr/>
          <p:nvPr/>
        </p:nvSpPr>
        <p:spPr>
          <a:xfrm>
            <a:off x="5580112" y="4653136"/>
            <a:ext cx="2664296" cy="1584176"/>
          </a:xfrm>
          <a:prstGeom prst="wedgeEllipseCallout">
            <a:avLst>
              <a:gd name="adj1" fmla="val -41786"/>
              <a:gd name="adj2" fmla="val 7169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Top Tip: Try reading your work out loud to check meaning. </a:t>
            </a:r>
          </a:p>
        </p:txBody>
      </p:sp>
      <p:sp>
        <p:nvSpPr>
          <p:cNvPr id="8" name="Oval Callout 7"/>
          <p:cNvSpPr/>
          <p:nvPr/>
        </p:nvSpPr>
        <p:spPr>
          <a:xfrm>
            <a:off x="428580" y="4794840"/>
            <a:ext cx="2664296" cy="1584176"/>
          </a:xfrm>
          <a:prstGeom prst="wedgeEllipseCallout">
            <a:avLst>
              <a:gd name="adj1" fmla="val -41786"/>
              <a:gd name="adj2" fmla="val 7169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/>
              <a:t>Darllenwch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uchel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/>
              <a:t>ystyr</a:t>
            </a:r>
            <a:r>
              <a:rPr lang="en-GB" dirty="0"/>
              <a:t> </a:t>
            </a:r>
            <a:r>
              <a:rPr lang="en-GB" dirty="0" err="1"/>
              <a:t>clir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4453648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Callout 4"/>
          <p:cNvSpPr/>
          <p:nvPr/>
        </p:nvSpPr>
        <p:spPr>
          <a:xfrm>
            <a:off x="4788024" y="980728"/>
            <a:ext cx="3528392" cy="2952328"/>
          </a:xfrm>
          <a:prstGeom prst="wedgeEllipseCallou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…subjecting the rats to electrical currents. This discomfort meant the rat quickly learnt that this action was wrong. This has been used by many educational professionals. </a:t>
            </a:r>
          </a:p>
        </p:txBody>
      </p:sp>
      <p:sp>
        <p:nvSpPr>
          <p:cNvPr id="6" name="Rounded Rectangular Callout 5"/>
          <p:cNvSpPr/>
          <p:nvPr/>
        </p:nvSpPr>
        <p:spPr>
          <a:xfrm>
            <a:off x="467544" y="1124744"/>
            <a:ext cx="3312368" cy="2088232"/>
          </a:xfrm>
          <a:prstGeom prst="wedgeRoundRectCallout">
            <a:avLst>
              <a:gd name="adj1" fmla="val -1509"/>
              <a:gd name="adj2" fmla="val 77826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Sponges, cloths, materials and cars were used on children as an aid to calm them. </a:t>
            </a:r>
          </a:p>
        </p:txBody>
      </p:sp>
      <p:sp>
        <p:nvSpPr>
          <p:cNvPr id="7" name="Rectangular Callout 6"/>
          <p:cNvSpPr/>
          <p:nvPr/>
        </p:nvSpPr>
        <p:spPr>
          <a:xfrm>
            <a:off x="2123728" y="4437112"/>
            <a:ext cx="2736304" cy="1512168"/>
          </a:xfrm>
          <a:prstGeom prst="wedgeRectCallout">
            <a:avLst>
              <a:gd name="adj1" fmla="val -40675"/>
              <a:gd name="adj2" fmla="val 69303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This essay will apply critical thinking to conclude and hypothesise towards the climax of the essay. </a:t>
            </a:r>
          </a:p>
        </p:txBody>
      </p:sp>
    </p:spTree>
    <p:extLst>
      <p:ext uri="{BB962C8B-B14F-4D97-AF65-F5344CB8AC3E}">
        <p14:creationId xmlns:p14="http://schemas.microsoft.com/office/powerpoint/2010/main" val="12007681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.roberts\AppData\Local\Microsoft\Windows\Temporary Internet Files\Content.IE5\5KQJEYQZ\MC90043979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51042">
            <a:off x="341140" y="1694815"/>
            <a:ext cx="4899774" cy="464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loud Callout 1"/>
          <p:cNvSpPr/>
          <p:nvPr/>
        </p:nvSpPr>
        <p:spPr>
          <a:xfrm>
            <a:off x="5580112" y="1196752"/>
            <a:ext cx="2664296" cy="1872208"/>
          </a:xfrm>
          <a:prstGeom prst="cloudCallout">
            <a:avLst>
              <a:gd name="adj1" fmla="val -61589"/>
              <a:gd name="adj2" fmla="val 8753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Ur S.A. </a:t>
            </a:r>
            <a:r>
              <a:rPr lang="en-GB" dirty="0" err="1"/>
              <a:t>iz</a:t>
            </a:r>
            <a:r>
              <a:rPr lang="en-GB" dirty="0"/>
              <a:t> not d </a:t>
            </a:r>
            <a:r>
              <a:rPr lang="en-GB" dirty="0" err="1"/>
              <a:t>plAc</a:t>
            </a:r>
            <a:r>
              <a:rPr lang="en-GB" dirty="0"/>
              <a:t> 4 txt TLK</a:t>
            </a:r>
          </a:p>
        </p:txBody>
      </p:sp>
    </p:spTree>
    <p:extLst>
      <p:ext uri="{BB962C8B-B14F-4D97-AF65-F5344CB8AC3E}">
        <p14:creationId xmlns:p14="http://schemas.microsoft.com/office/powerpoint/2010/main" val="12068826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48118" y="132091"/>
            <a:ext cx="4360912" cy="1143000"/>
          </a:xfrm>
        </p:spPr>
        <p:txBody>
          <a:bodyPr/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Ffurfiol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/>
              <a:t>Formal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374032"/>
            <a:ext cx="3657600" cy="427707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Peidiwch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ysgrifennu’n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sgyrsiol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Byddwch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ymwybodol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o’ch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cynulleidfa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tiwtoriaid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arholwyr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allanol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Osgowch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bratiaith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ymadroddion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ddadl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dros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ben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llestri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Osgowch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ebychnodau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!!!!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54234" y="2374032"/>
            <a:ext cx="3657600" cy="427707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Do not write in a chatty style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Be aware of your audience – tutors, external examiners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Avoid slang and colloquialisms e.g. the argument is a bit over the top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Avoid exclamation marks !!!!!!!!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b="10340"/>
          <a:stretch/>
        </p:blipFill>
        <p:spPr>
          <a:xfrm rot="20936766">
            <a:off x="457200" y="548680"/>
            <a:ext cx="1469496" cy="1408765"/>
          </a:xfrm>
          <a:prstGeom prst="rect">
            <a:avLst/>
          </a:prstGeom>
        </p:spPr>
      </p:pic>
      <p:pic>
        <p:nvPicPr>
          <p:cNvPr id="11" name="Picture 2" descr="http://www.clker.com/cliparts/4/2/p/q/1/L/man-wearing-a-top-hat-hi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17764">
            <a:off x="6869270" y="292422"/>
            <a:ext cx="1267647" cy="1917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ounded Rectangle 7"/>
          <p:cNvSpPr/>
          <p:nvPr/>
        </p:nvSpPr>
        <p:spPr>
          <a:xfrm>
            <a:off x="2411760" y="1399016"/>
            <a:ext cx="3871274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Mae </a:t>
            </a:r>
            <a:r>
              <a:rPr lang="en-GB" sz="2000" b="1" dirty="0" err="1"/>
              <a:t>yn</a:t>
            </a:r>
            <a:r>
              <a:rPr lang="en-GB" sz="2000" b="1" dirty="0"/>
              <a:t>/</a:t>
            </a:r>
            <a:r>
              <a:rPr lang="en-GB" sz="2000" b="1" dirty="0" err="1"/>
              <a:t>nid</a:t>
            </a:r>
            <a:r>
              <a:rPr lang="en-GB" sz="2000" b="1" dirty="0"/>
              <a:t> </a:t>
            </a:r>
            <a:r>
              <a:rPr lang="en-GB" sz="2000" b="1" dirty="0" err="1"/>
              <a:t>yw</a:t>
            </a:r>
            <a:r>
              <a:rPr lang="en-GB" sz="2000" b="1" dirty="0"/>
              <a:t>… </a:t>
            </a:r>
          </a:p>
          <a:p>
            <a:pPr algn="ctr"/>
            <a:r>
              <a:rPr lang="en-GB" sz="2000" dirty="0"/>
              <a:t>It is/it isn’t</a:t>
            </a:r>
            <a:r>
              <a:rPr lang="en-GB" dirty="0"/>
              <a:t>…</a:t>
            </a:r>
          </a:p>
        </p:txBody>
      </p:sp>
      <p:pic>
        <p:nvPicPr>
          <p:cNvPr id="13" name="Picture 2" descr="C:\Users\TERRY\AppData\Local\Microsoft\Windows\INetCache\IE\RCMPPI9Y\14223-illustration-of-a-pencil-pv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487002"/>
            <a:ext cx="548680" cy="548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730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3600" dirty="0" err="1">
                <a:solidFill>
                  <a:schemeClr val="accent1"/>
                </a:solidFill>
              </a:rPr>
              <a:t>Confensiynau</a:t>
            </a:r>
            <a:r>
              <a:rPr lang="en-GB" sz="3600" dirty="0">
                <a:solidFill>
                  <a:schemeClr val="accent1"/>
                </a:solidFill>
              </a:rPr>
              <a:t> </a:t>
            </a:r>
            <a:r>
              <a:rPr lang="en-GB" sz="3600" dirty="0" err="1">
                <a:solidFill>
                  <a:schemeClr val="accent1"/>
                </a:solidFill>
              </a:rPr>
              <a:t>academaidd</a:t>
            </a:r>
            <a:br>
              <a:rPr lang="en-GB" sz="3600" dirty="0">
                <a:solidFill>
                  <a:schemeClr val="accent1"/>
                </a:solidFill>
              </a:rPr>
            </a:br>
            <a:r>
              <a:rPr lang="en-GB" sz="3600" dirty="0"/>
              <a:t>Academic Conventions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Osgowch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byrfoddau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Saesneg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Osgowch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acronymau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Cynulliad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Ll.C.C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rhifau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llawn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Ugain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cyfranogwr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Avoid abbreviations </a:t>
            </a:r>
          </a:p>
          <a:p>
            <a:pPr marL="0" indent="0"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e.g. The author did not</a:t>
            </a:r>
          </a:p>
          <a:p>
            <a:pPr marL="0" indent="0"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b="1" i="1" u="sng" dirty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:The author didn’t)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Avoid acronyms e.g. </a:t>
            </a:r>
          </a:p>
          <a:p>
            <a:pPr marL="0" indent="0"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Welsh Assembly Government ( not : WAG)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Write numbers in full</a:t>
            </a:r>
          </a:p>
          <a:p>
            <a:pPr marL="0" indent="0"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e.g. Twenty participants (not 20)</a:t>
            </a:r>
          </a:p>
          <a:p>
            <a:pPr marL="0" indent="0">
              <a:buNone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5" name="Picture 2" descr="C:\Users\l.roberts\AppData\Local\Microsoft\Windows\Temporary Internet Files\Content.IE5\5KQJEYQZ\MC90044172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74638"/>
            <a:ext cx="22479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54660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Byddwch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ofalus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Peidiwch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ymadroddion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Cytunodd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boblogaeth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gyfan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canlyniad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Byddwch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gryno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Peidiwch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di-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e.e.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Cyfeiriodd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trike="sngStrike" dirty="0" err="1">
                <a:latin typeface="Arial" panose="020B0604020202020204" pitchFamily="34" charset="0"/>
                <a:cs typeface="Arial" panose="020B0604020202020204" pitchFamily="34" charset="0"/>
              </a:rPr>
              <a:t>awdur</a:t>
            </a:r>
            <a:r>
              <a:rPr lang="en-GB" strike="sngStrik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trike="sngStrike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trike="sngStrik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trike="sngStrike" dirty="0" err="1"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GB" strike="sngStrik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James Arthur at…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Be cautious</a:t>
            </a:r>
          </a:p>
          <a:p>
            <a:pPr marL="0" indent="0"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Do not use phrases such as ‘The whole population agreed with the outcome’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Be concise </a:t>
            </a:r>
          </a:p>
          <a:p>
            <a:pPr marL="0" indent="0"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Do not use more words than necessary </a:t>
            </a:r>
          </a:p>
          <a:p>
            <a:pPr marL="365760" lvl="1" indent="0"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e.g. </a:t>
            </a:r>
            <a:r>
              <a:rPr lang="en-GB" i="1" strike="sngStrike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strike="sngStrike" dirty="0">
                <a:latin typeface="Arial" panose="020B0604020202020204" pitchFamily="34" charset="0"/>
                <a:cs typeface="Arial" panose="020B0604020202020204" pitchFamily="34" charset="0"/>
              </a:rPr>
              <a:t>writer called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James Arthur referred to ….</a:t>
            </a: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806" y="260648"/>
            <a:ext cx="1045987" cy="1115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86821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1800" y="1340768"/>
            <a:ext cx="2435728" cy="121786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624"/>
            <a:ext cx="7467600" cy="1143000"/>
          </a:xfrm>
        </p:spPr>
        <p:txBody>
          <a:bodyPr/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Yr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ysgrifennydd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niwtral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/>
              <a:t>The Neutral Writer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708920"/>
            <a:ext cx="3657600" cy="355699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Byddwch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wrthrychol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Peidiwch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ansoddeiriau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goddrychol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neis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da,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gwerth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chweil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Osgowch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Peidiwch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55976" y="2708920"/>
            <a:ext cx="3657600" cy="355699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Be objective </a:t>
            </a:r>
          </a:p>
          <a:p>
            <a:pPr lvl="1"/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Avoid personal , subjective adjectives such as nice, good, worthwhile 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Avoid addressing the reader 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Do not ask questions of the reader</a:t>
            </a:r>
          </a:p>
        </p:txBody>
      </p:sp>
    </p:spTree>
    <p:extLst>
      <p:ext uri="{BB962C8B-B14F-4D97-AF65-F5344CB8AC3E}">
        <p14:creationId xmlns:p14="http://schemas.microsoft.com/office/powerpoint/2010/main" val="42146642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792" y="222810"/>
            <a:ext cx="7467600" cy="108012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Pam </a:t>
            </a:r>
            <a:r>
              <a:rPr lang="en-GB" dirty="0" err="1">
                <a:solidFill>
                  <a:schemeClr val="accent1"/>
                </a:solidFill>
              </a:rPr>
              <a:t>nid</a:t>
            </a:r>
            <a:r>
              <a:rPr lang="en-GB" dirty="0">
                <a:solidFill>
                  <a:schemeClr val="accent1"/>
                </a:solidFill>
              </a:rPr>
              <a:t> ‘Fi’?  </a:t>
            </a:r>
            <a:br>
              <a:rPr lang="en-GB" dirty="0"/>
            </a:br>
            <a:r>
              <a:rPr lang="en-GB" dirty="0"/>
              <a:t>Why not I?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Byddwch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amhersonol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Peidiwch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‘ fi’, ‘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’, ‘chi’</a:t>
            </a:r>
          </a:p>
          <a:p>
            <a:pPr lvl="1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fyddaf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dylanwad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prawf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1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dylanwad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prawf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lvl="1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70248" y="1600200"/>
            <a:ext cx="3830144" cy="4572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Be impersonal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Do not use ‘I’, ‘we’ , ‘you’</a:t>
            </a:r>
          </a:p>
          <a:p>
            <a:pPr lvl="1"/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 this assignment I will consider the impact of structured intervention.</a:t>
            </a:r>
          </a:p>
          <a:p>
            <a:pPr lvl="1"/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This assignment will consider the impact of the structured intervention.</a:t>
            </a:r>
          </a:p>
          <a:p>
            <a:pPr lvl="1"/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lvl="1" indent="0">
              <a:buNone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552" y="268118"/>
            <a:ext cx="999097" cy="1301602"/>
          </a:xfrm>
          <a:prstGeom prst="rect">
            <a:avLst/>
          </a:prstGeom>
        </p:spPr>
      </p:pic>
      <p:sp>
        <p:nvSpPr>
          <p:cNvPr id="7" name="Down Arrow 6"/>
          <p:cNvSpPr/>
          <p:nvPr/>
        </p:nvSpPr>
        <p:spPr>
          <a:xfrm>
            <a:off x="2051720" y="4293096"/>
            <a:ext cx="576064" cy="7200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Down Arrow 7"/>
          <p:cNvSpPr/>
          <p:nvPr/>
        </p:nvSpPr>
        <p:spPr>
          <a:xfrm>
            <a:off x="5897288" y="3717032"/>
            <a:ext cx="576064" cy="7200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2171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5770" y="116632"/>
            <a:ext cx="7467600" cy="1143000"/>
          </a:xfrm>
        </p:spPr>
        <p:txBody>
          <a:bodyPr/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Anffurfiol</a:t>
            </a:r>
            <a:r>
              <a:rPr lang="en-GB" dirty="0">
                <a:solidFill>
                  <a:schemeClr val="accent1"/>
                </a:solidFill>
              </a:rPr>
              <a:t> v </a:t>
            </a:r>
            <a:r>
              <a:rPr lang="en-GB" dirty="0" err="1">
                <a:solidFill>
                  <a:schemeClr val="accent1"/>
                </a:solidFill>
              </a:rPr>
              <a:t>ffurfiol</a:t>
            </a:r>
            <a:r>
              <a:rPr lang="en-GB" dirty="0">
                <a:solidFill>
                  <a:schemeClr val="accent1"/>
                </a:solidFill>
              </a:rPr>
              <a:t> : </a:t>
            </a:r>
            <a:r>
              <a:rPr lang="en-GB" dirty="0" err="1">
                <a:solidFill>
                  <a:schemeClr val="accent1"/>
                </a:solidFill>
              </a:rPr>
              <a:t>enghraifft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/>
              <a:t>informal v formal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305293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Point y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peth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bod lot o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bobol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pen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tost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y’n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nhw’n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hyfed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gormod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00324" y="3573016"/>
            <a:ext cx="3657600" cy="3052936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Pwysleisia’r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awdur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sgil-effeithiau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corfforol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gor-yfed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194" name="Picture 2" descr="C:\Users\l.roberts\AppData\Local\Microsoft\Windows\Temporary Internet Files\Content.IE5\EEQLKL9O\MP9004265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42190">
            <a:off x="1320439" y="4947536"/>
            <a:ext cx="1460941" cy="1715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urved Down Arrow 5"/>
          <p:cNvSpPr/>
          <p:nvPr/>
        </p:nvSpPr>
        <p:spPr>
          <a:xfrm rot="2100704">
            <a:off x="4338604" y="2126457"/>
            <a:ext cx="2088232" cy="792088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1765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6448" y="260648"/>
            <a:ext cx="7467600" cy="652934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Informal v formal: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340768"/>
            <a:ext cx="3657600" cy="2764904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We all fly in planes today. Men wanted to fly a long time ago and made kites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46448" y="3068960"/>
            <a:ext cx="3657600" cy="355699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Since early history humans have had the desire to mimic birds and gain the power of flight.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urved Down Arrow 4"/>
          <p:cNvSpPr/>
          <p:nvPr/>
        </p:nvSpPr>
        <p:spPr>
          <a:xfrm rot="2100704">
            <a:off x="4538271" y="1595227"/>
            <a:ext cx="2088232" cy="792088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9632" y="4554552"/>
            <a:ext cx="2197608" cy="1470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592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656" y="312167"/>
            <a:ext cx="5729064" cy="1143000"/>
          </a:xfrm>
        </p:spPr>
        <p:txBody>
          <a:bodyPr/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Gweithgaredd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/>
              <a:t>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6936" y="1901006"/>
            <a:ext cx="3657600" cy="341297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/>
              <a:t>Gwahanwch</a:t>
            </a:r>
            <a:r>
              <a:rPr lang="en-GB" dirty="0"/>
              <a:t> y </a:t>
            </a:r>
            <a:r>
              <a:rPr lang="en-GB" dirty="0" err="1"/>
              <a:t>cardiau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 </a:t>
            </a:r>
            <a:r>
              <a:rPr lang="en-GB" dirty="0" err="1"/>
              <a:t>cardiau</a:t>
            </a:r>
            <a:r>
              <a:rPr lang="en-GB" dirty="0"/>
              <a:t> </a:t>
            </a:r>
            <a:r>
              <a:rPr lang="en-GB" dirty="0" err="1"/>
              <a:t>ffurfiol</a:t>
            </a:r>
            <a:r>
              <a:rPr lang="en-GB" dirty="0"/>
              <a:t> a </a:t>
            </a:r>
            <a:r>
              <a:rPr lang="en-GB" dirty="0" err="1"/>
              <a:t>grŵp</a:t>
            </a:r>
            <a:r>
              <a:rPr lang="en-GB" dirty="0"/>
              <a:t> </a:t>
            </a:r>
            <a:r>
              <a:rPr lang="en-GB" dirty="0" err="1"/>
              <a:t>cardiau</a:t>
            </a:r>
            <a:r>
              <a:rPr lang="en-GB" dirty="0"/>
              <a:t> </a:t>
            </a:r>
            <a:r>
              <a:rPr lang="en-GB" dirty="0" err="1"/>
              <a:t>anffurfiol</a:t>
            </a:r>
            <a:r>
              <a:rPr lang="en-GB" dirty="0"/>
              <a:t>.</a:t>
            </a:r>
          </a:p>
          <a:p>
            <a:r>
              <a:rPr lang="en-GB" dirty="0"/>
              <a:t>Ail-</a:t>
            </a:r>
            <a:r>
              <a:rPr lang="en-GB" dirty="0" err="1"/>
              <a:t>ysgrifennwch</a:t>
            </a:r>
            <a:r>
              <a:rPr lang="en-GB" dirty="0"/>
              <a:t> y </a:t>
            </a:r>
            <a:r>
              <a:rPr lang="en-GB" dirty="0" err="1"/>
              <a:t>brawddegau</a:t>
            </a:r>
            <a:r>
              <a:rPr lang="en-GB" dirty="0"/>
              <a:t> </a:t>
            </a:r>
            <a:r>
              <a:rPr lang="en-GB" dirty="0" err="1"/>
              <a:t>anffurfiol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bod </a:t>
            </a:r>
            <a:r>
              <a:rPr lang="en-GB" dirty="0" err="1"/>
              <a:t>nhw’n</a:t>
            </a:r>
            <a:r>
              <a:rPr lang="en-GB" dirty="0"/>
              <a:t> </a:t>
            </a:r>
            <a:r>
              <a:rPr lang="en-GB" dirty="0" err="1"/>
              <a:t>ffurfiol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27984" y="1899880"/>
            <a:ext cx="3657600" cy="3412976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Divide your cards according to whether they are formal or informal.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Re-write the informal sentences so that they become formal. </a:t>
            </a:r>
          </a:p>
        </p:txBody>
      </p:sp>
      <p:pic>
        <p:nvPicPr>
          <p:cNvPr id="6" name="Picture 2" descr="C:\Users\TERRY\AppData\Local\Microsoft\Windows\INetCache\IE\RCMPPI9Y\14223-illustration-of-a-pencil-pv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29307"/>
            <a:ext cx="908720" cy="90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9352" y="5517232"/>
            <a:ext cx="1670368" cy="1165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7682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Cywirdeb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 Accuracy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cy-GB" altLang="en-US" sz="3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Sillafu</a:t>
            </a:r>
          </a:p>
          <a:p>
            <a:r>
              <a:rPr lang="cy-GB" altLang="en-US" sz="3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Gramadeg</a:t>
            </a:r>
          </a:p>
          <a:p>
            <a:r>
              <a:rPr lang="cy-GB" altLang="en-US" sz="3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Os nad ydych yn siŵr, defnyddiwch air cyfystyr neu strwythur gramadegol rydych yn gwybod ei fod yn gywir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altLang="en-US" sz="32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Spelling</a:t>
            </a:r>
            <a:endParaRPr lang="en-GB" altLang="en-US" sz="3200" i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32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Grammar</a:t>
            </a:r>
          </a:p>
          <a:p>
            <a:r>
              <a:rPr lang="en-GB" altLang="en-US" sz="32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in doubt use a synonym or grammatical structure that you know is correct</a:t>
            </a:r>
          </a:p>
          <a:p>
            <a:endParaRPr lang="en-GB" sz="3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1830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Sillafu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/>
              <a:t>Spelling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359045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Geiriaduron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Crewch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geiriadur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dermau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pynciol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Cysgliad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Cysill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Cysgair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70248" y="1600200"/>
            <a:ext cx="3657600" cy="3590454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Dictionaries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Create your own subject specific dictionary of new terminology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Spellcheck</a:t>
            </a:r>
          </a:p>
        </p:txBody>
      </p:sp>
      <p:pic>
        <p:nvPicPr>
          <p:cNvPr id="11266" name="Picture 2" descr="C:\Users\l.roberts\AppData\Local\Microsoft\Windows\Temporary Internet Files\Content.IE5\EEQLKL9O\MP90031403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9088" y="5373216"/>
            <a:ext cx="3242320" cy="1294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68782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Gramadeg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/>
              <a:t> Grammar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baragraff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uchel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e’n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synnwyr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Adolygwch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sillafu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gramadeg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Write a paragraph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Read it aloud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Does it make sense?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Review spelling &amp; grammar before submitting your work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Roget’s Thesaurus – avoid ‘sinister buttocks’!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3" descr="C:\Users\l.roberts\AppData\Local\Microsoft\Windows\Temporary Internet Files\Content.IE5\EEQLKL9O\MC9000886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5301208"/>
            <a:ext cx="4139044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524871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Gwaith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Cartref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/>
              <a:t>Home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/>
              <a:t>Ewch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llyfrgell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fenthyg</a:t>
            </a:r>
            <a:r>
              <a:rPr lang="en-GB" dirty="0"/>
              <a:t> </a:t>
            </a:r>
            <a:r>
              <a:rPr lang="en-GB" dirty="0" err="1"/>
              <a:t>llyfr</a:t>
            </a:r>
            <a:r>
              <a:rPr lang="en-GB" dirty="0"/>
              <a:t> </a:t>
            </a:r>
            <a:r>
              <a:rPr lang="en-GB" dirty="0" err="1"/>
              <a:t>perthnasol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modiwl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,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fodiwl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. </a:t>
            </a:r>
          </a:p>
          <a:p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llyfr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sesiwn</a:t>
            </a:r>
            <a:r>
              <a:rPr lang="en-GB" dirty="0"/>
              <a:t> </a:t>
            </a:r>
            <a:r>
              <a:rPr lang="en-GB" dirty="0" err="1"/>
              <a:t>nesaf</a:t>
            </a:r>
            <a:r>
              <a:rPr lang="en-GB" dirty="0"/>
              <a:t>!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Go to the library and choose a book which is relevant to this, or other modules which you will study. </a:t>
            </a:r>
          </a:p>
          <a:p>
            <a:r>
              <a:rPr lang="en-GB" dirty="0"/>
              <a:t>You will need to bring the book with you to the next session! </a:t>
            </a:r>
          </a:p>
        </p:txBody>
      </p:sp>
    </p:spTree>
    <p:extLst>
      <p:ext uri="{BB962C8B-B14F-4D97-AF65-F5344CB8AC3E}">
        <p14:creationId xmlns:p14="http://schemas.microsoft.com/office/powerpoint/2010/main" val="23345107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Llyfryddiaeth</a:t>
            </a:r>
            <a:r>
              <a:rPr lang="en-GB" dirty="0"/>
              <a:t>/ Bibliography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Cottrell, S. ( 2008) </a:t>
            </a: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The Study Skills Handbook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, Hampshire: Palgrave Macmillan</a:t>
            </a:r>
          </a:p>
          <a:p>
            <a:pPr>
              <a:buNone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Crème, P. &amp; Lea, M. (2003) </a:t>
            </a: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Writing at University – A Guide for Students,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Maidenhead: Open University Press</a:t>
            </a:r>
          </a:p>
          <a:p>
            <a:pPr>
              <a:buNone/>
            </a:pP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Greetham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, B. (2008) </a:t>
            </a: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How to Write Better Essays,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Hampshire: Palgrave Macmillan</a:t>
            </a:r>
          </a:p>
          <a:p>
            <a:pPr>
              <a:buNone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Hopwood, M. ( 2012) </a:t>
            </a: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ASGY4014C </a:t>
            </a:r>
            <a:r>
              <a:rPr lang="en-GB" altLang="en-US" i="1" dirty="0" err="1">
                <a:latin typeface="Arial" panose="020B0604020202020204" pitchFamily="34" charset="0"/>
                <a:cs typeface="Arial" panose="020B0604020202020204" pitchFamily="34" charset="0"/>
              </a:rPr>
              <a:t>Cymry’r</a:t>
            </a: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i="1" dirty="0" err="1"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Caerfyrddin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Prifysgol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Drindod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Dewi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Sant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Rose, J. (2001) </a:t>
            </a: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The Mature Student’s Guide to Writing,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Hampshire: Palgrave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17839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0</TotalTime>
  <Words>1114</Words>
  <Application>Microsoft Office PowerPoint</Application>
  <PresentationFormat>On-screen Show (4:3)</PresentationFormat>
  <Paragraphs>169</Paragraphs>
  <Slides>24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Arial</vt:lpstr>
      <vt:lpstr>Calibri</vt:lpstr>
      <vt:lpstr>Courier New</vt:lpstr>
      <vt:lpstr>Wingdings</vt:lpstr>
      <vt:lpstr>Wingdings 2</vt:lpstr>
      <vt:lpstr>Oriel</vt:lpstr>
      <vt:lpstr>ECGE4001/C </vt:lpstr>
      <vt:lpstr>Deilliannau Dysgu  Learning Outcomes </vt:lpstr>
      <vt:lpstr>Deilliannau Dysgu  Learning Outcomes </vt:lpstr>
      <vt:lpstr>Deilliannau Dysgu  Learning Outcomes </vt:lpstr>
      <vt:lpstr>Deilliannau Dysgu  Learning Outcomes </vt:lpstr>
      <vt:lpstr>Gorolwg Sesiwn   Session Overview</vt:lpstr>
      <vt:lpstr>Defnyddio Tgch I Gefnogi Eich Dysgu Using ICT to support your learning</vt:lpstr>
      <vt:lpstr>Cywair   Style</vt:lpstr>
      <vt:lpstr>Eglurder  Clarity</vt:lpstr>
      <vt:lpstr>PowerPoint Presentation</vt:lpstr>
      <vt:lpstr>PowerPoint Presentation</vt:lpstr>
      <vt:lpstr>Ffurfiol  Formal</vt:lpstr>
      <vt:lpstr> Confensiynau academaidd Academic Conventions</vt:lpstr>
      <vt:lpstr>PowerPoint Presentation</vt:lpstr>
      <vt:lpstr>Yr ysgrifennydd niwtral The Neutral Writer</vt:lpstr>
      <vt:lpstr>Pam nid ‘Fi’?   Why not I? </vt:lpstr>
      <vt:lpstr>Anffurfiol v ffurfiol : enghraifft informal v formal</vt:lpstr>
      <vt:lpstr>Informal v formal: example</vt:lpstr>
      <vt:lpstr>Gweithgaredd   Activity</vt:lpstr>
      <vt:lpstr>Cywirdeb   Accuracy</vt:lpstr>
      <vt:lpstr>Sillafu Spelling </vt:lpstr>
      <vt:lpstr>Gramadeg   Grammar</vt:lpstr>
      <vt:lpstr>Gwaith Cartref Home Work</vt:lpstr>
      <vt:lpstr>Llyfryddiaeth/ 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SJEU4001/C  Skills for Studying Education  Sgiliau ar gyfer Astudio Addysg</dc:title>
  <dc:creator>Sarah Stewart</dc:creator>
  <cp:lastModifiedBy>Helen A Griffiths</cp:lastModifiedBy>
  <cp:revision>29</cp:revision>
  <dcterms:created xsi:type="dcterms:W3CDTF">2016-06-23T12:25:16Z</dcterms:created>
  <dcterms:modified xsi:type="dcterms:W3CDTF">2018-10-07T12:36:29Z</dcterms:modified>
</cp:coreProperties>
</file>