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6"/>
  </p:notesMasterIdLst>
  <p:handoutMasterIdLst>
    <p:handoutMasterId r:id="rId17"/>
  </p:handoutMasterIdLst>
  <p:sldIdLst>
    <p:sldId id="277" r:id="rId2"/>
    <p:sldId id="278" r:id="rId3"/>
    <p:sldId id="279" r:id="rId4"/>
    <p:sldId id="289" r:id="rId5"/>
    <p:sldId id="295" r:id="rId6"/>
    <p:sldId id="281" r:id="rId7"/>
    <p:sldId id="296" r:id="rId8"/>
    <p:sldId id="292" r:id="rId9"/>
    <p:sldId id="299" r:id="rId10"/>
    <p:sldId id="293" r:id="rId11"/>
    <p:sldId id="283" r:id="rId12"/>
    <p:sldId id="297" r:id="rId13"/>
    <p:sldId id="288" r:id="rId14"/>
    <p:sldId id="294" r:id="rId1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70" autoAdjust="0"/>
    <p:restoredTop sz="94576" autoAdjust="0"/>
  </p:normalViewPr>
  <p:slideViewPr>
    <p:cSldViewPr>
      <p:cViewPr varScale="1">
        <p:scale>
          <a:sx n="112" d="100"/>
          <a:sy n="112" d="100"/>
        </p:scale>
        <p:origin x="2088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F91D3BCB-712D-A39E-656A-D4D3BB3C978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801609AF-BEBE-21FE-CB1A-FCB1CB06C08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15E31774-3FF6-3F23-895C-9E5991E8A18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7784C52D-C56F-D0FC-4B32-1F569653EA0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B4CF98A-B62E-DA47-BA24-4B57636DA1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FF7AF6F-38B8-9EEF-5D57-58D416FD340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FF0820E1-8535-7CA4-6C7C-03AF597AA48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4575EFCF-1AD0-4645-CDA2-B6C53C05913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085F1003-2EED-B8C4-88F8-8F2CF3EB700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78F38E4E-AE15-7EC1-0B47-6DBCA369E33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9668275F-808A-A005-E81B-B9CC05644F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914A9C3-BF87-644C-A0DF-121D73AA4F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76DFC-BF48-F71F-0FF8-304FFA8DFD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EA7C4-BC9D-DF4B-B9AA-041203319C76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12EEE3-32E2-8BBA-EDF7-0CCBF8DCE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CFF84-D7C1-7FE5-8ECC-424039BE3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4B107-E86F-EB40-8744-40AE49265A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610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B3E65-0A0A-3085-800A-AD4E0DB9F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ADD5E-52E0-0D44-B721-F95AB1FBEECE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1ADD3E-6846-5B81-307A-4D3DDC562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28812E-BA37-29CB-3456-E4AB6A12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0D319-DD93-554E-8F0D-BBCEB2ABB8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9377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776B0-B289-8B00-73DF-FC48D9039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047AC-4AF1-9445-8D77-6030C06A8B22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BABEDE9-4C65-7388-01B3-41C69051C1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A2797-2FF3-2944-B309-3D479A8569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0664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BA5FC7-A312-AF12-2D83-927625FE5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91E8F-CD29-C540-B878-55AA4FEAB1B9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CEE5A-C488-A33D-72AD-9E3B4A0247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E0E42-E21B-EE45-9B68-F25F6BC4190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622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AFC87E2-4E05-B1BB-7B19-DBDD7E41F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94B62-8E1A-194F-B9B9-BE470DCBB83C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35F55-B3C3-A8E0-B5EB-23A7AF735B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3E9B7-706A-2843-BF19-C2EE2C86D4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09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38F0136-C058-FEC2-956F-B8878AD4C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C6BE1-B652-774A-BECE-31C2D5585026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C0F20D8-A07E-63EA-D6E7-B1D84C4849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54F5C-D48F-F64E-8E4B-3224B1FA9E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011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74334C0-A5B3-08AA-45CE-5F14D5C7E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01DBA-212E-9E4C-8A0F-E5E0434C25E7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55B111B-EF4B-FA12-225A-E0C9F6FE94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53FAC-BD74-A246-B50E-B4762B97F1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3965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1474099-36C7-1317-6964-F0A61787C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AC53E-BC72-8344-889B-471C6EDD0DBB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F9252-C1BC-B295-A924-4630CD623B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E2D3E-4F45-694A-A1FF-8DA1B96E02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7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65DDFED-E757-6B0C-357B-FB7D40F1F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96309-DC6E-7D4A-9C4D-17DAC8C19A60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948F3E-D3B7-D3B7-EE6A-D83965DD30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A08F2-714E-0647-9EE3-219D2C84704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4865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6A0D1-D9F4-3F79-46D8-90B4EA178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AC1D9-DCEE-584A-85E5-946FC739D0F9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A820126-9796-BE34-6E00-1EDF5C859B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AE6A-C146-314A-8711-B5313691C0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923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60858-1000-C141-CF96-7C9C7272B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EEAE1-2134-644C-B9F3-21423F65F76E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60C3BA-D6F8-444D-7F31-30ECD7FAD1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60877-054F-F44F-BECF-9C4BCE6CB5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5453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7DAEA61-1103-0BC0-21F1-F7D99637F1C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C49C75D-800B-E701-CFE2-669AF292C8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C3007-B404-2A29-A115-835221E087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BECFB8-DEC5-1943-95B5-4A269A3A02F6}" type="datetime1">
              <a:rPr lang="en-GB" altLang="en-US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5F2316-3917-8CCA-E892-3E21AEB904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256D7CB2-6299-7442-A152-14F726692B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43991AB9-5B72-53E6-5078-741F4FF64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051C3F-9BA8-3440-A8B4-B475D33F9A8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6148" name="Title 1">
            <a:extLst>
              <a:ext uri="{FF2B5EF4-FFF2-40B4-BE49-F238E27FC236}">
                <a16:creationId xmlns:a16="http://schemas.microsoft.com/office/drawing/2014/main" id="{D36477E7-0C1C-41E8-F58D-80BC578BB8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75" y="1158875"/>
            <a:ext cx="9128125" cy="4540250"/>
          </a:xfrm>
        </p:spPr>
        <p:txBody>
          <a:bodyPr/>
          <a:lstStyle/>
          <a:p>
            <a:pPr>
              <a:defRPr/>
            </a:pPr>
            <a:r>
              <a:rPr lang="en-GB" altLang="en-US" b="1" dirty="0"/>
              <a:t>Stakeholders</a:t>
            </a:r>
            <a:br>
              <a:rPr lang="en-GB" altLang="en-US" b="1" dirty="0"/>
            </a:br>
            <a:r>
              <a:rPr lang="en-GB" altLang="en-US" b="1" dirty="0"/>
              <a:t>LCBB4007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br>
              <a:rPr lang="en-GB" altLang="en-US" sz="3600" dirty="0"/>
            </a:br>
            <a:r>
              <a:rPr lang="en-GB" altLang="en-US" sz="3600" dirty="0"/>
              <a:t>						</a:t>
            </a:r>
            <a:r>
              <a:rPr lang="en-GB" altLang="en-US" sz="2400" b="1"/>
              <a:t>Week 5 </a:t>
            </a:r>
            <a:r>
              <a:rPr lang="en-GB" altLang="en-US" sz="2400" b="1" dirty="0"/>
              <a:t>– </a:t>
            </a:r>
            <a:r>
              <a:rPr lang="en-GB" altLang="en-US" sz="2400" b="1"/>
              <a:t>Session 2</a:t>
            </a:r>
            <a:br>
              <a:rPr lang="en-GB" altLang="en-US" sz="3600" b="1" dirty="0"/>
            </a:br>
            <a:endParaRPr lang="en-GB" altLang="en-US" sz="3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9A11-C088-497E-6AB9-40BF2BC1F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Objectives of the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94675-D1A3-9225-8196-872E18E19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62" y="1628800"/>
            <a:ext cx="8229600" cy="3917032"/>
          </a:xfrm>
        </p:spPr>
        <p:txBody>
          <a:bodyPr/>
          <a:lstStyle/>
          <a:p>
            <a:pPr lvl="2"/>
            <a:r>
              <a:rPr lang="en-US" sz="2000" dirty="0"/>
              <a:t>Defining stakeholders</a:t>
            </a:r>
          </a:p>
          <a:p>
            <a:pPr lvl="2"/>
            <a:r>
              <a:rPr lang="en-US" sz="2000" dirty="0"/>
              <a:t>Stakeholder management</a:t>
            </a:r>
          </a:p>
          <a:p>
            <a:pPr lvl="2"/>
            <a:r>
              <a:rPr lang="en-US" sz="2000" dirty="0"/>
              <a:t>Importance of stakeholder management</a:t>
            </a:r>
          </a:p>
          <a:p>
            <a:pPr lvl="2"/>
            <a:r>
              <a:rPr lang="en-US" sz="2000" dirty="0"/>
              <a:t>Categorizing stakeholder</a:t>
            </a:r>
          </a:p>
          <a:p>
            <a:pPr lvl="3"/>
            <a:r>
              <a:rPr lang="en-US" dirty="0"/>
              <a:t>Internal stakeholders</a:t>
            </a:r>
          </a:p>
          <a:p>
            <a:pPr lvl="3"/>
            <a:r>
              <a:rPr lang="en-US" dirty="0"/>
              <a:t>External stakeholders</a:t>
            </a:r>
          </a:p>
          <a:p>
            <a:pPr lvl="2"/>
            <a:r>
              <a:rPr lang="en-US" sz="2000" dirty="0"/>
              <a:t>Examples of stakeholder</a:t>
            </a:r>
          </a:p>
          <a:p>
            <a:pPr lvl="2"/>
            <a:r>
              <a:rPr lang="en-US" sz="2000" dirty="0"/>
              <a:t>Stakeholder management process and communication plan</a:t>
            </a:r>
          </a:p>
          <a:p>
            <a:pPr marL="1371600" lvl="3" indent="0">
              <a:buNone/>
            </a:pPr>
            <a:endParaRPr lang="en-US" sz="1200" dirty="0"/>
          </a:p>
          <a:p>
            <a:pPr lvl="2"/>
            <a:endParaRPr lang="en-US" sz="1600" dirty="0"/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28448-FE16-6E19-21B4-4E30DF9CB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EDA101-5591-2823-DA99-8BC5F93AA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5195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A4DB4-A59C-E0A3-5E0F-87EAA0182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US" b="1" dirty="0"/>
              <a:t>Defining stakeholder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C7880-AF97-7394-CBEF-41D7B33C26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186808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200" dirty="0"/>
              <a:t>Stakeholders are individuals, or groups, or entities that have an interest or "stake" in a particular organization, project, programme, or portfolio. 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Stakeholders can significantly impact or be impacted by an organisation’s decisions, actions, and outcomes. </a:t>
            </a:r>
            <a:endParaRPr lang="en-US" sz="2200" dirty="0"/>
          </a:p>
        </p:txBody>
      </p:sp>
      <p:pic>
        <p:nvPicPr>
          <p:cNvPr id="3076" name="Picture 4" descr="Stakeholders Images – Browse 10,084 Stock Photos, Vectors, and Video |  Adobe Stock">
            <a:extLst>
              <a:ext uri="{FF2B5EF4-FFF2-40B4-BE49-F238E27FC236}">
                <a16:creationId xmlns:a16="http://schemas.microsoft.com/office/drawing/2014/main" id="{F03F8234-A0F0-B9BF-3C38-A82344FD8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2060849"/>
            <a:ext cx="3394720" cy="2735356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C2D2E-991C-0954-AB50-A1050C55DA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30ADD5E-52E0-0D44-B721-F95AB1FBEEC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15/10/2023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1356B8-EC0F-5AAB-F6D7-3E415910D6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420D319-DD93-554E-8F0D-BBCEB2ABB842}" type="slidenum">
              <a:rPr lang="en-GB" altLang="en-US" smtClean="0"/>
              <a:pPr>
                <a:spcAft>
                  <a:spcPts val="600"/>
                </a:spcAft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5812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38191-C686-3765-01A2-FF9F8E88D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Stakeholder management </a:t>
            </a:r>
            <a:r>
              <a:rPr lang="en-US" sz="2400" dirty="0"/>
              <a:t>(1 of 2)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E6B87-781C-C154-80CE-2F57744F3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Stakeholder management implies that organizations should manage the stakeholder behaviors and actions.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5406D-8C29-DFBD-7555-D2856B73C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8AECA4-362D-25A8-F641-C4354BD42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44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212A6-FA4C-D949-90E6-CE6D8B4E8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Stakeholder management </a:t>
            </a:r>
            <a:r>
              <a:rPr lang="en-US" sz="2400" dirty="0"/>
              <a:t>(2 of 2)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F9B5D-53A9-B64C-6D78-A0D4828E6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Stakeholder management relies on the effective exchange of information and the integration of feedback in order to:</a:t>
            </a:r>
          </a:p>
          <a:p>
            <a:pPr lvl="1"/>
            <a:r>
              <a:rPr lang="en-US" sz="2000" dirty="0"/>
              <a:t>Cultivate and maintain positive relationships with stakeholders, while also working towards the organization's goals.</a:t>
            </a:r>
          </a:p>
          <a:p>
            <a:pPr lvl="1"/>
            <a:r>
              <a:rPr lang="en-US" sz="2000" dirty="0"/>
              <a:t>Recognize and proactively addressing potential risks and resistance.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1EBCE-C34E-5D39-EA50-36FABD40F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1AC6C7-89E8-8A14-60EA-FA227439B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4403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1EB5A-C7F6-DE86-7DCE-7E1C62406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stakeholder management </a:t>
            </a:r>
            <a:r>
              <a:rPr lang="en-US" sz="2400" dirty="0"/>
              <a:t>(1 of 2)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FAC18-ECB8-0A3B-BC5C-70296B7525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Stakeholders are fundamental for project management, decision-making, and the goals of the organization. This is because stakeholders shape the reputation and brand image of the company in the market.</a:t>
            </a:r>
          </a:p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84B0B-0590-DB80-1E11-1ACE547C6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0D6EB5-0173-04CA-A394-2F7896711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6148" name="Picture 4" descr="5 Strategies to Deal with Difficult Stakeholders">
            <a:extLst>
              <a:ext uri="{FF2B5EF4-FFF2-40B4-BE49-F238E27FC236}">
                <a16:creationId xmlns:a16="http://schemas.microsoft.com/office/drawing/2014/main" id="{D98CC0AB-557E-6BC0-B91D-09C8CBEAC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36992"/>
            <a:ext cx="4788024" cy="223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644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1CD93-3FB7-84E6-A86C-C92F03EBD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Importance of stakeholder management </a:t>
            </a:r>
            <a:r>
              <a:rPr lang="en-US" sz="2400" dirty="0"/>
              <a:t>(2 of 2)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029A5-A294-CACB-2D75-EC316E642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Is it fundamental for organizations to assess the following questions in relation to its projects:</a:t>
            </a:r>
          </a:p>
          <a:p>
            <a:pPr lvl="1"/>
            <a:r>
              <a:rPr lang="en-US" sz="2000" dirty="0"/>
              <a:t>Who are the interested individuals and parties?</a:t>
            </a:r>
          </a:p>
          <a:p>
            <a:pPr lvl="1"/>
            <a:r>
              <a:rPr lang="en-US" sz="2000" dirty="0"/>
              <a:t>What is their reactions to the project?</a:t>
            </a:r>
          </a:p>
          <a:p>
            <a:pPr lvl="1"/>
            <a:r>
              <a:rPr lang="en-US" sz="2000" dirty="0"/>
              <a:t>What is their role or potential influence within the community?</a:t>
            </a:r>
          </a:p>
          <a:p>
            <a:pPr lvl="1"/>
            <a:r>
              <a:rPr lang="en-US" sz="2000" dirty="0"/>
              <a:t>What are their current and future level of commitment?</a:t>
            </a:r>
          </a:p>
          <a:p>
            <a:pPr lvl="1"/>
            <a:r>
              <a:rPr lang="en-US" sz="2000" dirty="0"/>
              <a:t>What risks and opportunities do they present?</a:t>
            </a:r>
          </a:p>
          <a:p>
            <a:pPr lvl="1"/>
            <a:r>
              <a:rPr lang="en-US" sz="2000" dirty="0"/>
              <a:t>What level of power do these individuals have?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98E50A-2FCE-FB6C-69E8-08A74AB3A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AB14E-7DF8-4B36-727A-28282CC3A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3310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0CAF5-B643-9F07-686E-A80D37698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Categorizing stakeholders </a:t>
            </a:r>
            <a:r>
              <a:rPr lang="en-US" sz="2400" dirty="0"/>
              <a:t>(1 of 2)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65D2CB-7E0B-0717-7166-BC859659EA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Primary stakeholders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AA4AF-EE92-8C78-8054-6ED13795A60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000" dirty="0"/>
              <a:t>Primary stakeholders are those individuals who are part of the core group.</a:t>
            </a:r>
          </a:p>
          <a:p>
            <a:r>
              <a:rPr lang="en-US" sz="2000" dirty="0"/>
              <a:t>These are the people who are essential for the success of a project or mission.</a:t>
            </a:r>
          </a:p>
          <a:p>
            <a:r>
              <a:rPr lang="en-US" sz="2000" dirty="0"/>
              <a:t>The organization needs to prioritize spending time engaging and working with individuals in this group.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64FFA0-1B57-CDAB-562A-EEB581F1B3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Secondary stakeholders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500F9B-5B5B-4AE5-F48D-288A758723B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000" dirty="0"/>
              <a:t>Secondary stakeholders are affected by the work and project.</a:t>
            </a:r>
          </a:p>
          <a:p>
            <a:r>
              <a:rPr lang="en-US" sz="2000" dirty="0"/>
              <a:t>They are not as influential. </a:t>
            </a:r>
          </a:p>
          <a:p>
            <a:r>
              <a:rPr lang="en-US" sz="2000" dirty="0"/>
              <a:t>The organization should consult with them but they won’t carry as much weight as the primary group.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94BE73-134D-5405-85E0-F03BDBB39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294B62-8E1A-194F-B9B9-BE470DCBB83C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847CD5B-607A-DD14-6D36-E1DD6C0D2F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B73E9B7-706A-2843-BF19-C2EE2C86D41E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696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1F9B621E-B188-2D58-76C8-54AA8F8A6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z="3600" b="1" dirty="0"/>
              <a:t>Categorizing stakeholders </a:t>
            </a:r>
            <a:r>
              <a:rPr lang="en-US" sz="2400" dirty="0"/>
              <a:t>(2 of 2)</a:t>
            </a:r>
            <a:endParaRPr lang="en-US" sz="3600" dirty="0"/>
          </a:p>
        </p:txBody>
      </p:sp>
      <p:pic>
        <p:nvPicPr>
          <p:cNvPr id="6" name="Content Placeholder 5" descr="A diagram of company members&#10;&#10;Description automatically generated">
            <a:extLst>
              <a:ext uri="{FF2B5EF4-FFF2-40B4-BE49-F238E27FC236}">
                <a16:creationId xmlns:a16="http://schemas.microsoft.com/office/drawing/2014/main" id="{BFA162B0-C2E8-2FB0-1D20-C5E0DAC67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91" y="1600201"/>
            <a:ext cx="7461018" cy="3917032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14DEA-1A86-2ADE-3995-A32EF5FF23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30ADD5E-52E0-0D44-B721-F95AB1FBEEC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15/10/2023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DDE274-753D-E6DA-D8AB-431431F53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420D319-DD93-554E-8F0D-BBCEB2ABB842}" type="slidenum">
              <a:rPr lang="en-GB" altLang="en-US" smtClean="0"/>
              <a:pPr>
                <a:spcAft>
                  <a:spcPts val="600"/>
                </a:spcAft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701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itle 1">
            <a:extLst>
              <a:ext uri="{FF2B5EF4-FFF2-40B4-BE49-F238E27FC236}">
                <a16:creationId xmlns:a16="http://schemas.microsoft.com/office/drawing/2014/main" id="{94BE341F-67A8-1FE0-2C9C-74FC42994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z="3600" b="1" dirty="0"/>
              <a:t>Examples of Stakeholders</a:t>
            </a:r>
          </a:p>
        </p:txBody>
      </p:sp>
      <p:pic>
        <p:nvPicPr>
          <p:cNvPr id="2050" name="Picture 2" descr="Stakeholder Theory">
            <a:extLst>
              <a:ext uri="{FF2B5EF4-FFF2-40B4-BE49-F238E27FC236}">
                <a16:creationId xmlns:a16="http://schemas.microsoft.com/office/drawing/2014/main" id="{7EF2BA10-D6AC-C7B5-53E6-E0353C9786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1204" y="1600201"/>
            <a:ext cx="5781592" cy="3917032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42E78-B3C8-A897-1A0B-AFE2C45B0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30ADD5E-52E0-0D44-B721-F95AB1FBEEC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15/10/2023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A6155B-687B-31D4-86D0-C64831908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420D319-DD93-554E-8F0D-BBCEB2ABB842}" type="slidenum">
              <a:rPr lang="en-GB" altLang="en-US" smtClean="0"/>
              <a:pPr>
                <a:spcAft>
                  <a:spcPts val="600"/>
                </a:spcAft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0443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9599-5035-2B0C-CC19-51419DE00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 b="1"/>
              <a:t>Stakeholder management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AE3C8-1158-2B03-8B98-D60CF71DD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/>
              <a:t>The stakeholder management analysis process can be completed through the following steps:</a:t>
            </a:r>
          </a:p>
          <a:p>
            <a:pPr lvl="1">
              <a:lnSpc>
                <a:spcPct val="90000"/>
              </a:lnSpc>
            </a:pPr>
            <a:r>
              <a:rPr lang="en-US" sz="2000" b="1"/>
              <a:t>Identify</a:t>
            </a:r>
            <a:r>
              <a:rPr lang="en-US" sz="2000"/>
              <a:t> possible stakeholders</a:t>
            </a:r>
          </a:p>
          <a:p>
            <a:pPr lvl="1">
              <a:lnSpc>
                <a:spcPct val="90000"/>
              </a:lnSpc>
            </a:pPr>
            <a:r>
              <a:rPr lang="en-US" sz="2000" b="1"/>
              <a:t>Assess</a:t>
            </a:r>
            <a:r>
              <a:rPr lang="en-US" sz="2000"/>
              <a:t> and </a:t>
            </a:r>
            <a:r>
              <a:rPr lang="en-US" sz="2000" err="1"/>
              <a:t>analyse</a:t>
            </a:r>
            <a:r>
              <a:rPr lang="en-US" sz="2000"/>
              <a:t> the stakeholders</a:t>
            </a:r>
          </a:p>
          <a:p>
            <a:pPr lvl="1">
              <a:lnSpc>
                <a:spcPct val="90000"/>
              </a:lnSpc>
            </a:pPr>
            <a:r>
              <a:rPr lang="en-US" sz="2000" b="1"/>
              <a:t>Plan</a:t>
            </a:r>
            <a:r>
              <a:rPr lang="en-US" sz="2000"/>
              <a:t> a management and communication strategy</a:t>
            </a:r>
          </a:p>
          <a:p>
            <a:pPr lvl="1">
              <a:lnSpc>
                <a:spcPct val="90000"/>
              </a:lnSpc>
            </a:pPr>
            <a:r>
              <a:rPr lang="en-US" sz="2000" b="1"/>
              <a:t>Act</a:t>
            </a:r>
            <a:r>
              <a:rPr lang="en-US" sz="2000"/>
              <a:t> by applying the action plan and monitoring the results</a:t>
            </a:r>
          </a:p>
        </p:txBody>
      </p:sp>
      <p:pic>
        <p:nvPicPr>
          <p:cNvPr id="7" name="Picture 6" descr="A group of people holding a puzzle&#10;&#10;Description automatically generated">
            <a:extLst>
              <a:ext uri="{FF2B5EF4-FFF2-40B4-BE49-F238E27FC236}">
                <a16:creationId xmlns:a16="http://schemas.microsoft.com/office/drawing/2014/main" id="{DB4FAD75-15E7-2441-62E7-8C0376307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76163"/>
            <a:ext cx="4038600" cy="2837116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561C4-A87D-2F66-D863-D607B62A2A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130ADD5E-52E0-0D44-B721-F95AB1FBEEC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15/10/2023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8AA4BD-85F8-0673-C227-380E196008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420D319-DD93-554E-8F0D-BBCEB2ABB842}" type="slidenum">
              <a:rPr lang="en-GB" altLang="en-US" smtClean="0"/>
              <a:pPr>
                <a:spcAft>
                  <a:spcPts val="600"/>
                </a:spcAft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6405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FE68A-44B9-4595-25DA-6AF22F87B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Stakeholder management process and communication plan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6FD459-3AF9-6DC9-16E1-5EE023D7F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B7484-69AA-F44B-07A6-1DD920BAF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D6B58DC-822F-B67A-8771-C8B2F09472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17638"/>
            <a:ext cx="6768752" cy="409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1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1E3B9-8D68-FB21-C12F-1BD72F401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Activity 1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A9839-1E90-8802-6D28-2BAB838538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In groups, choose an organization of your choice and identify the primary and secondary stakeholders of the organization.</a:t>
            </a:r>
          </a:p>
          <a:p>
            <a:r>
              <a:rPr lang="en-US" sz="2400" dirty="0"/>
              <a:t>Attempt to create a communication plan for 2 of the primary and secondary stakeholders.</a:t>
            </a:r>
          </a:p>
          <a:p>
            <a:r>
              <a:rPr lang="en-US" sz="2400" dirty="0"/>
              <a:t>Specify why these stakeholders are important to consider for the organization.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C29FC-5A6A-2229-ACBA-551BFB40B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E23565-9E9C-3949-7A8B-839501284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2327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56951-8163-836E-9167-2CA37BC84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F8443-E3CD-EF35-6440-3C3C218C23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>
                <a:effectLst/>
              </a:rPr>
              <a:t>Freeman, R.E., Harrison, J.S. and </a:t>
            </a:r>
            <a:r>
              <a:rPr lang="en-GB" sz="2000" dirty="0" err="1">
                <a:effectLst/>
              </a:rPr>
              <a:t>Zyglidopoulos</a:t>
            </a:r>
            <a:r>
              <a:rPr lang="en-GB" sz="2000" dirty="0">
                <a:effectLst/>
              </a:rPr>
              <a:t>, S. (2018) </a:t>
            </a:r>
            <a:r>
              <a:rPr lang="en-GB" sz="2000" i="1" dirty="0">
                <a:effectLst/>
              </a:rPr>
              <a:t>Stakeholder theory: Concepts and Strategies. </a:t>
            </a:r>
            <a:r>
              <a:rPr lang="en-GB" sz="2000" i="1" dirty="0" err="1">
                <a:effectLst/>
              </a:rPr>
              <a:t>Cambrisge</a:t>
            </a:r>
            <a:r>
              <a:rPr lang="en-GB" sz="2000" i="1" dirty="0">
                <a:effectLst/>
              </a:rPr>
              <a:t> University Press.</a:t>
            </a:r>
            <a:r>
              <a:rPr lang="en-GB" sz="2000" dirty="0">
                <a:effectLst/>
              </a:rPr>
              <a:t> doi:10.1017/9781108539500. </a:t>
            </a:r>
          </a:p>
          <a:p>
            <a:r>
              <a:rPr lang="en-GB" sz="2000" dirty="0" err="1">
                <a:effectLst/>
              </a:rPr>
              <a:t>Harrin</a:t>
            </a:r>
            <a:r>
              <a:rPr lang="en-GB" sz="2000" dirty="0">
                <a:effectLst/>
              </a:rPr>
              <a:t>, E. (2020) Engaging stakeholders on projects : how to harness people power. Princes Risborough, Buckinghamshire: Association for Project Management.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E6FF0-78A0-255C-0518-D7C8AF5C4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ADD5E-52E0-0D44-B721-F95AB1FBEECE}" type="datetime1">
              <a:rPr lang="en-GB" altLang="en-US" smtClean="0"/>
              <a:pPr>
                <a:defRPr/>
              </a:pPr>
              <a:t>15/10/2023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90D249-5BBE-DAA7-0F92-8E3197AD0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20D319-DD93-554E-8F0D-BBCEB2ABB842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387187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939</TotalTime>
  <Words>572</Words>
  <Application>Microsoft Macintosh PowerPoint</Application>
  <PresentationFormat>On-screen Show (4:3)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Myriad Pro</vt:lpstr>
      <vt:lpstr>Verdana</vt:lpstr>
      <vt:lpstr>20140311PresentationUWTSDTemplate</vt:lpstr>
      <vt:lpstr>Stakeholders LCBB4007          Week 5 – Session 2 </vt:lpstr>
      <vt:lpstr>Objectives of the session</vt:lpstr>
      <vt:lpstr>Defining stakeholder</vt:lpstr>
      <vt:lpstr>Stakeholder management (1 of 2)</vt:lpstr>
      <vt:lpstr>Stakeholder management (2 of 2)</vt:lpstr>
      <vt:lpstr>Importance of stakeholder management (1 of 2)</vt:lpstr>
      <vt:lpstr>Importance of stakeholder management (2 of 2)</vt:lpstr>
      <vt:lpstr>Categorizing stakeholders (1 of 2)</vt:lpstr>
      <vt:lpstr>Categorizing stakeholders (2 of 2)</vt:lpstr>
      <vt:lpstr>Examples of Stakeholders</vt:lpstr>
      <vt:lpstr>Stakeholder management process</vt:lpstr>
      <vt:lpstr>Stakeholder management process and communication plan </vt:lpstr>
      <vt:lpstr>Activity 1 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Laila Maazouz (1705472)</cp:lastModifiedBy>
  <cp:revision>107</cp:revision>
  <cp:lastPrinted>2018-07-02T15:32:24Z</cp:lastPrinted>
  <dcterms:created xsi:type="dcterms:W3CDTF">2002-10-07T19:43:58Z</dcterms:created>
  <dcterms:modified xsi:type="dcterms:W3CDTF">2023-10-15T17:22:11Z</dcterms:modified>
</cp:coreProperties>
</file>