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2.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6EADD7D8-793C-D3AE-F275-D7BE3023E309}">
          <p14:sldIdLst>
            <p14:sldId id="256"/>
            <p14:sldId id="257"/>
          </p14:sldIdLst>
        </p14:section>
        <p14:section name="Concepts and theory" id="{9B2717E4-5F09-D0EC-054B-FDEA9E0E9C1D}">
          <p14:sldIdLst>
            <p14:sldId id="258"/>
            <p14:sldId id="259"/>
            <p14:sldId id="260"/>
          </p14:sldIdLst>
        </p14:section>
        <p14:section name="Goals and policy" id="{EFA7CE01-FCE3-60D5-79E0-2DC56B41431D}">
          <p14:sldIdLst>
            <p14:sldId id="261"/>
            <p14:sldId id="262"/>
            <p14:sldId id="263"/>
          </p14:sldIdLst>
        </p14:section>
        <p14:section name="Practice and case study" id="{4BC68522-0C25-8FCB-9CC0-E5E2DFAB8376}">
          <p14:sldIdLst>
            <p14:sldId id="264"/>
            <p14:sldId id="265"/>
            <p14:sldId id="266"/>
          </p14:sldIdLst>
        </p14:section>
        <p14:section name="Equity and recommendations" id="{6189FD1C-A03F-3E12-D4AF-DA282CAEDE12}">
          <p14:sldIdLst>
            <p14:sldId id="267"/>
            <p14:sldId id="268"/>
            <p14:sldId id="269"/>
          </p14:sldIdLst>
        </p14:section>
        <p14:section name="References" id="{7D0AD0C0-87D7-F5C2-14F1-536B71F2B704}">
          <p14:sldIdLst>
            <p14:sldId id="270"/>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0261" autoAdjust="0"/>
  </p:normalViewPr>
  <p:slideViewPr>
    <p:cSldViewPr snapToGrid="0" snapToObjects="1">
      <p:cViewPr varScale="1">
        <p:scale>
          <a:sx n="66" d="100"/>
          <a:sy n="66" d="100"/>
        </p:scale>
        <p:origin x="1301"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4A1942"/>
                </a:solidFill>
                <a:latin typeface="+mn-lt"/>
              </a:defRPr>
            </a:pPr>
            <a:r>
              <a:rPr lang="en-GB" sz="1400" b="0" i="0" u="none" strike="noStrike">
                <a:solidFill>
                  <a:srgbClr val="4A1942"/>
                </a:solidFill>
                <a:latin typeface="+mn-lt"/>
              </a:rPr>
              <a:t>Global vaccination coverage, 2024 (%)</a:t>
            </a:r>
          </a:p>
        </c:rich>
      </c:tx>
      <c:overlay val="0"/>
    </c:title>
    <c:autoTitleDeleted val="0"/>
    <c:plotArea>
      <c:layout/>
      <c:barChart>
        <c:barDir val="col"/>
        <c:grouping val="clustered"/>
        <c:varyColors val="0"/>
        <c:ser>
          <c:idx val="0"/>
          <c:order val="0"/>
          <c:tx>
            <c:strRef>
              <c:f>Sheet1!$B$1</c:f>
              <c:strCache>
                <c:ptCount val="1"/>
                <c:pt idx="0">
                  <c:v>Global coverage 2024 (%)</c:v>
                </c:pt>
              </c:strCache>
            </c:strRef>
          </c:tx>
          <c:spPr>
            <a:solidFill>
              <a:srgbClr val="8E3B73"/>
            </a:solidFill>
            <a:effectLst/>
          </c:spPr>
          <c:invertIfNegative val="0"/>
          <c:dPt>
            <c:idx val="0"/>
            <c:invertIfNegative val="0"/>
            <c:bubble3D val="0"/>
            <c:extLst>
              <c:ext xmlns:c16="http://schemas.microsoft.com/office/drawing/2014/chart" uri="{C3380CC4-5D6E-409C-BE32-E72D297353CC}">
                <c16:uniqueId val="{00000001-3BBD-40B3-9C92-144BE2ABE25C}"/>
              </c:ext>
            </c:extLst>
          </c:dPt>
          <c:dPt>
            <c:idx val="1"/>
            <c:invertIfNegative val="0"/>
            <c:bubble3D val="0"/>
            <c:extLst>
              <c:ext xmlns:c16="http://schemas.microsoft.com/office/drawing/2014/chart" uri="{C3380CC4-5D6E-409C-BE32-E72D297353CC}">
                <c16:uniqueId val="{00000003-3BBD-40B3-9C92-144BE2ABE25C}"/>
              </c:ext>
            </c:extLst>
          </c:dPt>
          <c:dPt>
            <c:idx val="2"/>
            <c:invertIfNegative val="0"/>
            <c:bubble3D val="0"/>
            <c:spPr>
              <a:solidFill>
                <a:srgbClr val="E5634D"/>
              </a:solidFill>
              <a:effectLst/>
            </c:spPr>
            <c:extLst>
              <c:ext xmlns:c16="http://schemas.microsoft.com/office/drawing/2014/chart" uri="{C3380CC4-5D6E-409C-BE32-E72D297353CC}">
                <c16:uniqueId val="{00000005-3BBD-40B3-9C92-144BE2ABE25C}"/>
              </c:ext>
            </c:extLst>
          </c:dPt>
          <c:dPt>
            <c:idx val="3"/>
            <c:invertIfNegative val="0"/>
            <c:bubble3D val="0"/>
            <c:spPr>
              <a:solidFill>
                <a:srgbClr val="2E8B7A"/>
              </a:solidFill>
              <a:effectLst/>
            </c:spPr>
            <c:extLst>
              <c:ext xmlns:c16="http://schemas.microsoft.com/office/drawing/2014/chart" uri="{C3380CC4-5D6E-409C-BE32-E72D297353CC}">
                <c16:uniqueId val="{00000007-3BBD-40B3-9C92-144BE2ABE25C}"/>
              </c:ext>
            </c:extLst>
          </c:dPt>
          <c:dLbls>
            <c:numFmt formatCode="0&quot;%&quot;" sourceLinked="0"/>
            <c:spPr>
              <a:noFill/>
              <a:ln>
                <a:noFill/>
              </a:ln>
              <a:effectLst/>
            </c:spPr>
            <c:txPr>
              <a:bodyPr/>
              <a:lstStyle/>
              <a:p>
                <a:pPr>
                  <a:defRPr sz="1200" b="1" i="0" u="none" strike="noStrike">
                    <a:solidFill>
                      <a:srgbClr val="2A2333"/>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DTP3</c:v>
                </c:pt>
                <c:pt idx="1">
                  <c:v>Measles dose 1</c:v>
                </c:pt>
                <c:pt idx="2">
                  <c:v>Measles dose 2</c:v>
                </c:pt>
                <c:pt idx="3">
                  <c:v>Target</c:v>
                </c:pt>
              </c:strCache>
            </c:strRef>
          </c:cat>
          <c:val>
            <c:numRef>
              <c:f>Sheet1!$B$2:$B$5</c:f>
              <c:numCache>
                <c:formatCode>General</c:formatCode>
                <c:ptCount val="4"/>
                <c:pt idx="0">
                  <c:v>85</c:v>
                </c:pt>
                <c:pt idx="1">
                  <c:v>84</c:v>
                </c:pt>
                <c:pt idx="2">
                  <c:v>76</c:v>
                </c:pt>
                <c:pt idx="3">
                  <c:v>95</c:v>
                </c:pt>
              </c:numCache>
            </c:numRef>
          </c:val>
          <c:extLst>
            <c:ext xmlns:c16="http://schemas.microsoft.com/office/drawing/2014/chart" uri="{C3380CC4-5D6E-409C-BE32-E72D297353CC}">
              <c16:uniqueId val="{00000008-3BBD-40B3-9C92-144BE2ABE25C}"/>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2A2333"/>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400" b="0" i="0" u="none" strike="noStrike">
                <a:solidFill>
                  <a:srgbClr val="4A1942"/>
                </a:solidFill>
                <a:latin typeface="+mn-lt"/>
              </a:defRPr>
            </a:pPr>
            <a:r>
              <a:rPr lang="en-GB" sz="1400" b="0" i="0" u="none" strike="noStrike">
                <a:solidFill>
                  <a:srgbClr val="4A1942"/>
                </a:solidFill>
                <a:latin typeface="+mn-lt"/>
              </a:rPr>
              <a:t>Both MMR doses at age 5, by deprivation, 2025/26</a:t>
            </a:r>
          </a:p>
        </c:rich>
      </c:tx>
      <c:overlay val="0"/>
    </c:title>
    <c:autoTitleDeleted val="0"/>
    <c:plotArea>
      <c:layout/>
      <c:barChart>
        <c:barDir val="col"/>
        <c:grouping val="clustered"/>
        <c:varyColors val="0"/>
        <c:ser>
          <c:idx val="0"/>
          <c:order val="0"/>
          <c:tx>
            <c:strRef>
              <c:f>Sheet1!$B$1</c:f>
              <c:strCache>
                <c:ptCount val="1"/>
                <c:pt idx="0">
                  <c:v>MMR2 at 5 years (%)</c:v>
                </c:pt>
              </c:strCache>
            </c:strRef>
          </c:tx>
          <c:spPr>
            <a:solidFill>
              <a:srgbClr val="2E8B7A"/>
            </a:solidFill>
            <a:effectLst/>
          </c:spPr>
          <c:invertIfNegative val="0"/>
          <c:dPt>
            <c:idx val="0"/>
            <c:invertIfNegative val="0"/>
            <c:bubble3D val="0"/>
            <c:extLst>
              <c:ext xmlns:c16="http://schemas.microsoft.com/office/drawing/2014/chart" uri="{C3380CC4-5D6E-409C-BE32-E72D297353CC}">
                <c16:uniqueId val="{00000001-EB45-444B-80CC-46390B85FDFB}"/>
              </c:ext>
            </c:extLst>
          </c:dPt>
          <c:dPt>
            <c:idx val="1"/>
            <c:invertIfNegative val="0"/>
            <c:bubble3D val="0"/>
            <c:spPr>
              <a:solidFill>
                <a:srgbClr val="8E3B73"/>
              </a:solidFill>
              <a:effectLst/>
            </c:spPr>
            <c:extLst>
              <c:ext xmlns:c16="http://schemas.microsoft.com/office/drawing/2014/chart" uri="{C3380CC4-5D6E-409C-BE32-E72D297353CC}">
                <c16:uniqueId val="{00000003-EB45-444B-80CC-46390B85FDFB}"/>
              </c:ext>
            </c:extLst>
          </c:dPt>
          <c:dPt>
            <c:idx val="2"/>
            <c:invertIfNegative val="0"/>
            <c:bubble3D val="0"/>
            <c:spPr>
              <a:solidFill>
                <a:srgbClr val="E5634D"/>
              </a:solidFill>
              <a:effectLst/>
            </c:spPr>
            <c:extLst>
              <c:ext xmlns:c16="http://schemas.microsoft.com/office/drawing/2014/chart" uri="{C3380CC4-5D6E-409C-BE32-E72D297353CC}">
                <c16:uniqueId val="{00000005-EB45-444B-80CC-46390B85FDFB}"/>
              </c:ext>
            </c:extLst>
          </c:dPt>
          <c:dPt>
            <c:idx val="3"/>
            <c:invertIfNegative val="0"/>
            <c:bubble3D val="0"/>
            <c:spPr>
              <a:solidFill>
                <a:srgbClr val="6B6575"/>
              </a:solidFill>
              <a:effectLst/>
            </c:spPr>
            <c:extLst>
              <c:ext xmlns:c16="http://schemas.microsoft.com/office/drawing/2014/chart" uri="{C3380CC4-5D6E-409C-BE32-E72D297353CC}">
                <c16:uniqueId val="{00000007-EB45-444B-80CC-46390B85FDFB}"/>
              </c:ext>
            </c:extLst>
          </c:dPt>
          <c:dLbls>
            <c:numFmt formatCode="0.0&quot;%&quot;" sourceLinked="0"/>
            <c:spPr>
              <a:noFill/>
              <a:ln>
                <a:noFill/>
              </a:ln>
              <a:effectLst/>
            </c:spPr>
            <c:txPr>
              <a:bodyPr/>
              <a:lstStyle/>
              <a:p>
                <a:pPr>
                  <a:defRPr sz="1200" b="1" i="0" u="none" strike="noStrike">
                    <a:solidFill>
                      <a:srgbClr val="2A2333"/>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Least deprived</c:v>
                </c:pt>
                <c:pt idx="1">
                  <c:v>England</c:v>
                </c:pt>
                <c:pt idx="2">
                  <c:v>Most deprived</c:v>
                </c:pt>
                <c:pt idx="3">
                  <c:v>Target</c:v>
                </c:pt>
              </c:strCache>
            </c:strRef>
          </c:cat>
          <c:val>
            <c:numRef>
              <c:f>Sheet1!$B$2:$B$5</c:f>
              <c:numCache>
                <c:formatCode>General</c:formatCode>
                <c:ptCount val="4"/>
                <c:pt idx="0">
                  <c:v>87.5</c:v>
                </c:pt>
                <c:pt idx="1">
                  <c:v>83.8</c:v>
                </c:pt>
                <c:pt idx="2">
                  <c:v>79.099999999999994</c:v>
                </c:pt>
                <c:pt idx="3">
                  <c:v>95</c:v>
                </c:pt>
              </c:numCache>
            </c:numRef>
          </c:val>
          <c:extLst>
            <c:ext xmlns:c16="http://schemas.microsoft.com/office/drawing/2014/chart" uri="{C3380CC4-5D6E-409C-BE32-E72D297353CC}">
              <c16:uniqueId val="{00000008-EB45-444B-80CC-46390B85FDFB}"/>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2A2333"/>
                </a:solidFill>
                <a:latin typeface="+mn-lt"/>
              </a:defRPr>
            </a:pPr>
            <a:endParaRPr lang="en-US"/>
          </a:p>
        </c:txPr>
        <c:crossAx val="2094734552"/>
        <c:crosses val="autoZero"/>
        <c:auto val="1"/>
        <c:lblAlgn val="ctr"/>
        <c:lblOffset val="100"/>
        <c:noMultiLvlLbl val="1"/>
      </c:catAx>
      <c:valAx>
        <c:axId val="2094734552"/>
        <c:scaling>
          <c:orientation val="minMax"/>
          <c:max val="100"/>
          <c:min val="6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6117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this is my presentation for BMHP6030. My topic is childhood vaccination. I will use it to look at how health, wellbeing and sustainable development work together in UK health and social care, and how this affects the way services are delivered.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Vaccination is a good example of health, wellbeing and sustainability working together. One vaccine protects the child, protects other people through herd immunity, and prevents illness instead of treating it. But fewer children are now being vaccinated. In England, only 83.8 per cent of five-year-olds had both MMR doses in 2025 to 2026. The target is 95 per cent (UK Health Security Agency, 2026). This means about one child in six starts school without full protection against measles. I will cover the key ideas, theory, the Sustainable Development Goals, policy, practice and a case study, and then finish with equity and recommendations.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Health Organization says health is complete physical, mental and social well-being, not just the absence of disease. Some critics say complete health is impossible, because nobody is perfectly well. </a:t>
            </a:r>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(2023) argues that 'complete' really means 'whole': it covers every part of a person's life, not perfect health. Wellbeing has two sides. Subjective wellbeing is how people feel. In the UK, the Office for National Statistics measures this with four questions about life satisfaction, happiness, anxiety and feeling that life is worthwhile (Office for National Statistics, 2026). Objective wellbeing is what we can measure, such as health, income and access to services. For vaccination this matters. A service that only counts injections misses how parents feel, and as we will see, their feelings and experiences strongly affect uptake.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most widely used definition of sustainable development comes from the Brundtland Report. It means meeting the needs of the present without harming the ability of future generations to meet their own needs. It has three parts, or pillars: social, economic and environmental. Crowther and Seifi (2022) point out that these pillars should be equal, but in practice one usually wins, often the economy. Vaccination supports all three. Socially, herd immunity protects babies too young to be vaccinated. Economically, preventing illness saves treatment costs and lost work. Environmentally, fewer hospital stays mean less carbon, which supports the NHS aim of net zero by 2040 (NHS England, 2022). History shows why prevention matters: before measles vaccination began in 1968, England and Wales had up to 600,000 cases in some years (London School of Hygiene and Tropical Medicine,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Three models help explain why families do or do not vaccinate, and how services should be designed. The biopsychosocial model says the body, the mind and social life all affect health. For vaccination, that means immunity, fears and trust, and access to appointments. Williamson (2022) argues the model is still useful but gives no clear method, so staff may focus on only one part. The ecological model places the child inside layers of family, community and services. Bell et al. (2022) used it with 158 interviews and found that family and community relationships strongly shape vaccination choices. This supports outreach in nurseries, schools and community places. The holistic model looks at the whole family, which is why vaccines are now offered at health visitor and family hub visits. But it needs time that busy staff often do not have. Together, these models explain why uptake falls. The Health Belief Model, in my case study, helps plan what to do about it.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Sustainable Development Goals followed the eight Millennium Development Goals, which ran from 2000 to 2015 and focused mainly on poorer countries. In 2015, UN member states agreed the 2030 Agenda, with 17 goals for every country, including the UK (United Nations, 2025). Vaccination supports several SDG 3 targets: ending preventable deaths of children, ending epidemics, health care for all, and vaccines for all. The chart shows global coverage in 2024. Eighty-five per cent of babies had three doses of the DTP vaccine and 84 per cent had a first measles dose, but none of these reach the 95 per cent needed to stop measles spreading (World Health Organization, 2025). Also, 14.3 million children had no vaccines at all. That is about 4 million more than the global target for 2024 (Johns Hopkins Bloomberg School of Public Health, 2025). The world, like the UK, is off track.</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Internationally, the WHO's Health in All Policies approach asks all parts of government, not only health, to work together for health (World Health Organization, 2023). For vaccination, schools, nurseries and councils all have a role. In the UK, the NHS Vaccination Strategy aims for easy access, outreach to groups who are missed, and joined-up teams (NHS England, 2023). The 10 Year Health Plan aims to move the NHS from treating sickness to preventing it (Department of Health and Social Care, 2025). From January 2026, children are offered the MMRV vaccine, which also protects against chickenpox (London School of Hygiene and Tropical Medicine, 2026). But there are barriers. Handing control of vaccine services to local integrated care boards has been delayed to April 2027 (NHS England, 2025). The public health grant is 26 per cent lower per person than in 2015 to 2016, with bigger cuts in poorer areas (Health Foundation, 2025). And in 14 London boroughs, children not registered with a GP are left out of the data, so we cannot see the full problem (UK Health Security Agency,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processes, the media and ideas in society all affect vaccination. In 1998, the Wakefield study linked the MMR vaccine to autism. It was later shown to be fraudulent, but the media coverage damaged trust for many years (Science Learning Hub, 2025). Today, false stories also spread through social media. In Leeds, the council trained 81 community vaccine champions who held around 600 conversations in trusted places such as faith settings and parent groups. People found them more believable than general health messages (Local Government Association, 2026a). Trust is a social process too. Parents in a recent study said they wanted to talk to a real person, not just receive a letter (Chisnall et al., 2025). Finally, ideology. In England, vaccination is a free choice for parents. But stopping measles needs almost everyone to take part, so it is also a shared responsibility. Critically, calling parents 'hesitant' can hide the fact that many face practical problems, such as getting an appointment.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several ways vaccines reach families. First, vaccination is free through the NHS, so cost is not a barrier. This is universal health care in action. Second, digital access: the NHS Vaccination Strategy plans for people to see their vaccine records and book appointments through the NHS App (NHS England, 2023). Third, community outreach. In Blackpool, the council ran drop-in clinics in homes and family hubs, with no appointment needed and a clear 'no judgement' message (Local Government Association, 2026b). Fourth, school vaccination teams, which are Health in All Policies in practice. Alongside these, UKHSA expanded its national childhood vaccination advertising campaign in 2024. It focused on London, the West Midlands and the North West, where uptake is lowest (UK Health Security Agency, 2024b).</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case study is the national MMR catch-up campaign. NHS England started it in November 2023, after measles outbreaks (UK Health Security Agency, 2024a). I will use the Health Belief Model to show how it was planned. Local outbreak warnings raised parents' sense that their child could catch measles, which is perceived susceptibility. Stories of very ill children showed how serious it is, which is perceived severity. The message that two doses give the best protection showed the benefits. Easier booking and clearer information tried to reduce barriers. GP letters, texts and community clinics acted as cues to action. And asking parents to check their child's Red Book built their confidence to act, which is self-efficacy. Recent reviews show that benefits, barriers and cues to action are the strongest parts of the model (Limbu and Gautam, 2023). But most of these studies look at adults and COVID-19, and they measure what people intend to do, not what they actually do. So we should be careful when using the model for childhood vaccines.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did the campaign work? There were clear successes. It gave over 180,000 extra MMR doses, including more than 51,000 to children aged five or under (UK Health Security Agency, 2024b). The biggest increases were in ethnic groups that usually have lower uptake (UK Health Security Agency, 2024a). Locally, in Blackpool, first-dose coverage at two years rose from 90.4 to 91.7 per cent (Local Government Association, 2026b). The qualitative evidence adds another view. Chisnall et al. (2025) followed parents over time and found they got very little information before and during appointments, and wanted to talk to someone. But the problems are serious. England had 2,911 confirmed measles cases in 2024, the most since 2012. A child died in Liverpool in 2025, and the UK lost its measles elimination status in January 2026 (London School of Hygiene and Tropical Medicine, 2026). First-dose coverage at two years then fell again, to 87.9 per cent (UK Health Security Agency, 2026). A one-off campaign cannot replace a reliable everyday service.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determinants of health are the social, economic and environmental conditions that shape people's health. Dahlgren and Whitehead (2021) show these as layers around the person: individual factors in the middle, then lifestyle, social networks, living and working conditions, and the wider economy. We can use these layers to map vaccination barriers: worries about side effects, false stories in social networks, shift work and moving home, and poverty. Jahnel et al. (2022) suggest adding a digital layer, because online booking can shut out some families. The chart shows the result. In the least deprived areas, 87.5 per cent of five-year-olds had both MMR doses. In the most deprived areas, it was only 79.1 per cent, a gap of 8.4 points (UK Health Security Agency, 2026). Some ethnic groups also have lower uptake. Marmot and Allen (2024) call for health equity to be a top priority for government. This means help for everyone, but more help for those who need it most.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four recommendations, at local and national level. First, locally, primary care networks and councils should use local data to find under-vaccinated children and run clinics in family hubs and nurseries, as Blackpool did. This matters because of the 8.4-point gap between rich and poor areas. Second, health visitors and nurses need protected time to talk with parents and give the vaccine at the same visit, because parents told researchers they wanted a conversation. Third, nationally, when integrated care boards take over in 2027, outreach funding should be protected and shared out according to need, because public health funding has been cut most in poorer areas. Fourth, NHS App booking should always sit alongside phone and walk-in options, and child registration data should improve, so no child is missed by the data or shut out by technology.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childhood vaccination shows that health, wellbeing and sustainable development cannot be separated. Vaccines protect children, families and communities, and prevention saves resources for the future. The UK has good plans, from Health in All Policies to the NHS Vaccination Strategy. But losing measles elimination status shows that good plans are not enough. Services must be reliable, easy to reach and fair. This is why the Sustainable Development Goals matter. SDG 3 gives the UK a clear, shared target to end preventable child deaths and make vaccines available to everyone. The wider goals remind us that poverty, housing and education also affect who is protected. Meeting SDG 3 means reaching every child, especially those furthest behind. Thank you for listening.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DARK">
    <p:bg>
      <p:bgPr>
        <a:solidFill>
          <a:srgbClr val="4A194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371600"/>
            <a:ext cx="6949440" cy="1463040"/>
          </a:xfrm>
          <a:prstGeom prst="rect">
            <a:avLst/>
          </a:prstGeom>
          <a:noFill/>
          <a:ln/>
        </p:spPr>
        <p:txBody>
          <a:bodyPr wrap="square" rtlCol="0"/>
          <a:lstStyle>
            <a:lvl1pPr marL="0" indent="0" algn="l">
              <a:buNone/>
              <a:defRPr lang="en-US" sz="4400" b="1" dirty="0">
                <a:solidFill>
                  <a:srgbClr val="FFFFFF"/>
                </a:solidFill>
                <a:latin typeface="Cambria" pitchFamily="34" charset="0"/>
                <a:ea typeface="Cambria" pitchFamily="34" charset="-122"/>
                <a:cs typeface="Cambria" pitchFamily="34" charset="-120"/>
              </a:defRPr>
            </a:lvl1pPr>
          </a:lstStyle>
          <a:p>
            <a:pPr marL="0" indent="0" algn="l">
              <a:buNone/>
            </a:pPr>
            <a:endParaRPr lang="en-US" sz="44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rtlCol="0"/>
          <a:lstStyle>
            <a:lvl1pPr marL="0" indent="0" algn="l">
              <a:buNone/>
              <a:defRPr lang="en-US" sz="3200" b="1" dirty="0">
                <a:solidFill>
                  <a:srgbClr val="4A1942"/>
                </a:solidFill>
                <a:latin typeface="Cambria" pitchFamily="34" charset="0"/>
                <a:ea typeface="Cambria" pitchFamily="34" charset="-122"/>
                <a:cs typeface="Cambria" pitchFamily="34" charset="-120"/>
              </a:defRPr>
            </a:lvl1pPr>
          </a:lstStyle>
          <a:p>
            <a:pPr marL="0" indent="0" algn="l">
              <a:buNone/>
            </a:pPr>
            <a:endParaRPr lang="en-US" sz="32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0"/>
            <a:ext cx="9279424" cy="1143000"/>
          </a:xfrm>
          <a:prstGeom prst="rect">
            <a:avLst/>
          </a:prstGeom>
          <a:noFill/>
          <a:ln/>
        </p:spPr>
        <p:txBody>
          <a:bodyPr wrap="square" lIns="0" tIns="0" rIns="0" bIns="0" rtlCol="0" anchor="t"/>
          <a:lstStyle/>
          <a:p>
            <a:pPr marL="0" indent="0" algn="ctr">
              <a:buNone/>
            </a:pPr>
            <a:r>
              <a:rPr lang="en-US" sz="4400" b="1" dirty="0">
                <a:solidFill>
                  <a:srgbClr val="FFFFFF"/>
                </a:solidFill>
                <a:latin typeface="Cambria" pitchFamily="34" charset="0"/>
                <a:ea typeface="Cambria" pitchFamily="34" charset="-122"/>
                <a:cs typeface="Cambria" pitchFamily="34" charset="-120"/>
              </a:rPr>
              <a:t>Protecting Every Child</a:t>
            </a:r>
            <a:endParaRPr lang="en-US" sz="4400" dirty="0"/>
          </a:p>
        </p:txBody>
      </p:sp>
      <p:sp>
        <p:nvSpPr>
          <p:cNvPr id="3" name="Text 1"/>
          <p:cNvSpPr txBox="1"/>
          <p:nvPr/>
        </p:nvSpPr>
        <p:spPr>
          <a:xfrm>
            <a:off x="640080" y="798653"/>
            <a:ext cx="11212396" cy="949125"/>
          </a:xfrm>
          <a:prstGeom prst="rect">
            <a:avLst/>
          </a:prstGeom>
          <a:noFill/>
          <a:ln/>
        </p:spPr>
        <p:txBody>
          <a:bodyPr wrap="square" lIns="0" tIns="0" rIns="0" bIns="0" rtlCol="0" anchor="t"/>
          <a:lstStyle/>
          <a:p>
            <a:pPr marL="0" indent="0">
              <a:buNone/>
            </a:pPr>
            <a:r>
              <a:rPr lang="en-US" sz="1800" dirty="0">
                <a:solidFill>
                  <a:srgbClr val="F6EEF4"/>
                </a:solidFill>
                <a:latin typeface="Calibri" pitchFamily="34" charset="0"/>
                <a:ea typeface="Calibri" pitchFamily="34" charset="-122"/>
                <a:cs typeface="Calibri" pitchFamily="34" charset="-120"/>
              </a:rPr>
              <a:t>How childhood vaccination brings together health, wellbeing and sustainable development in UK health and social care</a:t>
            </a:r>
            <a:endParaRPr lang="en-US" sz="1800" dirty="0"/>
          </a:p>
        </p:txBody>
      </p:sp>
      <p:sp>
        <p:nvSpPr>
          <p:cNvPr id="4" name="Text 2"/>
          <p:cNvSpPr txBox="1"/>
          <p:nvPr/>
        </p:nvSpPr>
        <p:spPr>
          <a:xfrm>
            <a:off x="640080" y="2546431"/>
            <a:ext cx="6949440" cy="3168569"/>
          </a:xfrm>
          <a:prstGeom prst="rect">
            <a:avLst/>
          </a:prstGeom>
          <a:noFill/>
          <a:ln/>
        </p:spPr>
        <p:txBody>
          <a:bodyPr wrap="square" lIns="0" tIns="0" rIns="0" bIns="0" rtlCol="0" anchor="t"/>
          <a:lstStyle/>
          <a:p>
            <a:pPr marL="0" indent="0">
              <a:lnSpc>
                <a:spcPct val="200000"/>
              </a:lnSpc>
              <a:spcAft>
                <a:spcPts val="400"/>
              </a:spcAft>
              <a:buNone/>
            </a:pPr>
            <a:r>
              <a:rPr lang="en-US" dirty="0">
                <a:solidFill>
                  <a:srgbClr val="FFFFFF"/>
                </a:solidFill>
                <a:latin typeface="Calibri" pitchFamily="34" charset="0"/>
                <a:ea typeface="Calibri" pitchFamily="34" charset="-122"/>
                <a:cs typeface="Calibri" pitchFamily="34" charset="-120"/>
              </a:rPr>
              <a:t>Student name:  Shabana Ali</a:t>
            </a:r>
            <a:endParaRPr lang="en-US" dirty="0"/>
          </a:p>
          <a:p>
            <a:pPr marL="0" indent="0">
              <a:lnSpc>
                <a:spcPct val="200000"/>
              </a:lnSpc>
              <a:spcAft>
                <a:spcPts val="400"/>
              </a:spcAft>
              <a:buNone/>
            </a:pPr>
            <a:r>
              <a:rPr lang="en-US" dirty="0">
                <a:solidFill>
                  <a:srgbClr val="FFFFFF"/>
                </a:solidFill>
                <a:latin typeface="Calibri" pitchFamily="34" charset="0"/>
                <a:ea typeface="Calibri" pitchFamily="34" charset="-122"/>
                <a:cs typeface="Calibri" pitchFamily="34" charset="-120"/>
              </a:rPr>
              <a:t>Student ID: 2326747</a:t>
            </a:r>
            <a:endParaRPr lang="en-US" dirty="0"/>
          </a:p>
          <a:p>
            <a:pPr marL="0" indent="0">
              <a:lnSpc>
                <a:spcPct val="200000"/>
              </a:lnSpc>
              <a:spcAft>
                <a:spcPts val="400"/>
              </a:spcAft>
              <a:buNone/>
            </a:pPr>
            <a:r>
              <a:rPr lang="en-US" dirty="0">
                <a:solidFill>
                  <a:srgbClr val="FFFFFF"/>
                </a:solidFill>
                <a:latin typeface="Calibri" pitchFamily="34" charset="0"/>
                <a:ea typeface="Calibri" pitchFamily="34" charset="-122"/>
                <a:cs typeface="Calibri" pitchFamily="34" charset="-120"/>
              </a:rPr>
              <a:t>Module: BMHP6030 Health, Wellbeing and Sustainable Development</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Why Childhood Vaccination Matters</a:t>
            </a:r>
            <a:endParaRPr lang="en-US" sz="3200" dirty="0"/>
          </a:p>
        </p:txBody>
      </p:sp>
      <p:sp>
        <p:nvSpPr>
          <p:cNvPr id="3" name="Point marker"/>
          <p:cNvSpPr/>
          <p:nvPr/>
        </p:nvSpPr>
        <p:spPr>
          <a:xfrm>
            <a:off x="548640" y="1463040"/>
            <a:ext cx="384048" cy="384048"/>
          </a:xfrm>
          <a:prstGeom prst="ellipse">
            <a:avLst/>
          </a:prstGeom>
          <a:solidFill>
            <a:schemeClr val="accent2"/>
          </a:solidFill>
          <a:ln/>
        </p:spPr>
        <p:txBody>
          <a:bodyPr/>
          <a:lstStyle/>
          <a:p>
            <a:endParaRPr lang="en-GB"/>
          </a:p>
        </p:txBody>
      </p:sp>
      <p:sp>
        <p:nvSpPr>
          <p:cNvPr id="4" name="Text 2"/>
          <p:cNvSpPr txBox="1"/>
          <p:nvPr/>
        </p:nvSpPr>
        <p:spPr>
          <a:xfrm>
            <a:off x="548640" y="1463040"/>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5" name="Text 3"/>
          <p:cNvSpPr txBox="1"/>
          <p:nvPr/>
        </p:nvSpPr>
        <p:spPr>
          <a:xfrm>
            <a:off x="1097280" y="1417320"/>
            <a:ext cx="5669280" cy="822960"/>
          </a:xfrm>
          <a:prstGeom prst="rect">
            <a:avLst/>
          </a:prstGeom>
          <a:noFill/>
          <a:ln/>
        </p:spPr>
        <p:txBody>
          <a:bodyPr wrap="square" lIns="0" tIns="0" rIns="0" bIns="0" rtlCol="0" anchor="t"/>
          <a:lstStyle/>
          <a:p>
            <a:pPr marL="0" indent="0">
              <a:buNone/>
            </a:pPr>
            <a:r>
              <a:rPr lang="en-US" sz="1600" dirty="0">
                <a:solidFill>
                  <a:schemeClr val="tx1"/>
                </a:solidFill>
                <a:latin typeface="Calibri" pitchFamily="34" charset="0"/>
                <a:ea typeface="Calibri" pitchFamily="34" charset="-122"/>
                <a:cs typeface="Calibri" pitchFamily="34" charset="-120"/>
              </a:rPr>
              <a:t>One vaccine protects the child, the community and the future</a:t>
            </a:r>
            <a:endParaRPr lang="en-US" sz="1600" dirty="0"/>
          </a:p>
        </p:txBody>
      </p:sp>
      <p:sp>
        <p:nvSpPr>
          <p:cNvPr id="6" name="Point marker"/>
          <p:cNvSpPr/>
          <p:nvPr/>
        </p:nvSpPr>
        <p:spPr>
          <a:xfrm>
            <a:off x="548640" y="2423160"/>
            <a:ext cx="384048" cy="384048"/>
          </a:xfrm>
          <a:prstGeom prst="ellipse">
            <a:avLst/>
          </a:prstGeom>
          <a:solidFill>
            <a:schemeClr val="accent2"/>
          </a:solidFill>
          <a:ln/>
        </p:spPr>
        <p:txBody>
          <a:bodyPr/>
          <a:lstStyle/>
          <a:p>
            <a:endParaRPr lang="en-GB"/>
          </a:p>
        </p:txBody>
      </p:sp>
      <p:sp>
        <p:nvSpPr>
          <p:cNvPr id="7" name="Text 5"/>
          <p:cNvSpPr txBox="1"/>
          <p:nvPr/>
        </p:nvSpPr>
        <p:spPr>
          <a:xfrm>
            <a:off x="548640" y="2423160"/>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8" name="Text 6"/>
          <p:cNvSpPr txBox="1"/>
          <p:nvPr/>
        </p:nvSpPr>
        <p:spPr>
          <a:xfrm>
            <a:off x="1097280" y="2377440"/>
            <a:ext cx="5669280" cy="822960"/>
          </a:xfrm>
          <a:prstGeom prst="rect">
            <a:avLst/>
          </a:prstGeom>
          <a:noFill/>
          <a:ln/>
        </p:spPr>
        <p:txBody>
          <a:bodyPr wrap="square" lIns="0" tIns="0" rIns="0" bIns="0" rtlCol="0" anchor="t"/>
          <a:lstStyle/>
          <a:p>
            <a:pPr marL="0" indent="0">
              <a:buNone/>
            </a:pPr>
            <a:r>
              <a:rPr lang="en-US" sz="1600" dirty="0">
                <a:solidFill>
                  <a:schemeClr val="tx1"/>
                </a:solidFill>
                <a:latin typeface="Calibri" pitchFamily="34" charset="0"/>
                <a:ea typeface="Calibri" pitchFamily="34" charset="-122"/>
                <a:cs typeface="Calibri" pitchFamily="34" charset="-120"/>
              </a:rPr>
              <a:t>Fewer children are being vaccinated, and no routine childhood vaccine in England meets the 95% target</a:t>
            </a:r>
            <a:endParaRPr lang="en-US" sz="1600" dirty="0"/>
          </a:p>
        </p:txBody>
      </p:sp>
      <p:sp>
        <p:nvSpPr>
          <p:cNvPr id="9" name="Point marker"/>
          <p:cNvSpPr/>
          <p:nvPr/>
        </p:nvSpPr>
        <p:spPr>
          <a:xfrm>
            <a:off x="548640" y="3383280"/>
            <a:ext cx="384048" cy="384048"/>
          </a:xfrm>
          <a:prstGeom prst="ellipse">
            <a:avLst/>
          </a:prstGeom>
          <a:solidFill>
            <a:schemeClr val="accent2"/>
          </a:solidFill>
          <a:ln/>
        </p:spPr>
        <p:txBody>
          <a:bodyPr/>
          <a:lstStyle/>
          <a:p>
            <a:endParaRPr lang="en-GB"/>
          </a:p>
        </p:txBody>
      </p:sp>
      <p:sp>
        <p:nvSpPr>
          <p:cNvPr id="10" name="Text 8"/>
          <p:cNvSpPr txBox="1"/>
          <p:nvPr/>
        </p:nvSpPr>
        <p:spPr>
          <a:xfrm>
            <a:off x="548640" y="3383280"/>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1" name="Text 9"/>
          <p:cNvSpPr txBox="1"/>
          <p:nvPr/>
        </p:nvSpPr>
        <p:spPr>
          <a:xfrm>
            <a:off x="1097280" y="3337560"/>
            <a:ext cx="5669280" cy="822960"/>
          </a:xfrm>
          <a:prstGeom prst="rect">
            <a:avLst/>
          </a:prstGeom>
          <a:noFill/>
          <a:ln/>
        </p:spPr>
        <p:txBody>
          <a:bodyPr wrap="square" lIns="0" tIns="0" rIns="0" bIns="0" rtlCol="0" anchor="t"/>
          <a:lstStyle/>
          <a:p>
            <a:pPr marL="0" indent="0">
              <a:buNone/>
            </a:pPr>
            <a:r>
              <a:rPr lang="en-US" sz="1600" dirty="0">
                <a:solidFill>
                  <a:schemeClr val="tx1"/>
                </a:solidFill>
                <a:latin typeface="Calibri" pitchFamily="34" charset="0"/>
                <a:ea typeface="Calibri" pitchFamily="34" charset="-122"/>
                <a:cs typeface="Calibri" pitchFamily="34" charset="-120"/>
              </a:rPr>
              <a:t>It shows how policy, society and services shape what reaches families</a:t>
            </a:r>
            <a:endParaRPr lang="en-US" sz="1600" dirty="0"/>
          </a:p>
        </p:txBody>
      </p:sp>
      <p:sp>
        <p:nvSpPr>
          <p:cNvPr id="12" name="Stat card"/>
          <p:cNvSpPr/>
          <p:nvPr/>
        </p:nvSpPr>
        <p:spPr>
          <a:xfrm>
            <a:off x="7315200" y="1371600"/>
            <a:ext cx="4297680" cy="2834640"/>
          </a:xfrm>
          <a:prstGeom prst="roundRect">
            <a:avLst>
              <a:gd name="adj" fmla="val 3871"/>
            </a:avLst>
          </a:prstGeom>
          <a:solidFill>
            <a:schemeClr val="bg2"/>
          </a:solidFill>
          <a:ln/>
        </p:spPr>
        <p:txBody>
          <a:bodyPr/>
          <a:lstStyle/>
          <a:p>
            <a:endParaRPr lang="en-GB"/>
          </a:p>
        </p:txBody>
      </p:sp>
      <p:sp>
        <p:nvSpPr>
          <p:cNvPr id="13" name="Text 11"/>
          <p:cNvSpPr txBox="1"/>
          <p:nvPr/>
        </p:nvSpPr>
        <p:spPr>
          <a:xfrm>
            <a:off x="7589520" y="1600200"/>
            <a:ext cx="3749040" cy="1097280"/>
          </a:xfrm>
          <a:prstGeom prst="rect">
            <a:avLst/>
          </a:prstGeom>
          <a:noFill/>
          <a:ln/>
        </p:spPr>
        <p:txBody>
          <a:bodyPr wrap="square" lIns="0" tIns="0" rIns="0" bIns="0" rtlCol="0" anchor="t"/>
          <a:lstStyle/>
          <a:p>
            <a:pPr marL="0" indent="0">
              <a:buNone/>
            </a:pPr>
            <a:r>
              <a:rPr lang="en-US" sz="6000" b="1" dirty="0">
                <a:solidFill>
                  <a:schemeClr val="accent1"/>
                </a:solidFill>
                <a:latin typeface="Cambria" pitchFamily="34" charset="0"/>
                <a:ea typeface="Cambria" pitchFamily="34" charset="-122"/>
                <a:cs typeface="Cambria" pitchFamily="34" charset="-120"/>
              </a:rPr>
              <a:t>1 in 6</a:t>
            </a:r>
            <a:endParaRPr lang="en-US" sz="6000" dirty="0"/>
          </a:p>
        </p:txBody>
      </p:sp>
      <p:sp>
        <p:nvSpPr>
          <p:cNvPr id="14" name="Text 12"/>
          <p:cNvSpPr txBox="1"/>
          <p:nvPr/>
        </p:nvSpPr>
        <p:spPr>
          <a:xfrm>
            <a:off x="7589520" y="2743200"/>
            <a:ext cx="3749040" cy="128016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five-year-olds in England are not fully protected against measles. Only 83.8% had both MMR doses in 2025/26 (UK Health Security Agency, 2026)</a:t>
            </a:r>
            <a:endParaRPr lang="en-US" sz="1400" dirty="0"/>
          </a:p>
        </p:txBody>
      </p:sp>
      <p:sp>
        <p:nvSpPr>
          <p:cNvPr id="15" name="Roadmap line"/>
          <p:cNvSpPr/>
          <p:nvPr/>
        </p:nvSpPr>
        <p:spPr>
          <a:xfrm>
            <a:off x="914400" y="5257800"/>
            <a:ext cx="10241280" cy="0"/>
          </a:xfrm>
          <a:prstGeom prst="line">
            <a:avLst/>
          </a:prstGeom>
          <a:noFill/>
          <a:ln w="25400">
            <a:solidFill>
              <a:srgbClr val="B8A9C9"/>
            </a:solidFill>
            <a:prstDash val="solid"/>
          </a:ln>
        </p:spPr>
        <p:txBody>
          <a:bodyPr/>
          <a:lstStyle/>
          <a:p>
            <a:endParaRPr lang="en-GB"/>
          </a:p>
        </p:txBody>
      </p:sp>
      <p:sp>
        <p:nvSpPr>
          <p:cNvPr id="16" name="Roadmap dot"/>
          <p:cNvSpPr/>
          <p:nvPr/>
        </p:nvSpPr>
        <p:spPr>
          <a:xfrm>
            <a:off x="758952" y="5074920"/>
            <a:ext cx="365760" cy="365760"/>
          </a:xfrm>
          <a:prstGeom prst="ellipse">
            <a:avLst/>
          </a:prstGeom>
          <a:solidFill>
            <a:schemeClr val="accent1"/>
          </a:solidFill>
          <a:ln w="25400">
            <a:solidFill>
              <a:srgbClr val="FFFFFF"/>
            </a:solidFill>
            <a:prstDash val="solid"/>
          </a:ln>
        </p:spPr>
        <p:txBody>
          <a:bodyPr/>
          <a:lstStyle/>
          <a:p>
            <a:endParaRPr lang="en-GB"/>
          </a:p>
        </p:txBody>
      </p:sp>
      <p:sp>
        <p:nvSpPr>
          <p:cNvPr id="17" name="Text 15"/>
          <p:cNvSpPr txBox="1"/>
          <p:nvPr/>
        </p:nvSpPr>
        <p:spPr>
          <a:xfrm>
            <a:off x="182880" y="5532120"/>
            <a:ext cx="1517904" cy="365760"/>
          </a:xfrm>
          <a:prstGeom prst="rect">
            <a:avLst/>
          </a:prstGeom>
          <a:noFill/>
          <a:ln/>
        </p:spPr>
        <p:txBody>
          <a:bodyPr wrap="square" lIns="0" tIns="0" rIns="0" bIns="0" rtlCol="0" anchor="t"/>
          <a:lstStyle/>
          <a:p>
            <a:pPr marL="0" indent="0" algn="ctr">
              <a:buNone/>
            </a:pPr>
            <a:r>
              <a:rPr lang="en-US" sz="1400" b="1" dirty="0">
                <a:solidFill>
                  <a:schemeClr val="tx1"/>
                </a:solidFill>
                <a:latin typeface="Calibri" pitchFamily="34" charset="0"/>
                <a:ea typeface="Calibri" pitchFamily="34" charset="-122"/>
                <a:cs typeface="Calibri" pitchFamily="34" charset="-120"/>
              </a:rPr>
              <a:t>Concepts</a:t>
            </a:r>
            <a:endParaRPr lang="en-US" sz="1400" dirty="0"/>
          </a:p>
        </p:txBody>
      </p:sp>
      <p:sp>
        <p:nvSpPr>
          <p:cNvPr id="18" name="Roadmap dot"/>
          <p:cNvSpPr/>
          <p:nvPr/>
        </p:nvSpPr>
        <p:spPr>
          <a:xfrm>
            <a:off x="2468880"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19" name="Text 17"/>
          <p:cNvSpPr txBox="1"/>
          <p:nvPr/>
        </p:nvSpPr>
        <p:spPr>
          <a:xfrm>
            <a:off x="1892808"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Theory</a:t>
            </a:r>
            <a:endParaRPr lang="en-US" sz="1400" dirty="0"/>
          </a:p>
        </p:txBody>
      </p:sp>
      <p:sp>
        <p:nvSpPr>
          <p:cNvPr id="20" name="Roadmap dot"/>
          <p:cNvSpPr/>
          <p:nvPr/>
        </p:nvSpPr>
        <p:spPr>
          <a:xfrm>
            <a:off x="4178808"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21" name="Text 19"/>
          <p:cNvSpPr txBox="1"/>
          <p:nvPr/>
        </p:nvSpPr>
        <p:spPr>
          <a:xfrm>
            <a:off x="3602736"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SDGs</a:t>
            </a:r>
            <a:endParaRPr lang="en-US" sz="1400" dirty="0"/>
          </a:p>
        </p:txBody>
      </p:sp>
      <p:sp>
        <p:nvSpPr>
          <p:cNvPr id="22" name="Roadmap dot"/>
          <p:cNvSpPr/>
          <p:nvPr/>
        </p:nvSpPr>
        <p:spPr>
          <a:xfrm>
            <a:off x="5888736"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23" name="Text 21"/>
          <p:cNvSpPr txBox="1"/>
          <p:nvPr/>
        </p:nvSpPr>
        <p:spPr>
          <a:xfrm>
            <a:off x="5312664"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Policy</a:t>
            </a:r>
            <a:endParaRPr lang="en-US" sz="1400" dirty="0"/>
          </a:p>
        </p:txBody>
      </p:sp>
      <p:sp>
        <p:nvSpPr>
          <p:cNvPr id="24" name="Roadmap dot"/>
          <p:cNvSpPr/>
          <p:nvPr/>
        </p:nvSpPr>
        <p:spPr>
          <a:xfrm>
            <a:off x="7598664"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25" name="Text 23"/>
          <p:cNvSpPr txBox="1"/>
          <p:nvPr/>
        </p:nvSpPr>
        <p:spPr>
          <a:xfrm>
            <a:off x="7022592"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Practice</a:t>
            </a:r>
            <a:endParaRPr lang="en-US" sz="1400" dirty="0"/>
          </a:p>
        </p:txBody>
      </p:sp>
      <p:sp>
        <p:nvSpPr>
          <p:cNvPr id="26" name="Roadmap dot"/>
          <p:cNvSpPr/>
          <p:nvPr/>
        </p:nvSpPr>
        <p:spPr>
          <a:xfrm>
            <a:off x="9308592"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27" name="Text 25"/>
          <p:cNvSpPr txBox="1"/>
          <p:nvPr/>
        </p:nvSpPr>
        <p:spPr>
          <a:xfrm>
            <a:off x="8732520"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Case study</a:t>
            </a:r>
            <a:endParaRPr lang="en-US" sz="1400" dirty="0"/>
          </a:p>
        </p:txBody>
      </p:sp>
      <p:sp>
        <p:nvSpPr>
          <p:cNvPr id="28" name="Roadmap dot"/>
          <p:cNvSpPr/>
          <p:nvPr/>
        </p:nvSpPr>
        <p:spPr>
          <a:xfrm>
            <a:off x="11018520" y="5074920"/>
            <a:ext cx="365760" cy="365760"/>
          </a:xfrm>
          <a:prstGeom prst="ellipse">
            <a:avLst/>
          </a:prstGeom>
          <a:solidFill>
            <a:schemeClr val="tx2"/>
          </a:solidFill>
          <a:ln w="25400">
            <a:solidFill>
              <a:srgbClr val="FFFFFF"/>
            </a:solidFill>
            <a:prstDash val="solid"/>
          </a:ln>
        </p:spPr>
        <p:txBody>
          <a:bodyPr/>
          <a:lstStyle/>
          <a:p>
            <a:endParaRPr lang="en-GB"/>
          </a:p>
        </p:txBody>
      </p:sp>
      <p:sp>
        <p:nvSpPr>
          <p:cNvPr id="29" name="Text 27"/>
          <p:cNvSpPr txBox="1"/>
          <p:nvPr/>
        </p:nvSpPr>
        <p:spPr>
          <a:xfrm>
            <a:off x="10442448" y="5532120"/>
            <a:ext cx="1517904" cy="365760"/>
          </a:xfrm>
          <a:prstGeom prst="rect">
            <a:avLst/>
          </a:prstGeom>
          <a:noFill/>
          <a:ln/>
        </p:spPr>
        <p:txBody>
          <a:bodyPr wrap="square" lIns="0" tIns="0" rIns="0" bIns="0" rtlCol="0" anchor="t"/>
          <a:lstStyle/>
          <a:p>
            <a:pPr marL="0" indent="0" algn="ctr">
              <a:buNone/>
            </a:pPr>
            <a:r>
              <a:rPr lang="en-US" sz="1400" dirty="0">
                <a:solidFill>
                  <a:schemeClr val="tx1"/>
                </a:solidFill>
                <a:latin typeface="Calibri" pitchFamily="34" charset="0"/>
                <a:ea typeface="Calibri" pitchFamily="34" charset="-122"/>
                <a:cs typeface="Calibri" pitchFamily="34" charset="-120"/>
              </a:rPr>
              <a:t>Equity</a:t>
            </a:r>
            <a:endParaRPr lang="en-US" sz="1400" dirty="0"/>
          </a:p>
        </p:txBody>
      </p:sp>
      <p:sp>
        <p:nvSpPr>
          <p:cNvPr id="30" name="Text 28"/>
          <p:cNvSpPr txBox="1"/>
          <p:nvPr/>
        </p:nvSpPr>
        <p:spPr>
          <a:xfrm>
            <a:off x="548640" y="4526280"/>
            <a:ext cx="3657600" cy="365760"/>
          </a:xfrm>
          <a:prstGeom prst="rect">
            <a:avLst/>
          </a:prstGeom>
          <a:noFill/>
          <a:ln/>
        </p:spPr>
        <p:txBody>
          <a:bodyPr wrap="square" lIns="0" tIns="0" rIns="0" bIns="0" rtlCol="0" anchor="t"/>
          <a:lstStyle/>
          <a:p>
            <a:pPr marL="0" indent="0">
              <a:buNone/>
            </a:pPr>
            <a:r>
              <a:rPr lang="en-US" sz="1400" b="1" dirty="0">
                <a:solidFill>
                  <a:schemeClr val="tx2"/>
                </a:solidFill>
                <a:latin typeface="Calibri" pitchFamily="34" charset="0"/>
                <a:ea typeface="Calibri" pitchFamily="34" charset="-122"/>
                <a:cs typeface="Calibri" pitchFamily="34" charset="-120"/>
              </a:rPr>
              <a:t>Roadmap for today</a:t>
            </a:r>
            <a:endParaRPr lang="en-US" sz="1400" dirty="0"/>
          </a:p>
        </p:txBody>
      </p:sp>
      <p:sp>
        <p:nvSpPr>
          <p:cNvPr id="31"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Defining Health and Wellbeing</a:t>
            </a:r>
            <a:endParaRPr lang="en-US" sz="3200" dirty="0"/>
          </a:p>
        </p:txBody>
      </p:sp>
      <p:sp>
        <p:nvSpPr>
          <p:cNvPr id="3" name="Health card"/>
          <p:cNvSpPr/>
          <p:nvPr/>
        </p:nvSpPr>
        <p:spPr>
          <a:xfrm>
            <a:off x="548640" y="1325880"/>
            <a:ext cx="5440680" cy="3703320"/>
          </a:xfrm>
          <a:prstGeom prst="roundRect">
            <a:avLst>
              <a:gd name="adj" fmla="val 2963"/>
            </a:avLst>
          </a:prstGeom>
          <a:solidFill>
            <a:schemeClr val="bg2"/>
          </a:solidFill>
          <a:ln/>
        </p:spPr>
        <p:txBody>
          <a:bodyPr/>
          <a:lstStyle/>
          <a:p>
            <a:endParaRPr lang="en-GB"/>
          </a:p>
        </p:txBody>
      </p:sp>
      <p:sp>
        <p:nvSpPr>
          <p:cNvPr id="6" name="Text 3"/>
          <p:cNvSpPr txBox="1"/>
          <p:nvPr/>
        </p:nvSpPr>
        <p:spPr>
          <a:xfrm>
            <a:off x="1783080" y="1664208"/>
            <a:ext cx="3657600" cy="502920"/>
          </a:xfrm>
          <a:prstGeom prst="rect">
            <a:avLst/>
          </a:prstGeom>
          <a:noFill/>
          <a:ln/>
        </p:spPr>
        <p:txBody>
          <a:bodyPr wrap="square" lIns="0" tIns="0" rIns="0" bIns="0" rtlCol="0" anchor="t"/>
          <a:lstStyle/>
          <a:p>
            <a:pPr marL="0" indent="0">
              <a:buNone/>
            </a:pPr>
            <a:r>
              <a:rPr lang="en-US" sz="2400" b="1" dirty="0">
                <a:solidFill>
                  <a:schemeClr val="tx2"/>
                </a:solidFill>
                <a:latin typeface="Cambria" pitchFamily="34" charset="0"/>
                <a:ea typeface="Cambria" pitchFamily="34" charset="-122"/>
                <a:cs typeface="Cambria" pitchFamily="34" charset="-120"/>
              </a:rPr>
              <a:t>Health</a:t>
            </a:r>
            <a:endParaRPr lang="en-US" sz="2400" dirty="0"/>
          </a:p>
        </p:txBody>
      </p:sp>
      <p:sp>
        <p:nvSpPr>
          <p:cNvPr id="7" name="Text 4"/>
          <p:cNvSpPr txBox="1"/>
          <p:nvPr/>
        </p:nvSpPr>
        <p:spPr>
          <a:xfrm>
            <a:off x="914400" y="2514600"/>
            <a:ext cx="4754880" cy="1143000"/>
          </a:xfrm>
          <a:prstGeom prst="rect">
            <a:avLst/>
          </a:prstGeom>
          <a:noFill/>
          <a:ln/>
        </p:spPr>
        <p:txBody>
          <a:bodyPr wrap="square" lIns="0" tIns="0" rIns="0" bIns="0" rtlCol="0" anchor="t"/>
          <a:lstStyle/>
          <a:p>
            <a:pPr marL="0" indent="0">
              <a:buNone/>
            </a:pPr>
            <a:r>
              <a:rPr lang="en-US" sz="1500" b="1" dirty="0">
                <a:solidFill>
                  <a:schemeClr val="accent2"/>
                </a:solidFill>
                <a:latin typeface="Calibri" pitchFamily="34" charset="0"/>
                <a:ea typeface="Calibri" pitchFamily="34" charset="-122"/>
                <a:cs typeface="Calibri" pitchFamily="34" charset="-120"/>
              </a:rPr>
              <a:t>WHO definition: </a:t>
            </a:r>
            <a:r>
              <a:rPr lang="en-US" sz="1500" dirty="0">
                <a:solidFill>
                  <a:schemeClr val="tx1"/>
                </a:solidFill>
                <a:latin typeface="Calibri" pitchFamily="34" charset="0"/>
                <a:ea typeface="Calibri" pitchFamily="34" charset="-122"/>
                <a:cs typeface="Calibri" pitchFamily="34" charset="-120"/>
              </a:rPr>
              <a:t>complete physical, mental and social well-being, not just the absence of disease</a:t>
            </a:r>
            <a:endParaRPr lang="en-US" sz="1500" dirty="0"/>
          </a:p>
        </p:txBody>
      </p:sp>
      <p:sp>
        <p:nvSpPr>
          <p:cNvPr id="8" name="Text 5"/>
          <p:cNvSpPr txBox="1"/>
          <p:nvPr/>
        </p:nvSpPr>
        <p:spPr>
          <a:xfrm>
            <a:off x="914400" y="3749040"/>
            <a:ext cx="4754880" cy="1143000"/>
          </a:xfrm>
          <a:prstGeom prst="rect">
            <a:avLst/>
          </a:prstGeom>
          <a:noFill/>
          <a:ln/>
        </p:spPr>
        <p:txBody>
          <a:bodyPr wrap="square" lIns="0" tIns="0" rIns="0" bIns="0" rtlCol="0" anchor="t"/>
          <a:lstStyle/>
          <a:p>
            <a:pPr marL="0" indent="0">
              <a:buNone/>
            </a:pPr>
            <a:r>
              <a:rPr lang="en-US" sz="1500" b="1" dirty="0">
                <a:solidFill>
                  <a:schemeClr val="accent2"/>
                </a:solidFill>
                <a:latin typeface="Calibri" pitchFamily="34" charset="0"/>
                <a:ea typeface="Calibri" pitchFamily="34" charset="-122"/>
                <a:cs typeface="Calibri" pitchFamily="34" charset="-120"/>
              </a:rPr>
              <a:t>Debate: </a:t>
            </a:r>
            <a:r>
              <a:rPr lang="en-US" sz="1500" dirty="0">
                <a:solidFill>
                  <a:schemeClr val="tx1"/>
                </a:solidFill>
                <a:latin typeface="Calibri" pitchFamily="34" charset="0"/>
                <a:ea typeface="Calibri" pitchFamily="34" charset="-122"/>
                <a:cs typeface="Calibri" pitchFamily="34" charset="-120"/>
              </a:rPr>
              <a:t>critics say "complete" health is impossible; Schramme (2023) argues it means "whole", not "perfect"</a:t>
            </a:r>
            <a:endParaRPr lang="en-US" sz="1500" dirty="0"/>
          </a:p>
        </p:txBody>
      </p:sp>
      <p:sp>
        <p:nvSpPr>
          <p:cNvPr id="9" name="Wellbeing card"/>
          <p:cNvSpPr/>
          <p:nvPr/>
        </p:nvSpPr>
        <p:spPr>
          <a:xfrm>
            <a:off x="6172200" y="1325880"/>
            <a:ext cx="5440680" cy="3703320"/>
          </a:xfrm>
          <a:prstGeom prst="roundRect">
            <a:avLst>
              <a:gd name="adj" fmla="val 2963"/>
            </a:avLst>
          </a:prstGeom>
          <a:solidFill>
            <a:schemeClr val="bg2"/>
          </a:solidFill>
          <a:ln/>
        </p:spPr>
        <p:txBody>
          <a:bodyPr/>
          <a:lstStyle/>
          <a:p>
            <a:endParaRPr lang="en-GB"/>
          </a:p>
        </p:txBody>
      </p:sp>
      <p:sp>
        <p:nvSpPr>
          <p:cNvPr id="12" name="Text 8"/>
          <p:cNvSpPr txBox="1"/>
          <p:nvPr/>
        </p:nvSpPr>
        <p:spPr>
          <a:xfrm>
            <a:off x="7406640" y="1664208"/>
            <a:ext cx="3657600" cy="502920"/>
          </a:xfrm>
          <a:prstGeom prst="rect">
            <a:avLst/>
          </a:prstGeom>
          <a:noFill/>
          <a:ln/>
        </p:spPr>
        <p:txBody>
          <a:bodyPr wrap="square" lIns="0" tIns="0" rIns="0" bIns="0" rtlCol="0" anchor="t"/>
          <a:lstStyle/>
          <a:p>
            <a:pPr marL="0" indent="0">
              <a:buNone/>
            </a:pPr>
            <a:r>
              <a:rPr lang="en-US" sz="2400" b="1" dirty="0">
                <a:solidFill>
                  <a:schemeClr val="tx2"/>
                </a:solidFill>
                <a:latin typeface="Cambria" pitchFamily="34" charset="0"/>
                <a:ea typeface="Cambria" pitchFamily="34" charset="-122"/>
                <a:cs typeface="Cambria" pitchFamily="34" charset="-120"/>
              </a:rPr>
              <a:t>Wellbeing</a:t>
            </a:r>
            <a:endParaRPr lang="en-US" sz="2400" dirty="0"/>
          </a:p>
        </p:txBody>
      </p:sp>
      <p:sp>
        <p:nvSpPr>
          <p:cNvPr id="13" name="Text 9"/>
          <p:cNvSpPr txBox="1"/>
          <p:nvPr/>
        </p:nvSpPr>
        <p:spPr>
          <a:xfrm>
            <a:off x="6537960" y="2514600"/>
            <a:ext cx="4754880" cy="1143000"/>
          </a:xfrm>
          <a:prstGeom prst="rect">
            <a:avLst/>
          </a:prstGeom>
          <a:noFill/>
          <a:ln/>
        </p:spPr>
        <p:txBody>
          <a:bodyPr wrap="square" lIns="0" tIns="0" rIns="0" bIns="0" rtlCol="0" anchor="t"/>
          <a:lstStyle/>
          <a:p>
            <a:pPr marL="0" indent="0">
              <a:buNone/>
            </a:pPr>
            <a:r>
              <a:rPr lang="en-US" sz="1500" b="1" dirty="0">
                <a:solidFill>
                  <a:schemeClr val="accent2"/>
                </a:solidFill>
                <a:latin typeface="Calibri" pitchFamily="34" charset="0"/>
                <a:ea typeface="Calibri" pitchFamily="34" charset="-122"/>
                <a:cs typeface="Calibri" pitchFamily="34" charset="-120"/>
              </a:rPr>
              <a:t>Subjective: </a:t>
            </a:r>
            <a:r>
              <a:rPr lang="en-US" sz="1500" dirty="0">
                <a:solidFill>
                  <a:schemeClr val="tx1"/>
                </a:solidFill>
                <a:latin typeface="Calibri" pitchFamily="34" charset="0"/>
                <a:ea typeface="Calibri" pitchFamily="34" charset="-122"/>
                <a:cs typeface="Calibri" pitchFamily="34" charset="-120"/>
              </a:rPr>
              <a:t>how people feel. The ONS measures life satisfaction, happiness, anxiety and feeling worthwhile (Office for National Statistics, 2026)</a:t>
            </a:r>
            <a:endParaRPr lang="en-US" sz="1500" dirty="0"/>
          </a:p>
        </p:txBody>
      </p:sp>
      <p:sp>
        <p:nvSpPr>
          <p:cNvPr id="14" name="Text 10"/>
          <p:cNvSpPr txBox="1"/>
          <p:nvPr/>
        </p:nvSpPr>
        <p:spPr>
          <a:xfrm>
            <a:off x="6537960" y="3749040"/>
            <a:ext cx="4754880" cy="1143000"/>
          </a:xfrm>
          <a:prstGeom prst="rect">
            <a:avLst/>
          </a:prstGeom>
          <a:noFill/>
          <a:ln/>
        </p:spPr>
        <p:txBody>
          <a:bodyPr wrap="square" lIns="0" tIns="0" rIns="0" bIns="0" rtlCol="0" anchor="t"/>
          <a:lstStyle/>
          <a:p>
            <a:pPr marL="0" indent="0">
              <a:buNone/>
            </a:pPr>
            <a:r>
              <a:rPr lang="en-US" sz="1500" b="1" dirty="0">
                <a:solidFill>
                  <a:schemeClr val="accent2"/>
                </a:solidFill>
                <a:latin typeface="Calibri" pitchFamily="34" charset="0"/>
                <a:ea typeface="Calibri" pitchFamily="34" charset="-122"/>
                <a:cs typeface="Calibri" pitchFamily="34" charset="-120"/>
              </a:rPr>
              <a:t>Objective: </a:t>
            </a:r>
            <a:r>
              <a:rPr lang="en-US" sz="1500" dirty="0">
                <a:solidFill>
                  <a:schemeClr val="tx1"/>
                </a:solidFill>
                <a:latin typeface="Calibri" pitchFamily="34" charset="0"/>
                <a:ea typeface="Calibri" pitchFamily="34" charset="-122"/>
                <a:cs typeface="Calibri" pitchFamily="34" charset="-120"/>
              </a:rPr>
              <a:t>things we can measure, such as health, income and access to services</a:t>
            </a:r>
            <a:endParaRPr lang="en-US" sz="1500" dirty="0"/>
          </a:p>
        </p:txBody>
      </p:sp>
      <p:sp>
        <p:nvSpPr>
          <p:cNvPr id="15" name="Link banner"/>
          <p:cNvSpPr/>
          <p:nvPr/>
        </p:nvSpPr>
        <p:spPr>
          <a:xfrm>
            <a:off x="548640" y="5303520"/>
            <a:ext cx="11064240" cy="914400"/>
          </a:xfrm>
          <a:prstGeom prst="roundRect">
            <a:avLst>
              <a:gd name="adj" fmla="val 12000"/>
            </a:avLst>
          </a:prstGeom>
          <a:solidFill>
            <a:schemeClr val="tx2"/>
          </a:solidFill>
          <a:ln/>
        </p:spPr>
        <p:txBody>
          <a:bodyPr/>
          <a:lstStyle/>
          <a:p>
            <a:endParaRPr lang="en-GB"/>
          </a:p>
        </p:txBody>
      </p:sp>
      <p:sp>
        <p:nvSpPr>
          <p:cNvPr id="16" name="Text 12"/>
          <p:cNvSpPr txBox="1"/>
          <p:nvPr/>
        </p:nvSpPr>
        <p:spPr>
          <a:xfrm>
            <a:off x="868680" y="5440680"/>
            <a:ext cx="10424160" cy="640080"/>
          </a:xfrm>
          <a:prstGeom prst="rect">
            <a:avLst/>
          </a:prstGeom>
          <a:noFill/>
          <a:ln/>
        </p:spPr>
        <p:txBody>
          <a:bodyPr wrap="square" lIns="0" tIns="0" rIns="0" bIns="0" rtlCol="0" anchor="ctr"/>
          <a:lstStyle/>
          <a:p>
            <a:pPr marL="0" indent="0">
              <a:buNone/>
            </a:pPr>
            <a:r>
              <a:rPr lang="en-US" sz="1500" b="1" dirty="0">
                <a:solidFill>
                  <a:srgbClr val="F2B84B"/>
                </a:solidFill>
                <a:latin typeface="Calibri" pitchFamily="34" charset="0"/>
                <a:ea typeface="Calibri" pitchFamily="34" charset="-122"/>
                <a:cs typeface="Calibri" pitchFamily="34" charset="-120"/>
              </a:rPr>
              <a:t>Why it matters for vaccination: </a:t>
            </a:r>
            <a:r>
              <a:rPr lang="en-US" sz="1500" dirty="0">
                <a:solidFill>
                  <a:srgbClr val="FFFFFF"/>
                </a:solidFill>
                <a:latin typeface="Calibri" pitchFamily="34" charset="0"/>
                <a:ea typeface="Calibri" pitchFamily="34" charset="-122"/>
                <a:cs typeface="Calibri" pitchFamily="34" charset="-120"/>
              </a:rPr>
              <a:t>vaccines protect children's health and also family wellbeing: fewer missed school days, and less worry and lost work for parents</a:t>
            </a:r>
            <a:endParaRPr lang="en-US" sz="15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Sustainable Development and Prevention</a:t>
            </a:r>
            <a:endParaRPr lang="en-US" sz="3200" dirty="0"/>
          </a:p>
        </p:txBody>
      </p:sp>
      <p:sp>
        <p:nvSpPr>
          <p:cNvPr id="3" name="Text 1"/>
          <p:cNvSpPr txBox="1"/>
          <p:nvPr/>
        </p:nvSpPr>
        <p:spPr>
          <a:xfrm>
            <a:off x="548640" y="1280160"/>
            <a:ext cx="11064240" cy="731520"/>
          </a:xfrm>
          <a:prstGeom prst="rect">
            <a:avLst/>
          </a:prstGeom>
          <a:noFill/>
          <a:ln/>
        </p:spPr>
        <p:txBody>
          <a:bodyPr wrap="square" lIns="0" tIns="0" rIns="0" bIns="0" rtlCol="0" anchor="t"/>
          <a:lstStyle/>
          <a:p>
            <a:pPr marL="0" indent="0">
              <a:buNone/>
            </a:pPr>
            <a:r>
              <a:rPr lang="en-US" sz="1700" i="1" dirty="0">
                <a:solidFill>
                  <a:schemeClr val="tx1"/>
                </a:solidFill>
                <a:latin typeface="Calibri" pitchFamily="34" charset="0"/>
                <a:ea typeface="Calibri" pitchFamily="34" charset="-122"/>
                <a:cs typeface="Calibri" pitchFamily="34" charset="-120"/>
              </a:rPr>
              <a:t>"Meeting the needs of the present without compromising the ability of future generations to meet their own needs"</a:t>
            </a:r>
            <a:r>
              <a:rPr lang="en-US" sz="1700" dirty="0">
                <a:solidFill>
                  <a:srgbClr val="6B6575"/>
                </a:solidFill>
                <a:latin typeface="Calibri" pitchFamily="34" charset="0"/>
                <a:ea typeface="Calibri" pitchFamily="34" charset="-122"/>
                <a:cs typeface="Calibri" pitchFamily="34" charset="-120"/>
              </a:rPr>
              <a:t>  (Brundtland definition, discussed by Crowther and Seifi, 2022)</a:t>
            </a:r>
            <a:endParaRPr lang="en-US" sz="1700" dirty="0"/>
          </a:p>
        </p:txBody>
      </p:sp>
      <p:sp>
        <p:nvSpPr>
          <p:cNvPr id="4" name="Social pillar"/>
          <p:cNvSpPr/>
          <p:nvPr/>
        </p:nvSpPr>
        <p:spPr>
          <a:xfrm>
            <a:off x="548640" y="2286000"/>
            <a:ext cx="2331720" cy="3566160"/>
          </a:xfrm>
          <a:prstGeom prst="roundRect">
            <a:avLst>
              <a:gd name="adj" fmla="val 4706"/>
            </a:avLst>
          </a:prstGeom>
          <a:solidFill>
            <a:schemeClr val="bg2"/>
          </a:solidFill>
          <a:ln/>
        </p:spPr>
        <p:txBody>
          <a:bodyPr/>
          <a:lstStyle/>
          <a:p>
            <a:endParaRPr lang="en-GB"/>
          </a:p>
        </p:txBody>
      </p:sp>
      <p:sp>
        <p:nvSpPr>
          <p:cNvPr id="7" name="Text 4"/>
          <p:cNvSpPr txBox="1"/>
          <p:nvPr/>
        </p:nvSpPr>
        <p:spPr>
          <a:xfrm>
            <a:off x="731520" y="3429000"/>
            <a:ext cx="1965960" cy="411480"/>
          </a:xfrm>
          <a:prstGeom prst="rect">
            <a:avLst/>
          </a:prstGeom>
          <a:noFill/>
          <a:ln/>
        </p:spPr>
        <p:txBody>
          <a:bodyPr wrap="square" lIns="0" tIns="0" rIns="0" bIns="0" rtlCol="0" anchor="t"/>
          <a:lstStyle/>
          <a:p>
            <a:pPr marL="0" indent="0" algn="ctr">
              <a:buNone/>
            </a:pPr>
            <a:r>
              <a:rPr lang="en-US" sz="1900" b="1" dirty="0">
                <a:solidFill>
                  <a:schemeClr val="tx2"/>
                </a:solidFill>
                <a:latin typeface="Cambria" pitchFamily="34" charset="0"/>
                <a:ea typeface="Cambria" pitchFamily="34" charset="-122"/>
                <a:cs typeface="Cambria" pitchFamily="34" charset="-120"/>
              </a:rPr>
              <a:t>Social</a:t>
            </a:r>
            <a:endParaRPr lang="en-US" sz="1900" dirty="0"/>
          </a:p>
        </p:txBody>
      </p:sp>
      <p:sp>
        <p:nvSpPr>
          <p:cNvPr id="8" name="Text 5"/>
          <p:cNvSpPr txBox="1"/>
          <p:nvPr/>
        </p:nvSpPr>
        <p:spPr>
          <a:xfrm>
            <a:off x="731520" y="3931920"/>
            <a:ext cx="1965960" cy="1828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Herd immunity protects babies too young for vaccines, and people who cannot have them</a:t>
            </a:r>
            <a:endParaRPr lang="en-US" sz="1400" dirty="0"/>
          </a:p>
        </p:txBody>
      </p:sp>
      <p:sp>
        <p:nvSpPr>
          <p:cNvPr id="9" name="Economic pillar"/>
          <p:cNvSpPr/>
          <p:nvPr/>
        </p:nvSpPr>
        <p:spPr>
          <a:xfrm>
            <a:off x="3063240" y="2286000"/>
            <a:ext cx="2331720" cy="3566160"/>
          </a:xfrm>
          <a:prstGeom prst="roundRect">
            <a:avLst>
              <a:gd name="adj" fmla="val 4706"/>
            </a:avLst>
          </a:prstGeom>
          <a:solidFill>
            <a:schemeClr val="bg2"/>
          </a:solidFill>
          <a:ln/>
        </p:spPr>
        <p:txBody>
          <a:bodyPr/>
          <a:lstStyle/>
          <a:p>
            <a:endParaRPr lang="en-GB"/>
          </a:p>
        </p:txBody>
      </p:sp>
      <p:sp>
        <p:nvSpPr>
          <p:cNvPr id="12" name="Text 8"/>
          <p:cNvSpPr txBox="1"/>
          <p:nvPr/>
        </p:nvSpPr>
        <p:spPr>
          <a:xfrm>
            <a:off x="3246120" y="3429000"/>
            <a:ext cx="1965960" cy="411480"/>
          </a:xfrm>
          <a:prstGeom prst="rect">
            <a:avLst/>
          </a:prstGeom>
          <a:noFill/>
          <a:ln/>
        </p:spPr>
        <p:txBody>
          <a:bodyPr wrap="square" lIns="0" tIns="0" rIns="0" bIns="0" rtlCol="0" anchor="t"/>
          <a:lstStyle/>
          <a:p>
            <a:pPr marL="0" indent="0" algn="ctr">
              <a:buNone/>
            </a:pPr>
            <a:r>
              <a:rPr lang="en-US" sz="1900" b="1" dirty="0">
                <a:solidFill>
                  <a:schemeClr val="tx2"/>
                </a:solidFill>
                <a:latin typeface="Cambria" pitchFamily="34" charset="0"/>
                <a:ea typeface="Cambria" pitchFamily="34" charset="-122"/>
                <a:cs typeface="Cambria" pitchFamily="34" charset="-120"/>
              </a:rPr>
              <a:t>Economic</a:t>
            </a:r>
            <a:endParaRPr lang="en-US" sz="1900" dirty="0"/>
          </a:p>
        </p:txBody>
      </p:sp>
      <p:sp>
        <p:nvSpPr>
          <p:cNvPr id="13" name="Text 9"/>
          <p:cNvSpPr txBox="1"/>
          <p:nvPr/>
        </p:nvSpPr>
        <p:spPr>
          <a:xfrm>
            <a:off x="3246120" y="3931920"/>
            <a:ext cx="1965960" cy="1828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Preventing illness saves treatment costs and stops parents losing work</a:t>
            </a:r>
            <a:endParaRPr lang="en-US" sz="1400" dirty="0"/>
          </a:p>
        </p:txBody>
      </p:sp>
      <p:sp>
        <p:nvSpPr>
          <p:cNvPr id="14" name="Environmental pillar"/>
          <p:cNvSpPr/>
          <p:nvPr/>
        </p:nvSpPr>
        <p:spPr>
          <a:xfrm>
            <a:off x="5577840" y="2286000"/>
            <a:ext cx="2331720" cy="3566160"/>
          </a:xfrm>
          <a:prstGeom prst="roundRect">
            <a:avLst>
              <a:gd name="adj" fmla="val 4706"/>
            </a:avLst>
          </a:prstGeom>
          <a:solidFill>
            <a:schemeClr val="bg2"/>
          </a:solidFill>
          <a:ln/>
        </p:spPr>
        <p:txBody>
          <a:bodyPr/>
          <a:lstStyle/>
          <a:p>
            <a:endParaRPr lang="en-GB"/>
          </a:p>
        </p:txBody>
      </p:sp>
      <p:sp>
        <p:nvSpPr>
          <p:cNvPr id="17" name="Text 12"/>
          <p:cNvSpPr txBox="1"/>
          <p:nvPr/>
        </p:nvSpPr>
        <p:spPr>
          <a:xfrm>
            <a:off x="5760720" y="3429000"/>
            <a:ext cx="1965960" cy="411480"/>
          </a:xfrm>
          <a:prstGeom prst="rect">
            <a:avLst/>
          </a:prstGeom>
          <a:noFill/>
          <a:ln/>
        </p:spPr>
        <p:txBody>
          <a:bodyPr wrap="square" lIns="0" tIns="0" rIns="0" bIns="0" rtlCol="0" anchor="t"/>
          <a:lstStyle/>
          <a:p>
            <a:pPr marL="0" indent="0" algn="ctr">
              <a:buNone/>
            </a:pPr>
            <a:r>
              <a:rPr lang="en-US" sz="1900" b="1" dirty="0">
                <a:solidFill>
                  <a:schemeClr val="tx2"/>
                </a:solidFill>
                <a:latin typeface="Cambria" pitchFamily="34" charset="0"/>
                <a:ea typeface="Cambria" pitchFamily="34" charset="-122"/>
                <a:cs typeface="Cambria" pitchFamily="34" charset="-120"/>
              </a:rPr>
              <a:t>Environmental</a:t>
            </a:r>
            <a:endParaRPr lang="en-US" sz="1900" dirty="0"/>
          </a:p>
        </p:txBody>
      </p:sp>
      <p:sp>
        <p:nvSpPr>
          <p:cNvPr id="18" name="Text 13"/>
          <p:cNvSpPr txBox="1"/>
          <p:nvPr/>
        </p:nvSpPr>
        <p:spPr>
          <a:xfrm>
            <a:off x="5760720" y="3931920"/>
            <a:ext cx="1965960" cy="1828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Fewer hospital stays mean less carbon. The NHS aims for net zero by 2040 (NHS England, 2022)</a:t>
            </a:r>
            <a:endParaRPr lang="en-US" sz="1400" dirty="0"/>
          </a:p>
        </p:txBody>
      </p:sp>
      <p:sp>
        <p:nvSpPr>
          <p:cNvPr id="19" name="History stat"/>
          <p:cNvSpPr/>
          <p:nvPr/>
        </p:nvSpPr>
        <p:spPr>
          <a:xfrm>
            <a:off x="8229600" y="2286000"/>
            <a:ext cx="3383280" cy="3566160"/>
          </a:xfrm>
          <a:prstGeom prst="roundRect">
            <a:avLst>
              <a:gd name="adj" fmla="val 3243"/>
            </a:avLst>
          </a:prstGeom>
          <a:solidFill>
            <a:schemeClr val="tx2"/>
          </a:solidFill>
          <a:ln/>
        </p:spPr>
        <p:txBody>
          <a:bodyPr/>
          <a:lstStyle/>
          <a:p>
            <a:endParaRPr lang="en-GB"/>
          </a:p>
        </p:txBody>
      </p:sp>
      <p:sp>
        <p:nvSpPr>
          <p:cNvPr id="20" name="Text 15"/>
          <p:cNvSpPr txBox="1"/>
          <p:nvPr/>
        </p:nvSpPr>
        <p:spPr>
          <a:xfrm>
            <a:off x="8458200" y="2560320"/>
            <a:ext cx="2926080" cy="822960"/>
          </a:xfrm>
          <a:prstGeom prst="rect">
            <a:avLst/>
          </a:prstGeom>
          <a:noFill/>
          <a:ln/>
        </p:spPr>
        <p:txBody>
          <a:bodyPr wrap="square" lIns="0" tIns="0" rIns="0" bIns="0" rtlCol="0" anchor="t"/>
          <a:lstStyle/>
          <a:p>
            <a:pPr marL="0" indent="0">
              <a:buNone/>
            </a:pPr>
            <a:r>
              <a:rPr lang="en-US" sz="4400" b="1" dirty="0">
                <a:solidFill>
                  <a:srgbClr val="F2B84B"/>
                </a:solidFill>
                <a:latin typeface="Cambria" pitchFamily="34" charset="0"/>
                <a:ea typeface="Cambria" pitchFamily="34" charset="-122"/>
                <a:cs typeface="Cambria" pitchFamily="34" charset="-120"/>
              </a:rPr>
              <a:t>600,000</a:t>
            </a:r>
            <a:endParaRPr lang="en-US" sz="4400" dirty="0"/>
          </a:p>
        </p:txBody>
      </p:sp>
      <p:sp>
        <p:nvSpPr>
          <p:cNvPr id="21" name="Text 16"/>
          <p:cNvSpPr txBox="1"/>
          <p:nvPr/>
        </p:nvSpPr>
        <p:spPr>
          <a:xfrm>
            <a:off x="8458200" y="3474720"/>
            <a:ext cx="2926080" cy="2194560"/>
          </a:xfrm>
          <a:prstGeom prst="rect">
            <a:avLst/>
          </a:prstGeom>
          <a:noFill/>
          <a:ln/>
        </p:spPr>
        <p:txBody>
          <a:bodyPr wrap="square" lIns="0" tIns="0" rIns="0" bIns="0" rtlCol="0" anchor="t"/>
          <a:lstStyle/>
          <a:p>
            <a:pPr marL="0" indent="0">
              <a:buNone/>
            </a:pPr>
            <a:r>
              <a:rPr lang="en-US" sz="1400" dirty="0">
                <a:solidFill>
                  <a:srgbClr val="FFFFFF"/>
                </a:solidFill>
                <a:latin typeface="Calibri" pitchFamily="34" charset="0"/>
                <a:ea typeface="Calibri" pitchFamily="34" charset="-122"/>
                <a:cs typeface="Calibri" pitchFamily="34" charset="-120"/>
              </a:rPr>
              <a:t>measles cases in some years in England and Wales before vaccination began in 1968 (London School of Hygiene and Tropical Medicine, 2026)</a:t>
            </a:r>
            <a:endParaRPr lang="en-US" sz="14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Three Models That Shape Vaccination Services</a:t>
            </a:r>
            <a:endParaRPr lang="en-US" sz="3200" dirty="0"/>
          </a:p>
        </p:txBody>
      </p:sp>
      <p:graphicFrame>
        <p:nvGraphicFramePr>
          <p:cNvPr id="6" name="Model comparison table"/>
          <p:cNvGraphicFramePr>
            <a:graphicFrameLocks noGrp="1"/>
          </p:cNvGraphicFramePr>
          <p:nvPr>
            <p:extLst>
              <p:ext uri="{D42A27DB-BD31-4B8C-83A1-F6EECF244321}">
                <p14:modId xmlns:p14="http://schemas.microsoft.com/office/powerpoint/2010/main" val="1579011935"/>
              </p:ext>
            </p:extLst>
          </p:nvPr>
        </p:nvGraphicFramePr>
        <p:xfrm>
          <a:off x="548640" y="1325880"/>
          <a:ext cx="11064240" cy="3383280"/>
        </p:xfrm>
        <a:graphic>
          <a:graphicData uri="http://schemas.openxmlformats.org/drawingml/2006/table">
            <a:tbl>
              <a:tblPr/>
              <a:tblGrid>
                <a:gridCol w="210312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017520">
                  <a:extLst>
                    <a:ext uri="{9D8B030D-6E8A-4147-A177-3AD203B41FA5}">
                      <a16:colId xmlns:a16="http://schemas.microsoft.com/office/drawing/2014/main" val="20002"/>
                    </a:ext>
                  </a:extLst>
                </a:gridCol>
                <a:gridCol w="2743200">
                  <a:extLst>
                    <a:ext uri="{9D8B030D-6E8A-4147-A177-3AD203B41FA5}">
                      <a16:colId xmlns:a16="http://schemas.microsoft.com/office/drawing/2014/main" val="20003"/>
                    </a:ext>
                  </a:extLst>
                </a:gridCol>
              </a:tblGrid>
              <a:tr h="502920">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Model</a:t>
                      </a:r>
                      <a:endParaRPr lang="en-US" sz="15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4A1942"/>
                    </a:solidFill>
                  </a:tcPr>
                </a:tc>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What it explains</a:t>
                      </a:r>
                      <a:endParaRPr lang="en-US" sz="15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4A1942"/>
                    </a:solidFill>
                  </a:tcPr>
                </a:tc>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How it shapes services</a:t>
                      </a:r>
                      <a:endParaRPr lang="en-US" sz="15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4A1942"/>
                    </a:solidFill>
                  </a:tcPr>
                </a:tc>
                <a:tc>
                  <a:txBody>
                    <a:bodyPr/>
                    <a:lstStyle/>
                    <a:p>
                      <a:pPr marL="0" indent="0">
                        <a:buNone/>
                      </a:pPr>
                      <a:r>
                        <a:rPr lang="en-US" sz="1500" b="1" dirty="0">
                          <a:solidFill>
                            <a:srgbClr val="FFFFFF"/>
                          </a:solidFill>
                          <a:latin typeface="Calibri" pitchFamily="34" charset="0"/>
                          <a:ea typeface="Calibri" pitchFamily="34" charset="-122"/>
                          <a:cs typeface="Calibri" pitchFamily="34" charset="-120"/>
                        </a:rPr>
                        <a:t>Limitation</a:t>
                      </a:r>
                      <a:endParaRPr lang="en-US" sz="15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4A1942"/>
                    </a:solidFill>
                  </a:tcPr>
                </a:tc>
                <a:extLst>
                  <a:ext uri="{0D108BD9-81ED-4DB2-BD59-A6C34878D82A}">
                    <a16:rowId xmlns:a16="http://schemas.microsoft.com/office/drawing/2014/main" val="10000"/>
                  </a:ext>
                </a:extLst>
              </a:tr>
              <a:tr h="960120">
                <a:tc>
                  <a:txBody>
                    <a:bodyPr/>
                    <a:lstStyle/>
                    <a:p>
                      <a:pPr marL="0" indent="0">
                        <a:buNone/>
                      </a:pPr>
                      <a:r>
                        <a:rPr lang="en-US" sz="1400" b="1" dirty="0">
                          <a:solidFill>
                            <a:srgbClr val="2A2333"/>
                          </a:solidFill>
                          <a:latin typeface="Calibri" pitchFamily="34" charset="0"/>
                          <a:ea typeface="Calibri" pitchFamily="34" charset="-122"/>
                          <a:cs typeface="Calibri" pitchFamily="34" charset="-120"/>
                        </a:rPr>
                        <a:t>Biopsychosocial</a:t>
                      </a:r>
                      <a:endParaRPr lang="en-US" sz="1400" dirty="0">
                        <a:latin typeface="Calibri" charset="0"/>
                        <a:ea typeface="Calibri" charset="0"/>
                        <a:cs typeface="Calibri" charset="0"/>
                      </a:endParaRPr>
                    </a:p>
                    <a:p>
                      <a:pPr marL="0" indent="0">
                        <a:buNone/>
                      </a:pPr>
                      <a:r>
                        <a:rPr lang="en-US" sz="1400" b="1" dirty="0">
                          <a:solidFill>
                            <a:srgbClr val="2A2333"/>
                          </a:solidFill>
                          <a:latin typeface="Calibri" pitchFamily="34" charset="0"/>
                          <a:ea typeface="Calibri" pitchFamily="34" charset="-122"/>
                          <a:cs typeface="Calibri" pitchFamily="34" charset="-120"/>
                        </a:rPr>
                        <a:t>(Williamson, 2022)</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Body (immunity), mind (fear, trust) and social life (access) all affect uptake</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Services deal with worries and access, not only vaccine supply</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Gives no clear method, so staff may focus on one part only (Williamson, 2022)</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960120">
                <a:tc>
                  <a:txBody>
                    <a:bodyPr/>
                    <a:lstStyle/>
                    <a:p>
                      <a:pPr marL="0" indent="0">
                        <a:buNone/>
                      </a:pPr>
                      <a:r>
                        <a:rPr lang="en-US" sz="1400" b="1" dirty="0">
                          <a:solidFill>
                            <a:srgbClr val="2A2333"/>
                          </a:solidFill>
                          <a:latin typeface="Calibri" pitchFamily="34" charset="0"/>
                          <a:ea typeface="Calibri" pitchFamily="34" charset="-122"/>
                          <a:cs typeface="Calibri" pitchFamily="34" charset="-120"/>
                        </a:rPr>
                        <a:t>Ecological</a:t>
                      </a:r>
                      <a:endParaRPr lang="en-US" sz="1400" dirty="0">
                        <a:latin typeface="Calibri" charset="0"/>
                        <a:ea typeface="Calibri" charset="0"/>
                        <a:cs typeface="Calibri" charset="0"/>
                      </a:endParaRPr>
                    </a:p>
                    <a:p>
                      <a:pPr marL="0" indent="0">
                        <a:buNone/>
                      </a:pPr>
                      <a:r>
                        <a:rPr lang="en-US" sz="1400" b="1" dirty="0">
                          <a:solidFill>
                            <a:srgbClr val="2A2333"/>
                          </a:solidFill>
                          <a:latin typeface="Calibri" pitchFamily="34" charset="0"/>
                          <a:ea typeface="Calibri" pitchFamily="34" charset="-122"/>
                          <a:cs typeface="Calibri" pitchFamily="34" charset="-120"/>
                        </a:rPr>
                        <a:t>(Bell et al., 2022)</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Family, community and services all shape a parent's choice</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Supports outreach in nurseries, schools and community places</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Very broad, so hard to measure</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960120">
                <a:tc>
                  <a:txBody>
                    <a:bodyPr/>
                    <a:lstStyle/>
                    <a:p>
                      <a:pPr marL="0" indent="0">
                        <a:buNone/>
                      </a:pPr>
                      <a:r>
                        <a:rPr lang="en-US" sz="1400" b="1" dirty="0">
                          <a:solidFill>
                            <a:srgbClr val="2A2333"/>
                          </a:solidFill>
                          <a:latin typeface="Calibri" pitchFamily="34" charset="0"/>
                          <a:ea typeface="Calibri" pitchFamily="34" charset="-122"/>
                          <a:cs typeface="Calibri" pitchFamily="34" charset="-120"/>
                        </a:rPr>
                        <a:t>Holistic</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The whole family's needs affect whether a child is vaccinated</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Vaccines offered at health visitor and family hub visits</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tc>
                  <a:txBody>
                    <a:bodyPr/>
                    <a:lstStyle/>
                    <a:p>
                      <a:pPr marL="0" indent="0">
                        <a:buNone/>
                      </a:pPr>
                      <a:r>
                        <a:rPr lang="en-US" sz="1400" dirty="0">
                          <a:solidFill>
                            <a:srgbClr val="2A2333"/>
                          </a:solidFill>
                          <a:latin typeface="Calibri" pitchFamily="34" charset="0"/>
                          <a:ea typeface="Calibri" pitchFamily="34" charset="-122"/>
                          <a:cs typeface="Calibri" pitchFamily="34" charset="-120"/>
                        </a:rPr>
                        <a:t>Needs time that busy staff often do not have</a:t>
                      </a:r>
                      <a:endParaRPr lang="en-US" sz="1400" dirty="0">
                        <a:latin typeface="Calibri" charset="0"/>
                        <a:ea typeface="Calibri" charset="0"/>
                        <a:cs typeface="Calibri" charset="0"/>
                      </a:endParaRPr>
                    </a:p>
                  </a:txBody>
                  <a:tcPr anchor="ctr">
                    <a:lnL w="12700" cap="flat" cmpd="sng" algn="ctr">
                      <a:solidFill>
                        <a:srgbClr val="E3D3DF"/>
                      </a:solidFill>
                      <a:prstDash val="solid"/>
                      <a:round/>
                      <a:headEnd type="none" w="med" len="med"/>
                      <a:tailEnd type="none" w="med" len="med"/>
                    </a:lnL>
                    <a:lnR w="12700" cap="flat" cmpd="sng" algn="ctr">
                      <a:solidFill>
                        <a:srgbClr val="E3D3DF"/>
                      </a:solidFill>
                      <a:prstDash val="solid"/>
                      <a:round/>
                      <a:headEnd type="none" w="med" len="med"/>
                      <a:tailEnd type="none" w="med" len="med"/>
                    </a:lnR>
                    <a:lnT w="12700" cap="flat" cmpd="sng" algn="ctr">
                      <a:solidFill>
                        <a:srgbClr val="E3D3DF"/>
                      </a:solidFill>
                      <a:prstDash val="solid"/>
                      <a:round/>
                      <a:headEnd type="none" w="med" len="med"/>
                      <a:tailEnd type="none" w="med" len="med"/>
                    </a:lnT>
                    <a:lnB w="12700" cap="flat" cmpd="sng" algn="ctr">
                      <a:solidFill>
                        <a:srgbClr val="E3D3D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4" name="Critical check"/>
          <p:cNvSpPr/>
          <p:nvPr/>
        </p:nvSpPr>
        <p:spPr>
          <a:xfrm>
            <a:off x="548640" y="5440680"/>
            <a:ext cx="11064240" cy="777240"/>
          </a:xfrm>
          <a:prstGeom prst="roundRect">
            <a:avLst>
              <a:gd name="adj" fmla="val 14118"/>
            </a:avLst>
          </a:prstGeom>
          <a:solidFill>
            <a:schemeClr val="bg2"/>
          </a:solidFill>
          <a:ln/>
        </p:spPr>
        <p:txBody>
          <a:bodyPr/>
          <a:lstStyle/>
          <a:p>
            <a:endParaRPr lang="en-GB"/>
          </a:p>
        </p:txBody>
      </p:sp>
      <p:sp>
        <p:nvSpPr>
          <p:cNvPr id="7" name="Text 3"/>
          <p:cNvSpPr txBox="1"/>
          <p:nvPr/>
        </p:nvSpPr>
        <p:spPr>
          <a:xfrm>
            <a:off x="1508760" y="5532120"/>
            <a:ext cx="9966960" cy="594360"/>
          </a:xfrm>
          <a:prstGeom prst="rect">
            <a:avLst/>
          </a:prstGeom>
          <a:noFill/>
          <a:ln/>
        </p:spPr>
        <p:txBody>
          <a:bodyPr wrap="square" lIns="0" tIns="0" rIns="0" bIns="0" rtlCol="0" anchor="ctr"/>
          <a:lstStyle/>
          <a:p>
            <a:pPr marL="0" indent="0">
              <a:buNone/>
            </a:pPr>
            <a:r>
              <a:rPr lang="en-US" sz="1500" b="1" dirty="0">
                <a:solidFill>
                  <a:schemeClr val="accent1"/>
                </a:solidFill>
                <a:latin typeface="Calibri" pitchFamily="34" charset="0"/>
                <a:ea typeface="Calibri" pitchFamily="34" charset="-122"/>
                <a:cs typeface="Calibri" pitchFamily="34" charset="-120"/>
              </a:rPr>
              <a:t>Critical check: </a:t>
            </a:r>
            <a:r>
              <a:rPr lang="en-US" sz="1500" dirty="0">
                <a:solidFill>
                  <a:schemeClr val="tx1"/>
                </a:solidFill>
                <a:latin typeface="Calibri" pitchFamily="34" charset="0"/>
                <a:ea typeface="Calibri" pitchFamily="34" charset="-122"/>
                <a:cs typeface="Calibri" pitchFamily="34" charset="-120"/>
              </a:rPr>
              <a:t>these models explain why uptake falls; the Health Belief Model (case study) helps plan what to do</a:t>
            </a:r>
            <a:endParaRPr lang="en-US" sz="15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The SDGs and Goal 3: Vaccines at the Centre</a:t>
            </a:r>
            <a:endParaRPr lang="en-US" sz="3200" dirty="0"/>
          </a:p>
        </p:txBody>
      </p:sp>
      <p:sp>
        <p:nvSpPr>
          <p:cNvPr id="3" name="Timeline line"/>
          <p:cNvSpPr/>
          <p:nvPr/>
        </p:nvSpPr>
        <p:spPr>
          <a:xfrm>
            <a:off x="749808" y="1508760"/>
            <a:ext cx="0" cy="3566160"/>
          </a:xfrm>
          <a:prstGeom prst="line">
            <a:avLst/>
          </a:prstGeom>
          <a:noFill/>
          <a:ln w="25400">
            <a:solidFill>
              <a:srgbClr val="B8A9C9"/>
            </a:solidFill>
            <a:prstDash val="solid"/>
          </a:ln>
        </p:spPr>
        <p:txBody>
          <a:bodyPr/>
          <a:lstStyle/>
          <a:p>
            <a:endParaRPr lang="en-GB"/>
          </a:p>
        </p:txBody>
      </p:sp>
      <p:sp>
        <p:nvSpPr>
          <p:cNvPr id="4" name="Timeline dot"/>
          <p:cNvSpPr/>
          <p:nvPr/>
        </p:nvSpPr>
        <p:spPr>
          <a:xfrm>
            <a:off x="566928" y="1371600"/>
            <a:ext cx="365760" cy="365760"/>
          </a:xfrm>
          <a:prstGeom prst="ellipse">
            <a:avLst/>
          </a:prstGeom>
          <a:solidFill>
            <a:schemeClr val="tx2"/>
          </a:solidFill>
          <a:ln w="25400">
            <a:solidFill>
              <a:srgbClr val="FFFFFF"/>
            </a:solidFill>
            <a:prstDash val="solid"/>
          </a:ln>
        </p:spPr>
        <p:txBody>
          <a:bodyPr/>
          <a:lstStyle/>
          <a:p>
            <a:endParaRPr lang="en-GB"/>
          </a:p>
        </p:txBody>
      </p:sp>
      <p:sp>
        <p:nvSpPr>
          <p:cNvPr id="5" name="Text 3"/>
          <p:cNvSpPr txBox="1"/>
          <p:nvPr/>
        </p:nvSpPr>
        <p:spPr>
          <a:xfrm>
            <a:off x="1143000" y="1325880"/>
            <a:ext cx="4480560" cy="365760"/>
          </a:xfrm>
          <a:prstGeom prst="rect">
            <a:avLst/>
          </a:prstGeom>
          <a:noFill/>
          <a:ln/>
        </p:spPr>
        <p:txBody>
          <a:bodyPr wrap="square" lIns="0" tIns="0" rIns="0" bIns="0" rtlCol="0" anchor="t"/>
          <a:lstStyle/>
          <a:p>
            <a:pPr marL="0" indent="0">
              <a:buNone/>
            </a:pPr>
            <a:r>
              <a:rPr lang="en-US" sz="1600" b="1" dirty="0">
                <a:solidFill>
                  <a:schemeClr val="tx2"/>
                </a:solidFill>
                <a:latin typeface="Calibri" pitchFamily="34" charset="0"/>
                <a:ea typeface="Calibri" pitchFamily="34" charset="-122"/>
                <a:cs typeface="Calibri" pitchFamily="34" charset="-120"/>
              </a:rPr>
              <a:t>2000–2015</a:t>
            </a:r>
            <a:endParaRPr lang="en-US" sz="1600" dirty="0"/>
          </a:p>
        </p:txBody>
      </p:sp>
      <p:sp>
        <p:nvSpPr>
          <p:cNvPr id="6" name="Text 4"/>
          <p:cNvSpPr txBox="1"/>
          <p:nvPr/>
        </p:nvSpPr>
        <p:spPr>
          <a:xfrm>
            <a:off x="1143000" y="1709928"/>
            <a:ext cx="4480560" cy="82296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8 Millennium Development Goals, mainly for poorer countries</a:t>
            </a:r>
            <a:endParaRPr lang="en-US" sz="1400" dirty="0"/>
          </a:p>
        </p:txBody>
      </p:sp>
      <p:sp>
        <p:nvSpPr>
          <p:cNvPr id="7" name="Timeline dot"/>
          <p:cNvSpPr/>
          <p:nvPr/>
        </p:nvSpPr>
        <p:spPr>
          <a:xfrm>
            <a:off x="566928" y="2651760"/>
            <a:ext cx="365760" cy="365760"/>
          </a:xfrm>
          <a:prstGeom prst="ellipse">
            <a:avLst/>
          </a:prstGeom>
          <a:solidFill>
            <a:schemeClr val="tx2"/>
          </a:solidFill>
          <a:ln w="25400">
            <a:solidFill>
              <a:srgbClr val="FFFFFF"/>
            </a:solidFill>
            <a:prstDash val="solid"/>
          </a:ln>
        </p:spPr>
        <p:txBody>
          <a:bodyPr/>
          <a:lstStyle/>
          <a:p>
            <a:endParaRPr lang="en-GB"/>
          </a:p>
        </p:txBody>
      </p:sp>
      <p:sp>
        <p:nvSpPr>
          <p:cNvPr id="8" name="Text 6"/>
          <p:cNvSpPr txBox="1"/>
          <p:nvPr/>
        </p:nvSpPr>
        <p:spPr>
          <a:xfrm>
            <a:off x="1143000" y="2606040"/>
            <a:ext cx="4480560" cy="365760"/>
          </a:xfrm>
          <a:prstGeom prst="rect">
            <a:avLst/>
          </a:prstGeom>
          <a:noFill/>
          <a:ln/>
        </p:spPr>
        <p:txBody>
          <a:bodyPr wrap="square" lIns="0" tIns="0" rIns="0" bIns="0" rtlCol="0" anchor="t"/>
          <a:lstStyle/>
          <a:p>
            <a:pPr marL="0" indent="0">
              <a:buNone/>
            </a:pPr>
            <a:r>
              <a:rPr lang="en-US" sz="1600" b="1" dirty="0">
                <a:solidFill>
                  <a:schemeClr val="tx2"/>
                </a:solidFill>
                <a:latin typeface="Calibri" pitchFamily="34" charset="0"/>
                <a:ea typeface="Calibri" pitchFamily="34" charset="-122"/>
                <a:cs typeface="Calibri" pitchFamily="34" charset="-120"/>
              </a:rPr>
              <a:t>2015</a:t>
            </a:r>
            <a:endParaRPr lang="en-US" sz="1600" dirty="0"/>
          </a:p>
        </p:txBody>
      </p:sp>
      <p:sp>
        <p:nvSpPr>
          <p:cNvPr id="9" name="Text 7"/>
          <p:cNvSpPr txBox="1"/>
          <p:nvPr/>
        </p:nvSpPr>
        <p:spPr>
          <a:xfrm>
            <a:off x="1143000" y="2990088"/>
            <a:ext cx="4480560" cy="82296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UN members agree the 2030 Agenda: 17 goals for every country (United Nations, 2025)</a:t>
            </a:r>
            <a:endParaRPr lang="en-US" sz="1400" dirty="0"/>
          </a:p>
        </p:txBody>
      </p:sp>
      <p:sp>
        <p:nvSpPr>
          <p:cNvPr id="10" name="Timeline dot"/>
          <p:cNvSpPr/>
          <p:nvPr/>
        </p:nvSpPr>
        <p:spPr>
          <a:xfrm>
            <a:off x="566928" y="3931920"/>
            <a:ext cx="365760" cy="365760"/>
          </a:xfrm>
          <a:prstGeom prst="ellipse">
            <a:avLst/>
          </a:prstGeom>
          <a:solidFill>
            <a:schemeClr val="accent1"/>
          </a:solidFill>
          <a:ln w="25400">
            <a:solidFill>
              <a:srgbClr val="FFFFFF"/>
            </a:solidFill>
            <a:prstDash val="solid"/>
          </a:ln>
        </p:spPr>
        <p:txBody>
          <a:bodyPr/>
          <a:lstStyle/>
          <a:p>
            <a:endParaRPr lang="en-GB"/>
          </a:p>
        </p:txBody>
      </p:sp>
      <p:sp>
        <p:nvSpPr>
          <p:cNvPr id="11" name="Text 9"/>
          <p:cNvSpPr txBox="1"/>
          <p:nvPr/>
        </p:nvSpPr>
        <p:spPr>
          <a:xfrm>
            <a:off x="1143000" y="3886200"/>
            <a:ext cx="4480560" cy="365760"/>
          </a:xfrm>
          <a:prstGeom prst="rect">
            <a:avLst/>
          </a:prstGeom>
          <a:noFill/>
          <a:ln/>
        </p:spPr>
        <p:txBody>
          <a:bodyPr wrap="square" lIns="0" tIns="0" rIns="0" bIns="0" rtlCol="0" anchor="t"/>
          <a:lstStyle/>
          <a:p>
            <a:pPr marL="0" indent="0">
              <a:buNone/>
            </a:pPr>
            <a:r>
              <a:rPr lang="en-US" sz="1600" b="1" dirty="0">
                <a:solidFill>
                  <a:schemeClr val="tx2"/>
                </a:solidFill>
                <a:latin typeface="Calibri" pitchFamily="34" charset="0"/>
                <a:ea typeface="Calibri" pitchFamily="34" charset="-122"/>
                <a:cs typeface="Calibri" pitchFamily="34" charset="-120"/>
              </a:rPr>
              <a:t>SDG 3 targets</a:t>
            </a:r>
            <a:endParaRPr lang="en-US" sz="1600" dirty="0"/>
          </a:p>
        </p:txBody>
      </p:sp>
      <p:sp>
        <p:nvSpPr>
          <p:cNvPr id="12" name="Text 10"/>
          <p:cNvSpPr txBox="1"/>
          <p:nvPr/>
        </p:nvSpPr>
        <p:spPr>
          <a:xfrm>
            <a:off x="1143000" y="4270248"/>
            <a:ext cx="4480560" cy="82296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3.2 end preventable child deaths · 3.3 end epidemics · 3.8 health care for all · 3.b vaccines for all</a:t>
            </a:r>
            <a:endParaRPr lang="en-US" sz="1400" dirty="0"/>
          </a:p>
        </p:txBody>
      </p:sp>
      <p:graphicFrame>
        <p:nvGraphicFramePr>
          <p:cNvPr id="13" name="Global coverage chart"/>
          <p:cNvGraphicFramePr/>
          <p:nvPr/>
        </p:nvGraphicFramePr>
        <p:xfrm>
          <a:off x="6035040" y="1234440"/>
          <a:ext cx="5577840" cy="3566160"/>
        </p:xfrm>
        <a:graphic>
          <a:graphicData uri="http://schemas.openxmlformats.org/drawingml/2006/chart">
            <c:chart xmlns:c="http://schemas.openxmlformats.org/drawingml/2006/chart" xmlns:r="http://schemas.openxmlformats.org/officeDocument/2006/relationships" r:id="rId3"/>
          </a:graphicData>
        </a:graphic>
      </p:graphicFrame>
      <p:sp>
        <p:nvSpPr>
          <p:cNvPr id="14" name="Zero-dose stat"/>
          <p:cNvSpPr/>
          <p:nvPr/>
        </p:nvSpPr>
        <p:spPr>
          <a:xfrm>
            <a:off x="6035040" y="4983480"/>
            <a:ext cx="5577840" cy="1234440"/>
          </a:xfrm>
          <a:prstGeom prst="roundRect">
            <a:avLst>
              <a:gd name="adj" fmla="val 8889"/>
            </a:avLst>
          </a:prstGeom>
          <a:solidFill>
            <a:schemeClr val="tx2"/>
          </a:solidFill>
          <a:ln/>
        </p:spPr>
        <p:txBody>
          <a:bodyPr/>
          <a:lstStyle/>
          <a:p>
            <a:endParaRPr lang="en-GB"/>
          </a:p>
        </p:txBody>
      </p:sp>
      <p:sp>
        <p:nvSpPr>
          <p:cNvPr id="15" name="Text 12"/>
          <p:cNvSpPr txBox="1"/>
          <p:nvPr/>
        </p:nvSpPr>
        <p:spPr>
          <a:xfrm>
            <a:off x="6263640" y="5120640"/>
            <a:ext cx="2011680" cy="960120"/>
          </a:xfrm>
          <a:prstGeom prst="rect">
            <a:avLst/>
          </a:prstGeom>
          <a:noFill/>
          <a:ln/>
        </p:spPr>
        <p:txBody>
          <a:bodyPr wrap="square" lIns="0" tIns="0" rIns="0" bIns="0" rtlCol="0" anchor="ctr"/>
          <a:lstStyle/>
          <a:p>
            <a:pPr marL="0" indent="0">
              <a:buNone/>
            </a:pPr>
            <a:r>
              <a:rPr lang="en-US" sz="3600" b="1" dirty="0">
                <a:solidFill>
                  <a:srgbClr val="F2B84B"/>
                </a:solidFill>
                <a:latin typeface="Cambria" pitchFamily="34" charset="0"/>
                <a:ea typeface="Cambria" pitchFamily="34" charset="-122"/>
                <a:cs typeface="Cambria" pitchFamily="34" charset="-120"/>
              </a:rPr>
              <a:t>14.3m</a:t>
            </a:r>
            <a:endParaRPr lang="en-US" sz="3600" dirty="0"/>
          </a:p>
        </p:txBody>
      </p:sp>
      <p:sp>
        <p:nvSpPr>
          <p:cNvPr id="16" name="Text 13"/>
          <p:cNvSpPr txBox="1"/>
          <p:nvPr/>
        </p:nvSpPr>
        <p:spPr>
          <a:xfrm>
            <a:off x="8321040" y="5120640"/>
            <a:ext cx="3108960" cy="960120"/>
          </a:xfrm>
          <a:prstGeom prst="rect">
            <a:avLst/>
          </a:prstGeom>
          <a:noFill/>
          <a:ln/>
        </p:spPr>
        <p:txBody>
          <a:bodyPr wrap="square" lIns="0" tIns="0" rIns="0" bIns="0" rtlCol="0" anchor="ctr"/>
          <a:lstStyle/>
          <a:p>
            <a:pPr marL="0" indent="0">
              <a:buNone/>
            </a:pPr>
            <a:r>
              <a:rPr lang="en-US" sz="1400" dirty="0">
                <a:solidFill>
                  <a:srgbClr val="FFFFFF"/>
                </a:solidFill>
                <a:latin typeface="Calibri" pitchFamily="34" charset="0"/>
                <a:ea typeface="Calibri" pitchFamily="34" charset="-122"/>
                <a:cs typeface="Calibri" pitchFamily="34" charset="-120"/>
              </a:rPr>
              <a:t>children had no vaccines in 2024, about 4 million above the global target (Johns Hopkins Bloomberg School of Public Health, 2025)</a:t>
            </a:r>
            <a:endParaRPr lang="en-US" sz="1400" dirty="0"/>
          </a:p>
        </p:txBody>
      </p:sp>
      <p:sp>
        <p:nvSpPr>
          <p:cNvPr id="17" name="Text 14"/>
          <p:cNvSpPr txBox="1"/>
          <p:nvPr/>
        </p:nvSpPr>
        <p:spPr>
          <a:xfrm>
            <a:off x="548640" y="5943600"/>
            <a:ext cx="5029200" cy="274320"/>
          </a:xfrm>
          <a:prstGeom prst="rect">
            <a:avLst/>
          </a:prstGeom>
          <a:noFill/>
          <a:ln/>
        </p:spPr>
        <p:txBody>
          <a:bodyPr wrap="square" lIns="0" tIns="0" rIns="0" bIns="0" rtlCol="0" anchor="t"/>
          <a:lstStyle/>
          <a:p>
            <a:pPr marL="0" indent="0">
              <a:buNone/>
            </a:pPr>
            <a:r>
              <a:rPr lang="en-US" sz="1100" i="1" dirty="0">
                <a:solidFill>
                  <a:srgbClr val="6B6575"/>
                </a:solidFill>
                <a:latin typeface="Calibri" pitchFamily="34" charset="0"/>
                <a:ea typeface="Calibri" pitchFamily="34" charset="-122"/>
                <a:cs typeface="Calibri" pitchFamily="34" charset="-120"/>
              </a:rPr>
              <a:t>Source: World Health Organization (2025)</a:t>
            </a:r>
            <a:endParaRPr lang="en-US" sz="11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Policy and Governance: Frameworks and Barriers</a:t>
            </a:r>
            <a:endParaRPr lang="en-US" sz="3200" dirty="0"/>
          </a:p>
        </p:txBody>
      </p:sp>
      <p:sp>
        <p:nvSpPr>
          <p:cNvPr id="3" name="International card"/>
          <p:cNvSpPr/>
          <p:nvPr/>
        </p:nvSpPr>
        <p:spPr>
          <a:xfrm>
            <a:off x="548640" y="1325880"/>
            <a:ext cx="3611880" cy="4892040"/>
          </a:xfrm>
          <a:prstGeom prst="roundRect">
            <a:avLst>
              <a:gd name="adj" fmla="val 3038"/>
            </a:avLst>
          </a:prstGeom>
          <a:solidFill>
            <a:schemeClr val="bg2"/>
          </a:solidFill>
          <a:ln/>
        </p:spPr>
        <p:txBody>
          <a:bodyPr/>
          <a:lstStyle/>
          <a:p>
            <a:endParaRPr lang="en-GB"/>
          </a:p>
        </p:txBody>
      </p:sp>
      <p:sp>
        <p:nvSpPr>
          <p:cNvPr id="6" name="Text 3"/>
          <p:cNvSpPr txBox="1"/>
          <p:nvPr/>
        </p:nvSpPr>
        <p:spPr>
          <a:xfrm>
            <a:off x="1600200" y="1600200"/>
            <a:ext cx="2468880" cy="45720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International</a:t>
            </a:r>
            <a:endParaRPr lang="en-US" sz="1900" dirty="0"/>
          </a:p>
        </p:txBody>
      </p:sp>
      <p:sp>
        <p:nvSpPr>
          <p:cNvPr id="7" name="Text 4"/>
          <p:cNvSpPr txBox="1"/>
          <p:nvPr/>
        </p:nvSpPr>
        <p:spPr>
          <a:xfrm>
            <a:off x="822960" y="2377440"/>
            <a:ext cx="3108960" cy="1188720"/>
          </a:xfrm>
          <a:prstGeom prst="rect">
            <a:avLst/>
          </a:prstGeom>
          <a:noFill/>
          <a:ln/>
        </p:spPr>
        <p:txBody>
          <a:bodyPr wrap="square" lIns="0" tIns="0" rIns="0" bIns="0" rtlCol="0" anchor="t"/>
          <a:lstStyle/>
          <a:p>
            <a:pPr marL="0" indent="0">
              <a:buNone/>
            </a:pPr>
            <a:r>
              <a:rPr lang="en-US" sz="1400" b="1" dirty="0">
                <a:solidFill>
                  <a:schemeClr val="tx1"/>
                </a:solidFill>
                <a:latin typeface="Calibri" pitchFamily="34" charset="0"/>
                <a:ea typeface="Calibri" pitchFamily="34" charset="-122"/>
                <a:cs typeface="Calibri" pitchFamily="34" charset="-120"/>
              </a:rPr>
              <a:t>WHO Health in All Policies: </a:t>
            </a:r>
            <a:r>
              <a:rPr lang="en-US" sz="1400" dirty="0">
                <a:solidFill>
                  <a:schemeClr val="tx1"/>
                </a:solidFill>
                <a:latin typeface="Calibri" pitchFamily="34" charset="0"/>
                <a:ea typeface="Calibri" pitchFamily="34" charset="-122"/>
                <a:cs typeface="Calibri" pitchFamily="34" charset="-120"/>
              </a:rPr>
              <a:t>all parts of government work together for health (World Health Organization, 2023)</a:t>
            </a:r>
            <a:endParaRPr lang="en-US" sz="1400" dirty="0"/>
          </a:p>
        </p:txBody>
      </p:sp>
      <p:sp>
        <p:nvSpPr>
          <p:cNvPr id="8" name="Text 5"/>
          <p:cNvSpPr txBox="1"/>
          <p:nvPr/>
        </p:nvSpPr>
        <p:spPr>
          <a:xfrm>
            <a:off x="822960" y="3639312"/>
            <a:ext cx="3108960" cy="1188720"/>
          </a:xfrm>
          <a:prstGeom prst="rect">
            <a:avLst/>
          </a:prstGeom>
          <a:noFill/>
          <a:ln/>
        </p:spPr>
        <p:txBody>
          <a:bodyPr wrap="square" lIns="0" tIns="0" rIns="0" bIns="0" rtlCol="0" anchor="t"/>
          <a:lstStyle/>
          <a:p>
            <a:pPr marL="0" indent="0">
              <a:buNone/>
            </a:pPr>
            <a:r>
              <a:rPr lang="en-US" sz="1400" b="1" dirty="0">
                <a:solidFill>
                  <a:schemeClr val="tx1"/>
                </a:solidFill>
                <a:latin typeface="Calibri" pitchFamily="34" charset="0"/>
                <a:ea typeface="Calibri" pitchFamily="34" charset="-122"/>
                <a:cs typeface="Calibri" pitchFamily="34" charset="-120"/>
              </a:rPr>
              <a:t>Immunization Agenda 2030: </a:t>
            </a:r>
            <a:r>
              <a:rPr lang="en-US" sz="1400" dirty="0">
                <a:solidFill>
                  <a:schemeClr val="tx1"/>
                </a:solidFill>
                <a:latin typeface="Calibri" pitchFamily="34" charset="0"/>
                <a:ea typeface="Calibri" pitchFamily="34" charset="-122"/>
                <a:cs typeface="Calibri" pitchFamily="34" charset="-120"/>
              </a:rPr>
              <a:t>the global goal to reach every child is off track (Johns Hopkins Bloomberg School of Public Health, 2025)</a:t>
            </a:r>
            <a:endParaRPr lang="en-US" sz="1400" dirty="0"/>
          </a:p>
        </p:txBody>
      </p:sp>
      <p:sp>
        <p:nvSpPr>
          <p:cNvPr id="9" name="United Kingdom card"/>
          <p:cNvSpPr/>
          <p:nvPr/>
        </p:nvSpPr>
        <p:spPr>
          <a:xfrm>
            <a:off x="4343400" y="1325880"/>
            <a:ext cx="3611880" cy="4892040"/>
          </a:xfrm>
          <a:prstGeom prst="roundRect">
            <a:avLst>
              <a:gd name="adj" fmla="val 3038"/>
            </a:avLst>
          </a:prstGeom>
          <a:solidFill>
            <a:schemeClr val="bg2"/>
          </a:solidFill>
          <a:ln/>
        </p:spPr>
        <p:txBody>
          <a:bodyPr/>
          <a:lstStyle/>
          <a:p>
            <a:endParaRPr lang="en-GB"/>
          </a:p>
        </p:txBody>
      </p:sp>
      <p:sp>
        <p:nvSpPr>
          <p:cNvPr id="12" name="Text 8"/>
          <p:cNvSpPr txBox="1"/>
          <p:nvPr/>
        </p:nvSpPr>
        <p:spPr>
          <a:xfrm>
            <a:off x="5394960" y="1600200"/>
            <a:ext cx="2468880" cy="45720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United Kingdom</a:t>
            </a:r>
            <a:endParaRPr lang="en-US" sz="1900" dirty="0"/>
          </a:p>
        </p:txBody>
      </p:sp>
      <p:sp>
        <p:nvSpPr>
          <p:cNvPr id="13" name="Text 9"/>
          <p:cNvSpPr txBox="1"/>
          <p:nvPr/>
        </p:nvSpPr>
        <p:spPr>
          <a:xfrm>
            <a:off x="4617720" y="2377440"/>
            <a:ext cx="3108960" cy="1188720"/>
          </a:xfrm>
          <a:prstGeom prst="rect">
            <a:avLst/>
          </a:prstGeom>
          <a:noFill/>
          <a:ln/>
        </p:spPr>
        <p:txBody>
          <a:bodyPr wrap="square" lIns="0" tIns="0" rIns="0" bIns="0" rtlCol="0" anchor="t"/>
          <a:lstStyle/>
          <a:p>
            <a:pPr marL="0" indent="0">
              <a:buNone/>
            </a:pPr>
            <a:r>
              <a:rPr lang="en-US" sz="1400" b="1" dirty="0">
                <a:solidFill>
                  <a:schemeClr val="tx1"/>
                </a:solidFill>
                <a:latin typeface="Calibri" pitchFamily="34" charset="0"/>
                <a:ea typeface="Calibri" pitchFamily="34" charset="-122"/>
                <a:cs typeface="Calibri" pitchFamily="34" charset="-120"/>
              </a:rPr>
              <a:t>NHS Vaccination Strategy: </a:t>
            </a:r>
            <a:r>
              <a:rPr lang="en-US" sz="1400" dirty="0">
                <a:solidFill>
                  <a:schemeClr val="tx1"/>
                </a:solidFill>
                <a:latin typeface="Calibri" pitchFamily="34" charset="0"/>
                <a:ea typeface="Calibri" pitchFamily="34" charset="-122"/>
                <a:cs typeface="Calibri" pitchFamily="34" charset="-120"/>
              </a:rPr>
              <a:t>easy access, outreach and joined-up teams (NHS England, 2023)</a:t>
            </a:r>
            <a:endParaRPr lang="en-US" sz="1400" dirty="0"/>
          </a:p>
        </p:txBody>
      </p:sp>
      <p:sp>
        <p:nvSpPr>
          <p:cNvPr id="14" name="Text 10"/>
          <p:cNvSpPr txBox="1"/>
          <p:nvPr/>
        </p:nvSpPr>
        <p:spPr>
          <a:xfrm>
            <a:off x="4617720" y="3639312"/>
            <a:ext cx="3108960" cy="1188720"/>
          </a:xfrm>
          <a:prstGeom prst="rect">
            <a:avLst/>
          </a:prstGeom>
          <a:noFill/>
          <a:ln/>
        </p:spPr>
        <p:txBody>
          <a:bodyPr wrap="square" lIns="0" tIns="0" rIns="0" bIns="0" rtlCol="0" anchor="t"/>
          <a:lstStyle/>
          <a:p>
            <a:pPr marL="0" indent="0">
              <a:buNone/>
            </a:pPr>
            <a:r>
              <a:rPr lang="en-US" sz="1400" b="1" dirty="0">
                <a:solidFill>
                  <a:schemeClr val="tx1"/>
                </a:solidFill>
                <a:latin typeface="Calibri" pitchFamily="34" charset="0"/>
                <a:ea typeface="Calibri" pitchFamily="34" charset="-122"/>
                <a:cs typeface="Calibri" pitchFamily="34" charset="-120"/>
              </a:rPr>
              <a:t>10 Year Health Plan: </a:t>
            </a:r>
            <a:r>
              <a:rPr lang="en-US" sz="1400" dirty="0">
                <a:solidFill>
                  <a:schemeClr val="tx1"/>
                </a:solidFill>
                <a:latin typeface="Calibri" pitchFamily="34" charset="0"/>
                <a:ea typeface="Calibri" pitchFamily="34" charset="-122"/>
                <a:cs typeface="Calibri" pitchFamily="34" charset="-120"/>
              </a:rPr>
              <a:t>move from treating sickness to preventing it (Department of Health and Social Care, 2025)</a:t>
            </a:r>
            <a:endParaRPr lang="en-US" sz="1400" dirty="0"/>
          </a:p>
        </p:txBody>
      </p:sp>
      <p:sp>
        <p:nvSpPr>
          <p:cNvPr id="15" name="Text 11"/>
          <p:cNvSpPr txBox="1"/>
          <p:nvPr/>
        </p:nvSpPr>
        <p:spPr>
          <a:xfrm>
            <a:off x="4617720" y="4901184"/>
            <a:ext cx="3108960" cy="1188720"/>
          </a:xfrm>
          <a:prstGeom prst="rect">
            <a:avLst/>
          </a:prstGeom>
          <a:noFill/>
          <a:ln/>
        </p:spPr>
        <p:txBody>
          <a:bodyPr wrap="square" lIns="0" tIns="0" rIns="0" bIns="0" rtlCol="0" anchor="t"/>
          <a:lstStyle/>
          <a:p>
            <a:pPr marL="0" indent="0">
              <a:buNone/>
            </a:pPr>
            <a:r>
              <a:rPr lang="en-US" sz="1400" b="1" dirty="0">
                <a:solidFill>
                  <a:schemeClr val="tx1"/>
                </a:solidFill>
                <a:latin typeface="Calibri" pitchFamily="34" charset="0"/>
                <a:ea typeface="Calibri" pitchFamily="34" charset="-122"/>
                <a:cs typeface="Calibri" pitchFamily="34" charset="-120"/>
              </a:rPr>
              <a:t>MMRV vaccine </a:t>
            </a:r>
            <a:r>
              <a:rPr lang="en-US" sz="1400" dirty="0">
                <a:solidFill>
                  <a:schemeClr val="tx1"/>
                </a:solidFill>
                <a:latin typeface="Calibri" pitchFamily="34" charset="0"/>
                <a:ea typeface="Calibri" pitchFamily="34" charset="-122"/>
                <a:cs typeface="Calibri" pitchFamily="34" charset="-120"/>
              </a:rPr>
              <a:t>offered from January 2026 (London School of Hygiene and Tropical Medicine, 2026)</a:t>
            </a:r>
            <a:endParaRPr lang="en-US" sz="1400" dirty="0"/>
          </a:p>
        </p:txBody>
      </p:sp>
      <p:sp>
        <p:nvSpPr>
          <p:cNvPr id="16" name="Barriers card"/>
          <p:cNvSpPr/>
          <p:nvPr/>
        </p:nvSpPr>
        <p:spPr>
          <a:xfrm>
            <a:off x="8138160" y="1325880"/>
            <a:ext cx="3474720" cy="4892040"/>
          </a:xfrm>
          <a:prstGeom prst="roundRect">
            <a:avLst>
              <a:gd name="adj" fmla="val 3158"/>
            </a:avLst>
          </a:prstGeom>
          <a:solidFill>
            <a:schemeClr val="tx2"/>
          </a:solidFill>
          <a:ln/>
        </p:spPr>
        <p:txBody>
          <a:bodyPr/>
          <a:lstStyle/>
          <a:p>
            <a:endParaRPr lang="en-GB"/>
          </a:p>
        </p:txBody>
      </p:sp>
      <p:sp>
        <p:nvSpPr>
          <p:cNvPr id="17" name="Text 13"/>
          <p:cNvSpPr txBox="1"/>
          <p:nvPr/>
        </p:nvSpPr>
        <p:spPr>
          <a:xfrm>
            <a:off x="8412480" y="1554480"/>
            <a:ext cx="2926080" cy="457200"/>
          </a:xfrm>
          <a:prstGeom prst="rect">
            <a:avLst/>
          </a:prstGeom>
          <a:noFill/>
          <a:ln/>
        </p:spPr>
        <p:txBody>
          <a:bodyPr wrap="square" lIns="0" tIns="0" rIns="0" bIns="0" rtlCol="0" anchor="t"/>
          <a:lstStyle/>
          <a:p>
            <a:pPr marL="0" indent="0">
              <a:buNone/>
            </a:pPr>
            <a:r>
              <a:rPr lang="en-US" sz="2000" b="1" dirty="0">
                <a:solidFill>
                  <a:srgbClr val="F2B84B"/>
                </a:solidFill>
                <a:latin typeface="Cambria" pitchFamily="34" charset="0"/>
                <a:ea typeface="Cambria" pitchFamily="34" charset="-122"/>
                <a:cs typeface="Cambria" pitchFamily="34" charset="-120"/>
              </a:rPr>
              <a:t>Barriers</a:t>
            </a:r>
            <a:endParaRPr lang="en-US" sz="2000" dirty="0"/>
          </a:p>
        </p:txBody>
      </p:sp>
      <p:sp>
        <p:nvSpPr>
          <p:cNvPr id="18" name="Text 14"/>
          <p:cNvSpPr txBox="1"/>
          <p:nvPr/>
        </p:nvSpPr>
        <p:spPr>
          <a:xfrm>
            <a:off x="8412480" y="2194560"/>
            <a:ext cx="2971800" cy="1234440"/>
          </a:xfrm>
          <a:prstGeom prst="rect">
            <a:avLst/>
          </a:prstGeom>
          <a:noFill/>
          <a:ln/>
        </p:spPr>
        <p:txBody>
          <a:bodyPr wrap="square" lIns="0" tIns="0" rIns="0" bIns="0" rtlCol="0" anchor="t"/>
          <a:lstStyle/>
          <a:p>
            <a:pPr marL="0" indent="0">
              <a:buNone/>
            </a:pPr>
            <a:r>
              <a:rPr lang="en-US" sz="1400" b="1" dirty="0">
                <a:solidFill>
                  <a:srgbClr val="F2B84B"/>
                </a:solidFill>
                <a:latin typeface="Calibri" pitchFamily="34" charset="0"/>
                <a:ea typeface="Calibri" pitchFamily="34" charset="-122"/>
                <a:cs typeface="Calibri" pitchFamily="34" charset="-120"/>
              </a:rPr>
              <a:t>Regulatory: </a:t>
            </a:r>
            <a:r>
              <a:rPr lang="en-US" sz="1400" dirty="0">
                <a:solidFill>
                  <a:srgbClr val="FFFFFF"/>
                </a:solidFill>
                <a:latin typeface="Calibri" pitchFamily="34" charset="0"/>
                <a:ea typeface="Calibri" pitchFamily="34" charset="-122"/>
                <a:cs typeface="Calibri" pitchFamily="34" charset="-120"/>
              </a:rPr>
              <a:t>local control of vaccine services delayed to April 2027 (NHS England, 2025)</a:t>
            </a:r>
            <a:endParaRPr lang="en-US" sz="1400" dirty="0"/>
          </a:p>
        </p:txBody>
      </p:sp>
      <p:sp>
        <p:nvSpPr>
          <p:cNvPr id="19" name="Text 15"/>
          <p:cNvSpPr txBox="1"/>
          <p:nvPr/>
        </p:nvSpPr>
        <p:spPr>
          <a:xfrm>
            <a:off x="8412480" y="3520440"/>
            <a:ext cx="2971800" cy="1234440"/>
          </a:xfrm>
          <a:prstGeom prst="rect">
            <a:avLst/>
          </a:prstGeom>
          <a:noFill/>
          <a:ln/>
        </p:spPr>
        <p:txBody>
          <a:bodyPr wrap="square" lIns="0" tIns="0" rIns="0" bIns="0" rtlCol="0" anchor="t"/>
          <a:lstStyle/>
          <a:p>
            <a:pPr marL="0" indent="0">
              <a:buNone/>
            </a:pPr>
            <a:r>
              <a:rPr lang="en-US" sz="1400" b="1" dirty="0">
                <a:solidFill>
                  <a:srgbClr val="F2B84B"/>
                </a:solidFill>
                <a:latin typeface="Calibri" pitchFamily="34" charset="0"/>
                <a:ea typeface="Calibri" pitchFamily="34" charset="-122"/>
                <a:cs typeface="Calibri" pitchFamily="34" charset="-120"/>
              </a:rPr>
              <a:t>Funding: </a:t>
            </a:r>
            <a:r>
              <a:rPr lang="en-US" sz="1400" dirty="0">
                <a:solidFill>
                  <a:srgbClr val="FFFFFF"/>
                </a:solidFill>
                <a:latin typeface="Calibri" pitchFamily="34" charset="0"/>
                <a:ea typeface="Calibri" pitchFamily="34" charset="-122"/>
                <a:cs typeface="Calibri" pitchFamily="34" charset="-120"/>
              </a:rPr>
              <a:t>public health grant 26% lower per person than in 2015/16, with bigger cuts in poorer areas (Health Foundation, 2025)</a:t>
            </a:r>
            <a:endParaRPr lang="en-US" sz="1400" dirty="0"/>
          </a:p>
        </p:txBody>
      </p:sp>
      <p:sp>
        <p:nvSpPr>
          <p:cNvPr id="20" name="Text 16"/>
          <p:cNvSpPr txBox="1"/>
          <p:nvPr/>
        </p:nvSpPr>
        <p:spPr>
          <a:xfrm>
            <a:off x="8412480" y="4846320"/>
            <a:ext cx="2971800" cy="1234440"/>
          </a:xfrm>
          <a:prstGeom prst="rect">
            <a:avLst/>
          </a:prstGeom>
          <a:noFill/>
          <a:ln/>
        </p:spPr>
        <p:txBody>
          <a:bodyPr wrap="square" lIns="0" tIns="0" rIns="0" bIns="0" rtlCol="0" anchor="t"/>
          <a:lstStyle/>
          <a:p>
            <a:pPr marL="0" indent="0">
              <a:buNone/>
            </a:pPr>
            <a:r>
              <a:rPr lang="en-US" sz="1400" b="1" dirty="0">
                <a:solidFill>
                  <a:srgbClr val="F2B84B"/>
                </a:solidFill>
                <a:latin typeface="Calibri" pitchFamily="34" charset="0"/>
                <a:ea typeface="Calibri" pitchFamily="34" charset="-122"/>
                <a:cs typeface="Calibri" pitchFamily="34" charset="-120"/>
              </a:rPr>
              <a:t>Data: </a:t>
            </a:r>
            <a:r>
              <a:rPr lang="en-US" sz="1400" dirty="0">
                <a:solidFill>
                  <a:srgbClr val="FFFFFF"/>
                </a:solidFill>
                <a:latin typeface="Calibri" pitchFamily="34" charset="0"/>
                <a:ea typeface="Calibri" pitchFamily="34" charset="-122"/>
                <a:cs typeface="Calibri" pitchFamily="34" charset="-120"/>
              </a:rPr>
              <a:t>children not registered with a GP left out in 14 London boroughs (UK Health Security Agency, 2026)</a:t>
            </a:r>
            <a:endParaRPr lang="en-US" sz="14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Social Processes, Media and Ideologies</a:t>
            </a:r>
            <a:endParaRPr lang="en-US" sz="3200" dirty="0"/>
          </a:p>
        </p:txBody>
      </p:sp>
      <p:sp>
        <p:nvSpPr>
          <p:cNvPr id="3" name="Media card"/>
          <p:cNvSpPr/>
          <p:nvPr/>
        </p:nvSpPr>
        <p:spPr>
          <a:xfrm>
            <a:off x="548640" y="1325880"/>
            <a:ext cx="5440680" cy="1965960"/>
          </a:xfrm>
          <a:prstGeom prst="roundRect">
            <a:avLst>
              <a:gd name="adj" fmla="val 5581"/>
            </a:avLst>
          </a:prstGeom>
          <a:solidFill>
            <a:schemeClr val="bg2"/>
          </a:solidFill>
          <a:ln/>
        </p:spPr>
        <p:txBody>
          <a:bodyPr/>
          <a:lstStyle/>
          <a:p>
            <a:endParaRPr lang="en-GB"/>
          </a:p>
        </p:txBody>
      </p:sp>
      <p:sp>
        <p:nvSpPr>
          <p:cNvPr id="6" name="Text 3"/>
          <p:cNvSpPr txBox="1"/>
          <p:nvPr/>
        </p:nvSpPr>
        <p:spPr>
          <a:xfrm>
            <a:off x="1783080" y="1600200"/>
            <a:ext cx="3931920" cy="41148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Media</a:t>
            </a:r>
            <a:endParaRPr lang="en-US" sz="1900" dirty="0"/>
          </a:p>
        </p:txBody>
      </p:sp>
      <p:sp>
        <p:nvSpPr>
          <p:cNvPr id="7" name="Text 4"/>
          <p:cNvSpPr txBox="1"/>
          <p:nvPr/>
        </p:nvSpPr>
        <p:spPr>
          <a:xfrm>
            <a:off x="1783080" y="2075688"/>
            <a:ext cx="3931920" cy="109728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The 1998 Wakefield study linking MMR to autism was fraudulent, but media coverage damaged trust for years (Science Learning Hub, 2025)</a:t>
            </a:r>
            <a:endParaRPr lang="en-US" sz="1400" dirty="0"/>
          </a:p>
        </p:txBody>
      </p:sp>
      <p:sp>
        <p:nvSpPr>
          <p:cNvPr id="8" name="Social media card"/>
          <p:cNvSpPr/>
          <p:nvPr/>
        </p:nvSpPr>
        <p:spPr>
          <a:xfrm>
            <a:off x="6172200" y="1325880"/>
            <a:ext cx="5440680" cy="1965960"/>
          </a:xfrm>
          <a:prstGeom prst="roundRect">
            <a:avLst>
              <a:gd name="adj" fmla="val 5581"/>
            </a:avLst>
          </a:prstGeom>
          <a:solidFill>
            <a:schemeClr val="bg2"/>
          </a:solidFill>
          <a:ln/>
        </p:spPr>
        <p:txBody>
          <a:bodyPr/>
          <a:lstStyle/>
          <a:p>
            <a:endParaRPr lang="en-GB"/>
          </a:p>
        </p:txBody>
      </p:sp>
      <p:sp>
        <p:nvSpPr>
          <p:cNvPr id="11" name="Text 7"/>
          <p:cNvSpPr txBox="1"/>
          <p:nvPr/>
        </p:nvSpPr>
        <p:spPr>
          <a:xfrm>
            <a:off x="7406640" y="1600200"/>
            <a:ext cx="3931920" cy="41148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Social media</a:t>
            </a:r>
            <a:endParaRPr lang="en-US" sz="1900" dirty="0"/>
          </a:p>
        </p:txBody>
      </p:sp>
      <p:sp>
        <p:nvSpPr>
          <p:cNvPr id="12" name="Text 8"/>
          <p:cNvSpPr txBox="1"/>
          <p:nvPr/>
        </p:nvSpPr>
        <p:spPr>
          <a:xfrm>
            <a:off x="7406640" y="2075688"/>
            <a:ext cx="3931920" cy="109728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False stories spread online. In Leeds, 81 trained community vaccine champions answered questions in trusted places (Local Government Association, 2026a)</a:t>
            </a:r>
            <a:endParaRPr lang="en-US" sz="1400" dirty="0"/>
          </a:p>
        </p:txBody>
      </p:sp>
      <p:sp>
        <p:nvSpPr>
          <p:cNvPr id="13" name="Trust (social process) card"/>
          <p:cNvSpPr/>
          <p:nvPr/>
        </p:nvSpPr>
        <p:spPr>
          <a:xfrm>
            <a:off x="548640" y="3474720"/>
            <a:ext cx="5440680" cy="1965960"/>
          </a:xfrm>
          <a:prstGeom prst="roundRect">
            <a:avLst>
              <a:gd name="adj" fmla="val 5581"/>
            </a:avLst>
          </a:prstGeom>
          <a:solidFill>
            <a:schemeClr val="bg2"/>
          </a:solidFill>
          <a:ln/>
        </p:spPr>
        <p:txBody>
          <a:bodyPr/>
          <a:lstStyle/>
          <a:p>
            <a:endParaRPr lang="en-GB"/>
          </a:p>
        </p:txBody>
      </p:sp>
      <p:sp>
        <p:nvSpPr>
          <p:cNvPr id="16" name="Text 11"/>
          <p:cNvSpPr txBox="1"/>
          <p:nvPr/>
        </p:nvSpPr>
        <p:spPr>
          <a:xfrm>
            <a:off x="1783080" y="3749040"/>
            <a:ext cx="3931920" cy="41148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Trust (social process)</a:t>
            </a:r>
            <a:endParaRPr lang="en-US" sz="1900" dirty="0"/>
          </a:p>
        </p:txBody>
      </p:sp>
      <p:sp>
        <p:nvSpPr>
          <p:cNvPr id="17" name="Text 12"/>
          <p:cNvSpPr txBox="1"/>
          <p:nvPr/>
        </p:nvSpPr>
        <p:spPr>
          <a:xfrm>
            <a:off x="1783080" y="4224528"/>
            <a:ext cx="3931920" cy="109728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Parents want to talk to a real person, not just get a letter (Chisnall et al., 2025)</a:t>
            </a:r>
            <a:endParaRPr lang="en-US" sz="1400" dirty="0"/>
          </a:p>
        </p:txBody>
      </p:sp>
      <p:sp>
        <p:nvSpPr>
          <p:cNvPr id="18" name="Ideology card"/>
          <p:cNvSpPr/>
          <p:nvPr/>
        </p:nvSpPr>
        <p:spPr>
          <a:xfrm>
            <a:off x="6172200" y="3474720"/>
            <a:ext cx="5440680" cy="1965960"/>
          </a:xfrm>
          <a:prstGeom prst="roundRect">
            <a:avLst>
              <a:gd name="adj" fmla="val 5581"/>
            </a:avLst>
          </a:prstGeom>
          <a:solidFill>
            <a:schemeClr val="bg2"/>
          </a:solidFill>
          <a:ln/>
        </p:spPr>
        <p:txBody>
          <a:bodyPr/>
          <a:lstStyle/>
          <a:p>
            <a:endParaRPr lang="en-GB"/>
          </a:p>
        </p:txBody>
      </p:sp>
      <p:sp>
        <p:nvSpPr>
          <p:cNvPr id="21" name="Text 15"/>
          <p:cNvSpPr txBox="1"/>
          <p:nvPr/>
        </p:nvSpPr>
        <p:spPr>
          <a:xfrm>
            <a:off x="7406640" y="3749040"/>
            <a:ext cx="3931920" cy="411480"/>
          </a:xfrm>
          <a:prstGeom prst="rect">
            <a:avLst/>
          </a:prstGeom>
          <a:noFill/>
          <a:ln/>
        </p:spPr>
        <p:txBody>
          <a:bodyPr wrap="square" lIns="0" tIns="0" rIns="0" bIns="0" rtlCol="0" anchor="t"/>
          <a:lstStyle/>
          <a:p>
            <a:pPr marL="0" indent="0">
              <a:buNone/>
            </a:pPr>
            <a:r>
              <a:rPr lang="en-US" sz="1900" b="1" dirty="0">
                <a:solidFill>
                  <a:schemeClr val="tx2"/>
                </a:solidFill>
                <a:latin typeface="Cambria" pitchFamily="34" charset="0"/>
                <a:ea typeface="Cambria" pitchFamily="34" charset="-122"/>
                <a:cs typeface="Cambria" pitchFamily="34" charset="-120"/>
              </a:rPr>
              <a:t>Ideology</a:t>
            </a:r>
            <a:endParaRPr lang="en-US" sz="1900" dirty="0"/>
          </a:p>
        </p:txBody>
      </p:sp>
      <p:sp>
        <p:nvSpPr>
          <p:cNvPr id="22" name="Text 16"/>
          <p:cNvSpPr txBox="1"/>
          <p:nvPr/>
        </p:nvSpPr>
        <p:spPr>
          <a:xfrm>
            <a:off x="7406640" y="4224528"/>
            <a:ext cx="3931920" cy="109728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Vaccination is a free choice in England, but stopping measles needs almost everyone to take part</a:t>
            </a:r>
            <a:endParaRPr lang="en-US" sz="1400" dirty="0"/>
          </a:p>
        </p:txBody>
      </p:sp>
      <p:sp>
        <p:nvSpPr>
          <p:cNvPr id="23" name="Text 17"/>
          <p:cNvSpPr txBox="1"/>
          <p:nvPr/>
        </p:nvSpPr>
        <p:spPr>
          <a:xfrm>
            <a:off x="548640" y="5806440"/>
            <a:ext cx="11064240" cy="411480"/>
          </a:xfrm>
          <a:prstGeom prst="rect">
            <a:avLst/>
          </a:prstGeom>
          <a:noFill/>
          <a:ln/>
        </p:spPr>
        <p:txBody>
          <a:bodyPr wrap="square" lIns="0" tIns="0" rIns="0" bIns="0" rtlCol="0" anchor="t"/>
          <a:lstStyle/>
          <a:p>
            <a:pPr marL="0" indent="0">
              <a:buNone/>
            </a:pPr>
            <a:r>
              <a:rPr lang="en-US" sz="1500" b="1" dirty="0">
                <a:solidFill>
                  <a:schemeClr val="accent1"/>
                </a:solidFill>
                <a:latin typeface="Calibri" pitchFamily="34" charset="0"/>
                <a:ea typeface="Calibri" pitchFamily="34" charset="-122"/>
                <a:cs typeface="Calibri" pitchFamily="34" charset="-120"/>
              </a:rPr>
              <a:t>Critical point: </a:t>
            </a:r>
            <a:r>
              <a:rPr lang="en-US" sz="1500" dirty="0">
                <a:solidFill>
                  <a:schemeClr val="tx1"/>
                </a:solidFill>
                <a:latin typeface="Calibri" pitchFamily="34" charset="0"/>
                <a:ea typeface="Calibri" pitchFamily="34" charset="-122"/>
                <a:cs typeface="Calibri" pitchFamily="34" charset="-120"/>
              </a:rPr>
              <a:t>calling parents "hesitant" can hide real problems, such as getting an appointment</a:t>
            </a:r>
            <a:endParaRPr lang="en-US" sz="15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Service Delivery: How Vaccines Reach Families</a:t>
            </a:r>
            <a:endParaRPr lang="en-US" sz="3200" dirty="0"/>
          </a:p>
        </p:txBody>
      </p:sp>
      <p:sp>
        <p:nvSpPr>
          <p:cNvPr id="3" name="Universal and free card"/>
          <p:cNvSpPr/>
          <p:nvPr/>
        </p:nvSpPr>
        <p:spPr>
          <a:xfrm>
            <a:off x="548640" y="1325880"/>
            <a:ext cx="2633472" cy="3566160"/>
          </a:xfrm>
          <a:prstGeom prst="roundRect">
            <a:avLst>
              <a:gd name="adj" fmla="val 4167"/>
            </a:avLst>
          </a:prstGeom>
          <a:solidFill>
            <a:schemeClr val="bg2"/>
          </a:solidFill>
          <a:ln/>
        </p:spPr>
        <p:txBody>
          <a:bodyPr/>
          <a:lstStyle/>
          <a:p>
            <a:endParaRPr lang="en-GB"/>
          </a:p>
        </p:txBody>
      </p:sp>
      <p:sp>
        <p:nvSpPr>
          <p:cNvPr id="6" name="Text 3"/>
          <p:cNvSpPr txBox="1"/>
          <p:nvPr/>
        </p:nvSpPr>
        <p:spPr>
          <a:xfrm>
            <a:off x="731520" y="2560320"/>
            <a:ext cx="2267712" cy="457200"/>
          </a:xfrm>
          <a:prstGeom prst="rect">
            <a:avLst/>
          </a:prstGeom>
          <a:noFill/>
          <a:ln/>
        </p:spPr>
        <p:txBody>
          <a:bodyPr wrap="square" lIns="0" tIns="0" rIns="0" bIns="0" rtlCol="0" anchor="t"/>
          <a:lstStyle/>
          <a:p>
            <a:pPr marL="0" indent="0" algn="ctr">
              <a:buNone/>
            </a:pPr>
            <a:r>
              <a:rPr lang="en-US" sz="1700" b="1" dirty="0">
                <a:solidFill>
                  <a:schemeClr val="tx2"/>
                </a:solidFill>
                <a:latin typeface="Cambria" pitchFamily="34" charset="0"/>
                <a:ea typeface="Cambria" pitchFamily="34" charset="-122"/>
                <a:cs typeface="Cambria" pitchFamily="34" charset="-120"/>
              </a:rPr>
              <a:t>Universal and free</a:t>
            </a:r>
            <a:endParaRPr lang="en-US" sz="1700" dirty="0"/>
          </a:p>
        </p:txBody>
      </p:sp>
      <p:sp>
        <p:nvSpPr>
          <p:cNvPr id="7" name="Text 4"/>
          <p:cNvSpPr txBox="1"/>
          <p:nvPr/>
        </p:nvSpPr>
        <p:spPr>
          <a:xfrm>
            <a:off x="777240" y="3108960"/>
            <a:ext cx="2194560" cy="164592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Free through the NHS, so cost is not a barrier</a:t>
            </a:r>
            <a:endParaRPr lang="en-US" sz="1400" dirty="0"/>
          </a:p>
        </p:txBody>
      </p:sp>
      <p:sp>
        <p:nvSpPr>
          <p:cNvPr id="8" name="Digital access card"/>
          <p:cNvSpPr/>
          <p:nvPr/>
        </p:nvSpPr>
        <p:spPr>
          <a:xfrm>
            <a:off x="3364992" y="1325880"/>
            <a:ext cx="2633472" cy="3566160"/>
          </a:xfrm>
          <a:prstGeom prst="roundRect">
            <a:avLst>
              <a:gd name="adj" fmla="val 4167"/>
            </a:avLst>
          </a:prstGeom>
          <a:solidFill>
            <a:schemeClr val="bg2"/>
          </a:solidFill>
          <a:ln/>
        </p:spPr>
        <p:txBody>
          <a:bodyPr/>
          <a:lstStyle/>
          <a:p>
            <a:endParaRPr lang="en-GB"/>
          </a:p>
        </p:txBody>
      </p:sp>
      <p:sp>
        <p:nvSpPr>
          <p:cNvPr id="11" name="Text 7"/>
          <p:cNvSpPr txBox="1"/>
          <p:nvPr/>
        </p:nvSpPr>
        <p:spPr>
          <a:xfrm>
            <a:off x="3547872" y="2560320"/>
            <a:ext cx="2267712" cy="457200"/>
          </a:xfrm>
          <a:prstGeom prst="rect">
            <a:avLst/>
          </a:prstGeom>
          <a:noFill/>
          <a:ln/>
        </p:spPr>
        <p:txBody>
          <a:bodyPr wrap="square" lIns="0" tIns="0" rIns="0" bIns="0" rtlCol="0" anchor="t"/>
          <a:lstStyle/>
          <a:p>
            <a:pPr marL="0" indent="0" algn="ctr">
              <a:buNone/>
            </a:pPr>
            <a:r>
              <a:rPr lang="en-US" sz="1700" b="1" dirty="0">
                <a:solidFill>
                  <a:schemeClr val="tx2"/>
                </a:solidFill>
                <a:latin typeface="Cambria" pitchFamily="34" charset="0"/>
                <a:ea typeface="Cambria" pitchFamily="34" charset="-122"/>
                <a:cs typeface="Cambria" pitchFamily="34" charset="-120"/>
              </a:rPr>
              <a:t>Digital access</a:t>
            </a:r>
            <a:endParaRPr lang="en-US" sz="1700" dirty="0"/>
          </a:p>
        </p:txBody>
      </p:sp>
      <p:sp>
        <p:nvSpPr>
          <p:cNvPr id="12" name="Text 8"/>
          <p:cNvSpPr txBox="1"/>
          <p:nvPr/>
        </p:nvSpPr>
        <p:spPr>
          <a:xfrm>
            <a:off x="3593592" y="3108960"/>
            <a:ext cx="2194560" cy="164592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NHS App vaccine records and booking are planned (NHS England, 2023)</a:t>
            </a:r>
            <a:endParaRPr lang="en-US" sz="1400" dirty="0"/>
          </a:p>
        </p:txBody>
      </p:sp>
      <p:sp>
        <p:nvSpPr>
          <p:cNvPr id="13" name="Community outreach card"/>
          <p:cNvSpPr/>
          <p:nvPr/>
        </p:nvSpPr>
        <p:spPr>
          <a:xfrm>
            <a:off x="6181344" y="1325880"/>
            <a:ext cx="2633472" cy="3566160"/>
          </a:xfrm>
          <a:prstGeom prst="roundRect">
            <a:avLst>
              <a:gd name="adj" fmla="val 4167"/>
            </a:avLst>
          </a:prstGeom>
          <a:solidFill>
            <a:schemeClr val="bg2"/>
          </a:solidFill>
          <a:ln/>
        </p:spPr>
        <p:txBody>
          <a:bodyPr/>
          <a:lstStyle/>
          <a:p>
            <a:endParaRPr lang="en-GB"/>
          </a:p>
        </p:txBody>
      </p:sp>
      <p:sp>
        <p:nvSpPr>
          <p:cNvPr id="16" name="Text 11"/>
          <p:cNvSpPr txBox="1"/>
          <p:nvPr/>
        </p:nvSpPr>
        <p:spPr>
          <a:xfrm>
            <a:off x="6364224" y="2560320"/>
            <a:ext cx="2267712" cy="457200"/>
          </a:xfrm>
          <a:prstGeom prst="rect">
            <a:avLst/>
          </a:prstGeom>
          <a:noFill/>
          <a:ln/>
        </p:spPr>
        <p:txBody>
          <a:bodyPr wrap="square" lIns="0" tIns="0" rIns="0" bIns="0" rtlCol="0" anchor="t"/>
          <a:lstStyle/>
          <a:p>
            <a:pPr marL="0" indent="0" algn="ctr">
              <a:buNone/>
            </a:pPr>
            <a:r>
              <a:rPr lang="en-US" sz="1700" b="1" dirty="0">
                <a:solidFill>
                  <a:schemeClr val="tx2"/>
                </a:solidFill>
                <a:latin typeface="Cambria" pitchFamily="34" charset="0"/>
                <a:ea typeface="Cambria" pitchFamily="34" charset="-122"/>
                <a:cs typeface="Cambria" pitchFamily="34" charset="-120"/>
              </a:rPr>
              <a:t>Community outreach</a:t>
            </a:r>
            <a:endParaRPr lang="en-US" sz="1700" dirty="0"/>
          </a:p>
        </p:txBody>
      </p:sp>
      <p:sp>
        <p:nvSpPr>
          <p:cNvPr id="17" name="Text 12"/>
          <p:cNvSpPr txBox="1"/>
          <p:nvPr/>
        </p:nvSpPr>
        <p:spPr>
          <a:xfrm>
            <a:off x="6409944" y="3108960"/>
            <a:ext cx="2194560" cy="164592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Drop-in clinics in homes and family hubs, e.g. Blackpool (Local Government Association, 2026b)</a:t>
            </a:r>
            <a:endParaRPr lang="en-US" sz="1400" dirty="0"/>
          </a:p>
        </p:txBody>
      </p:sp>
      <p:sp>
        <p:nvSpPr>
          <p:cNvPr id="18" name="Schools card"/>
          <p:cNvSpPr/>
          <p:nvPr/>
        </p:nvSpPr>
        <p:spPr>
          <a:xfrm>
            <a:off x="8997696" y="1325880"/>
            <a:ext cx="2633472" cy="3566160"/>
          </a:xfrm>
          <a:prstGeom prst="roundRect">
            <a:avLst>
              <a:gd name="adj" fmla="val 4167"/>
            </a:avLst>
          </a:prstGeom>
          <a:solidFill>
            <a:schemeClr val="bg2"/>
          </a:solidFill>
          <a:ln/>
        </p:spPr>
        <p:txBody>
          <a:bodyPr/>
          <a:lstStyle/>
          <a:p>
            <a:endParaRPr lang="en-GB"/>
          </a:p>
        </p:txBody>
      </p:sp>
      <p:sp>
        <p:nvSpPr>
          <p:cNvPr id="21" name="Text 15"/>
          <p:cNvSpPr txBox="1"/>
          <p:nvPr/>
        </p:nvSpPr>
        <p:spPr>
          <a:xfrm>
            <a:off x="9180576" y="2560320"/>
            <a:ext cx="2267712" cy="457200"/>
          </a:xfrm>
          <a:prstGeom prst="rect">
            <a:avLst/>
          </a:prstGeom>
          <a:noFill/>
          <a:ln/>
        </p:spPr>
        <p:txBody>
          <a:bodyPr wrap="square" lIns="0" tIns="0" rIns="0" bIns="0" rtlCol="0" anchor="t"/>
          <a:lstStyle/>
          <a:p>
            <a:pPr marL="0" indent="0" algn="ctr">
              <a:buNone/>
            </a:pPr>
            <a:r>
              <a:rPr lang="en-US" sz="1700" b="1" dirty="0">
                <a:solidFill>
                  <a:schemeClr val="tx2"/>
                </a:solidFill>
                <a:latin typeface="Cambria" pitchFamily="34" charset="0"/>
                <a:ea typeface="Cambria" pitchFamily="34" charset="-122"/>
                <a:cs typeface="Cambria" pitchFamily="34" charset="-120"/>
              </a:rPr>
              <a:t>Schools</a:t>
            </a:r>
            <a:endParaRPr lang="en-US" sz="1700" dirty="0"/>
          </a:p>
        </p:txBody>
      </p:sp>
      <p:sp>
        <p:nvSpPr>
          <p:cNvPr id="22" name="Text 16"/>
          <p:cNvSpPr txBox="1"/>
          <p:nvPr/>
        </p:nvSpPr>
        <p:spPr>
          <a:xfrm>
            <a:off x="9226296" y="3108960"/>
            <a:ext cx="2194560" cy="164592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School vaccination teams: Health in All Policies in action</a:t>
            </a:r>
            <a:endParaRPr lang="en-US" sz="1400" dirty="0"/>
          </a:p>
        </p:txBody>
      </p:sp>
      <p:sp>
        <p:nvSpPr>
          <p:cNvPr id="23" name="Campaign banner"/>
          <p:cNvSpPr/>
          <p:nvPr/>
        </p:nvSpPr>
        <p:spPr>
          <a:xfrm>
            <a:off x="548640" y="5120640"/>
            <a:ext cx="11064240" cy="1097280"/>
          </a:xfrm>
          <a:prstGeom prst="roundRect">
            <a:avLst>
              <a:gd name="adj" fmla="val 10000"/>
            </a:avLst>
          </a:prstGeom>
          <a:solidFill>
            <a:schemeClr val="tx2"/>
          </a:solidFill>
          <a:ln/>
        </p:spPr>
        <p:txBody>
          <a:bodyPr/>
          <a:lstStyle/>
          <a:p>
            <a:endParaRPr lang="en-GB"/>
          </a:p>
        </p:txBody>
      </p:sp>
      <p:sp>
        <p:nvSpPr>
          <p:cNvPr id="26" name="Text 19"/>
          <p:cNvSpPr txBox="1"/>
          <p:nvPr/>
        </p:nvSpPr>
        <p:spPr>
          <a:xfrm>
            <a:off x="1737360" y="5257800"/>
            <a:ext cx="9692640" cy="822960"/>
          </a:xfrm>
          <a:prstGeom prst="rect">
            <a:avLst/>
          </a:prstGeom>
          <a:noFill/>
          <a:ln/>
        </p:spPr>
        <p:txBody>
          <a:bodyPr wrap="square" lIns="0" tIns="0" rIns="0" bIns="0" rtlCol="0" anchor="ctr"/>
          <a:lstStyle/>
          <a:p>
            <a:pPr marL="0" indent="0">
              <a:buNone/>
            </a:pPr>
            <a:r>
              <a:rPr lang="en-US" sz="1500" b="1" dirty="0">
                <a:solidFill>
                  <a:srgbClr val="F2B84B"/>
                </a:solidFill>
                <a:latin typeface="Calibri" pitchFamily="34" charset="0"/>
                <a:ea typeface="Calibri" pitchFamily="34" charset="-122"/>
                <a:cs typeface="Calibri" pitchFamily="34" charset="-120"/>
              </a:rPr>
              <a:t>Public health campaign: </a:t>
            </a:r>
            <a:r>
              <a:rPr lang="en-US" sz="1500" dirty="0">
                <a:solidFill>
                  <a:srgbClr val="FFFFFF"/>
                </a:solidFill>
                <a:latin typeface="Calibri" pitchFamily="34" charset="0"/>
                <a:ea typeface="Calibri" pitchFamily="34" charset="-122"/>
                <a:cs typeface="Calibri" pitchFamily="34" charset="-120"/>
              </a:rPr>
              <a:t>UKHSA expanded its childhood vaccination advertising campaign in 2024, focusing on London, the West Midlands and the North West (UK Health Security Agency, 2024b)</a:t>
            </a:r>
            <a:endParaRPr lang="en-US" sz="1500" dirty="0"/>
          </a:p>
        </p:txBody>
      </p:sp>
      <p:sp>
        <p:nvSpPr>
          <p:cNvPr id="27"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Case Study: The 2023–24 MMR Catch-up Campaign</a:t>
            </a:r>
            <a:endParaRPr lang="en-US" sz="3200" dirty="0"/>
          </a:p>
        </p:txBody>
      </p:sp>
      <p:sp>
        <p:nvSpPr>
          <p:cNvPr id="3" name="Text 1"/>
          <p:cNvSpPr txBox="1"/>
          <p:nvPr/>
        </p:nvSpPr>
        <p:spPr>
          <a:xfrm>
            <a:off x="548640" y="1234440"/>
            <a:ext cx="11064240" cy="68580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NHS England began a national catch-up campaign in November 2023 after measles outbreaks (UK Health Security Agency, 2024a). The Health Belief Model shows how it was planned:</a:t>
            </a:r>
            <a:endParaRPr lang="en-US" sz="1500" dirty="0"/>
          </a:p>
        </p:txBody>
      </p:sp>
      <p:sp>
        <p:nvSpPr>
          <p:cNvPr id="4" name="Perceived susceptibility card"/>
          <p:cNvSpPr/>
          <p:nvPr/>
        </p:nvSpPr>
        <p:spPr>
          <a:xfrm>
            <a:off x="548640" y="2103120"/>
            <a:ext cx="3566160" cy="1325880"/>
          </a:xfrm>
          <a:prstGeom prst="roundRect">
            <a:avLst>
              <a:gd name="adj" fmla="val 8276"/>
            </a:avLst>
          </a:prstGeom>
          <a:solidFill>
            <a:schemeClr val="bg2"/>
          </a:solidFill>
          <a:ln/>
        </p:spPr>
        <p:txBody>
          <a:bodyPr/>
          <a:lstStyle/>
          <a:p>
            <a:endParaRPr lang="en-GB"/>
          </a:p>
        </p:txBody>
      </p:sp>
      <p:sp>
        <p:nvSpPr>
          <p:cNvPr id="5" name="Text 3"/>
          <p:cNvSpPr txBox="1"/>
          <p:nvPr/>
        </p:nvSpPr>
        <p:spPr>
          <a:xfrm>
            <a:off x="777240" y="2267712"/>
            <a:ext cx="3108960" cy="365760"/>
          </a:xfrm>
          <a:prstGeom prst="rect">
            <a:avLst/>
          </a:prstGeom>
          <a:noFill/>
          <a:ln/>
        </p:spPr>
        <p:txBody>
          <a:bodyPr wrap="square" lIns="0" tIns="0" rIns="0" bIns="0" rtlCol="0" anchor="t"/>
          <a:lstStyle/>
          <a:p>
            <a:pPr marL="0" indent="0">
              <a:buNone/>
            </a:pPr>
            <a:r>
              <a:rPr lang="en-US" sz="1600" b="1" dirty="0">
                <a:solidFill>
                  <a:schemeClr val="accent2"/>
                </a:solidFill>
                <a:latin typeface="Calibri" pitchFamily="34" charset="0"/>
                <a:ea typeface="Calibri" pitchFamily="34" charset="-122"/>
                <a:cs typeface="Calibri" pitchFamily="34" charset="-120"/>
              </a:rPr>
              <a:t>Perceived susceptibility</a:t>
            </a:r>
            <a:endParaRPr lang="en-US" sz="1600" dirty="0"/>
          </a:p>
        </p:txBody>
      </p:sp>
      <p:sp>
        <p:nvSpPr>
          <p:cNvPr id="6" name="Text 4"/>
          <p:cNvSpPr txBox="1"/>
          <p:nvPr/>
        </p:nvSpPr>
        <p:spPr>
          <a:xfrm>
            <a:off x="777240" y="2670048"/>
            <a:ext cx="3108960" cy="64008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Local outbreak warnings</a:t>
            </a:r>
            <a:endParaRPr lang="en-US" sz="1500" dirty="0"/>
          </a:p>
        </p:txBody>
      </p:sp>
      <p:sp>
        <p:nvSpPr>
          <p:cNvPr id="7" name="Perceived severity card"/>
          <p:cNvSpPr/>
          <p:nvPr/>
        </p:nvSpPr>
        <p:spPr>
          <a:xfrm>
            <a:off x="4297680" y="2103120"/>
            <a:ext cx="3566160" cy="1325880"/>
          </a:xfrm>
          <a:prstGeom prst="roundRect">
            <a:avLst>
              <a:gd name="adj" fmla="val 8276"/>
            </a:avLst>
          </a:prstGeom>
          <a:solidFill>
            <a:schemeClr val="bg2"/>
          </a:solidFill>
          <a:ln/>
        </p:spPr>
        <p:txBody>
          <a:bodyPr/>
          <a:lstStyle/>
          <a:p>
            <a:endParaRPr lang="en-GB"/>
          </a:p>
        </p:txBody>
      </p:sp>
      <p:sp>
        <p:nvSpPr>
          <p:cNvPr id="8" name="Text 6"/>
          <p:cNvSpPr txBox="1"/>
          <p:nvPr/>
        </p:nvSpPr>
        <p:spPr>
          <a:xfrm>
            <a:off x="4526280" y="2267712"/>
            <a:ext cx="3108960" cy="365760"/>
          </a:xfrm>
          <a:prstGeom prst="rect">
            <a:avLst/>
          </a:prstGeom>
          <a:noFill/>
          <a:ln/>
        </p:spPr>
        <p:txBody>
          <a:bodyPr wrap="square" lIns="0" tIns="0" rIns="0" bIns="0" rtlCol="0" anchor="t"/>
          <a:lstStyle/>
          <a:p>
            <a:pPr marL="0" indent="0">
              <a:buNone/>
            </a:pPr>
            <a:r>
              <a:rPr lang="en-US" sz="1600" b="1" dirty="0">
                <a:solidFill>
                  <a:schemeClr val="accent2"/>
                </a:solidFill>
                <a:latin typeface="Calibri" pitchFamily="34" charset="0"/>
                <a:ea typeface="Calibri" pitchFamily="34" charset="-122"/>
                <a:cs typeface="Calibri" pitchFamily="34" charset="-120"/>
              </a:rPr>
              <a:t>Perceived severity</a:t>
            </a:r>
            <a:endParaRPr lang="en-US" sz="1600" dirty="0"/>
          </a:p>
        </p:txBody>
      </p:sp>
      <p:sp>
        <p:nvSpPr>
          <p:cNvPr id="9" name="Text 7"/>
          <p:cNvSpPr txBox="1"/>
          <p:nvPr/>
        </p:nvSpPr>
        <p:spPr>
          <a:xfrm>
            <a:off x="4526280" y="2670048"/>
            <a:ext cx="3108960" cy="64008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Real stories of very ill children</a:t>
            </a:r>
            <a:endParaRPr lang="en-US" sz="1500" dirty="0"/>
          </a:p>
        </p:txBody>
      </p:sp>
      <p:sp>
        <p:nvSpPr>
          <p:cNvPr id="10" name="Perceived benefits card"/>
          <p:cNvSpPr/>
          <p:nvPr/>
        </p:nvSpPr>
        <p:spPr>
          <a:xfrm>
            <a:off x="8046720" y="2103120"/>
            <a:ext cx="3566160" cy="1325880"/>
          </a:xfrm>
          <a:prstGeom prst="roundRect">
            <a:avLst>
              <a:gd name="adj" fmla="val 8276"/>
            </a:avLst>
          </a:prstGeom>
          <a:solidFill>
            <a:schemeClr val="bg2"/>
          </a:solidFill>
          <a:ln/>
        </p:spPr>
        <p:txBody>
          <a:bodyPr/>
          <a:lstStyle/>
          <a:p>
            <a:endParaRPr lang="en-GB"/>
          </a:p>
        </p:txBody>
      </p:sp>
      <p:sp>
        <p:nvSpPr>
          <p:cNvPr id="11" name="Text 9"/>
          <p:cNvSpPr txBox="1"/>
          <p:nvPr/>
        </p:nvSpPr>
        <p:spPr>
          <a:xfrm>
            <a:off x="8275320" y="2267712"/>
            <a:ext cx="3108960" cy="365760"/>
          </a:xfrm>
          <a:prstGeom prst="rect">
            <a:avLst/>
          </a:prstGeom>
          <a:noFill/>
          <a:ln/>
        </p:spPr>
        <p:txBody>
          <a:bodyPr wrap="square" lIns="0" tIns="0" rIns="0" bIns="0" rtlCol="0" anchor="t"/>
          <a:lstStyle/>
          <a:p>
            <a:pPr marL="0" indent="0">
              <a:buNone/>
            </a:pPr>
            <a:r>
              <a:rPr lang="en-US" sz="1600" b="1" dirty="0">
                <a:solidFill>
                  <a:schemeClr val="accent2"/>
                </a:solidFill>
                <a:latin typeface="Calibri" pitchFamily="34" charset="0"/>
                <a:ea typeface="Calibri" pitchFamily="34" charset="-122"/>
                <a:cs typeface="Calibri" pitchFamily="34" charset="-120"/>
              </a:rPr>
              <a:t>Perceived benefits</a:t>
            </a:r>
            <a:endParaRPr lang="en-US" sz="1600" dirty="0"/>
          </a:p>
        </p:txBody>
      </p:sp>
      <p:sp>
        <p:nvSpPr>
          <p:cNvPr id="12" name="Text 10"/>
          <p:cNvSpPr txBox="1"/>
          <p:nvPr/>
        </p:nvSpPr>
        <p:spPr>
          <a:xfrm>
            <a:off x="8275320" y="2670048"/>
            <a:ext cx="3108960" cy="64008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"Two doses give the best protection"</a:t>
            </a:r>
            <a:endParaRPr lang="en-US" sz="1500" dirty="0"/>
          </a:p>
        </p:txBody>
      </p:sp>
      <p:sp>
        <p:nvSpPr>
          <p:cNvPr id="13" name="Perceived barriers card"/>
          <p:cNvSpPr/>
          <p:nvPr/>
        </p:nvSpPr>
        <p:spPr>
          <a:xfrm>
            <a:off x="548640" y="3611880"/>
            <a:ext cx="3566160" cy="1325880"/>
          </a:xfrm>
          <a:prstGeom prst="roundRect">
            <a:avLst>
              <a:gd name="adj" fmla="val 8276"/>
            </a:avLst>
          </a:prstGeom>
          <a:solidFill>
            <a:schemeClr val="tx2"/>
          </a:solidFill>
          <a:ln/>
        </p:spPr>
        <p:txBody>
          <a:bodyPr/>
          <a:lstStyle/>
          <a:p>
            <a:endParaRPr lang="en-GB"/>
          </a:p>
        </p:txBody>
      </p:sp>
      <p:sp>
        <p:nvSpPr>
          <p:cNvPr id="14" name="Text 12"/>
          <p:cNvSpPr txBox="1"/>
          <p:nvPr/>
        </p:nvSpPr>
        <p:spPr>
          <a:xfrm>
            <a:off x="777240" y="3776472"/>
            <a:ext cx="3108960" cy="365760"/>
          </a:xfrm>
          <a:prstGeom prst="rect">
            <a:avLst/>
          </a:prstGeom>
          <a:noFill/>
          <a:ln/>
        </p:spPr>
        <p:txBody>
          <a:bodyPr wrap="square" lIns="0" tIns="0" rIns="0" bIns="0" rtlCol="0" anchor="t"/>
          <a:lstStyle/>
          <a:p>
            <a:pPr marL="0" indent="0">
              <a:buNone/>
            </a:pPr>
            <a:r>
              <a:rPr lang="en-US" sz="1600" b="1" dirty="0">
                <a:solidFill>
                  <a:srgbClr val="F2B84B"/>
                </a:solidFill>
                <a:latin typeface="Calibri" pitchFamily="34" charset="0"/>
                <a:ea typeface="Calibri" pitchFamily="34" charset="-122"/>
                <a:cs typeface="Calibri" pitchFamily="34" charset="-120"/>
              </a:rPr>
              <a:t>Perceived barriers</a:t>
            </a:r>
            <a:endParaRPr lang="en-US" sz="1600" dirty="0"/>
          </a:p>
        </p:txBody>
      </p:sp>
      <p:sp>
        <p:nvSpPr>
          <p:cNvPr id="15" name="Text 13"/>
          <p:cNvSpPr txBox="1"/>
          <p:nvPr/>
        </p:nvSpPr>
        <p:spPr>
          <a:xfrm>
            <a:off x="777240" y="4178808"/>
            <a:ext cx="3108960" cy="64008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Easier booking, clearer information</a:t>
            </a:r>
            <a:endParaRPr lang="en-US" sz="1500" dirty="0"/>
          </a:p>
        </p:txBody>
      </p:sp>
      <p:sp>
        <p:nvSpPr>
          <p:cNvPr id="16" name="Cues to action card"/>
          <p:cNvSpPr/>
          <p:nvPr/>
        </p:nvSpPr>
        <p:spPr>
          <a:xfrm>
            <a:off x="4297680" y="3611880"/>
            <a:ext cx="3566160" cy="1325880"/>
          </a:xfrm>
          <a:prstGeom prst="roundRect">
            <a:avLst>
              <a:gd name="adj" fmla="val 8276"/>
            </a:avLst>
          </a:prstGeom>
          <a:solidFill>
            <a:schemeClr val="bg2"/>
          </a:solidFill>
          <a:ln/>
        </p:spPr>
        <p:txBody>
          <a:bodyPr/>
          <a:lstStyle/>
          <a:p>
            <a:endParaRPr lang="en-GB"/>
          </a:p>
        </p:txBody>
      </p:sp>
      <p:sp>
        <p:nvSpPr>
          <p:cNvPr id="17" name="Text 15"/>
          <p:cNvSpPr txBox="1"/>
          <p:nvPr/>
        </p:nvSpPr>
        <p:spPr>
          <a:xfrm>
            <a:off x="4526280" y="3776472"/>
            <a:ext cx="3108960" cy="365760"/>
          </a:xfrm>
          <a:prstGeom prst="rect">
            <a:avLst/>
          </a:prstGeom>
          <a:noFill/>
          <a:ln/>
        </p:spPr>
        <p:txBody>
          <a:bodyPr wrap="square" lIns="0" tIns="0" rIns="0" bIns="0" rtlCol="0" anchor="t"/>
          <a:lstStyle/>
          <a:p>
            <a:pPr marL="0" indent="0">
              <a:buNone/>
            </a:pPr>
            <a:r>
              <a:rPr lang="en-US" sz="1600" b="1" dirty="0">
                <a:solidFill>
                  <a:schemeClr val="accent2"/>
                </a:solidFill>
                <a:latin typeface="Calibri" pitchFamily="34" charset="0"/>
                <a:ea typeface="Calibri" pitchFamily="34" charset="-122"/>
                <a:cs typeface="Calibri" pitchFamily="34" charset="-120"/>
              </a:rPr>
              <a:t>Cues to action</a:t>
            </a:r>
            <a:endParaRPr lang="en-US" sz="1600" dirty="0"/>
          </a:p>
        </p:txBody>
      </p:sp>
      <p:sp>
        <p:nvSpPr>
          <p:cNvPr id="18" name="Text 16"/>
          <p:cNvSpPr txBox="1"/>
          <p:nvPr/>
        </p:nvSpPr>
        <p:spPr>
          <a:xfrm>
            <a:off x="4526280" y="4178808"/>
            <a:ext cx="3108960" cy="64008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GP letters, texts and community clinics</a:t>
            </a:r>
            <a:endParaRPr lang="en-US" sz="1500" dirty="0"/>
          </a:p>
        </p:txBody>
      </p:sp>
      <p:sp>
        <p:nvSpPr>
          <p:cNvPr id="19" name="Self-efficacy card"/>
          <p:cNvSpPr/>
          <p:nvPr/>
        </p:nvSpPr>
        <p:spPr>
          <a:xfrm>
            <a:off x="8046720" y="3611880"/>
            <a:ext cx="3566160" cy="1325880"/>
          </a:xfrm>
          <a:prstGeom prst="roundRect">
            <a:avLst>
              <a:gd name="adj" fmla="val 8276"/>
            </a:avLst>
          </a:prstGeom>
          <a:solidFill>
            <a:schemeClr val="bg2"/>
          </a:solidFill>
          <a:ln/>
        </p:spPr>
        <p:txBody>
          <a:bodyPr/>
          <a:lstStyle/>
          <a:p>
            <a:endParaRPr lang="en-GB"/>
          </a:p>
        </p:txBody>
      </p:sp>
      <p:sp>
        <p:nvSpPr>
          <p:cNvPr id="20" name="Text 18"/>
          <p:cNvSpPr txBox="1"/>
          <p:nvPr/>
        </p:nvSpPr>
        <p:spPr>
          <a:xfrm>
            <a:off x="8275320" y="3776472"/>
            <a:ext cx="3108960" cy="365760"/>
          </a:xfrm>
          <a:prstGeom prst="rect">
            <a:avLst/>
          </a:prstGeom>
          <a:noFill/>
          <a:ln/>
        </p:spPr>
        <p:txBody>
          <a:bodyPr wrap="square" lIns="0" tIns="0" rIns="0" bIns="0" rtlCol="0" anchor="t"/>
          <a:lstStyle/>
          <a:p>
            <a:pPr marL="0" indent="0">
              <a:buNone/>
            </a:pPr>
            <a:r>
              <a:rPr lang="en-US" sz="1600" b="1" dirty="0">
                <a:solidFill>
                  <a:schemeClr val="accent2"/>
                </a:solidFill>
                <a:latin typeface="Calibri" pitchFamily="34" charset="0"/>
                <a:ea typeface="Calibri" pitchFamily="34" charset="-122"/>
                <a:cs typeface="Calibri" pitchFamily="34" charset="-120"/>
              </a:rPr>
              <a:t>Self-efficacy</a:t>
            </a:r>
            <a:endParaRPr lang="en-US" sz="1600" dirty="0"/>
          </a:p>
        </p:txBody>
      </p:sp>
      <p:sp>
        <p:nvSpPr>
          <p:cNvPr id="21" name="Text 19"/>
          <p:cNvSpPr txBox="1"/>
          <p:nvPr/>
        </p:nvSpPr>
        <p:spPr>
          <a:xfrm>
            <a:off x="8275320" y="4178808"/>
            <a:ext cx="3108960" cy="640080"/>
          </a:xfrm>
          <a:prstGeom prst="rect">
            <a:avLst/>
          </a:prstGeom>
          <a:noFill/>
          <a:ln/>
        </p:spPr>
        <p:txBody>
          <a:bodyPr wrap="square" lIns="0" tIns="0" rIns="0" bIns="0" rtlCol="0" anchor="t"/>
          <a:lstStyle/>
          <a:p>
            <a:pPr marL="0" indent="0">
              <a:buNone/>
            </a:pPr>
            <a:r>
              <a:rPr lang="en-US" sz="1500" dirty="0">
                <a:solidFill>
                  <a:schemeClr val="tx1"/>
                </a:solidFill>
                <a:latin typeface="Calibri" pitchFamily="34" charset="0"/>
                <a:ea typeface="Calibri" pitchFamily="34" charset="-122"/>
                <a:cs typeface="Calibri" pitchFamily="34" charset="-120"/>
              </a:rPr>
              <a:t>"Check your child's Red Book"</a:t>
            </a:r>
            <a:endParaRPr lang="en-US" sz="1500" dirty="0"/>
          </a:p>
        </p:txBody>
      </p:sp>
      <p:sp>
        <p:nvSpPr>
          <p:cNvPr id="22" name="HBM critique"/>
          <p:cNvSpPr/>
          <p:nvPr/>
        </p:nvSpPr>
        <p:spPr>
          <a:xfrm>
            <a:off x="548640" y="5257800"/>
            <a:ext cx="11064240" cy="960120"/>
          </a:xfrm>
          <a:prstGeom prst="roundRect">
            <a:avLst>
              <a:gd name="adj" fmla="val 11429"/>
            </a:avLst>
          </a:prstGeom>
          <a:solidFill>
            <a:schemeClr val="bg2"/>
          </a:solidFill>
          <a:ln/>
        </p:spPr>
        <p:txBody>
          <a:bodyPr/>
          <a:lstStyle/>
          <a:p>
            <a:endParaRPr lang="en-GB"/>
          </a:p>
        </p:txBody>
      </p:sp>
      <p:sp>
        <p:nvSpPr>
          <p:cNvPr id="25" name="Text 22"/>
          <p:cNvSpPr txBox="1"/>
          <p:nvPr/>
        </p:nvSpPr>
        <p:spPr>
          <a:xfrm>
            <a:off x="1600200" y="5349240"/>
            <a:ext cx="9875520" cy="777240"/>
          </a:xfrm>
          <a:prstGeom prst="rect">
            <a:avLst/>
          </a:prstGeom>
          <a:noFill/>
          <a:ln/>
        </p:spPr>
        <p:txBody>
          <a:bodyPr wrap="square" lIns="0" tIns="0" rIns="0" bIns="0" rtlCol="0" anchor="ctr"/>
          <a:lstStyle/>
          <a:p>
            <a:pPr marL="0" indent="0">
              <a:buNone/>
            </a:pPr>
            <a:r>
              <a:rPr lang="en-US" sz="1500" b="1" dirty="0">
                <a:solidFill>
                  <a:schemeClr val="accent1"/>
                </a:solidFill>
                <a:latin typeface="Calibri" pitchFamily="34" charset="0"/>
                <a:ea typeface="Calibri" pitchFamily="34" charset="-122"/>
                <a:cs typeface="Calibri" pitchFamily="34" charset="-120"/>
              </a:rPr>
              <a:t>Limitation: </a:t>
            </a:r>
            <a:r>
              <a:rPr lang="en-US" sz="1500" dirty="0">
                <a:solidFill>
                  <a:schemeClr val="tx1"/>
                </a:solidFill>
                <a:latin typeface="Calibri" pitchFamily="34" charset="0"/>
                <a:ea typeface="Calibri" pitchFamily="34" charset="-122"/>
                <a:cs typeface="Calibri" pitchFamily="34" charset="-120"/>
              </a:rPr>
              <a:t>benefits, barriers and cues matter most (Limbu and Gautam, 2023), but most studies measure intention, not actual behaviour, in adults during COVID-19</a:t>
            </a:r>
            <a:endParaRPr lang="en-US" sz="1500" dirty="0"/>
          </a:p>
        </p:txBody>
      </p:sp>
      <p:sp>
        <p:nvSpPr>
          <p:cNvPr id="26"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Evaluating the Campaign: Successes and Challenges</a:t>
            </a:r>
            <a:endParaRPr lang="en-US" sz="3200" dirty="0"/>
          </a:p>
        </p:txBody>
      </p:sp>
      <p:sp>
        <p:nvSpPr>
          <p:cNvPr id="3" name="Successes card"/>
          <p:cNvSpPr/>
          <p:nvPr/>
        </p:nvSpPr>
        <p:spPr>
          <a:xfrm>
            <a:off x="548640" y="1325880"/>
            <a:ext cx="5440680" cy="4892040"/>
          </a:xfrm>
          <a:prstGeom prst="roundRect">
            <a:avLst>
              <a:gd name="adj" fmla="val 2243"/>
            </a:avLst>
          </a:prstGeom>
          <a:solidFill>
            <a:schemeClr val="bg2"/>
          </a:solidFill>
          <a:ln/>
        </p:spPr>
        <p:txBody>
          <a:bodyPr/>
          <a:lstStyle/>
          <a:p>
            <a:endParaRPr lang="en-GB"/>
          </a:p>
        </p:txBody>
      </p:sp>
      <p:sp>
        <p:nvSpPr>
          <p:cNvPr id="6" name="Text 3"/>
          <p:cNvSpPr txBox="1"/>
          <p:nvPr/>
        </p:nvSpPr>
        <p:spPr>
          <a:xfrm>
            <a:off x="1600200" y="1600200"/>
            <a:ext cx="3657600" cy="457200"/>
          </a:xfrm>
          <a:prstGeom prst="rect">
            <a:avLst/>
          </a:prstGeom>
          <a:noFill/>
          <a:ln/>
        </p:spPr>
        <p:txBody>
          <a:bodyPr wrap="square" lIns="0" tIns="0" rIns="0" bIns="0" rtlCol="0" anchor="t"/>
          <a:lstStyle/>
          <a:p>
            <a:pPr marL="0" indent="0">
              <a:buNone/>
            </a:pPr>
            <a:r>
              <a:rPr lang="en-US" sz="2000" b="1" dirty="0">
                <a:solidFill>
                  <a:schemeClr val="tx2"/>
                </a:solidFill>
                <a:latin typeface="Cambria" pitchFamily="34" charset="0"/>
                <a:ea typeface="Cambria" pitchFamily="34" charset="-122"/>
                <a:cs typeface="Cambria" pitchFamily="34" charset="-120"/>
              </a:rPr>
              <a:t>Successes</a:t>
            </a:r>
            <a:endParaRPr lang="en-US" sz="2000" dirty="0"/>
          </a:p>
        </p:txBody>
      </p:sp>
      <p:sp>
        <p:nvSpPr>
          <p:cNvPr id="7" name="Text 4"/>
          <p:cNvSpPr txBox="1"/>
          <p:nvPr/>
        </p:nvSpPr>
        <p:spPr>
          <a:xfrm>
            <a:off x="822960" y="2286000"/>
            <a:ext cx="4937760" cy="731520"/>
          </a:xfrm>
          <a:prstGeom prst="rect">
            <a:avLst/>
          </a:prstGeom>
          <a:noFill/>
          <a:ln/>
        </p:spPr>
        <p:txBody>
          <a:bodyPr wrap="square" lIns="0" tIns="0" rIns="0" bIns="0" rtlCol="0" anchor="t"/>
          <a:lstStyle/>
          <a:p>
            <a:pPr marL="0" indent="0">
              <a:buNone/>
            </a:pPr>
            <a:r>
              <a:rPr lang="en-US" sz="4000" b="1" dirty="0">
                <a:solidFill>
                  <a:schemeClr val="accent3"/>
                </a:solidFill>
                <a:latin typeface="Cambria" pitchFamily="34" charset="0"/>
                <a:ea typeface="Cambria" pitchFamily="34" charset="-122"/>
                <a:cs typeface="Cambria" pitchFamily="34" charset="-120"/>
              </a:rPr>
              <a:t>180,000+</a:t>
            </a:r>
            <a:endParaRPr lang="en-US" sz="4000" dirty="0"/>
          </a:p>
        </p:txBody>
      </p:sp>
      <p:sp>
        <p:nvSpPr>
          <p:cNvPr id="8" name="Text 5"/>
          <p:cNvSpPr txBox="1"/>
          <p:nvPr/>
        </p:nvSpPr>
        <p:spPr>
          <a:xfrm>
            <a:off x="822960" y="3017520"/>
            <a:ext cx="4937760" cy="685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extra MMR doses, including 51,000+ for children aged five or under (UK Health Security Agency, 2024b)</a:t>
            </a:r>
            <a:endParaRPr lang="en-US" sz="1400" dirty="0"/>
          </a:p>
        </p:txBody>
      </p:sp>
      <p:sp>
        <p:nvSpPr>
          <p:cNvPr id="9" name="Text 6"/>
          <p:cNvSpPr txBox="1"/>
          <p:nvPr/>
        </p:nvSpPr>
        <p:spPr>
          <a:xfrm>
            <a:off x="822960" y="3840480"/>
            <a:ext cx="4937760" cy="1463040"/>
          </a:xfrm>
          <a:prstGeom prst="rect">
            <a:avLst/>
          </a:prstGeom>
          <a:noFill/>
          <a:ln/>
        </p:spPr>
        <p:txBody>
          <a:bodyPr wrap="square" lIns="0" tIns="0" rIns="0" bIns="0" rtlCol="0" anchor="t"/>
          <a:lstStyle/>
          <a:p>
            <a:pPr marL="0" indent="0">
              <a:spcAft>
                <a:spcPts val="800"/>
              </a:spcAft>
              <a:buNone/>
            </a:pPr>
            <a:r>
              <a:rPr lang="en-US" sz="1400" b="1" dirty="0">
                <a:solidFill>
                  <a:schemeClr val="tx1"/>
                </a:solidFill>
                <a:latin typeface="Calibri" pitchFamily="34" charset="0"/>
                <a:ea typeface="Calibri" pitchFamily="34" charset="-122"/>
                <a:cs typeface="Calibri" pitchFamily="34" charset="-120"/>
              </a:rPr>
              <a:t>Equity: </a:t>
            </a:r>
            <a:r>
              <a:rPr lang="en-US" sz="1400" dirty="0">
                <a:solidFill>
                  <a:schemeClr val="tx1"/>
                </a:solidFill>
                <a:latin typeface="Calibri" pitchFamily="34" charset="0"/>
                <a:ea typeface="Calibri" pitchFamily="34" charset="-122"/>
                <a:cs typeface="Calibri" pitchFamily="34" charset="-120"/>
              </a:rPr>
              <a:t>biggest rises in ethnic groups with usually lower uptake (UK Health Security Agency, 2024a)</a:t>
            </a:r>
            <a:endParaRPr lang="en-US" sz="1400" dirty="0"/>
          </a:p>
          <a:p>
            <a:pPr marL="0" indent="0">
              <a:spcAft>
                <a:spcPts val="800"/>
              </a:spcAft>
              <a:buNone/>
            </a:pPr>
            <a:r>
              <a:rPr lang="en-US" sz="1400" b="1" dirty="0">
                <a:solidFill>
                  <a:schemeClr val="tx1"/>
                </a:solidFill>
                <a:latin typeface="Calibri" pitchFamily="34" charset="0"/>
                <a:ea typeface="Calibri" pitchFamily="34" charset="-122"/>
                <a:cs typeface="Calibri" pitchFamily="34" charset="-120"/>
              </a:rPr>
              <a:t>Local: </a:t>
            </a:r>
            <a:r>
              <a:rPr lang="en-US" sz="1400" dirty="0">
                <a:solidFill>
                  <a:schemeClr val="tx1"/>
                </a:solidFill>
                <a:latin typeface="Calibri" pitchFamily="34" charset="0"/>
                <a:ea typeface="Calibri" pitchFamily="34" charset="-122"/>
                <a:cs typeface="Calibri" pitchFamily="34" charset="-120"/>
              </a:rPr>
              <a:t>in Blackpool, first-dose coverage at two years rose from 90.4% to 91.7% (Local Government Association, 2026b)</a:t>
            </a:r>
            <a:endParaRPr lang="en-US" sz="1400" dirty="0"/>
          </a:p>
        </p:txBody>
      </p:sp>
      <p:sp>
        <p:nvSpPr>
          <p:cNvPr id="10" name="Text 7"/>
          <p:cNvSpPr txBox="1"/>
          <p:nvPr/>
        </p:nvSpPr>
        <p:spPr>
          <a:xfrm>
            <a:off x="822960" y="5349240"/>
            <a:ext cx="4937760" cy="731520"/>
          </a:xfrm>
          <a:prstGeom prst="rect">
            <a:avLst/>
          </a:prstGeom>
          <a:noFill/>
          <a:ln/>
        </p:spPr>
        <p:txBody>
          <a:bodyPr wrap="square" lIns="0" tIns="0" rIns="0" bIns="0" rtlCol="0" anchor="t"/>
          <a:lstStyle/>
          <a:p>
            <a:pPr marL="0" indent="0">
              <a:buNone/>
            </a:pPr>
            <a:r>
              <a:rPr lang="en-US" sz="1400" b="1" dirty="0">
                <a:solidFill>
                  <a:schemeClr val="accent2"/>
                </a:solidFill>
                <a:latin typeface="Calibri" pitchFamily="34" charset="0"/>
                <a:ea typeface="Calibri" pitchFamily="34" charset="-122"/>
                <a:cs typeface="Calibri" pitchFamily="34" charset="-120"/>
              </a:rPr>
              <a:t>Qualitative: </a:t>
            </a:r>
            <a:r>
              <a:rPr lang="en-US" sz="1400" dirty="0">
                <a:solidFill>
                  <a:schemeClr val="tx1"/>
                </a:solidFill>
                <a:latin typeface="Calibri" pitchFamily="34" charset="0"/>
                <a:ea typeface="Calibri" pitchFamily="34" charset="-122"/>
                <a:cs typeface="Calibri" pitchFamily="34" charset="-120"/>
              </a:rPr>
              <a:t>parents got little information and wanted to talk to someone (Chisnall et al., 2025)</a:t>
            </a:r>
            <a:endParaRPr lang="en-US" sz="1400" dirty="0"/>
          </a:p>
        </p:txBody>
      </p:sp>
      <p:sp>
        <p:nvSpPr>
          <p:cNvPr id="11" name="Challenges card"/>
          <p:cNvSpPr/>
          <p:nvPr/>
        </p:nvSpPr>
        <p:spPr>
          <a:xfrm>
            <a:off x="6172200" y="1325880"/>
            <a:ext cx="5440680" cy="4892040"/>
          </a:xfrm>
          <a:prstGeom prst="roundRect">
            <a:avLst>
              <a:gd name="adj" fmla="val 2243"/>
            </a:avLst>
          </a:prstGeom>
          <a:solidFill>
            <a:schemeClr val="tx2"/>
          </a:solidFill>
          <a:ln/>
        </p:spPr>
        <p:txBody>
          <a:bodyPr/>
          <a:lstStyle/>
          <a:p>
            <a:endParaRPr lang="en-GB"/>
          </a:p>
        </p:txBody>
      </p:sp>
      <p:sp>
        <p:nvSpPr>
          <p:cNvPr id="12" name="Icon circle"/>
          <p:cNvSpPr/>
          <p:nvPr/>
        </p:nvSpPr>
        <p:spPr>
          <a:xfrm>
            <a:off x="6400800" y="1508760"/>
            <a:ext cx="640080" cy="640080"/>
          </a:xfrm>
          <a:prstGeom prst="ellipse">
            <a:avLst/>
          </a:prstGeom>
          <a:solidFill>
            <a:schemeClr val="accent1"/>
          </a:solidFill>
          <a:ln/>
        </p:spPr>
        <p:txBody>
          <a:bodyPr/>
          <a:lstStyle/>
          <a:p>
            <a:endParaRPr lang="en-GB"/>
          </a:p>
        </p:txBody>
      </p:sp>
      <p:pic>
        <p:nvPicPr>
          <p:cNvPr id="13" name="Image 1" descr="icon"/>
          <p:cNvPicPr>
            <a:picLocks noChangeAspect="1"/>
          </p:cNvPicPr>
          <p:nvPr/>
        </p:nvPicPr>
        <p:blipFill>
          <a:blip r:embed="rId3"/>
          <a:stretch>
            <a:fillRect/>
          </a:stretch>
        </p:blipFill>
        <p:spPr>
          <a:xfrm>
            <a:off x="6554419" y="1662379"/>
            <a:ext cx="332842" cy="332842"/>
          </a:xfrm>
          <a:prstGeom prst="rect">
            <a:avLst/>
          </a:prstGeom>
        </p:spPr>
      </p:pic>
      <p:sp>
        <p:nvSpPr>
          <p:cNvPr id="14" name="Text 10"/>
          <p:cNvSpPr txBox="1"/>
          <p:nvPr/>
        </p:nvSpPr>
        <p:spPr>
          <a:xfrm>
            <a:off x="7223760" y="1600200"/>
            <a:ext cx="3657600" cy="457200"/>
          </a:xfrm>
          <a:prstGeom prst="rect">
            <a:avLst/>
          </a:prstGeom>
          <a:noFill/>
          <a:ln/>
        </p:spPr>
        <p:txBody>
          <a:bodyPr wrap="square" lIns="0" tIns="0" rIns="0" bIns="0" rtlCol="0" anchor="t"/>
          <a:lstStyle/>
          <a:p>
            <a:pPr marL="0" indent="0">
              <a:buNone/>
            </a:pPr>
            <a:r>
              <a:rPr lang="en-US" sz="2000" b="1" dirty="0">
                <a:solidFill>
                  <a:srgbClr val="F2B84B"/>
                </a:solidFill>
                <a:latin typeface="Cambria" pitchFamily="34" charset="0"/>
                <a:ea typeface="Cambria" pitchFamily="34" charset="-122"/>
                <a:cs typeface="Cambria" pitchFamily="34" charset="-120"/>
              </a:rPr>
              <a:t>Challenges</a:t>
            </a:r>
            <a:endParaRPr lang="en-US" sz="2000" dirty="0"/>
          </a:p>
        </p:txBody>
      </p:sp>
      <p:sp>
        <p:nvSpPr>
          <p:cNvPr id="15" name="Text 11"/>
          <p:cNvSpPr txBox="1"/>
          <p:nvPr/>
        </p:nvSpPr>
        <p:spPr>
          <a:xfrm>
            <a:off x="6446520" y="2286000"/>
            <a:ext cx="1920240" cy="822960"/>
          </a:xfrm>
          <a:prstGeom prst="rect">
            <a:avLst/>
          </a:prstGeom>
          <a:noFill/>
          <a:ln/>
        </p:spPr>
        <p:txBody>
          <a:bodyPr wrap="square" lIns="0" tIns="0" rIns="0" bIns="0" rtlCol="0" anchor="ctr"/>
          <a:lstStyle/>
          <a:p>
            <a:pPr marL="0" indent="0">
              <a:buNone/>
            </a:pPr>
            <a:r>
              <a:rPr lang="en-US" sz="2600" b="1" dirty="0">
                <a:solidFill>
                  <a:srgbClr val="F2B84B"/>
                </a:solidFill>
                <a:latin typeface="Cambria" pitchFamily="34" charset="0"/>
                <a:ea typeface="Cambria" pitchFamily="34" charset="-122"/>
                <a:cs typeface="Cambria" pitchFamily="34" charset="-120"/>
              </a:rPr>
              <a:t>2,911</a:t>
            </a:r>
            <a:endParaRPr lang="en-US" sz="2600" dirty="0"/>
          </a:p>
        </p:txBody>
      </p:sp>
      <p:sp>
        <p:nvSpPr>
          <p:cNvPr id="16" name="Text 12"/>
          <p:cNvSpPr txBox="1"/>
          <p:nvPr/>
        </p:nvSpPr>
        <p:spPr>
          <a:xfrm>
            <a:off x="8412480" y="2286000"/>
            <a:ext cx="3017520" cy="868680"/>
          </a:xfrm>
          <a:prstGeom prst="rect">
            <a:avLst/>
          </a:prstGeom>
          <a:noFill/>
          <a:ln/>
        </p:spPr>
        <p:txBody>
          <a:bodyPr wrap="square" lIns="0" tIns="0" rIns="0" bIns="0" rtlCol="0" anchor="ctr"/>
          <a:lstStyle/>
          <a:p>
            <a:pPr marL="0" indent="0">
              <a:buNone/>
            </a:pPr>
            <a:r>
              <a:rPr lang="en-US" sz="1400" dirty="0">
                <a:solidFill>
                  <a:srgbClr val="FFFFFF"/>
                </a:solidFill>
                <a:latin typeface="Calibri" pitchFamily="34" charset="0"/>
                <a:ea typeface="Calibri" pitchFamily="34" charset="-122"/>
                <a:cs typeface="Calibri" pitchFamily="34" charset="-120"/>
              </a:rPr>
              <a:t>confirmed measles cases in England in 2024, the most since 2012</a:t>
            </a:r>
            <a:endParaRPr lang="en-US" sz="1400" dirty="0"/>
          </a:p>
        </p:txBody>
      </p:sp>
      <p:sp>
        <p:nvSpPr>
          <p:cNvPr id="17" name="Text 13"/>
          <p:cNvSpPr txBox="1"/>
          <p:nvPr/>
        </p:nvSpPr>
        <p:spPr>
          <a:xfrm>
            <a:off x="6446520" y="3474720"/>
            <a:ext cx="1920240" cy="822960"/>
          </a:xfrm>
          <a:prstGeom prst="rect">
            <a:avLst/>
          </a:prstGeom>
          <a:noFill/>
          <a:ln/>
        </p:spPr>
        <p:txBody>
          <a:bodyPr wrap="square" lIns="0" tIns="0" rIns="0" bIns="0" rtlCol="0" anchor="ctr"/>
          <a:lstStyle/>
          <a:p>
            <a:pPr marL="0" indent="0">
              <a:buNone/>
            </a:pPr>
            <a:r>
              <a:rPr lang="en-US" sz="2600" b="1" dirty="0">
                <a:solidFill>
                  <a:srgbClr val="F2B84B"/>
                </a:solidFill>
                <a:latin typeface="Cambria" pitchFamily="34" charset="0"/>
                <a:ea typeface="Cambria" pitchFamily="34" charset="-122"/>
                <a:cs typeface="Cambria" pitchFamily="34" charset="-120"/>
              </a:rPr>
              <a:t>Jan 2026</a:t>
            </a:r>
            <a:endParaRPr lang="en-US" sz="2600" dirty="0"/>
          </a:p>
        </p:txBody>
      </p:sp>
      <p:sp>
        <p:nvSpPr>
          <p:cNvPr id="18" name="Text 14"/>
          <p:cNvSpPr txBox="1"/>
          <p:nvPr/>
        </p:nvSpPr>
        <p:spPr>
          <a:xfrm>
            <a:off x="8412480" y="3474720"/>
            <a:ext cx="3017520" cy="868680"/>
          </a:xfrm>
          <a:prstGeom prst="rect">
            <a:avLst/>
          </a:prstGeom>
          <a:noFill/>
          <a:ln/>
        </p:spPr>
        <p:txBody>
          <a:bodyPr wrap="square" lIns="0" tIns="0" rIns="0" bIns="0" rtlCol="0" anchor="ctr"/>
          <a:lstStyle/>
          <a:p>
            <a:pPr marL="0" indent="0">
              <a:buNone/>
            </a:pPr>
            <a:r>
              <a:rPr lang="en-US" sz="1400" dirty="0">
                <a:solidFill>
                  <a:srgbClr val="FFFFFF"/>
                </a:solidFill>
                <a:latin typeface="Calibri" pitchFamily="34" charset="0"/>
                <a:ea typeface="Calibri" pitchFamily="34" charset="-122"/>
                <a:cs typeface="Calibri" pitchFamily="34" charset="-120"/>
              </a:rPr>
              <a:t>UK lost its measles elimination status; a child died in Liverpool in 2025</a:t>
            </a:r>
            <a:endParaRPr lang="en-US" sz="1400" dirty="0"/>
          </a:p>
        </p:txBody>
      </p:sp>
      <p:sp>
        <p:nvSpPr>
          <p:cNvPr id="19" name="Text 15"/>
          <p:cNvSpPr txBox="1"/>
          <p:nvPr/>
        </p:nvSpPr>
        <p:spPr>
          <a:xfrm>
            <a:off x="6446520" y="4663440"/>
            <a:ext cx="1920240" cy="822960"/>
          </a:xfrm>
          <a:prstGeom prst="rect">
            <a:avLst/>
          </a:prstGeom>
          <a:noFill/>
          <a:ln/>
        </p:spPr>
        <p:txBody>
          <a:bodyPr wrap="square" lIns="0" tIns="0" rIns="0" bIns="0" rtlCol="0" anchor="ctr"/>
          <a:lstStyle/>
          <a:p>
            <a:pPr marL="0" indent="0">
              <a:buNone/>
            </a:pPr>
            <a:r>
              <a:rPr lang="en-US" sz="2600" b="1" dirty="0">
                <a:solidFill>
                  <a:srgbClr val="F2B84B"/>
                </a:solidFill>
                <a:latin typeface="Cambria" pitchFamily="34" charset="0"/>
                <a:ea typeface="Cambria" pitchFamily="34" charset="-122"/>
                <a:cs typeface="Cambria" pitchFamily="34" charset="-120"/>
              </a:rPr>
              <a:t>87.9%</a:t>
            </a:r>
            <a:endParaRPr lang="en-US" sz="2600" dirty="0"/>
          </a:p>
        </p:txBody>
      </p:sp>
      <p:sp>
        <p:nvSpPr>
          <p:cNvPr id="20" name="Text 16"/>
          <p:cNvSpPr txBox="1"/>
          <p:nvPr/>
        </p:nvSpPr>
        <p:spPr>
          <a:xfrm>
            <a:off x="8412480" y="4663440"/>
            <a:ext cx="3017520" cy="868680"/>
          </a:xfrm>
          <a:prstGeom prst="rect">
            <a:avLst/>
          </a:prstGeom>
          <a:noFill/>
          <a:ln/>
        </p:spPr>
        <p:txBody>
          <a:bodyPr wrap="square" lIns="0" tIns="0" rIns="0" bIns="0" rtlCol="0" anchor="ctr"/>
          <a:lstStyle/>
          <a:p>
            <a:pPr marL="0" indent="0">
              <a:buNone/>
            </a:pPr>
            <a:r>
              <a:rPr lang="en-US" sz="1400" dirty="0">
                <a:solidFill>
                  <a:srgbClr val="FFFFFF"/>
                </a:solidFill>
                <a:latin typeface="Calibri" pitchFamily="34" charset="0"/>
                <a:ea typeface="Calibri" pitchFamily="34" charset="-122"/>
                <a:cs typeface="Calibri" pitchFamily="34" charset="-120"/>
              </a:rPr>
              <a:t>first-dose coverage at two years in 2025/26, down 1 point (UK Health Security Agency, 2026)</a:t>
            </a:r>
            <a:endParaRPr lang="en-US" sz="1400" dirty="0"/>
          </a:p>
        </p:txBody>
      </p:sp>
      <p:sp>
        <p:nvSpPr>
          <p:cNvPr id="21" name="Text 17"/>
          <p:cNvSpPr txBox="1"/>
          <p:nvPr/>
        </p:nvSpPr>
        <p:spPr>
          <a:xfrm>
            <a:off x="6446520" y="5852160"/>
            <a:ext cx="5029200" cy="274320"/>
          </a:xfrm>
          <a:prstGeom prst="rect">
            <a:avLst/>
          </a:prstGeom>
          <a:noFill/>
          <a:ln/>
        </p:spPr>
        <p:txBody>
          <a:bodyPr wrap="square" lIns="0" tIns="0" rIns="0" bIns="0" rtlCol="0" anchor="t"/>
          <a:lstStyle/>
          <a:p>
            <a:pPr marL="0" indent="0">
              <a:buNone/>
            </a:pPr>
            <a:r>
              <a:rPr lang="en-US" sz="1100" i="1" dirty="0">
                <a:solidFill>
                  <a:srgbClr val="E3D3DF"/>
                </a:solidFill>
                <a:latin typeface="Calibri" pitchFamily="34" charset="0"/>
                <a:ea typeface="Calibri" pitchFamily="34" charset="-122"/>
                <a:cs typeface="Calibri" pitchFamily="34" charset="-120"/>
              </a:rPr>
              <a:t>Cases and status: London School of Hygiene and Tropical Medicine (2026)</a:t>
            </a:r>
            <a:endParaRPr lang="en-US" sz="11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Equity and Access: Who Is Left Unprotected?</a:t>
            </a:r>
            <a:endParaRPr lang="en-US" sz="3200" dirty="0"/>
          </a:p>
        </p:txBody>
      </p:sp>
      <p:sp>
        <p:nvSpPr>
          <p:cNvPr id="3" name="Text 1"/>
          <p:cNvSpPr txBox="1"/>
          <p:nvPr/>
        </p:nvSpPr>
        <p:spPr>
          <a:xfrm>
            <a:off x="548640" y="1234440"/>
            <a:ext cx="11064240" cy="640080"/>
          </a:xfrm>
          <a:prstGeom prst="rect">
            <a:avLst/>
          </a:prstGeom>
          <a:noFill/>
          <a:ln/>
        </p:spPr>
        <p:txBody>
          <a:bodyPr wrap="square" lIns="0" tIns="0" rIns="0" bIns="0" rtlCol="0" anchor="t"/>
          <a:lstStyle/>
          <a:p>
            <a:pPr marL="0" indent="0">
              <a:buNone/>
            </a:pPr>
            <a:r>
              <a:rPr lang="en-US" sz="1500" b="1" dirty="0">
                <a:solidFill>
                  <a:schemeClr val="accent2"/>
                </a:solidFill>
                <a:latin typeface="Calibri" pitchFamily="34" charset="0"/>
                <a:ea typeface="Calibri" pitchFamily="34" charset="-122"/>
                <a:cs typeface="Calibri" pitchFamily="34" charset="-120"/>
              </a:rPr>
              <a:t>Social determinants: </a:t>
            </a:r>
            <a:r>
              <a:rPr lang="en-US" sz="1500" dirty="0">
                <a:solidFill>
                  <a:schemeClr val="tx1"/>
                </a:solidFill>
                <a:latin typeface="Calibri" pitchFamily="34" charset="0"/>
                <a:ea typeface="Calibri" pitchFamily="34" charset="-122"/>
                <a:cs typeface="Calibri" pitchFamily="34" charset="-120"/>
              </a:rPr>
              <a:t>the social, economic and environmental conditions that shape health (Dahlgren and Whitehead, 2021). Marmot and Allen (2024) call for health equity to be a top government priority.</a:t>
            </a:r>
            <a:endParaRPr lang="en-US" sz="1500" dirty="0"/>
          </a:p>
        </p:txBody>
      </p:sp>
      <p:sp>
        <p:nvSpPr>
          <p:cNvPr id="4" name="Text 2"/>
          <p:cNvSpPr txBox="1"/>
          <p:nvPr/>
        </p:nvSpPr>
        <p:spPr>
          <a:xfrm>
            <a:off x="548640" y="2011680"/>
            <a:ext cx="5486400" cy="365760"/>
          </a:xfrm>
          <a:prstGeom prst="rect">
            <a:avLst/>
          </a:prstGeom>
          <a:noFill/>
          <a:ln/>
        </p:spPr>
        <p:txBody>
          <a:bodyPr wrap="square" lIns="0" tIns="0" rIns="0" bIns="0" rtlCol="0" anchor="t"/>
          <a:lstStyle/>
          <a:p>
            <a:pPr marL="0" indent="0">
              <a:buNone/>
            </a:pPr>
            <a:r>
              <a:rPr lang="en-US" sz="1600" b="1" dirty="0">
                <a:solidFill>
                  <a:schemeClr val="tx2"/>
                </a:solidFill>
                <a:latin typeface="Calibri" pitchFamily="34" charset="0"/>
                <a:ea typeface="Calibri" pitchFamily="34" charset="-122"/>
                <a:cs typeface="Calibri" pitchFamily="34" charset="-120"/>
              </a:rPr>
              <a:t>Dahlgren and Whitehead (2021): barriers at every layer</a:t>
            </a:r>
            <a:endParaRPr lang="en-US" sz="1600" dirty="0"/>
          </a:p>
        </p:txBody>
      </p:sp>
      <p:sp>
        <p:nvSpPr>
          <p:cNvPr id="5" name="Layer 1"/>
          <p:cNvSpPr/>
          <p:nvPr/>
        </p:nvSpPr>
        <p:spPr>
          <a:xfrm>
            <a:off x="548640" y="2514600"/>
            <a:ext cx="5486400" cy="777240"/>
          </a:xfrm>
          <a:prstGeom prst="roundRect">
            <a:avLst>
              <a:gd name="adj" fmla="val 11765"/>
            </a:avLst>
          </a:prstGeom>
          <a:solidFill>
            <a:srgbClr val="4A1942"/>
          </a:solidFill>
          <a:ln/>
        </p:spPr>
        <p:txBody>
          <a:bodyPr/>
          <a:lstStyle/>
          <a:p>
            <a:endParaRPr lang="en-GB"/>
          </a:p>
        </p:txBody>
      </p:sp>
      <p:sp>
        <p:nvSpPr>
          <p:cNvPr id="6" name="Text 4"/>
          <p:cNvSpPr txBox="1"/>
          <p:nvPr/>
        </p:nvSpPr>
        <p:spPr>
          <a:xfrm>
            <a:off x="731520" y="2514600"/>
            <a:ext cx="5120640" cy="7772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Wider conditions: </a:t>
            </a:r>
            <a:r>
              <a:rPr lang="en-US" sz="1400" dirty="0">
                <a:solidFill>
                  <a:srgbClr val="FFFFFF"/>
                </a:solidFill>
                <a:latin typeface="Calibri" pitchFamily="34" charset="0"/>
                <a:ea typeface="Calibri" pitchFamily="34" charset="-122"/>
                <a:cs typeface="Calibri" pitchFamily="34" charset="-120"/>
              </a:rPr>
              <a:t>Poverty, cuts to local services</a:t>
            </a:r>
            <a:endParaRPr lang="en-US" sz="1400" dirty="0"/>
          </a:p>
        </p:txBody>
      </p:sp>
      <p:sp>
        <p:nvSpPr>
          <p:cNvPr id="7" name="Layer 2"/>
          <p:cNvSpPr/>
          <p:nvPr/>
        </p:nvSpPr>
        <p:spPr>
          <a:xfrm>
            <a:off x="868680" y="3410712"/>
            <a:ext cx="4846320" cy="777240"/>
          </a:xfrm>
          <a:prstGeom prst="roundRect">
            <a:avLst>
              <a:gd name="adj" fmla="val 11765"/>
            </a:avLst>
          </a:prstGeom>
          <a:solidFill>
            <a:srgbClr val="8E3B73"/>
          </a:solidFill>
          <a:ln/>
        </p:spPr>
        <p:txBody>
          <a:bodyPr/>
          <a:lstStyle/>
          <a:p>
            <a:endParaRPr lang="en-GB"/>
          </a:p>
        </p:txBody>
      </p:sp>
      <p:sp>
        <p:nvSpPr>
          <p:cNvPr id="8" name="Text 6"/>
          <p:cNvSpPr txBox="1"/>
          <p:nvPr/>
        </p:nvSpPr>
        <p:spPr>
          <a:xfrm>
            <a:off x="1051560" y="3410712"/>
            <a:ext cx="4480560" cy="7772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Living and working: </a:t>
            </a:r>
            <a:r>
              <a:rPr lang="en-US" sz="1400" dirty="0">
                <a:solidFill>
                  <a:srgbClr val="FFFFFF"/>
                </a:solidFill>
                <a:latin typeface="Calibri" pitchFamily="34" charset="0"/>
                <a:ea typeface="Calibri" pitchFamily="34" charset="-122"/>
                <a:cs typeface="Calibri" pitchFamily="34" charset="-120"/>
              </a:rPr>
              <a:t>Shift work, moving home, online booking</a:t>
            </a:r>
            <a:endParaRPr lang="en-US" sz="1400" dirty="0"/>
          </a:p>
        </p:txBody>
      </p:sp>
      <p:sp>
        <p:nvSpPr>
          <p:cNvPr id="9" name="Layer 3"/>
          <p:cNvSpPr/>
          <p:nvPr/>
        </p:nvSpPr>
        <p:spPr>
          <a:xfrm>
            <a:off x="1188720" y="4306824"/>
            <a:ext cx="4206240" cy="777240"/>
          </a:xfrm>
          <a:prstGeom prst="roundRect">
            <a:avLst>
              <a:gd name="adj" fmla="val 11765"/>
            </a:avLst>
          </a:prstGeom>
          <a:solidFill>
            <a:srgbClr val="A0588C"/>
          </a:solidFill>
          <a:ln/>
        </p:spPr>
        <p:txBody>
          <a:bodyPr/>
          <a:lstStyle/>
          <a:p>
            <a:endParaRPr lang="en-GB"/>
          </a:p>
        </p:txBody>
      </p:sp>
      <p:sp>
        <p:nvSpPr>
          <p:cNvPr id="10" name="Text 8"/>
          <p:cNvSpPr txBox="1"/>
          <p:nvPr/>
        </p:nvSpPr>
        <p:spPr>
          <a:xfrm>
            <a:off x="1371600" y="4306824"/>
            <a:ext cx="3840480" cy="7772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Social networks: </a:t>
            </a:r>
            <a:r>
              <a:rPr lang="en-US" sz="1400" dirty="0">
                <a:solidFill>
                  <a:srgbClr val="FFFFFF"/>
                </a:solidFill>
                <a:latin typeface="Calibri" pitchFamily="34" charset="0"/>
                <a:ea typeface="Calibri" pitchFamily="34" charset="-122"/>
                <a:cs typeface="Calibri" pitchFamily="34" charset="-120"/>
              </a:rPr>
              <a:t>False stories in peer groups</a:t>
            </a:r>
            <a:endParaRPr lang="en-US" sz="1400" dirty="0"/>
          </a:p>
        </p:txBody>
      </p:sp>
      <p:sp>
        <p:nvSpPr>
          <p:cNvPr id="11" name="Layer 4"/>
          <p:cNvSpPr/>
          <p:nvPr/>
        </p:nvSpPr>
        <p:spPr>
          <a:xfrm>
            <a:off x="1508760" y="5202936"/>
            <a:ext cx="3566160" cy="777240"/>
          </a:xfrm>
          <a:prstGeom prst="roundRect">
            <a:avLst>
              <a:gd name="adj" fmla="val 11765"/>
            </a:avLst>
          </a:prstGeom>
          <a:solidFill>
            <a:srgbClr val="C48AB4"/>
          </a:solidFill>
          <a:ln/>
        </p:spPr>
        <p:txBody>
          <a:bodyPr/>
          <a:lstStyle/>
          <a:p>
            <a:endParaRPr lang="en-GB"/>
          </a:p>
        </p:txBody>
      </p:sp>
      <p:sp>
        <p:nvSpPr>
          <p:cNvPr id="12" name="Text 10"/>
          <p:cNvSpPr txBox="1"/>
          <p:nvPr/>
        </p:nvSpPr>
        <p:spPr>
          <a:xfrm>
            <a:off x="1691640" y="5202936"/>
            <a:ext cx="3200400" cy="7772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Individual: </a:t>
            </a:r>
            <a:r>
              <a:rPr lang="en-US" sz="1400" dirty="0">
                <a:solidFill>
                  <a:srgbClr val="FFFFFF"/>
                </a:solidFill>
                <a:latin typeface="Calibri" pitchFamily="34" charset="0"/>
                <a:ea typeface="Calibri" pitchFamily="34" charset="-122"/>
                <a:cs typeface="Calibri" pitchFamily="34" charset="-120"/>
              </a:rPr>
              <a:t>Worries about side effects</a:t>
            </a:r>
            <a:endParaRPr lang="en-US" sz="1400" dirty="0"/>
          </a:p>
        </p:txBody>
      </p:sp>
      <p:graphicFrame>
        <p:nvGraphicFramePr>
          <p:cNvPr id="13" name="Deprivation chart"/>
          <p:cNvGraphicFramePr/>
          <p:nvPr/>
        </p:nvGraphicFramePr>
        <p:xfrm>
          <a:off x="6400800" y="1965960"/>
          <a:ext cx="5212080" cy="3291840"/>
        </p:xfrm>
        <a:graphic>
          <a:graphicData uri="http://schemas.openxmlformats.org/drawingml/2006/chart">
            <c:chart xmlns:c="http://schemas.openxmlformats.org/drawingml/2006/chart" xmlns:r="http://schemas.openxmlformats.org/officeDocument/2006/relationships" r:id="rId3"/>
          </a:graphicData>
        </a:graphic>
      </p:graphicFrame>
      <p:sp>
        <p:nvSpPr>
          <p:cNvPr id="14" name="Text 11"/>
          <p:cNvSpPr txBox="1"/>
          <p:nvPr/>
        </p:nvSpPr>
        <p:spPr>
          <a:xfrm>
            <a:off x="6400800" y="5303520"/>
            <a:ext cx="5212080" cy="457200"/>
          </a:xfrm>
          <a:prstGeom prst="rect">
            <a:avLst/>
          </a:prstGeom>
          <a:noFill/>
          <a:ln/>
        </p:spPr>
        <p:txBody>
          <a:bodyPr wrap="square" lIns="0" tIns="0" rIns="0" bIns="0" rtlCol="0" anchor="t"/>
          <a:lstStyle/>
          <a:p>
            <a:pPr marL="0" indent="0">
              <a:buNone/>
            </a:pPr>
            <a:r>
              <a:rPr lang="en-US" sz="1100" i="1" dirty="0">
                <a:solidFill>
                  <a:srgbClr val="6B6575"/>
                </a:solidFill>
                <a:latin typeface="Calibri" pitchFamily="34" charset="0"/>
                <a:ea typeface="Calibri" pitchFamily="34" charset="-122"/>
                <a:cs typeface="Calibri" pitchFamily="34" charset="-120"/>
              </a:rPr>
              <a:t>30 most and least deprived local authorities (UK Health Security Agency, 2026). Axis starts at 60%.</a:t>
            </a:r>
            <a:endParaRPr lang="en-US" sz="1100" dirty="0"/>
          </a:p>
        </p:txBody>
      </p:sp>
      <p:sp>
        <p:nvSpPr>
          <p:cNvPr id="15" name="Text 12"/>
          <p:cNvSpPr txBox="1"/>
          <p:nvPr/>
        </p:nvSpPr>
        <p:spPr>
          <a:xfrm>
            <a:off x="548640" y="6053328"/>
            <a:ext cx="11064240" cy="548640"/>
          </a:xfrm>
          <a:prstGeom prst="rect">
            <a:avLst/>
          </a:prstGeom>
          <a:noFill/>
          <a:ln/>
        </p:spPr>
        <p:txBody>
          <a:bodyPr wrap="square" lIns="0" tIns="0" rIns="0" bIns="0" rtlCol="0" anchor="t"/>
          <a:lstStyle/>
          <a:p>
            <a:pPr marL="0" indent="0">
              <a:buNone/>
            </a:pPr>
            <a:r>
              <a:rPr lang="en-US" sz="1400" b="1" dirty="0">
                <a:solidFill>
                  <a:schemeClr val="accent2"/>
                </a:solidFill>
                <a:latin typeface="Calibri" pitchFamily="34" charset="0"/>
                <a:ea typeface="Calibri" pitchFamily="34" charset="-122"/>
                <a:cs typeface="Calibri" pitchFamily="34" charset="-120"/>
              </a:rPr>
              <a:t>Ethnicity: </a:t>
            </a:r>
            <a:r>
              <a:rPr lang="en-US" sz="1400" dirty="0">
                <a:solidFill>
                  <a:schemeClr val="tx1"/>
                </a:solidFill>
                <a:latin typeface="Calibri" pitchFamily="34" charset="0"/>
                <a:ea typeface="Calibri" pitchFamily="34" charset="-122"/>
                <a:cs typeface="Calibri" pitchFamily="34" charset="-120"/>
              </a:rPr>
              <a:t>uptake is usually lower in some ethnic groups (UK Health Security Agency, 2024a). Digital: online booking can shut out some families (Jahnel et al., 2022)</a:t>
            </a:r>
            <a:endParaRPr lang="en-US" sz="14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Recommendations: Local and National</a:t>
            </a:r>
            <a:endParaRPr lang="en-US" sz="3200" dirty="0"/>
          </a:p>
        </p:txBody>
      </p:sp>
      <p:sp>
        <p:nvSpPr>
          <p:cNvPr id="3" name="Recommendation 1"/>
          <p:cNvSpPr/>
          <p:nvPr/>
        </p:nvSpPr>
        <p:spPr>
          <a:xfrm>
            <a:off x="548640" y="1325880"/>
            <a:ext cx="5440680" cy="2331720"/>
          </a:xfrm>
          <a:prstGeom prst="roundRect">
            <a:avLst>
              <a:gd name="adj" fmla="val 4706"/>
            </a:avLst>
          </a:prstGeom>
          <a:solidFill>
            <a:schemeClr val="bg2"/>
          </a:solidFill>
          <a:ln/>
        </p:spPr>
        <p:txBody>
          <a:bodyPr/>
          <a:lstStyle/>
          <a:p>
            <a:endParaRPr lang="en-GB"/>
          </a:p>
        </p:txBody>
      </p:sp>
      <p:sp>
        <p:nvSpPr>
          <p:cNvPr id="4" name="Level tag"/>
          <p:cNvSpPr/>
          <p:nvPr/>
        </p:nvSpPr>
        <p:spPr>
          <a:xfrm>
            <a:off x="822960" y="1581912"/>
            <a:ext cx="1234440" cy="347472"/>
          </a:xfrm>
          <a:prstGeom prst="roundRect">
            <a:avLst>
              <a:gd name="adj" fmla="val 21053"/>
            </a:avLst>
          </a:prstGeom>
          <a:solidFill>
            <a:schemeClr val="accent3"/>
          </a:solidFill>
          <a:ln/>
        </p:spPr>
        <p:txBody>
          <a:bodyPr/>
          <a:lstStyle/>
          <a:p>
            <a:endParaRPr lang="en-GB"/>
          </a:p>
        </p:txBody>
      </p:sp>
      <p:sp>
        <p:nvSpPr>
          <p:cNvPr id="5" name="Text 3"/>
          <p:cNvSpPr txBox="1"/>
          <p:nvPr/>
        </p:nvSpPr>
        <p:spPr>
          <a:xfrm>
            <a:off x="822960" y="1581912"/>
            <a:ext cx="1234440" cy="347472"/>
          </a:xfrm>
          <a:prstGeom prst="rect">
            <a:avLst/>
          </a:prstGeom>
          <a:noFill/>
          <a:ln/>
        </p:spPr>
        <p:txBody>
          <a:bodyPr wrap="square" lIns="0" tIns="0" rIns="0" bIns="0"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LOCAL</a:t>
            </a:r>
            <a:endParaRPr lang="en-US" sz="1200" dirty="0"/>
          </a:p>
        </p:txBody>
      </p:sp>
      <p:sp>
        <p:nvSpPr>
          <p:cNvPr id="6" name="Text 4"/>
          <p:cNvSpPr txBox="1"/>
          <p:nvPr/>
        </p:nvSpPr>
        <p:spPr>
          <a:xfrm>
            <a:off x="2240280" y="1527048"/>
            <a:ext cx="3566160" cy="457200"/>
          </a:xfrm>
          <a:prstGeom prst="rect">
            <a:avLst/>
          </a:prstGeom>
          <a:noFill/>
          <a:ln/>
        </p:spPr>
        <p:txBody>
          <a:bodyPr wrap="square" lIns="0" tIns="0" rIns="0" bIns="0" rtlCol="0" anchor="ctr"/>
          <a:lstStyle/>
          <a:p>
            <a:pPr marL="0" indent="0">
              <a:buNone/>
            </a:pPr>
            <a:r>
              <a:rPr lang="en-US" sz="1700" b="1" dirty="0">
                <a:solidFill>
                  <a:schemeClr val="tx2"/>
                </a:solidFill>
                <a:latin typeface="Calibri" pitchFamily="34" charset="0"/>
                <a:ea typeface="Calibri" pitchFamily="34" charset="-122"/>
                <a:cs typeface="Calibri" pitchFamily="34" charset="-120"/>
              </a:rPr>
              <a:t>Use local data to target outreach</a:t>
            </a:r>
            <a:endParaRPr lang="en-US" sz="1700" dirty="0"/>
          </a:p>
        </p:txBody>
      </p:sp>
      <p:sp>
        <p:nvSpPr>
          <p:cNvPr id="7" name="Text 5"/>
          <p:cNvSpPr txBox="1"/>
          <p:nvPr/>
        </p:nvSpPr>
        <p:spPr>
          <a:xfrm>
            <a:off x="822960" y="2148840"/>
            <a:ext cx="4892040" cy="685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How: GP networks and councils find under-vaccinated children and run clinics in family hubs and nurseries</a:t>
            </a:r>
            <a:endParaRPr lang="en-US" sz="1400" dirty="0"/>
          </a:p>
        </p:txBody>
      </p:sp>
      <p:sp>
        <p:nvSpPr>
          <p:cNvPr id="8" name="Text 6"/>
          <p:cNvSpPr txBox="1"/>
          <p:nvPr/>
        </p:nvSpPr>
        <p:spPr>
          <a:xfrm>
            <a:off x="822960" y="2834640"/>
            <a:ext cx="4892040" cy="685800"/>
          </a:xfrm>
          <a:prstGeom prst="rect">
            <a:avLst/>
          </a:prstGeom>
          <a:noFill/>
          <a:ln/>
        </p:spPr>
        <p:txBody>
          <a:bodyPr wrap="square" lIns="0" tIns="0" rIns="0" bIns="0" rtlCol="0" anchor="t"/>
          <a:lstStyle/>
          <a:p>
            <a:pPr marL="0" indent="0">
              <a:buNone/>
            </a:pPr>
            <a:r>
              <a:rPr lang="en-US" sz="1400" i="1" dirty="0">
                <a:solidFill>
                  <a:schemeClr val="accent2"/>
                </a:solidFill>
                <a:latin typeface="Calibri" pitchFamily="34" charset="0"/>
                <a:ea typeface="Calibri" pitchFamily="34" charset="-122"/>
                <a:cs typeface="Calibri" pitchFamily="34" charset="-120"/>
              </a:rPr>
              <a:t>Why: an 8.4-point gap between the richest and poorest areas</a:t>
            </a:r>
            <a:endParaRPr lang="en-US" sz="1400" dirty="0"/>
          </a:p>
        </p:txBody>
      </p:sp>
      <p:sp>
        <p:nvSpPr>
          <p:cNvPr id="9" name="Recommendation 2"/>
          <p:cNvSpPr/>
          <p:nvPr/>
        </p:nvSpPr>
        <p:spPr>
          <a:xfrm>
            <a:off x="6172200" y="1325880"/>
            <a:ext cx="5440680" cy="2331720"/>
          </a:xfrm>
          <a:prstGeom prst="roundRect">
            <a:avLst>
              <a:gd name="adj" fmla="val 4706"/>
            </a:avLst>
          </a:prstGeom>
          <a:solidFill>
            <a:schemeClr val="bg2"/>
          </a:solidFill>
          <a:ln/>
        </p:spPr>
        <p:txBody>
          <a:bodyPr/>
          <a:lstStyle/>
          <a:p>
            <a:endParaRPr lang="en-GB"/>
          </a:p>
        </p:txBody>
      </p:sp>
      <p:sp>
        <p:nvSpPr>
          <p:cNvPr id="10" name="Level tag"/>
          <p:cNvSpPr/>
          <p:nvPr/>
        </p:nvSpPr>
        <p:spPr>
          <a:xfrm>
            <a:off x="6446520" y="1581912"/>
            <a:ext cx="1234440" cy="347472"/>
          </a:xfrm>
          <a:prstGeom prst="roundRect">
            <a:avLst>
              <a:gd name="adj" fmla="val 21053"/>
            </a:avLst>
          </a:prstGeom>
          <a:solidFill>
            <a:schemeClr val="accent3"/>
          </a:solidFill>
          <a:ln/>
        </p:spPr>
        <p:txBody>
          <a:bodyPr/>
          <a:lstStyle/>
          <a:p>
            <a:endParaRPr lang="en-GB"/>
          </a:p>
        </p:txBody>
      </p:sp>
      <p:sp>
        <p:nvSpPr>
          <p:cNvPr id="11" name="Text 9"/>
          <p:cNvSpPr txBox="1"/>
          <p:nvPr/>
        </p:nvSpPr>
        <p:spPr>
          <a:xfrm>
            <a:off x="6446520" y="1581912"/>
            <a:ext cx="1234440" cy="347472"/>
          </a:xfrm>
          <a:prstGeom prst="rect">
            <a:avLst/>
          </a:prstGeom>
          <a:noFill/>
          <a:ln/>
        </p:spPr>
        <p:txBody>
          <a:bodyPr wrap="square" lIns="0" tIns="0" rIns="0" bIns="0"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LOCAL</a:t>
            </a:r>
            <a:endParaRPr lang="en-US" sz="1200" dirty="0"/>
          </a:p>
        </p:txBody>
      </p:sp>
      <p:sp>
        <p:nvSpPr>
          <p:cNvPr id="12" name="Text 10"/>
          <p:cNvSpPr txBox="1"/>
          <p:nvPr/>
        </p:nvSpPr>
        <p:spPr>
          <a:xfrm>
            <a:off x="7863840" y="1527048"/>
            <a:ext cx="3566160" cy="457200"/>
          </a:xfrm>
          <a:prstGeom prst="rect">
            <a:avLst/>
          </a:prstGeom>
          <a:noFill/>
          <a:ln/>
        </p:spPr>
        <p:txBody>
          <a:bodyPr wrap="square" lIns="0" tIns="0" rIns="0" bIns="0" rtlCol="0" anchor="ctr"/>
          <a:lstStyle/>
          <a:p>
            <a:pPr marL="0" indent="0">
              <a:buNone/>
            </a:pPr>
            <a:r>
              <a:rPr lang="en-US" sz="1700" b="1" dirty="0">
                <a:solidFill>
                  <a:schemeClr val="tx2"/>
                </a:solidFill>
                <a:latin typeface="Calibri" pitchFamily="34" charset="0"/>
                <a:ea typeface="Calibri" pitchFamily="34" charset="-122"/>
                <a:cs typeface="Calibri" pitchFamily="34" charset="-120"/>
              </a:rPr>
              <a:t>Make time to talk</a:t>
            </a:r>
            <a:endParaRPr lang="en-US" sz="1700" dirty="0"/>
          </a:p>
        </p:txBody>
      </p:sp>
      <p:sp>
        <p:nvSpPr>
          <p:cNvPr id="13" name="Text 11"/>
          <p:cNvSpPr txBox="1"/>
          <p:nvPr/>
        </p:nvSpPr>
        <p:spPr>
          <a:xfrm>
            <a:off x="6446520" y="2148840"/>
            <a:ext cx="4892040" cy="685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How: health visitors and nurses get protected time and can vaccinate at the same visit</a:t>
            </a:r>
            <a:endParaRPr lang="en-US" sz="1400" dirty="0"/>
          </a:p>
        </p:txBody>
      </p:sp>
      <p:sp>
        <p:nvSpPr>
          <p:cNvPr id="14" name="Text 12"/>
          <p:cNvSpPr txBox="1"/>
          <p:nvPr/>
        </p:nvSpPr>
        <p:spPr>
          <a:xfrm>
            <a:off x="6446520" y="2834640"/>
            <a:ext cx="4892040" cy="685800"/>
          </a:xfrm>
          <a:prstGeom prst="rect">
            <a:avLst/>
          </a:prstGeom>
          <a:noFill/>
          <a:ln/>
        </p:spPr>
        <p:txBody>
          <a:bodyPr wrap="square" lIns="0" tIns="0" rIns="0" bIns="0" rtlCol="0" anchor="t"/>
          <a:lstStyle/>
          <a:p>
            <a:pPr marL="0" indent="0">
              <a:buNone/>
            </a:pPr>
            <a:r>
              <a:rPr lang="en-US" sz="1400" i="1" dirty="0">
                <a:solidFill>
                  <a:schemeClr val="accent2"/>
                </a:solidFill>
                <a:latin typeface="Calibri" pitchFamily="34" charset="0"/>
                <a:ea typeface="Calibri" pitchFamily="34" charset="-122"/>
                <a:cs typeface="Calibri" pitchFamily="34" charset="-120"/>
              </a:rPr>
              <a:t>Why: parents want to talk to a person (Chisnall et al., 2025)</a:t>
            </a:r>
            <a:endParaRPr lang="en-US" sz="1400" dirty="0"/>
          </a:p>
        </p:txBody>
      </p:sp>
      <p:sp>
        <p:nvSpPr>
          <p:cNvPr id="15" name="Recommendation 3"/>
          <p:cNvSpPr/>
          <p:nvPr/>
        </p:nvSpPr>
        <p:spPr>
          <a:xfrm>
            <a:off x="548640" y="3840480"/>
            <a:ext cx="5440680" cy="2331720"/>
          </a:xfrm>
          <a:prstGeom prst="roundRect">
            <a:avLst>
              <a:gd name="adj" fmla="val 4706"/>
            </a:avLst>
          </a:prstGeom>
          <a:solidFill>
            <a:schemeClr val="bg2"/>
          </a:solidFill>
          <a:ln/>
        </p:spPr>
        <p:txBody>
          <a:bodyPr/>
          <a:lstStyle/>
          <a:p>
            <a:endParaRPr lang="en-GB"/>
          </a:p>
        </p:txBody>
      </p:sp>
      <p:sp>
        <p:nvSpPr>
          <p:cNvPr id="16" name="Level tag"/>
          <p:cNvSpPr/>
          <p:nvPr/>
        </p:nvSpPr>
        <p:spPr>
          <a:xfrm>
            <a:off x="822960" y="4096512"/>
            <a:ext cx="1234440" cy="347472"/>
          </a:xfrm>
          <a:prstGeom prst="roundRect">
            <a:avLst>
              <a:gd name="adj" fmla="val 21053"/>
            </a:avLst>
          </a:prstGeom>
          <a:solidFill>
            <a:schemeClr val="accent2"/>
          </a:solidFill>
          <a:ln/>
        </p:spPr>
        <p:txBody>
          <a:bodyPr/>
          <a:lstStyle/>
          <a:p>
            <a:endParaRPr lang="en-GB"/>
          </a:p>
        </p:txBody>
      </p:sp>
      <p:sp>
        <p:nvSpPr>
          <p:cNvPr id="17" name="Text 15"/>
          <p:cNvSpPr txBox="1"/>
          <p:nvPr/>
        </p:nvSpPr>
        <p:spPr>
          <a:xfrm>
            <a:off x="822960" y="4096512"/>
            <a:ext cx="1234440" cy="347472"/>
          </a:xfrm>
          <a:prstGeom prst="rect">
            <a:avLst/>
          </a:prstGeom>
          <a:noFill/>
          <a:ln/>
        </p:spPr>
        <p:txBody>
          <a:bodyPr wrap="square" lIns="0" tIns="0" rIns="0" bIns="0"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NATIONAL</a:t>
            </a:r>
            <a:endParaRPr lang="en-US" sz="1200" dirty="0"/>
          </a:p>
        </p:txBody>
      </p:sp>
      <p:sp>
        <p:nvSpPr>
          <p:cNvPr id="18" name="Text 16"/>
          <p:cNvSpPr txBox="1"/>
          <p:nvPr/>
        </p:nvSpPr>
        <p:spPr>
          <a:xfrm>
            <a:off x="2240280" y="4041648"/>
            <a:ext cx="3566160" cy="457200"/>
          </a:xfrm>
          <a:prstGeom prst="rect">
            <a:avLst/>
          </a:prstGeom>
          <a:noFill/>
          <a:ln/>
        </p:spPr>
        <p:txBody>
          <a:bodyPr wrap="square" lIns="0" tIns="0" rIns="0" bIns="0" rtlCol="0" anchor="ctr"/>
          <a:lstStyle/>
          <a:p>
            <a:pPr marL="0" indent="0">
              <a:buNone/>
            </a:pPr>
            <a:r>
              <a:rPr lang="en-US" sz="1700" b="1" dirty="0">
                <a:solidFill>
                  <a:schemeClr val="tx2"/>
                </a:solidFill>
                <a:latin typeface="Calibri" pitchFamily="34" charset="0"/>
                <a:ea typeface="Calibri" pitchFamily="34" charset="-122"/>
                <a:cs typeface="Calibri" pitchFamily="34" charset="-120"/>
              </a:rPr>
              <a:t>Protect outreach funding</a:t>
            </a:r>
            <a:endParaRPr lang="en-US" sz="1700" dirty="0"/>
          </a:p>
        </p:txBody>
      </p:sp>
      <p:sp>
        <p:nvSpPr>
          <p:cNvPr id="19" name="Text 17"/>
          <p:cNvSpPr txBox="1"/>
          <p:nvPr/>
        </p:nvSpPr>
        <p:spPr>
          <a:xfrm>
            <a:off x="822960" y="4663440"/>
            <a:ext cx="4892040" cy="685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How: when ICBs take over in 2027, share outreach money according to need</a:t>
            </a:r>
            <a:endParaRPr lang="en-US" sz="1400" dirty="0"/>
          </a:p>
        </p:txBody>
      </p:sp>
      <p:sp>
        <p:nvSpPr>
          <p:cNvPr id="20" name="Text 18"/>
          <p:cNvSpPr txBox="1"/>
          <p:nvPr/>
        </p:nvSpPr>
        <p:spPr>
          <a:xfrm>
            <a:off x="822960" y="5349240"/>
            <a:ext cx="4892040" cy="685800"/>
          </a:xfrm>
          <a:prstGeom prst="rect">
            <a:avLst/>
          </a:prstGeom>
          <a:noFill/>
          <a:ln/>
        </p:spPr>
        <p:txBody>
          <a:bodyPr wrap="square" lIns="0" tIns="0" rIns="0" bIns="0" rtlCol="0" anchor="t"/>
          <a:lstStyle/>
          <a:p>
            <a:pPr marL="0" indent="0">
              <a:buNone/>
            </a:pPr>
            <a:r>
              <a:rPr lang="en-US" sz="1400" i="1" dirty="0">
                <a:solidFill>
                  <a:schemeClr val="accent2"/>
                </a:solidFill>
                <a:latin typeface="Calibri" pitchFamily="34" charset="0"/>
                <a:ea typeface="Calibri" pitchFamily="34" charset="-122"/>
                <a:cs typeface="Calibri" pitchFamily="34" charset="-120"/>
              </a:rPr>
              <a:t>Why: public health funding was cut most in poorer areas (Health Foundation, 2025)</a:t>
            </a:r>
            <a:endParaRPr lang="en-US" sz="1400" dirty="0"/>
          </a:p>
        </p:txBody>
      </p:sp>
      <p:sp>
        <p:nvSpPr>
          <p:cNvPr id="21" name="Recommendation 4"/>
          <p:cNvSpPr/>
          <p:nvPr/>
        </p:nvSpPr>
        <p:spPr>
          <a:xfrm>
            <a:off x="6172200" y="3840480"/>
            <a:ext cx="5440680" cy="2331720"/>
          </a:xfrm>
          <a:prstGeom prst="roundRect">
            <a:avLst>
              <a:gd name="adj" fmla="val 4706"/>
            </a:avLst>
          </a:prstGeom>
          <a:solidFill>
            <a:schemeClr val="bg2"/>
          </a:solidFill>
          <a:ln/>
        </p:spPr>
        <p:txBody>
          <a:bodyPr/>
          <a:lstStyle/>
          <a:p>
            <a:endParaRPr lang="en-GB"/>
          </a:p>
        </p:txBody>
      </p:sp>
      <p:sp>
        <p:nvSpPr>
          <p:cNvPr id="22" name="Level tag"/>
          <p:cNvSpPr/>
          <p:nvPr/>
        </p:nvSpPr>
        <p:spPr>
          <a:xfrm>
            <a:off x="6446520" y="4096512"/>
            <a:ext cx="1234440" cy="347472"/>
          </a:xfrm>
          <a:prstGeom prst="roundRect">
            <a:avLst>
              <a:gd name="adj" fmla="val 21053"/>
            </a:avLst>
          </a:prstGeom>
          <a:solidFill>
            <a:schemeClr val="accent2"/>
          </a:solidFill>
          <a:ln/>
        </p:spPr>
        <p:txBody>
          <a:bodyPr/>
          <a:lstStyle/>
          <a:p>
            <a:endParaRPr lang="en-GB"/>
          </a:p>
        </p:txBody>
      </p:sp>
      <p:sp>
        <p:nvSpPr>
          <p:cNvPr id="23" name="Text 21"/>
          <p:cNvSpPr txBox="1"/>
          <p:nvPr/>
        </p:nvSpPr>
        <p:spPr>
          <a:xfrm>
            <a:off x="6446520" y="4096512"/>
            <a:ext cx="1234440" cy="347472"/>
          </a:xfrm>
          <a:prstGeom prst="rect">
            <a:avLst/>
          </a:prstGeom>
          <a:noFill/>
          <a:ln/>
        </p:spPr>
        <p:txBody>
          <a:bodyPr wrap="square" lIns="0" tIns="0" rIns="0" bIns="0"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NATIONAL</a:t>
            </a:r>
            <a:endParaRPr lang="en-US" sz="1200" dirty="0"/>
          </a:p>
        </p:txBody>
      </p:sp>
      <p:sp>
        <p:nvSpPr>
          <p:cNvPr id="24" name="Text 22"/>
          <p:cNvSpPr txBox="1"/>
          <p:nvPr/>
        </p:nvSpPr>
        <p:spPr>
          <a:xfrm>
            <a:off x="7863840" y="4041648"/>
            <a:ext cx="3566160" cy="457200"/>
          </a:xfrm>
          <a:prstGeom prst="rect">
            <a:avLst/>
          </a:prstGeom>
          <a:noFill/>
          <a:ln/>
        </p:spPr>
        <p:txBody>
          <a:bodyPr wrap="square" lIns="0" tIns="0" rIns="0" bIns="0" rtlCol="0" anchor="ctr"/>
          <a:lstStyle/>
          <a:p>
            <a:pPr marL="0" indent="0">
              <a:buNone/>
            </a:pPr>
            <a:r>
              <a:rPr lang="en-US" sz="1700" b="1" dirty="0">
                <a:solidFill>
                  <a:schemeClr val="tx2"/>
                </a:solidFill>
                <a:latin typeface="Calibri" pitchFamily="34" charset="0"/>
                <a:ea typeface="Calibri" pitchFamily="34" charset="-122"/>
                <a:cs typeface="Calibri" pitchFamily="34" charset="-120"/>
              </a:rPr>
              <a:t>Digital and non-digital routes</a:t>
            </a:r>
            <a:endParaRPr lang="en-US" sz="1700" dirty="0"/>
          </a:p>
        </p:txBody>
      </p:sp>
      <p:sp>
        <p:nvSpPr>
          <p:cNvPr id="25" name="Text 23"/>
          <p:cNvSpPr txBox="1"/>
          <p:nvPr/>
        </p:nvSpPr>
        <p:spPr>
          <a:xfrm>
            <a:off x="6446520" y="4663440"/>
            <a:ext cx="4892040" cy="685800"/>
          </a:xfrm>
          <a:prstGeom prst="rect">
            <a:avLst/>
          </a:prstGeom>
          <a:noFill/>
          <a:ln/>
        </p:spPr>
        <p:txBody>
          <a:bodyPr wrap="square" lIns="0" tIns="0" rIns="0" bIns="0" rtlCol="0" anchor="t"/>
          <a:lstStyle/>
          <a:p>
            <a:pPr marL="0" indent="0">
              <a:buNone/>
            </a:pPr>
            <a:r>
              <a:rPr lang="en-US" sz="1400" dirty="0">
                <a:solidFill>
                  <a:schemeClr val="tx1"/>
                </a:solidFill>
                <a:latin typeface="Calibri" pitchFamily="34" charset="0"/>
                <a:ea typeface="Calibri" pitchFamily="34" charset="-122"/>
                <a:cs typeface="Calibri" pitchFamily="34" charset="-120"/>
              </a:rPr>
              <a:t>How: NHS App booking plus phone and walk-in options; better child registration data</a:t>
            </a:r>
            <a:endParaRPr lang="en-US" sz="1400" dirty="0"/>
          </a:p>
        </p:txBody>
      </p:sp>
      <p:sp>
        <p:nvSpPr>
          <p:cNvPr id="26" name="Text 24"/>
          <p:cNvSpPr txBox="1"/>
          <p:nvPr/>
        </p:nvSpPr>
        <p:spPr>
          <a:xfrm>
            <a:off x="6446520" y="5349240"/>
            <a:ext cx="4892040" cy="685800"/>
          </a:xfrm>
          <a:prstGeom prst="rect">
            <a:avLst/>
          </a:prstGeom>
          <a:noFill/>
          <a:ln/>
        </p:spPr>
        <p:txBody>
          <a:bodyPr wrap="square" lIns="0" tIns="0" rIns="0" bIns="0" rtlCol="0" anchor="t"/>
          <a:lstStyle/>
          <a:p>
            <a:pPr marL="0" indent="0">
              <a:buNone/>
            </a:pPr>
            <a:r>
              <a:rPr lang="en-US" sz="1400" i="1" dirty="0">
                <a:solidFill>
                  <a:schemeClr val="accent2"/>
                </a:solidFill>
                <a:latin typeface="Calibri" pitchFamily="34" charset="0"/>
                <a:ea typeface="Calibri" pitchFamily="34" charset="-122"/>
                <a:cs typeface="Calibri" pitchFamily="34" charset="-120"/>
              </a:rPr>
              <a:t>Why: no child should be missed or shut out by technology (Jahnel et al., 2022)</a:t>
            </a:r>
            <a:endParaRPr lang="en-US" sz="1400" dirty="0"/>
          </a:p>
        </p:txBody>
      </p:sp>
      <p:sp>
        <p:nvSpPr>
          <p:cNvPr id="27"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371600"/>
            <a:ext cx="6949440" cy="1463040"/>
          </a:xfrm>
          <a:prstGeom prst="rect">
            <a:avLst/>
          </a:prstGeom>
          <a:noFill/>
          <a:ln/>
        </p:spPr>
        <p:txBody>
          <a:bodyPr wrap="square" lIns="0" tIns="0" rIns="0" bIns="0" rtlCol="0" anchor="t"/>
          <a:lstStyle/>
          <a:p>
            <a:pPr marL="0" indent="0" algn="l">
              <a:buNone/>
            </a:pPr>
            <a:r>
              <a:rPr lang="en-US" sz="4400" b="1" dirty="0">
                <a:solidFill>
                  <a:srgbClr val="FFFFFF"/>
                </a:solidFill>
                <a:latin typeface="Cambria" pitchFamily="34" charset="0"/>
                <a:ea typeface="Cambria" pitchFamily="34" charset="-122"/>
                <a:cs typeface="Cambria" pitchFamily="34" charset="-120"/>
              </a:rPr>
              <a:t>Conclusion</a:t>
            </a:r>
            <a:endParaRPr lang="en-US" sz="4400" dirty="0"/>
          </a:p>
        </p:txBody>
      </p:sp>
      <p:sp>
        <p:nvSpPr>
          <p:cNvPr id="3" name="Point marker"/>
          <p:cNvSpPr/>
          <p:nvPr/>
        </p:nvSpPr>
        <p:spPr>
          <a:xfrm>
            <a:off x="640080" y="2560320"/>
            <a:ext cx="457200" cy="457200"/>
          </a:xfrm>
          <a:prstGeom prst="ellipse">
            <a:avLst/>
          </a:prstGeom>
          <a:solidFill>
            <a:schemeClr val="accent1"/>
          </a:solidFill>
          <a:ln/>
        </p:spPr>
        <p:txBody>
          <a:bodyPr/>
          <a:lstStyle/>
          <a:p>
            <a:endParaRPr lang="en-GB"/>
          </a:p>
        </p:txBody>
      </p:sp>
      <p:sp>
        <p:nvSpPr>
          <p:cNvPr id="4" name="Text 2"/>
          <p:cNvSpPr txBox="1"/>
          <p:nvPr/>
        </p:nvSpPr>
        <p:spPr>
          <a:xfrm>
            <a:off x="640080" y="256032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5" name="Text 3"/>
          <p:cNvSpPr txBox="1"/>
          <p:nvPr/>
        </p:nvSpPr>
        <p:spPr>
          <a:xfrm>
            <a:off x="1325880" y="2514600"/>
            <a:ext cx="6400800" cy="1097280"/>
          </a:xfrm>
          <a:prstGeom prst="rect">
            <a:avLst/>
          </a:prstGeom>
          <a:noFill/>
          <a:ln/>
        </p:spPr>
        <p:txBody>
          <a:bodyPr wrap="square" lIns="0" tIns="0" rIns="0" bIns="0" rtlCol="0" anchor="t"/>
          <a:lstStyle/>
          <a:p>
            <a:pPr marL="0" indent="0">
              <a:buNone/>
            </a:pPr>
            <a:r>
              <a:rPr lang="en-US" sz="1700" dirty="0">
                <a:solidFill>
                  <a:srgbClr val="FFFFFF"/>
                </a:solidFill>
                <a:latin typeface="Calibri" pitchFamily="34" charset="0"/>
                <a:ea typeface="Calibri" pitchFamily="34" charset="-122"/>
                <a:cs typeface="Calibri" pitchFamily="34" charset="-120"/>
              </a:rPr>
              <a:t>Vaccination shows health, wellbeing and sustainable development working together: it protects the child, the community and the future</a:t>
            </a:r>
            <a:endParaRPr lang="en-US" sz="1700" dirty="0"/>
          </a:p>
        </p:txBody>
      </p:sp>
      <p:sp>
        <p:nvSpPr>
          <p:cNvPr id="6" name="Point marker"/>
          <p:cNvSpPr/>
          <p:nvPr/>
        </p:nvSpPr>
        <p:spPr>
          <a:xfrm>
            <a:off x="640080" y="3794760"/>
            <a:ext cx="457200" cy="457200"/>
          </a:xfrm>
          <a:prstGeom prst="ellipse">
            <a:avLst/>
          </a:prstGeom>
          <a:solidFill>
            <a:schemeClr val="accent1"/>
          </a:solidFill>
          <a:ln/>
        </p:spPr>
        <p:txBody>
          <a:bodyPr/>
          <a:lstStyle/>
          <a:p>
            <a:endParaRPr lang="en-GB"/>
          </a:p>
        </p:txBody>
      </p:sp>
      <p:sp>
        <p:nvSpPr>
          <p:cNvPr id="7" name="Text 5"/>
          <p:cNvSpPr txBox="1"/>
          <p:nvPr/>
        </p:nvSpPr>
        <p:spPr>
          <a:xfrm>
            <a:off x="640080" y="37947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8" name="Text 6"/>
          <p:cNvSpPr txBox="1"/>
          <p:nvPr/>
        </p:nvSpPr>
        <p:spPr>
          <a:xfrm>
            <a:off x="1325880" y="3749040"/>
            <a:ext cx="6400800" cy="1097280"/>
          </a:xfrm>
          <a:prstGeom prst="rect">
            <a:avLst/>
          </a:prstGeom>
          <a:noFill/>
          <a:ln/>
        </p:spPr>
        <p:txBody>
          <a:bodyPr wrap="square" lIns="0" tIns="0" rIns="0" bIns="0" rtlCol="0" anchor="t"/>
          <a:lstStyle/>
          <a:p>
            <a:pPr marL="0" indent="0">
              <a:buNone/>
            </a:pPr>
            <a:r>
              <a:rPr lang="en-US" sz="1700" dirty="0">
                <a:solidFill>
                  <a:srgbClr val="FFFFFF"/>
                </a:solidFill>
                <a:latin typeface="Calibri" pitchFamily="34" charset="0"/>
                <a:ea typeface="Calibri" pitchFamily="34" charset="-122"/>
                <a:cs typeface="Calibri" pitchFamily="34" charset="-120"/>
              </a:rPr>
              <a:t>The UK has good plans, but losing measles elimination status shows that services must also be reliable, easy to reach and fair</a:t>
            </a:r>
            <a:endParaRPr lang="en-US" sz="1700" dirty="0"/>
          </a:p>
        </p:txBody>
      </p:sp>
      <p:sp>
        <p:nvSpPr>
          <p:cNvPr id="9" name="Point marker"/>
          <p:cNvSpPr/>
          <p:nvPr/>
        </p:nvSpPr>
        <p:spPr>
          <a:xfrm>
            <a:off x="640080" y="5029200"/>
            <a:ext cx="457200" cy="457200"/>
          </a:xfrm>
          <a:prstGeom prst="ellipse">
            <a:avLst/>
          </a:prstGeom>
          <a:solidFill>
            <a:schemeClr val="accent1"/>
          </a:solidFill>
          <a:ln/>
        </p:spPr>
        <p:txBody>
          <a:bodyPr/>
          <a:lstStyle/>
          <a:p>
            <a:endParaRPr lang="en-GB"/>
          </a:p>
        </p:txBody>
      </p:sp>
      <p:sp>
        <p:nvSpPr>
          <p:cNvPr id="10" name="Text 8"/>
          <p:cNvSpPr txBox="1"/>
          <p:nvPr/>
        </p:nvSpPr>
        <p:spPr>
          <a:xfrm>
            <a:off x="640080" y="50292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1" name="Text 9"/>
          <p:cNvSpPr txBox="1"/>
          <p:nvPr/>
        </p:nvSpPr>
        <p:spPr>
          <a:xfrm>
            <a:off x="1325880" y="4983480"/>
            <a:ext cx="6400800" cy="1097280"/>
          </a:xfrm>
          <a:prstGeom prst="rect">
            <a:avLst/>
          </a:prstGeom>
          <a:noFill/>
          <a:ln/>
        </p:spPr>
        <p:txBody>
          <a:bodyPr wrap="square" lIns="0" tIns="0" rIns="0" bIns="0" rtlCol="0" anchor="t"/>
          <a:lstStyle/>
          <a:p>
            <a:pPr marL="0" indent="0">
              <a:buNone/>
            </a:pPr>
            <a:r>
              <a:rPr lang="en-US" sz="1700" dirty="0">
                <a:solidFill>
                  <a:srgbClr val="FFFFFF"/>
                </a:solidFill>
                <a:latin typeface="Calibri" pitchFamily="34" charset="0"/>
                <a:ea typeface="Calibri" pitchFamily="34" charset="-122"/>
                <a:cs typeface="Calibri" pitchFamily="34" charset="-120"/>
              </a:rPr>
              <a:t>SDG 3 gives the UK a clear, shared target: meeting it means reaching every child, especially those furthest behind</a:t>
            </a:r>
            <a:endParaRPr lang="en-US" sz="1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References</a:t>
            </a:r>
            <a:endParaRPr lang="en-US" sz="3200" dirty="0"/>
          </a:p>
        </p:txBody>
      </p:sp>
      <p:sp>
        <p:nvSpPr>
          <p:cNvPr id="3" name="Text 1"/>
          <p:cNvSpPr txBox="1"/>
          <p:nvPr/>
        </p:nvSpPr>
        <p:spPr>
          <a:xfrm>
            <a:off x="138896" y="1234440"/>
            <a:ext cx="5850424" cy="5623560"/>
          </a:xfrm>
          <a:prstGeom prst="rect">
            <a:avLst/>
          </a:prstGeom>
          <a:noFill/>
          <a:ln/>
        </p:spPr>
        <p:txBody>
          <a:bodyPr wrap="square" lIns="0" tIns="0" rIns="0" bIns="0" rtlCol="0" anchor="t"/>
          <a:lstStyle/>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Bell, J. et al. (2022) 'Applying a social-ecological model to understand factors impacting demand for childhood vaccinations in Nigeria, Uganda, and Guinea', SSM - Qualitative Research in Health, 2, 100180.</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Chisnall, G., Letley, L., Mounier-Jack, S., Bedford, H. and Chantler, T. (2025) '"I want to chat with a person": a qualitative longitudinal cohort study in England exploring drivers of sub-optimal childhood vaccination uptake', Vaccine. Available at: https://discovery.ucl.ac.uk/id/eprint/10211558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Crowther, D. and Seifi, S. (2022) 'Introduction: managing the pillars of sustainable development', in Crowther, D. and Seifi, S. (eds) The Equal Pillars of Sustainability. Leeds: Emerald Publishing, pp. 1-17.</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Dahlgren, G. and Whitehead, M. (2021) 'The Dahlgren-Whitehead model of health determinants: 30 years on and still chasing rainbows', Public Health, 199, pp. 20-24.</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Department of Health and Social Care (2025) Fit for the Future: 10 Year Health Plan for England. Available at: https://www.gov.uk/government/publications/10-year-health-plan-for-england-fit-for-the-future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Health Foundation (2025) Investing in the Public Health Grant. Available at: https://www.health.org.uk/reports-and-analysis/analysis/investing-in-the-public-health-grant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Jahnel, T., Dassow, H.-H., Gerhardus, A. and Schüz, B. (2022) 'The digital rainbow: digital determinants of health inequities', Digital Health, 8.</a:t>
            </a:r>
            <a:endParaRPr lang="en-US" sz="1400" dirty="0"/>
          </a:p>
        </p:txBody>
      </p:sp>
      <p:sp>
        <p:nvSpPr>
          <p:cNvPr id="4" name="Text 2"/>
          <p:cNvSpPr txBox="1"/>
          <p:nvPr/>
        </p:nvSpPr>
        <p:spPr>
          <a:xfrm>
            <a:off x="6172200" y="1234440"/>
            <a:ext cx="5440680" cy="5029200"/>
          </a:xfrm>
          <a:prstGeom prst="rect">
            <a:avLst/>
          </a:prstGeom>
          <a:noFill/>
          <a:ln/>
        </p:spPr>
        <p:txBody>
          <a:bodyPr wrap="square" lIns="0" tIns="0" rIns="0" bIns="0" rtlCol="0" anchor="t"/>
          <a:lstStyle/>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Johns Hopkins Bloomberg School of Public Health (2025) As Global Vaccination Coverage Plateaus, Immunization Efforts Are More Important Than Ever. Available at: https://publichealth.jhu.edu/ivac/2025/as-global-vaccination-coverage-plateaus-immunization-efforts-are-more-important-than-ever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Limbu, Y.B. and Gautam, R.K. (2023) 'How well the constructs of health belief model predict vaccination intention: a systematic review on COVID-19 primary series and booster vaccines', Vaccines, 11(4), 816.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Local Government Association (2026a) From Misinformation to Confidence: Transforming Vaccination Awareness in Underserved Communities. Available at: https://www.local.gov.uk/case-studies/misinformation-confidence-transforming-vaccination-awareness-underserved-communities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Local Government Association (2026b) Protecting Children from Measles: A Targeted, Community-based MMR Catch-up Programme in Blackpool. Available at: https://www.local.gov.uk/case-studies/protecting-children-measles-targeted-community-based-mmr-catch-programme-blackpool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London School of Hygiene and Tropical Medicine (2026) Measles in the UK: LSHTM Unpacked. Available at: https://www.lshtm.ac.uk/newsevents/news/2026/measles-uk-lshtm-unpacked (Accessed: 9 October 2026).</a:t>
            </a:r>
            <a:endParaRPr lang="en-US" sz="1400" dirty="0"/>
          </a:p>
          <a:p>
            <a:pPr marL="0" indent="0">
              <a:spcAft>
                <a:spcPts val="700"/>
              </a:spcAft>
              <a:buNone/>
            </a:pPr>
            <a:r>
              <a:rPr lang="en-US" sz="1400" dirty="0">
                <a:solidFill>
                  <a:schemeClr val="tx1"/>
                </a:solidFill>
                <a:latin typeface="Calibri" pitchFamily="34" charset="0"/>
                <a:ea typeface="Calibri" pitchFamily="34" charset="-122"/>
                <a:cs typeface="Calibri" pitchFamily="34" charset="-120"/>
              </a:rPr>
              <a:t>Marmot, M. and Allen, J. (2024) 'A programme for greater health equity for the next UK Government', The Lancet, 403(10445), pp. 2675-2677.</a:t>
            </a:r>
            <a:endParaRPr lang="en-US" sz="14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31520"/>
          </a:xfrm>
          <a:prstGeom prst="rect">
            <a:avLst/>
          </a:prstGeom>
          <a:noFill/>
          <a:ln/>
        </p:spPr>
        <p:txBody>
          <a:bodyPr wrap="square" lIns="0" tIns="0" rIns="0" bIns="0" rtlCol="0" anchor="ctr"/>
          <a:lstStyle/>
          <a:p>
            <a:pPr marL="0" indent="0" algn="l">
              <a:buNone/>
            </a:pPr>
            <a:r>
              <a:rPr lang="en-US" sz="3200" b="1" dirty="0">
                <a:solidFill>
                  <a:srgbClr val="4A1942"/>
                </a:solidFill>
                <a:latin typeface="Cambria" pitchFamily="34" charset="0"/>
                <a:ea typeface="Cambria" pitchFamily="34" charset="-122"/>
                <a:cs typeface="Cambria" pitchFamily="34" charset="-120"/>
              </a:rPr>
              <a:t>References (continued)</a:t>
            </a:r>
            <a:endParaRPr lang="en-US" sz="3200" dirty="0"/>
          </a:p>
        </p:txBody>
      </p:sp>
      <p:sp>
        <p:nvSpPr>
          <p:cNvPr id="3" name="Text 1"/>
          <p:cNvSpPr txBox="1"/>
          <p:nvPr/>
        </p:nvSpPr>
        <p:spPr>
          <a:xfrm>
            <a:off x="548640" y="1234440"/>
            <a:ext cx="5440680" cy="5029200"/>
          </a:xfrm>
          <a:prstGeom prst="rect">
            <a:avLst/>
          </a:prstGeom>
          <a:noFill/>
          <a:ln/>
        </p:spPr>
        <p:txBody>
          <a:bodyPr wrap="square" lIns="0" tIns="0" rIns="0" bIns="0" rtlCol="0" anchor="t"/>
          <a:lstStyle/>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NHS England (2022) Delivering a 'Net Zero' National Health Service. London: NHS England.</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NHS England (2023) NHS Vaccination Strategy. Available at: https://www.england.nhs.uk/long-read/nhs-vaccination-strategy/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NHS England (2025) NHS Vaccination Strategy: Two Years of Progress. Available at: https://primarycare.northeastlondon.icb.nhs.uk/wp-content/uploads/2026/01/Item-10-NHS-Vaccination-Strategy-Two-Years-of-Progress-Infographic-FINAL-Dec-2025.pdf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Office for National Statistics (2026) Quarterly Personal Well-being Estimates: Seasonally Adjusted [dataset]. Available at: https://www.ons.gov.uk/peoplepopulationandcommunity/wellbeing/datasets/quarterlypersonalwellbeingestimatesseasonallyadjusted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Schramme, T. (2023) 'Health as complete well-being: the WHO definition and beyond', Public Health Ethics, 16(3), pp. 210-218.</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Science Learning Hub (2025) Fraudulent Study: MMR Vaccine Controversy. Available at: https://www.sciencelearn.org.nz/resources/fraudulent-study-mmr-vaccine-controversy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UK Health Security Agency (2024a) Evaluating the Impact of National and Regional Measles Catch-up Activity on MMR Vaccine Coverage in England, 2023 to 2024. Available at: https://www.gov.uk/government/publications/evaluation-of-vaccine-uptake-during-the-2023-to-2024-mmr-catch-up-campaigns-in-england (Accessed: 9 October 2026).</a:t>
            </a:r>
            <a:endParaRPr lang="en-US" sz="1200" dirty="0"/>
          </a:p>
        </p:txBody>
      </p:sp>
      <p:sp>
        <p:nvSpPr>
          <p:cNvPr id="4" name="Text 2"/>
          <p:cNvSpPr txBox="1"/>
          <p:nvPr/>
        </p:nvSpPr>
        <p:spPr>
          <a:xfrm>
            <a:off x="6172200" y="1234440"/>
            <a:ext cx="5440680" cy="5029200"/>
          </a:xfrm>
          <a:prstGeom prst="rect">
            <a:avLst/>
          </a:prstGeom>
          <a:noFill/>
          <a:ln/>
        </p:spPr>
        <p:txBody>
          <a:bodyPr wrap="square" lIns="0" tIns="0" rIns="0" bIns="0" rtlCol="0" anchor="t"/>
          <a:lstStyle/>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UK Health Security Agency (2024b) UKHSA Warns of Back to School Measles Surge. Available at: https://www.gov.uk/government/news/ukhsa-warns-of-back-to-school-measles-surge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UK Health Security Agency (2026) Vaccination Coverage Statistics for Children Aged up to 5 Years, England (COVER Programme) Report: April 2025 to March 2026. Available at: https://www.gov.uk/government/statistics/cover-of-vaccination-evaluated-rapidly-cover-programme-april-2025-to-march-2026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United Nations (2025) The Sustainable Development Goals Report 2025. Available at: https://unstats.un.org/sdgs/report/2025/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Williamson, S. (2022) 'The biopsychosocial model: not dead, but in need of revival', BJPsych Bulletin, 46(4), pp. 232-234.</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World Health Organization (2023) Working Together for Equity and Healthier Populations: Sustainable Multisectoral Collaboration Based on Health in All Policies Approaches. Available at: https://www.who.int/publications/i/item/9789240067530 (Accessed: 9 October 2026).</a:t>
            </a:r>
            <a:endParaRPr lang="en-US" sz="1200" dirty="0"/>
          </a:p>
          <a:p>
            <a:pPr marL="0" indent="0">
              <a:spcAft>
                <a:spcPts val="700"/>
              </a:spcAft>
              <a:buNone/>
            </a:pPr>
            <a:r>
              <a:rPr lang="en-US" sz="1200" dirty="0">
                <a:solidFill>
                  <a:schemeClr val="tx1"/>
                </a:solidFill>
                <a:latin typeface="Calibri" pitchFamily="34" charset="0"/>
                <a:ea typeface="Calibri" pitchFamily="34" charset="-122"/>
                <a:cs typeface="Calibri" pitchFamily="34" charset="-120"/>
              </a:rPr>
              <a:t>World Health Organization (2025) Immunization Coverage [Fact sheet]. Available at: https://www.who.int/en/news-room/fact-sheets/detail/immunization-coverage (Accessed: 9 October 2026).</a:t>
            </a:r>
            <a:endParaRPr lang="en-US" sz="12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B6575"/>
                </a:solidFill>
                <a:latin typeface="Calibri"/>
                <a:ea typeface="Calibri"/>
                <a:cs typeface="Calibri"/>
              </a:defRPr>
            </a:lvl1pPr>
          </a:lstStyle>
          <a:p>
            <a:pPr algn="r"/>
            <a:fld id="{F7021451-1387-4CA6-816F-3879F97B5CBC}" type="slidenum">
              <a:rPr lang="en-US" b="0"/>
              <a:t>16</a:t>
            </a:fld>
            <a:endParaRPr lang="en-US"/>
          </a:p>
        </p:txBody>
      </p:sp>
    </p:spTree>
  </p:cSld>
  <p:clrMapOvr>
    <a:masterClrMapping/>
  </p:clrMapOvr>
</p:sld>
</file>

<file path=ppt/theme/theme1.xml><?xml version="1.0" encoding="utf-8"?>
<a:theme xmlns:a="http://schemas.openxmlformats.org/drawingml/2006/main" name="Vaccination Plum">
  <a:themeElements>
    <a:clrScheme name="Vaccination Plum">
      <a:dk1>
        <a:srgbClr val="2A2333"/>
      </a:dk1>
      <a:lt1>
        <a:srgbClr val="FFFFFF"/>
      </a:lt1>
      <a:dk2>
        <a:srgbClr val="4A1942"/>
      </a:dk2>
      <a:lt2>
        <a:srgbClr val="F6EEF4"/>
      </a:lt2>
      <a:accent1>
        <a:srgbClr val="E5634D"/>
      </a:accent1>
      <a:accent2>
        <a:srgbClr val="8E3B73"/>
      </a:accent2>
      <a:accent3>
        <a:srgbClr val="2E8B7A"/>
      </a:accent3>
      <a:accent4>
        <a:srgbClr val="F2B84B"/>
      </a:accent4>
      <a:accent5>
        <a:srgbClr val="B8A9C9"/>
      </a:accent5>
      <a:accent6>
        <a:srgbClr val="6B6575"/>
      </a:accent6>
      <a:hlink>
        <a:srgbClr val="8E3B73"/>
      </a:hlink>
      <a:folHlink>
        <a:srgbClr val="6B6575"/>
      </a:folHlink>
    </a:clrScheme>
    <a:fontScheme name="Vaccination Plum">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5082</Words>
  <Application>Microsoft Office PowerPoint</Application>
  <PresentationFormat>Widescreen</PresentationFormat>
  <Paragraphs>239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Vaccination Plum</vt:lpstr>
      <vt:lpstr>Protecting Every Child</vt:lpstr>
      <vt:lpstr>Why Childhood Vaccination Matters</vt:lpstr>
      <vt:lpstr>Defining Health and Wellbeing</vt:lpstr>
      <vt:lpstr>Sustainable Development and Prevention</vt:lpstr>
      <vt:lpstr>Three Models That Shape Vaccination Services</vt:lpstr>
      <vt:lpstr>The SDGs and Goal 3: Vaccines at the Centre</vt:lpstr>
      <vt:lpstr>Policy and Governance: Frameworks and Barriers</vt:lpstr>
      <vt:lpstr>Social Processes, Media and Ideologies</vt:lpstr>
      <vt:lpstr>Service Delivery: How Vaccines Reach Families</vt:lpstr>
      <vt:lpstr>Case Study: The 2023–24 MMR Catch-up Campaign</vt:lpstr>
      <vt:lpstr>Evaluating the Campaign: Successes and Challenges</vt:lpstr>
      <vt:lpstr>Equity and Access: Who Is Left Unprotected?</vt:lpstr>
      <vt:lpstr>Recommendations: Local and National</vt:lpstr>
      <vt:lpstr>Conclusion</vt:lpstr>
      <vt:lpstr>References</vt:lpstr>
      <vt:lpstr>References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Protecting Every Child</dc:title>
  <dc:subject>PptxGenJS Presentation</dc:subject>
  <dc:creator>Student</dc:creator>
  <cp:lastModifiedBy>shabana ali</cp:lastModifiedBy>
  <cp:revision>6</cp:revision>
  <dcterms:created xsi:type="dcterms:W3CDTF">2026-10-15T08:16:47Z</dcterms:created>
  <dcterms:modified xsi:type="dcterms:W3CDTF">2026-10-15T23:21:53Z</dcterms:modified>
</cp:coreProperties>
</file>