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46" d="100"/>
          <a:sy n="146" d="100"/>
        </p:scale>
        <p:origin x="59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6393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9.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18.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0.png"/><Relationship Id="rId7"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1.png"/><Relationship Id="rId10" Type="http://schemas.openxmlformats.org/officeDocument/2006/relationships/image" Target="../media/image22.png"/><Relationship Id="rId4" Type="http://schemas.openxmlformats.org/officeDocument/2006/relationships/image" Target="../media/image1.png"/><Relationship Id="rId9"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6.png"/><Relationship Id="rId7"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62318"/>
        </a:solidFill>
        <a:effectLst/>
      </p:bgPr>
    </p:bg>
    <p:spTree>
      <p:nvGrpSpPr>
        <p:cNvPr id="1" name=""/>
        <p:cNvGrpSpPr/>
        <p:nvPr/>
      </p:nvGrpSpPr>
      <p:grpSpPr>
        <a:xfrm>
          <a:off x="0" y="0"/>
          <a:ext cx="0" cy="0"/>
          <a:chOff x="0" y="0"/>
          <a:chExt cx="0" cy="0"/>
        </a:xfrm>
      </p:grpSpPr>
      <p:sp>
        <p:nvSpPr>
          <p:cNvPr id="2" name="Shape 0"/>
          <p:cNvSpPr/>
          <p:nvPr/>
        </p:nvSpPr>
        <p:spPr>
          <a:xfrm>
            <a:off x="0" y="0"/>
            <a:ext cx="64008" cy="5143500"/>
          </a:xfrm>
          <a:prstGeom prst="rect">
            <a:avLst/>
          </a:prstGeom>
          <a:solidFill>
            <a:srgbClr val="7FB069"/>
          </a:solidFill>
          <a:ln w="12700">
            <a:solidFill>
              <a:srgbClr val="7FB069"/>
            </a:solidFill>
            <a:prstDash val="solid"/>
          </a:ln>
        </p:spPr>
        <p:txBody>
          <a:bodyPr/>
          <a:lstStyle/>
          <a:p>
            <a:endParaRPr lang="en-GB"/>
          </a:p>
        </p:txBody>
      </p:sp>
      <p:sp>
        <p:nvSpPr>
          <p:cNvPr id="3" name="Shape 1"/>
          <p:cNvSpPr/>
          <p:nvPr/>
        </p:nvSpPr>
        <p:spPr>
          <a:xfrm>
            <a:off x="0" y="0"/>
            <a:ext cx="6217920" cy="5143500"/>
          </a:xfrm>
          <a:prstGeom prst="rect">
            <a:avLst/>
          </a:prstGeom>
          <a:solidFill>
            <a:srgbClr val="162318"/>
          </a:solidFill>
          <a:ln w="12700">
            <a:solidFill>
              <a:srgbClr val="162318"/>
            </a:solidFill>
            <a:prstDash val="solid"/>
          </a:ln>
        </p:spPr>
        <p:txBody>
          <a:bodyPr/>
          <a:lstStyle/>
          <a:p>
            <a:endParaRPr lang="en-GB" dirty="0"/>
          </a:p>
        </p:txBody>
      </p:sp>
      <p:pic>
        <p:nvPicPr>
          <p:cNvPr id="4" name="Image 0" descr="preencoded.png"/>
          <p:cNvPicPr>
            <a:picLocks noChangeAspect="1"/>
          </p:cNvPicPr>
          <p:nvPr/>
        </p:nvPicPr>
        <p:blipFill>
          <a:blip r:embed="rId3"/>
          <a:stretch>
            <a:fillRect/>
          </a:stretch>
        </p:blipFill>
        <p:spPr>
          <a:xfrm>
            <a:off x="6309360" y="502920"/>
            <a:ext cx="2560320" cy="2560320"/>
          </a:xfrm>
          <a:prstGeom prst="rect">
            <a:avLst/>
          </a:prstGeom>
        </p:spPr>
      </p:pic>
      <p:sp>
        <p:nvSpPr>
          <p:cNvPr id="5" name="Shape 2"/>
          <p:cNvSpPr/>
          <p:nvPr/>
        </p:nvSpPr>
        <p:spPr>
          <a:xfrm>
            <a:off x="411480" y="347472"/>
            <a:ext cx="2926080" cy="384048"/>
          </a:xfrm>
          <a:prstGeom prst="rect">
            <a:avLst/>
          </a:prstGeom>
          <a:solidFill>
            <a:srgbClr val="4A7C59"/>
          </a:solidFill>
          <a:ln w="12700">
            <a:solidFill>
              <a:srgbClr val="4A7C59"/>
            </a:solidFill>
            <a:prstDash val="solid"/>
          </a:ln>
        </p:spPr>
        <p:txBody>
          <a:bodyPr/>
          <a:lstStyle/>
          <a:p>
            <a:endParaRPr lang="en-GB"/>
          </a:p>
        </p:txBody>
      </p:sp>
      <p:sp>
        <p:nvSpPr>
          <p:cNvPr id="6" name="Text 3"/>
          <p:cNvSpPr/>
          <p:nvPr/>
        </p:nvSpPr>
        <p:spPr>
          <a:xfrm>
            <a:off x="411480" y="347472"/>
            <a:ext cx="2926080" cy="384048"/>
          </a:xfrm>
          <a:prstGeom prst="rect">
            <a:avLst/>
          </a:prstGeom>
          <a:noFill/>
          <a:ln/>
        </p:spPr>
        <p:txBody>
          <a:bodyPr wrap="square" lIns="0" tIns="0" rIns="0" bIns="0" rtlCol="0" anchor="ctr"/>
          <a:lstStyle/>
          <a:p>
            <a:pPr marL="0" indent="0" algn="ctr">
              <a:buNone/>
            </a:pPr>
            <a:r>
              <a:rPr lang="en-US" sz="900" dirty="0">
                <a:solidFill>
                  <a:srgbClr val="FFFFFF"/>
                </a:solidFill>
              </a:rPr>
              <a:t>BSc Applied Computing  ·  ACCA5019</a:t>
            </a:r>
            <a:endParaRPr lang="en-US" sz="900" dirty="0"/>
          </a:p>
        </p:txBody>
      </p:sp>
      <p:sp>
        <p:nvSpPr>
          <p:cNvPr id="7" name="Text 4"/>
          <p:cNvSpPr/>
          <p:nvPr/>
        </p:nvSpPr>
        <p:spPr>
          <a:xfrm>
            <a:off x="411480" y="1005840"/>
            <a:ext cx="5760720" cy="548640"/>
          </a:xfrm>
          <a:prstGeom prst="rect">
            <a:avLst/>
          </a:prstGeom>
          <a:noFill/>
          <a:ln/>
        </p:spPr>
        <p:txBody>
          <a:bodyPr wrap="square" rtlCol="0" anchor="ctr"/>
          <a:lstStyle/>
          <a:p>
            <a:pPr marL="0" indent="0" algn="l">
              <a:buNone/>
            </a:pPr>
            <a:r>
              <a:rPr lang="en-US" sz="3200" b="1" kern="0" spc="200" dirty="0">
                <a:solidFill>
                  <a:srgbClr val="7FB069"/>
                </a:solidFill>
                <a:latin typeface="Georgia" pitchFamily="34" charset="0"/>
                <a:ea typeface="Georgia" pitchFamily="34" charset="-122"/>
                <a:cs typeface="Georgia" pitchFamily="34" charset="-120"/>
              </a:rPr>
              <a:t>URBAN GREEN CAFÉ</a:t>
            </a:r>
            <a:endParaRPr lang="en-US" sz="3200" dirty="0"/>
          </a:p>
        </p:txBody>
      </p:sp>
      <p:sp>
        <p:nvSpPr>
          <p:cNvPr id="8" name="Text 5"/>
          <p:cNvSpPr/>
          <p:nvPr/>
        </p:nvSpPr>
        <p:spPr>
          <a:xfrm>
            <a:off x="411480" y="1600200"/>
            <a:ext cx="5669280" cy="347472"/>
          </a:xfrm>
          <a:prstGeom prst="rect">
            <a:avLst/>
          </a:prstGeom>
          <a:noFill/>
          <a:ln/>
        </p:spPr>
        <p:txBody>
          <a:bodyPr wrap="square" rtlCol="0" anchor="ctr"/>
          <a:lstStyle/>
          <a:p>
            <a:pPr marL="0" indent="0" algn="l">
              <a:buNone/>
            </a:pPr>
            <a:r>
              <a:rPr lang="en-US" sz="1500" i="1" dirty="0">
                <a:solidFill>
                  <a:srgbClr val="E8E0CC"/>
                </a:solidFill>
                <a:latin typeface="Georgia" pitchFamily="34" charset="0"/>
                <a:ea typeface="Georgia" pitchFamily="34" charset="-122"/>
                <a:cs typeface="Georgia" pitchFamily="34" charset="-120"/>
              </a:rPr>
              <a:t>"Fresh Flavors, Local Vibes"</a:t>
            </a:r>
            <a:endParaRPr lang="en-US" sz="1500" dirty="0"/>
          </a:p>
        </p:txBody>
      </p:sp>
      <p:sp>
        <p:nvSpPr>
          <p:cNvPr id="9" name="Shape 6"/>
          <p:cNvSpPr/>
          <p:nvPr/>
        </p:nvSpPr>
        <p:spPr>
          <a:xfrm>
            <a:off x="411480" y="2029968"/>
            <a:ext cx="5669280" cy="54864"/>
          </a:xfrm>
          <a:prstGeom prst="rect">
            <a:avLst/>
          </a:prstGeom>
          <a:solidFill>
            <a:srgbClr val="7FB069"/>
          </a:solidFill>
          <a:ln w="12700">
            <a:solidFill>
              <a:srgbClr val="7FB069"/>
            </a:solidFill>
            <a:prstDash val="solid"/>
          </a:ln>
        </p:spPr>
        <p:txBody>
          <a:bodyPr/>
          <a:lstStyle/>
          <a:p>
            <a:endParaRPr lang="en-GB"/>
          </a:p>
        </p:txBody>
      </p:sp>
      <p:sp>
        <p:nvSpPr>
          <p:cNvPr id="10" name="Text 7"/>
          <p:cNvSpPr/>
          <p:nvPr/>
        </p:nvSpPr>
        <p:spPr>
          <a:xfrm>
            <a:off x="411480" y="2176272"/>
            <a:ext cx="5669280" cy="502920"/>
          </a:xfrm>
          <a:prstGeom prst="rect">
            <a:avLst/>
          </a:prstGeom>
          <a:noFill/>
          <a:ln/>
        </p:spPr>
        <p:txBody>
          <a:bodyPr wrap="square" rtlCol="0" anchor="ctr"/>
          <a:lstStyle/>
          <a:p>
            <a:pPr marL="0" indent="0" algn="l">
              <a:buNone/>
            </a:pPr>
            <a:r>
              <a:rPr lang="en-US" sz="2000" b="1" dirty="0">
                <a:solidFill>
                  <a:srgbClr val="FFFFFF"/>
                </a:solidFill>
                <a:latin typeface="Calibri" pitchFamily="34" charset="0"/>
                <a:ea typeface="Calibri" pitchFamily="34" charset="-122"/>
                <a:cs typeface="Calibri" pitchFamily="34" charset="-120"/>
              </a:rPr>
              <a:t>Online Presence, Plans &amp; Strategies</a:t>
            </a:r>
            <a:endParaRPr lang="en-US" sz="2000" dirty="0"/>
          </a:p>
        </p:txBody>
      </p:sp>
      <p:sp>
        <p:nvSpPr>
          <p:cNvPr id="11" name="Text 8"/>
          <p:cNvSpPr/>
          <p:nvPr/>
        </p:nvSpPr>
        <p:spPr>
          <a:xfrm>
            <a:off x="411480" y="2816352"/>
            <a:ext cx="4572000" cy="320040"/>
          </a:xfrm>
          <a:prstGeom prst="rect">
            <a:avLst/>
          </a:prstGeom>
          <a:noFill/>
          <a:ln/>
        </p:spPr>
        <p:txBody>
          <a:bodyPr wrap="square" rtlCol="0" anchor="ctr"/>
          <a:lstStyle/>
          <a:p>
            <a:pPr marL="0" indent="0" algn="l">
              <a:buNone/>
            </a:pPr>
            <a:r>
              <a:rPr lang="en-US" sz="1300" dirty="0">
                <a:solidFill>
                  <a:srgbClr val="CBD5E1"/>
                </a:solidFill>
              </a:rPr>
              <a:t>Presented by: </a:t>
            </a:r>
            <a:r>
              <a:rPr lang="en-US" sz="1300" b="1">
                <a:solidFill>
                  <a:srgbClr val="FFFFFF"/>
                </a:solidFill>
              </a:rPr>
              <a:t>Nathan Amobi 23252455</a:t>
            </a:r>
            <a:endParaRPr lang="en-US" sz="1300" dirty="0"/>
          </a:p>
        </p:txBody>
      </p:sp>
      <p:sp>
        <p:nvSpPr>
          <p:cNvPr id="12" name="Shape 9"/>
          <p:cNvSpPr/>
          <p:nvPr/>
        </p:nvSpPr>
        <p:spPr>
          <a:xfrm>
            <a:off x="411480" y="3337560"/>
            <a:ext cx="8321040" cy="1188720"/>
          </a:xfrm>
          <a:prstGeom prst="rect">
            <a:avLst/>
          </a:prstGeom>
          <a:solidFill>
            <a:srgbClr val="1E4D2B"/>
          </a:solidFill>
          <a:ln w="12700">
            <a:solidFill>
              <a:srgbClr val="1E4D2B"/>
            </a:solidFill>
            <a:prstDash val="solid"/>
          </a:ln>
        </p:spPr>
        <p:txBody>
          <a:bodyPr/>
          <a:lstStyle/>
          <a:p>
            <a:endParaRPr lang="en-GB"/>
          </a:p>
        </p:txBody>
      </p:sp>
      <p:sp>
        <p:nvSpPr>
          <p:cNvPr id="13" name="Text 10"/>
          <p:cNvSpPr/>
          <p:nvPr/>
        </p:nvSpPr>
        <p:spPr>
          <a:xfrm>
            <a:off x="640080" y="3401568"/>
            <a:ext cx="7863840" cy="1051560"/>
          </a:xfrm>
          <a:prstGeom prst="rect">
            <a:avLst/>
          </a:prstGeom>
          <a:noFill/>
          <a:ln/>
        </p:spPr>
        <p:txBody>
          <a:bodyPr wrap="square" rtlCol="0" anchor="ctr"/>
          <a:lstStyle/>
          <a:p>
            <a:pPr marL="0" indent="0">
              <a:spcAft>
                <a:spcPts val="400"/>
              </a:spcAft>
              <a:buNone/>
            </a:pPr>
            <a:r>
              <a:rPr lang="en-US" sz="1100" b="1" dirty="0">
                <a:solidFill>
                  <a:srgbClr val="7FB069"/>
                </a:solidFill>
              </a:rPr>
              <a:t>Module: </a:t>
            </a:r>
            <a:r>
              <a:rPr lang="en-US" sz="1100" dirty="0">
                <a:solidFill>
                  <a:srgbClr val="FFFFFF"/>
                </a:solidFill>
              </a:rPr>
              <a:t>Business and Web Management</a:t>
            </a:r>
            <a:r>
              <a:rPr lang="en-US" sz="1100" dirty="0">
                <a:solidFill>
                  <a:srgbClr val="000000"/>
                </a:solidFill>
              </a:rPr>
              <a:t>
</a:t>
            </a:r>
            <a:endParaRPr lang="en-US" sz="1100" dirty="0"/>
          </a:p>
          <a:p>
            <a:pPr marL="0" indent="0">
              <a:spcAft>
                <a:spcPts val="400"/>
              </a:spcAft>
              <a:buNone/>
            </a:pPr>
            <a:r>
              <a:rPr lang="en-US" sz="1100" b="1" dirty="0">
                <a:solidFill>
                  <a:srgbClr val="7FB069"/>
                </a:solidFill>
              </a:rPr>
              <a:t>Lecturer: </a:t>
            </a:r>
            <a:r>
              <a:rPr lang="en-US" sz="1100" dirty="0">
                <a:solidFill>
                  <a:srgbClr val="FFFFFF"/>
                </a:solidFill>
              </a:rPr>
              <a:t>Dr Mobolanle Bello  </a:t>
            </a:r>
            <a:r>
              <a:rPr lang="en-US" sz="1100" dirty="0">
                <a:solidFill>
                  <a:srgbClr val="4A7C59"/>
                </a:solidFill>
              </a:rPr>
              <a:t> | </a:t>
            </a:r>
            <a:r>
              <a:rPr lang="en-US" sz="1100" b="1" dirty="0">
                <a:solidFill>
                  <a:srgbClr val="7FB069"/>
                </a:solidFill>
              </a:rPr>
              <a:t>Internal Verifier: </a:t>
            </a:r>
            <a:r>
              <a:rPr lang="en-US" sz="1100" dirty="0">
                <a:solidFill>
                  <a:srgbClr val="FFFFFF"/>
                </a:solidFill>
              </a:rPr>
              <a:t>Dr Sana Jokhio</a:t>
            </a:r>
            <a:r>
              <a:rPr lang="en-US" sz="1100" dirty="0">
                <a:solidFill>
                  <a:srgbClr val="000000"/>
                </a:solidFill>
              </a:rPr>
              <a:t>
</a:t>
            </a:r>
            <a:endParaRPr lang="en-US" sz="1100" dirty="0"/>
          </a:p>
          <a:p>
            <a:pPr marL="0" indent="0">
              <a:spcAft>
                <a:spcPts val="400"/>
              </a:spcAft>
              <a:buNone/>
            </a:pPr>
            <a:r>
              <a:rPr lang="en-US" sz="1100" b="1" dirty="0">
                <a:solidFill>
                  <a:srgbClr val="7FB069"/>
                </a:solidFill>
              </a:rPr>
              <a:t>Submission: </a:t>
            </a:r>
            <a:r>
              <a:rPr lang="en-US" sz="1100" dirty="0">
                <a:solidFill>
                  <a:srgbClr val="E8E0CC"/>
                </a:solidFill>
              </a:rPr>
              <a:t>12th April 2026  |  15-minute Presentation (w/c 13th April 2026)</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Presentation Agenda</a:t>
            </a:r>
            <a:endParaRPr lang="en-US" sz="2800" dirty="0"/>
          </a:p>
        </p:txBody>
      </p:sp>
      <p:sp>
        <p:nvSpPr>
          <p:cNvPr id="5" name="Shape 2"/>
          <p:cNvSpPr/>
          <p:nvPr/>
        </p:nvSpPr>
        <p:spPr>
          <a:xfrm>
            <a:off x="274320" y="1078992"/>
            <a:ext cx="4206240" cy="1078992"/>
          </a:xfrm>
          <a:prstGeom prst="rect">
            <a:avLst/>
          </a:prstGeom>
          <a:solidFill>
            <a:srgbClr val="1E4D2B"/>
          </a:solidFill>
          <a:ln w="12700">
            <a:solidFill>
              <a:srgbClr val="1E4D2B"/>
            </a:solidFill>
            <a:prstDash val="solid"/>
          </a:ln>
          <a:effectLst>
            <a:outerShdw blurRad="63500" dist="25400" dir="8100000" algn="bl" rotWithShape="0">
              <a:srgbClr val="000000">
                <a:alpha val="15000"/>
              </a:srgbClr>
            </a:outerShdw>
          </a:effectLst>
        </p:spPr>
        <p:txBody>
          <a:bodyPr/>
          <a:lstStyle/>
          <a:p>
            <a:endParaRPr lang="en-GB"/>
          </a:p>
        </p:txBody>
      </p:sp>
      <p:sp>
        <p:nvSpPr>
          <p:cNvPr id="6" name="Shape 3"/>
          <p:cNvSpPr/>
          <p:nvPr/>
        </p:nvSpPr>
        <p:spPr>
          <a:xfrm>
            <a:off x="274320" y="1078992"/>
            <a:ext cx="457200" cy="1078992"/>
          </a:xfrm>
          <a:prstGeom prst="rect">
            <a:avLst/>
          </a:prstGeom>
          <a:solidFill>
            <a:srgbClr val="7FB069"/>
          </a:solidFill>
          <a:ln w="12700">
            <a:solidFill>
              <a:srgbClr val="7FB069"/>
            </a:solidFill>
            <a:prstDash val="solid"/>
          </a:ln>
        </p:spPr>
        <p:txBody>
          <a:bodyPr/>
          <a:lstStyle/>
          <a:p>
            <a:endParaRPr lang="en-GB"/>
          </a:p>
        </p:txBody>
      </p:sp>
      <p:sp>
        <p:nvSpPr>
          <p:cNvPr id="7" name="Text 4"/>
          <p:cNvSpPr/>
          <p:nvPr/>
        </p:nvSpPr>
        <p:spPr>
          <a:xfrm>
            <a:off x="274320" y="1078992"/>
            <a:ext cx="457200" cy="1078992"/>
          </a:xfrm>
          <a:prstGeom prst="rect">
            <a:avLst/>
          </a:prstGeom>
          <a:noFill/>
          <a:ln/>
        </p:spPr>
        <p:txBody>
          <a:bodyPr wrap="square" lIns="0" tIns="0" rIns="0" bIns="0" rtlCol="0" anchor="ctr"/>
          <a:lstStyle/>
          <a:p>
            <a:pPr marL="0" indent="0" algn="ctr">
              <a:buNone/>
            </a:pPr>
            <a:r>
              <a:rPr lang="en-US" sz="1600" b="1" dirty="0">
                <a:solidFill>
                  <a:srgbClr val="162318"/>
                </a:solidFill>
              </a:rPr>
              <a:t>01</a:t>
            </a:r>
            <a:endParaRPr lang="en-US" sz="1600" dirty="0"/>
          </a:p>
        </p:txBody>
      </p:sp>
      <p:pic>
        <p:nvPicPr>
          <p:cNvPr id="8" name="Image 1" descr="preencoded.png"/>
          <p:cNvPicPr>
            <a:picLocks noChangeAspect="1"/>
          </p:cNvPicPr>
          <p:nvPr/>
        </p:nvPicPr>
        <p:blipFill>
          <a:blip r:embed="rId4"/>
          <a:stretch>
            <a:fillRect/>
          </a:stretch>
        </p:blipFill>
        <p:spPr>
          <a:xfrm>
            <a:off x="804672" y="1335024"/>
            <a:ext cx="502920" cy="502920"/>
          </a:xfrm>
          <a:prstGeom prst="rect">
            <a:avLst/>
          </a:prstGeom>
        </p:spPr>
      </p:pic>
      <p:sp>
        <p:nvSpPr>
          <p:cNvPr id="9" name="Text 5"/>
          <p:cNvSpPr/>
          <p:nvPr/>
        </p:nvSpPr>
        <p:spPr>
          <a:xfrm>
            <a:off x="1389888" y="1170432"/>
            <a:ext cx="29260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Introduction</a:t>
            </a:r>
            <a:endParaRPr lang="en-US" sz="1300" dirty="0"/>
          </a:p>
        </p:txBody>
      </p:sp>
      <p:sp>
        <p:nvSpPr>
          <p:cNvPr id="10" name="Text 6"/>
          <p:cNvSpPr/>
          <p:nvPr/>
        </p:nvSpPr>
        <p:spPr>
          <a:xfrm>
            <a:off x="1389888" y="1609344"/>
            <a:ext cx="2971800" cy="438912"/>
          </a:xfrm>
          <a:prstGeom prst="rect">
            <a:avLst/>
          </a:prstGeom>
          <a:noFill/>
          <a:ln/>
        </p:spPr>
        <p:txBody>
          <a:bodyPr wrap="square" rtlCol="0" anchor="t"/>
          <a:lstStyle/>
          <a:p>
            <a:pPr marL="0" indent="0">
              <a:buNone/>
            </a:pPr>
            <a:r>
              <a:rPr lang="en-US" sz="950" dirty="0">
                <a:solidFill>
                  <a:srgbClr val="E8E0CC"/>
                </a:solidFill>
                <a:latin typeface="Calibri" pitchFamily="34" charset="0"/>
                <a:ea typeface="Calibri" pitchFamily="34" charset="-122"/>
                <a:cs typeface="Calibri" pitchFamily="34" charset="-120"/>
              </a:rPr>
              <a:t>Business overview &amp; online opportunity</a:t>
            </a:r>
            <a:endParaRPr lang="en-US" sz="950" dirty="0"/>
          </a:p>
        </p:txBody>
      </p:sp>
      <p:sp>
        <p:nvSpPr>
          <p:cNvPr id="11" name="Shape 7"/>
          <p:cNvSpPr/>
          <p:nvPr/>
        </p:nvSpPr>
        <p:spPr>
          <a:xfrm>
            <a:off x="274320" y="2340864"/>
            <a:ext cx="4206240" cy="1078992"/>
          </a:xfrm>
          <a:prstGeom prst="rect">
            <a:avLst/>
          </a:prstGeom>
          <a:solidFill>
            <a:srgbClr val="1E4D2B"/>
          </a:solidFill>
          <a:ln w="12700">
            <a:solidFill>
              <a:srgbClr val="1E4D2B"/>
            </a:solidFill>
            <a:prstDash val="solid"/>
          </a:ln>
          <a:effectLst>
            <a:outerShdw blurRad="63500" dist="25400" dir="8100000" algn="bl" rotWithShape="0">
              <a:srgbClr val="000000">
                <a:alpha val="15000"/>
              </a:srgbClr>
            </a:outerShdw>
          </a:effectLst>
        </p:spPr>
        <p:txBody>
          <a:bodyPr/>
          <a:lstStyle/>
          <a:p>
            <a:endParaRPr lang="en-GB"/>
          </a:p>
        </p:txBody>
      </p:sp>
      <p:sp>
        <p:nvSpPr>
          <p:cNvPr id="12" name="Shape 8"/>
          <p:cNvSpPr/>
          <p:nvPr/>
        </p:nvSpPr>
        <p:spPr>
          <a:xfrm>
            <a:off x="274320" y="2340864"/>
            <a:ext cx="457200" cy="1078992"/>
          </a:xfrm>
          <a:prstGeom prst="rect">
            <a:avLst/>
          </a:prstGeom>
          <a:solidFill>
            <a:srgbClr val="7FB069"/>
          </a:solidFill>
          <a:ln w="12700">
            <a:solidFill>
              <a:srgbClr val="7FB069"/>
            </a:solidFill>
            <a:prstDash val="solid"/>
          </a:ln>
        </p:spPr>
        <p:txBody>
          <a:bodyPr/>
          <a:lstStyle/>
          <a:p>
            <a:endParaRPr lang="en-GB"/>
          </a:p>
        </p:txBody>
      </p:sp>
      <p:sp>
        <p:nvSpPr>
          <p:cNvPr id="13" name="Text 9"/>
          <p:cNvSpPr/>
          <p:nvPr/>
        </p:nvSpPr>
        <p:spPr>
          <a:xfrm>
            <a:off x="274320" y="2340864"/>
            <a:ext cx="457200" cy="1078992"/>
          </a:xfrm>
          <a:prstGeom prst="rect">
            <a:avLst/>
          </a:prstGeom>
          <a:noFill/>
          <a:ln/>
        </p:spPr>
        <p:txBody>
          <a:bodyPr wrap="square" lIns="0" tIns="0" rIns="0" bIns="0" rtlCol="0" anchor="ctr"/>
          <a:lstStyle/>
          <a:p>
            <a:pPr marL="0" indent="0" algn="ctr">
              <a:buNone/>
            </a:pPr>
            <a:r>
              <a:rPr lang="en-US" sz="1600" b="1" dirty="0">
                <a:solidFill>
                  <a:srgbClr val="162318"/>
                </a:solidFill>
              </a:rPr>
              <a:t>02</a:t>
            </a:r>
            <a:endParaRPr lang="en-US" sz="1600" dirty="0"/>
          </a:p>
        </p:txBody>
      </p:sp>
      <p:pic>
        <p:nvPicPr>
          <p:cNvPr id="14" name="Image 2" descr="preencoded.png"/>
          <p:cNvPicPr>
            <a:picLocks noChangeAspect="1"/>
          </p:cNvPicPr>
          <p:nvPr/>
        </p:nvPicPr>
        <p:blipFill>
          <a:blip r:embed="rId3"/>
          <a:stretch>
            <a:fillRect/>
          </a:stretch>
        </p:blipFill>
        <p:spPr>
          <a:xfrm>
            <a:off x="804672" y="2596896"/>
            <a:ext cx="502920" cy="502920"/>
          </a:xfrm>
          <a:prstGeom prst="rect">
            <a:avLst/>
          </a:prstGeom>
        </p:spPr>
      </p:pic>
      <p:sp>
        <p:nvSpPr>
          <p:cNvPr id="15" name="Text 10"/>
          <p:cNvSpPr/>
          <p:nvPr/>
        </p:nvSpPr>
        <p:spPr>
          <a:xfrm>
            <a:off x="1389888" y="2432304"/>
            <a:ext cx="29260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Brand Identity</a:t>
            </a:r>
            <a:endParaRPr lang="en-US" sz="1300" dirty="0"/>
          </a:p>
        </p:txBody>
      </p:sp>
      <p:sp>
        <p:nvSpPr>
          <p:cNvPr id="16" name="Text 11"/>
          <p:cNvSpPr/>
          <p:nvPr/>
        </p:nvSpPr>
        <p:spPr>
          <a:xfrm>
            <a:off x="1389888" y="2871216"/>
            <a:ext cx="2971800" cy="438912"/>
          </a:xfrm>
          <a:prstGeom prst="rect">
            <a:avLst/>
          </a:prstGeom>
          <a:noFill/>
          <a:ln/>
        </p:spPr>
        <p:txBody>
          <a:bodyPr wrap="square" rtlCol="0" anchor="t"/>
          <a:lstStyle/>
          <a:p>
            <a:pPr marL="0" indent="0">
              <a:buNone/>
            </a:pPr>
            <a:r>
              <a:rPr lang="en-US" sz="950" dirty="0">
                <a:solidFill>
                  <a:srgbClr val="E8E0CC"/>
                </a:solidFill>
                <a:latin typeface="Calibri" pitchFamily="34" charset="0"/>
                <a:ea typeface="Calibri" pitchFamily="34" charset="-122"/>
                <a:cs typeface="Calibri" pitchFamily="34" charset="-120"/>
              </a:rPr>
              <a:t>Logo design · Brand story · Visual system</a:t>
            </a:r>
            <a:endParaRPr lang="en-US" sz="950" dirty="0"/>
          </a:p>
        </p:txBody>
      </p:sp>
      <p:sp>
        <p:nvSpPr>
          <p:cNvPr id="17" name="Shape 12"/>
          <p:cNvSpPr/>
          <p:nvPr/>
        </p:nvSpPr>
        <p:spPr>
          <a:xfrm>
            <a:off x="274320" y="3602736"/>
            <a:ext cx="4206240" cy="1078992"/>
          </a:xfrm>
          <a:prstGeom prst="rect">
            <a:avLst/>
          </a:prstGeom>
          <a:solidFill>
            <a:srgbClr val="1E4D2B"/>
          </a:solidFill>
          <a:ln w="12700">
            <a:solidFill>
              <a:srgbClr val="1E4D2B"/>
            </a:solidFill>
            <a:prstDash val="solid"/>
          </a:ln>
          <a:effectLst>
            <a:outerShdw blurRad="63500" dist="25400" dir="8100000" algn="bl" rotWithShape="0">
              <a:srgbClr val="000000">
                <a:alpha val="15000"/>
              </a:srgbClr>
            </a:outerShdw>
          </a:effectLst>
        </p:spPr>
        <p:txBody>
          <a:bodyPr/>
          <a:lstStyle/>
          <a:p>
            <a:endParaRPr lang="en-GB"/>
          </a:p>
        </p:txBody>
      </p:sp>
      <p:sp>
        <p:nvSpPr>
          <p:cNvPr id="18" name="Shape 13"/>
          <p:cNvSpPr/>
          <p:nvPr/>
        </p:nvSpPr>
        <p:spPr>
          <a:xfrm>
            <a:off x="274320" y="3602736"/>
            <a:ext cx="457200" cy="1078992"/>
          </a:xfrm>
          <a:prstGeom prst="rect">
            <a:avLst/>
          </a:prstGeom>
          <a:solidFill>
            <a:srgbClr val="7FB069"/>
          </a:solidFill>
          <a:ln w="12700">
            <a:solidFill>
              <a:srgbClr val="7FB069"/>
            </a:solidFill>
            <a:prstDash val="solid"/>
          </a:ln>
        </p:spPr>
        <p:txBody>
          <a:bodyPr/>
          <a:lstStyle/>
          <a:p>
            <a:endParaRPr lang="en-GB"/>
          </a:p>
        </p:txBody>
      </p:sp>
      <p:sp>
        <p:nvSpPr>
          <p:cNvPr id="19" name="Text 14"/>
          <p:cNvSpPr/>
          <p:nvPr/>
        </p:nvSpPr>
        <p:spPr>
          <a:xfrm>
            <a:off x="274320" y="3602736"/>
            <a:ext cx="457200" cy="1078992"/>
          </a:xfrm>
          <a:prstGeom prst="rect">
            <a:avLst/>
          </a:prstGeom>
          <a:noFill/>
          <a:ln/>
        </p:spPr>
        <p:txBody>
          <a:bodyPr wrap="square" lIns="0" tIns="0" rIns="0" bIns="0" rtlCol="0" anchor="ctr"/>
          <a:lstStyle/>
          <a:p>
            <a:pPr marL="0" indent="0" algn="ctr">
              <a:buNone/>
            </a:pPr>
            <a:r>
              <a:rPr lang="en-US" sz="1600" b="1" dirty="0">
                <a:solidFill>
                  <a:srgbClr val="162318"/>
                </a:solidFill>
              </a:rPr>
              <a:t>03</a:t>
            </a:r>
            <a:endParaRPr lang="en-US" sz="1600" dirty="0"/>
          </a:p>
        </p:txBody>
      </p:sp>
      <p:pic>
        <p:nvPicPr>
          <p:cNvPr id="20" name="Image 3" descr="preencoded.png"/>
          <p:cNvPicPr>
            <a:picLocks noChangeAspect="1"/>
          </p:cNvPicPr>
          <p:nvPr/>
        </p:nvPicPr>
        <p:blipFill>
          <a:blip r:embed="rId5"/>
          <a:stretch>
            <a:fillRect/>
          </a:stretch>
        </p:blipFill>
        <p:spPr>
          <a:xfrm>
            <a:off x="804672" y="3858768"/>
            <a:ext cx="502920" cy="502920"/>
          </a:xfrm>
          <a:prstGeom prst="rect">
            <a:avLst/>
          </a:prstGeom>
        </p:spPr>
      </p:pic>
      <p:sp>
        <p:nvSpPr>
          <p:cNvPr id="21" name="Text 15"/>
          <p:cNvSpPr/>
          <p:nvPr/>
        </p:nvSpPr>
        <p:spPr>
          <a:xfrm>
            <a:off x="1389888" y="3694176"/>
            <a:ext cx="29260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Marketing Strategy</a:t>
            </a:r>
            <a:endParaRPr lang="en-US" sz="1300" dirty="0"/>
          </a:p>
        </p:txBody>
      </p:sp>
      <p:sp>
        <p:nvSpPr>
          <p:cNvPr id="22" name="Text 16"/>
          <p:cNvSpPr/>
          <p:nvPr/>
        </p:nvSpPr>
        <p:spPr>
          <a:xfrm>
            <a:off x="1389888" y="4133088"/>
            <a:ext cx="2971800" cy="438912"/>
          </a:xfrm>
          <a:prstGeom prst="rect">
            <a:avLst/>
          </a:prstGeom>
          <a:noFill/>
          <a:ln/>
        </p:spPr>
        <p:txBody>
          <a:bodyPr wrap="square" rtlCol="0" anchor="t"/>
          <a:lstStyle/>
          <a:p>
            <a:pPr marL="0" indent="0">
              <a:buNone/>
            </a:pPr>
            <a:r>
              <a:rPr lang="en-US" sz="950" dirty="0">
                <a:solidFill>
                  <a:srgbClr val="E8E0CC"/>
                </a:solidFill>
                <a:latin typeface="Calibri" pitchFamily="34" charset="0"/>
                <a:ea typeface="Calibri" pitchFamily="34" charset="-122"/>
                <a:cs typeface="Calibri" pitchFamily="34" charset="-120"/>
              </a:rPr>
              <a:t>Social media · Content marketing · SEO</a:t>
            </a:r>
            <a:endParaRPr lang="en-US" sz="950" dirty="0"/>
          </a:p>
        </p:txBody>
      </p:sp>
      <p:sp>
        <p:nvSpPr>
          <p:cNvPr id="23" name="Shape 17"/>
          <p:cNvSpPr/>
          <p:nvPr/>
        </p:nvSpPr>
        <p:spPr>
          <a:xfrm>
            <a:off x="4754880" y="1078992"/>
            <a:ext cx="4206240" cy="1078992"/>
          </a:xfrm>
          <a:prstGeom prst="rect">
            <a:avLst/>
          </a:prstGeom>
          <a:solidFill>
            <a:srgbClr val="4A7C59"/>
          </a:solidFill>
          <a:ln w="12700">
            <a:solidFill>
              <a:srgbClr val="4A7C59"/>
            </a:solidFill>
            <a:prstDash val="solid"/>
          </a:ln>
          <a:effectLst>
            <a:outerShdw blurRad="63500" dist="25400" dir="8100000" algn="bl" rotWithShape="0">
              <a:srgbClr val="000000">
                <a:alpha val="15000"/>
              </a:srgbClr>
            </a:outerShdw>
          </a:effectLst>
        </p:spPr>
        <p:txBody>
          <a:bodyPr/>
          <a:lstStyle/>
          <a:p>
            <a:endParaRPr lang="en-GB"/>
          </a:p>
        </p:txBody>
      </p:sp>
      <p:sp>
        <p:nvSpPr>
          <p:cNvPr id="24" name="Shape 18"/>
          <p:cNvSpPr/>
          <p:nvPr/>
        </p:nvSpPr>
        <p:spPr>
          <a:xfrm>
            <a:off x="4754880" y="1078992"/>
            <a:ext cx="457200" cy="1078992"/>
          </a:xfrm>
          <a:prstGeom prst="rect">
            <a:avLst/>
          </a:prstGeom>
          <a:solidFill>
            <a:srgbClr val="7FB069"/>
          </a:solidFill>
          <a:ln w="12700">
            <a:solidFill>
              <a:srgbClr val="7FB069"/>
            </a:solidFill>
            <a:prstDash val="solid"/>
          </a:ln>
        </p:spPr>
        <p:txBody>
          <a:bodyPr/>
          <a:lstStyle/>
          <a:p>
            <a:endParaRPr lang="en-GB"/>
          </a:p>
        </p:txBody>
      </p:sp>
      <p:sp>
        <p:nvSpPr>
          <p:cNvPr id="25" name="Text 19"/>
          <p:cNvSpPr/>
          <p:nvPr/>
        </p:nvSpPr>
        <p:spPr>
          <a:xfrm>
            <a:off x="4754880" y="1078992"/>
            <a:ext cx="457200" cy="1078992"/>
          </a:xfrm>
          <a:prstGeom prst="rect">
            <a:avLst/>
          </a:prstGeom>
          <a:noFill/>
          <a:ln/>
        </p:spPr>
        <p:txBody>
          <a:bodyPr wrap="square" lIns="0" tIns="0" rIns="0" bIns="0" rtlCol="0" anchor="ctr"/>
          <a:lstStyle/>
          <a:p>
            <a:pPr marL="0" indent="0" algn="ctr">
              <a:buNone/>
            </a:pPr>
            <a:r>
              <a:rPr lang="en-US" sz="1600" b="1" dirty="0">
                <a:solidFill>
                  <a:srgbClr val="162318"/>
                </a:solidFill>
              </a:rPr>
              <a:t>04</a:t>
            </a:r>
            <a:endParaRPr lang="en-US" sz="1600" dirty="0"/>
          </a:p>
        </p:txBody>
      </p:sp>
      <p:pic>
        <p:nvPicPr>
          <p:cNvPr id="26" name="Image 4" descr="preencoded.png"/>
          <p:cNvPicPr>
            <a:picLocks noChangeAspect="1"/>
          </p:cNvPicPr>
          <p:nvPr/>
        </p:nvPicPr>
        <p:blipFill>
          <a:blip r:embed="rId6"/>
          <a:stretch>
            <a:fillRect/>
          </a:stretch>
        </p:blipFill>
        <p:spPr>
          <a:xfrm>
            <a:off x="5285232" y="1335024"/>
            <a:ext cx="502920" cy="502920"/>
          </a:xfrm>
          <a:prstGeom prst="rect">
            <a:avLst/>
          </a:prstGeom>
        </p:spPr>
      </p:pic>
      <p:sp>
        <p:nvSpPr>
          <p:cNvPr id="27" name="Text 20"/>
          <p:cNvSpPr/>
          <p:nvPr/>
        </p:nvSpPr>
        <p:spPr>
          <a:xfrm>
            <a:off x="5870448" y="1170432"/>
            <a:ext cx="29260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Cloud Computing</a:t>
            </a:r>
            <a:endParaRPr lang="en-US" sz="1300" dirty="0"/>
          </a:p>
        </p:txBody>
      </p:sp>
      <p:sp>
        <p:nvSpPr>
          <p:cNvPr id="28" name="Text 21"/>
          <p:cNvSpPr/>
          <p:nvPr/>
        </p:nvSpPr>
        <p:spPr>
          <a:xfrm>
            <a:off x="5870448" y="1609344"/>
            <a:ext cx="2971800" cy="438912"/>
          </a:xfrm>
          <a:prstGeom prst="rect">
            <a:avLst/>
          </a:prstGeom>
          <a:noFill/>
          <a:ln/>
        </p:spPr>
        <p:txBody>
          <a:bodyPr wrap="square" rtlCol="0" anchor="t"/>
          <a:lstStyle/>
          <a:p>
            <a:pPr marL="0" indent="0">
              <a:buNone/>
            </a:pPr>
            <a:r>
              <a:rPr lang="en-US" sz="950" dirty="0">
                <a:solidFill>
                  <a:srgbClr val="E8E0CC"/>
                </a:solidFill>
                <a:latin typeface="Calibri" pitchFamily="34" charset="0"/>
                <a:ea typeface="Calibri" pitchFamily="34" charset="-122"/>
                <a:cs typeface="Calibri" pitchFamily="34" charset="-120"/>
              </a:rPr>
              <a:t>Infrastructure &amp; operational benefits</a:t>
            </a:r>
            <a:endParaRPr lang="en-US" sz="950" dirty="0"/>
          </a:p>
        </p:txBody>
      </p:sp>
      <p:sp>
        <p:nvSpPr>
          <p:cNvPr id="29" name="Shape 22"/>
          <p:cNvSpPr/>
          <p:nvPr/>
        </p:nvSpPr>
        <p:spPr>
          <a:xfrm>
            <a:off x="4754880" y="2340864"/>
            <a:ext cx="4206240" cy="1078992"/>
          </a:xfrm>
          <a:prstGeom prst="rect">
            <a:avLst/>
          </a:prstGeom>
          <a:solidFill>
            <a:srgbClr val="4A7C59"/>
          </a:solidFill>
          <a:ln w="12700">
            <a:solidFill>
              <a:srgbClr val="4A7C59"/>
            </a:solidFill>
            <a:prstDash val="solid"/>
          </a:ln>
          <a:effectLst>
            <a:outerShdw blurRad="63500" dist="25400" dir="8100000" algn="bl" rotWithShape="0">
              <a:srgbClr val="000000">
                <a:alpha val="15000"/>
              </a:srgbClr>
            </a:outerShdw>
          </a:effectLst>
        </p:spPr>
        <p:txBody>
          <a:bodyPr/>
          <a:lstStyle/>
          <a:p>
            <a:endParaRPr lang="en-GB"/>
          </a:p>
        </p:txBody>
      </p:sp>
      <p:sp>
        <p:nvSpPr>
          <p:cNvPr id="30" name="Shape 23"/>
          <p:cNvSpPr/>
          <p:nvPr/>
        </p:nvSpPr>
        <p:spPr>
          <a:xfrm>
            <a:off x="4754880" y="2340864"/>
            <a:ext cx="457200" cy="1078992"/>
          </a:xfrm>
          <a:prstGeom prst="rect">
            <a:avLst/>
          </a:prstGeom>
          <a:solidFill>
            <a:srgbClr val="7FB069"/>
          </a:solidFill>
          <a:ln w="12700">
            <a:solidFill>
              <a:srgbClr val="7FB069"/>
            </a:solidFill>
            <a:prstDash val="solid"/>
          </a:ln>
        </p:spPr>
        <p:txBody>
          <a:bodyPr/>
          <a:lstStyle/>
          <a:p>
            <a:endParaRPr lang="en-GB"/>
          </a:p>
        </p:txBody>
      </p:sp>
      <p:sp>
        <p:nvSpPr>
          <p:cNvPr id="31" name="Text 24"/>
          <p:cNvSpPr/>
          <p:nvPr/>
        </p:nvSpPr>
        <p:spPr>
          <a:xfrm>
            <a:off x="4754880" y="2340864"/>
            <a:ext cx="457200" cy="1078992"/>
          </a:xfrm>
          <a:prstGeom prst="rect">
            <a:avLst/>
          </a:prstGeom>
          <a:noFill/>
          <a:ln/>
        </p:spPr>
        <p:txBody>
          <a:bodyPr wrap="square" lIns="0" tIns="0" rIns="0" bIns="0" rtlCol="0" anchor="ctr"/>
          <a:lstStyle/>
          <a:p>
            <a:pPr marL="0" indent="0" algn="ctr">
              <a:buNone/>
            </a:pPr>
            <a:r>
              <a:rPr lang="en-US" sz="1600" b="1" dirty="0">
                <a:solidFill>
                  <a:srgbClr val="162318"/>
                </a:solidFill>
              </a:rPr>
              <a:t>05</a:t>
            </a:r>
            <a:endParaRPr lang="en-US" sz="1600" dirty="0"/>
          </a:p>
        </p:txBody>
      </p:sp>
      <p:pic>
        <p:nvPicPr>
          <p:cNvPr id="32" name="Image 5" descr="preencoded.png"/>
          <p:cNvPicPr>
            <a:picLocks noChangeAspect="1"/>
          </p:cNvPicPr>
          <p:nvPr/>
        </p:nvPicPr>
        <p:blipFill>
          <a:blip r:embed="rId7"/>
          <a:stretch>
            <a:fillRect/>
          </a:stretch>
        </p:blipFill>
        <p:spPr>
          <a:xfrm>
            <a:off x="5285232" y="2596896"/>
            <a:ext cx="502920" cy="502920"/>
          </a:xfrm>
          <a:prstGeom prst="rect">
            <a:avLst/>
          </a:prstGeom>
        </p:spPr>
      </p:pic>
      <p:sp>
        <p:nvSpPr>
          <p:cNvPr id="33" name="Text 25"/>
          <p:cNvSpPr/>
          <p:nvPr/>
        </p:nvSpPr>
        <p:spPr>
          <a:xfrm>
            <a:off x="5870448" y="2432304"/>
            <a:ext cx="29260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Security Measures</a:t>
            </a:r>
            <a:endParaRPr lang="en-US" sz="1300" dirty="0"/>
          </a:p>
        </p:txBody>
      </p:sp>
      <p:sp>
        <p:nvSpPr>
          <p:cNvPr id="34" name="Text 26"/>
          <p:cNvSpPr/>
          <p:nvPr/>
        </p:nvSpPr>
        <p:spPr>
          <a:xfrm>
            <a:off x="5870448" y="2871216"/>
            <a:ext cx="2971800" cy="438912"/>
          </a:xfrm>
          <a:prstGeom prst="rect">
            <a:avLst/>
          </a:prstGeom>
          <a:noFill/>
          <a:ln/>
        </p:spPr>
        <p:txBody>
          <a:bodyPr wrap="square" rtlCol="0" anchor="t"/>
          <a:lstStyle/>
          <a:p>
            <a:pPr marL="0" indent="0">
              <a:buNone/>
            </a:pPr>
            <a:r>
              <a:rPr lang="en-US" sz="950" dirty="0">
                <a:solidFill>
                  <a:srgbClr val="E8E0CC"/>
                </a:solidFill>
                <a:latin typeface="Calibri" pitchFamily="34" charset="0"/>
                <a:ea typeface="Calibri" pitchFamily="34" charset="-122"/>
                <a:cs typeface="Calibri" pitchFamily="34" charset="-120"/>
              </a:rPr>
              <a:t>Website &amp; customer data protection</a:t>
            </a:r>
            <a:endParaRPr lang="en-US" sz="950" dirty="0"/>
          </a:p>
        </p:txBody>
      </p:sp>
      <p:sp>
        <p:nvSpPr>
          <p:cNvPr id="35" name="Shape 27"/>
          <p:cNvSpPr/>
          <p:nvPr/>
        </p:nvSpPr>
        <p:spPr>
          <a:xfrm>
            <a:off x="4754880" y="3602736"/>
            <a:ext cx="4206240" cy="1078992"/>
          </a:xfrm>
          <a:prstGeom prst="rect">
            <a:avLst/>
          </a:prstGeom>
          <a:solidFill>
            <a:srgbClr val="4A7C59"/>
          </a:solidFill>
          <a:ln w="12700">
            <a:solidFill>
              <a:srgbClr val="4A7C59"/>
            </a:solidFill>
            <a:prstDash val="solid"/>
          </a:ln>
          <a:effectLst>
            <a:outerShdw blurRad="63500" dist="25400" dir="8100000" algn="bl" rotWithShape="0">
              <a:srgbClr val="000000">
                <a:alpha val="15000"/>
              </a:srgbClr>
            </a:outerShdw>
          </a:effectLst>
        </p:spPr>
        <p:txBody>
          <a:bodyPr/>
          <a:lstStyle/>
          <a:p>
            <a:endParaRPr lang="en-GB"/>
          </a:p>
        </p:txBody>
      </p:sp>
      <p:sp>
        <p:nvSpPr>
          <p:cNvPr id="36" name="Shape 28"/>
          <p:cNvSpPr/>
          <p:nvPr/>
        </p:nvSpPr>
        <p:spPr>
          <a:xfrm>
            <a:off x="4754880" y="3602736"/>
            <a:ext cx="457200" cy="1078992"/>
          </a:xfrm>
          <a:prstGeom prst="rect">
            <a:avLst/>
          </a:prstGeom>
          <a:solidFill>
            <a:srgbClr val="7FB069"/>
          </a:solidFill>
          <a:ln w="12700">
            <a:solidFill>
              <a:srgbClr val="7FB069"/>
            </a:solidFill>
            <a:prstDash val="solid"/>
          </a:ln>
        </p:spPr>
        <p:txBody>
          <a:bodyPr/>
          <a:lstStyle/>
          <a:p>
            <a:endParaRPr lang="en-GB"/>
          </a:p>
        </p:txBody>
      </p:sp>
      <p:sp>
        <p:nvSpPr>
          <p:cNvPr id="37" name="Text 29"/>
          <p:cNvSpPr/>
          <p:nvPr/>
        </p:nvSpPr>
        <p:spPr>
          <a:xfrm>
            <a:off x="4754880" y="3602736"/>
            <a:ext cx="457200" cy="1078992"/>
          </a:xfrm>
          <a:prstGeom prst="rect">
            <a:avLst/>
          </a:prstGeom>
          <a:noFill/>
          <a:ln/>
        </p:spPr>
        <p:txBody>
          <a:bodyPr wrap="square" lIns="0" tIns="0" rIns="0" bIns="0" rtlCol="0" anchor="ctr"/>
          <a:lstStyle/>
          <a:p>
            <a:pPr marL="0" indent="0" algn="ctr">
              <a:buNone/>
            </a:pPr>
            <a:r>
              <a:rPr lang="en-US" sz="1600" b="1" dirty="0">
                <a:solidFill>
                  <a:srgbClr val="162318"/>
                </a:solidFill>
              </a:rPr>
              <a:t>06</a:t>
            </a:r>
            <a:endParaRPr lang="en-US" sz="1600" dirty="0"/>
          </a:p>
        </p:txBody>
      </p:sp>
      <p:pic>
        <p:nvPicPr>
          <p:cNvPr id="38" name="Image 6" descr="preencoded.png"/>
          <p:cNvPicPr>
            <a:picLocks noChangeAspect="1"/>
          </p:cNvPicPr>
          <p:nvPr/>
        </p:nvPicPr>
        <p:blipFill>
          <a:blip r:embed="rId8"/>
          <a:stretch>
            <a:fillRect/>
          </a:stretch>
        </p:blipFill>
        <p:spPr>
          <a:xfrm>
            <a:off x="5285232" y="3858768"/>
            <a:ext cx="502920" cy="502920"/>
          </a:xfrm>
          <a:prstGeom prst="rect">
            <a:avLst/>
          </a:prstGeom>
        </p:spPr>
      </p:pic>
      <p:sp>
        <p:nvSpPr>
          <p:cNvPr id="39" name="Text 30"/>
          <p:cNvSpPr/>
          <p:nvPr/>
        </p:nvSpPr>
        <p:spPr>
          <a:xfrm>
            <a:off x="5870448" y="3694176"/>
            <a:ext cx="29260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Conclusion</a:t>
            </a:r>
            <a:endParaRPr lang="en-US" sz="1300" dirty="0"/>
          </a:p>
        </p:txBody>
      </p:sp>
      <p:sp>
        <p:nvSpPr>
          <p:cNvPr id="40" name="Text 31"/>
          <p:cNvSpPr/>
          <p:nvPr/>
        </p:nvSpPr>
        <p:spPr>
          <a:xfrm>
            <a:off x="5870448" y="4133088"/>
            <a:ext cx="2971800" cy="438912"/>
          </a:xfrm>
          <a:prstGeom prst="rect">
            <a:avLst/>
          </a:prstGeom>
          <a:noFill/>
          <a:ln/>
        </p:spPr>
        <p:txBody>
          <a:bodyPr wrap="square" rtlCol="0" anchor="t"/>
          <a:lstStyle/>
          <a:p>
            <a:pPr marL="0" indent="0">
              <a:buNone/>
            </a:pPr>
            <a:r>
              <a:rPr lang="en-US" sz="950" dirty="0">
                <a:solidFill>
                  <a:srgbClr val="E8E0CC"/>
                </a:solidFill>
                <a:latin typeface="Calibri" pitchFamily="34" charset="0"/>
                <a:ea typeface="Calibri" pitchFamily="34" charset="-122"/>
                <a:cs typeface="Calibri" pitchFamily="34" charset="-120"/>
              </a:rPr>
              <a:t>Key takeaways &amp; implementation roadmap</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Introduction</a:t>
            </a:r>
            <a:endParaRPr lang="en-US" sz="2800" dirty="0"/>
          </a:p>
        </p:txBody>
      </p:sp>
      <p:sp>
        <p:nvSpPr>
          <p:cNvPr id="5" name="Text 2"/>
          <p:cNvSpPr/>
          <p:nvPr/>
        </p:nvSpPr>
        <p:spPr>
          <a:xfrm>
            <a:off x="6858000" y="256032"/>
            <a:ext cx="2103120" cy="365760"/>
          </a:xfrm>
          <a:prstGeom prst="rect">
            <a:avLst/>
          </a:prstGeom>
          <a:noFill/>
          <a:ln/>
        </p:spPr>
        <p:txBody>
          <a:bodyPr wrap="square" rtlCol="0" anchor="ctr"/>
          <a:lstStyle/>
          <a:p>
            <a:pPr marL="0" indent="0" algn="r">
              <a:buNone/>
            </a:pPr>
            <a:r>
              <a:rPr lang="en-US" sz="900" dirty="0">
                <a:solidFill>
                  <a:srgbClr val="E8E0CC"/>
                </a:solidFill>
              </a:rPr>
              <a:t>Section 01</a:t>
            </a:r>
            <a:endParaRPr lang="en-US" sz="900" dirty="0"/>
          </a:p>
        </p:txBody>
      </p:sp>
      <p:sp>
        <p:nvSpPr>
          <p:cNvPr id="6" name="Shape 3"/>
          <p:cNvSpPr/>
          <p:nvPr/>
        </p:nvSpPr>
        <p:spPr>
          <a:xfrm>
            <a:off x="274320" y="1078992"/>
            <a:ext cx="3200400" cy="3794760"/>
          </a:xfrm>
          <a:prstGeom prst="rect">
            <a:avLst/>
          </a:prstGeom>
          <a:solidFill>
            <a:srgbClr val="1E4D2B"/>
          </a:solidFill>
          <a:ln w="12700">
            <a:solidFill>
              <a:srgbClr val="1E4D2B"/>
            </a:solidFill>
            <a:prstDash val="solid"/>
          </a:ln>
        </p:spPr>
        <p:txBody>
          <a:bodyPr/>
          <a:lstStyle/>
          <a:p>
            <a:endParaRPr lang="en-GB"/>
          </a:p>
        </p:txBody>
      </p:sp>
      <p:pic>
        <p:nvPicPr>
          <p:cNvPr id="7" name="Image 1" descr="preencoded.png"/>
          <p:cNvPicPr>
            <a:picLocks noChangeAspect="1"/>
          </p:cNvPicPr>
          <p:nvPr/>
        </p:nvPicPr>
        <p:blipFill>
          <a:blip r:embed="rId4"/>
          <a:stretch>
            <a:fillRect/>
          </a:stretch>
        </p:blipFill>
        <p:spPr>
          <a:xfrm>
            <a:off x="457200" y="1170432"/>
            <a:ext cx="2834640" cy="2834640"/>
          </a:xfrm>
          <a:prstGeom prst="rect">
            <a:avLst/>
          </a:prstGeom>
        </p:spPr>
      </p:pic>
      <p:sp>
        <p:nvSpPr>
          <p:cNvPr id="8" name="Text 4"/>
          <p:cNvSpPr/>
          <p:nvPr/>
        </p:nvSpPr>
        <p:spPr>
          <a:xfrm>
            <a:off x="320040" y="4069080"/>
            <a:ext cx="3108960" cy="457200"/>
          </a:xfrm>
          <a:prstGeom prst="rect">
            <a:avLst/>
          </a:prstGeom>
          <a:noFill/>
          <a:ln/>
        </p:spPr>
        <p:txBody>
          <a:bodyPr wrap="square" rtlCol="0" anchor="ctr"/>
          <a:lstStyle/>
          <a:p>
            <a:pPr marL="0" indent="0" algn="ctr">
              <a:buNone/>
            </a:pPr>
            <a:r>
              <a:rPr lang="en-US" sz="1300" b="1" dirty="0">
                <a:solidFill>
                  <a:srgbClr val="7FB069"/>
                </a:solidFill>
                <a:latin typeface="Georgia" pitchFamily="34" charset="0"/>
                <a:ea typeface="Georgia" pitchFamily="34" charset="-122"/>
                <a:cs typeface="Georgia" pitchFamily="34" charset="-120"/>
              </a:rPr>
              <a:t>Urban Green Café</a:t>
            </a:r>
            <a:endParaRPr lang="en-US" sz="1300" dirty="0"/>
          </a:p>
        </p:txBody>
      </p:sp>
      <p:sp>
        <p:nvSpPr>
          <p:cNvPr id="9" name="Text 5"/>
          <p:cNvSpPr/>
          <p:nvPr/>
        </p:nvSpPr>
        <p:spPr>
          <a:xfrm>
            <a:off x="320040" y="4498848"/>
            <a:ext cx="3108960" cy="292608"/>
          </a:xfrm>
          <a:prstGeom prst="rect">
            <a:avLst/>
          </a:prstGeom>
          <a:noFill/>
          <a:ln/>
        </p:spPr>
        <p:txBody>
          <a:bodyPr wrap="square" rtlCol="0" anchor="ctr"/>
          <a:lstStyle/>
          <a:p>
            <a:pPr marL="0" indent="0" algn="ctr">
              <a:buNone/>
            </a:pPr>
            <a:r>
              <a:rPr lang="en-US" sz="950" i="1" dirty="0">
                <a:solidFill>
                  <a:srgbClr val="E8E0CC"/>
                </a:solidFill>
              </a:rPr>
              <a:t>"Fresh Flavors, Local Vibes"</a:t>
            </a:r>
            <a:endParaRPr lang="en-US" sz="950" dirty="0"/>
          </a:p>
        </p:txBody>
      </p:sp>
      <p:sp>
        <p:nvSpPr>
          <p:cNvPr id="10" name="Shape 6"/>
          <p:cNvSpPr/>
          <p:nvPr/>
        </p:nvSpPr>
        <p:spPr>
          <a:xfrm>
            <a:off x="3657600" y="1078992"/>
            <a:ext cx="5230368" cy="1170432"/>
          </a:xfrm>
          <a:prstGeom prst="rect">
            <a:avLst/>
          </a:prstGeom>
          <a:solidFill>
            <a:srgbClr val="1E4D2B"/>
          </a:solidFill>
          <a:ln w="12700">
            <a:solidFill>
              <a:srgbClr val="1E4D2B"/>
            </a:solidFill>
            <a:prstDash val="solid"/>
          </a:ln>
        </p:spPr>
        <p:txBody>
          <a:bodyPr/>
          <a:lstStyle/>
          <a:p>
            <a:endParaRPr lang="en-GB"/>
          </a:p>
        </p:txBody>
      </p:sp>
      <p:sp>
        <p:nvSpPr>
          <p:cNvPr id="11" name="Shape 7"/>
          <p:cNvSpPr/>
          <p:nvPr/>
        </p:nvSpPr>
        <p:spPr>
          <a:xfrm>
            <a:off x="3657600" y="1078992"/>
            <a:ext cx="5230368" cy="347472"/>
          </a:xfrm>
          <a:prstGeom prst="rect">
            <a:avLst/>
          </a:prstGeom>
          <a:solidFill>
            <a:srgbClr val="162318"/>
          </a:solidFill>
          <a:ln w="12700">
            <a:solidFill>
              <a:srgbClr val="162318"/>
            </a:solidFill>
            <a:prstDash val="solid"/>
          </a:ln>
        </p:spPr>
        <p:txBody>
          <a:bodyPr/>
          <a:lstStyle/>
          <a:p>
            <a:endParaRPr lang="en-GB"/>
          </a:p>
        </p:txBody>
      </p:sp>
      <p:pic>
        <p:nvPicPr>
          <p:cNvPr id="12" name="Image 2" descr="preencoded.png"/>
          <p:cNvPicPr>
            <a:picLocks noChangeAspect="1"/>
          </p:cNvPicPr>
          <p:nvPr/>
        </p:nvPicPr>
        <p:blipFill>
          <a:blip r:embed="rId5"/>
          <a:stretch>
            <a:fillRect/>
          </a:stretch>
        </p:blipFill>
        <p:spPr>
          <a:xfrm>
            <a:off x="3749040" y="1115568"/>
            <a:ext cx="274320" cy="274320"/>
          </a:xfrm>
          <a:prstGeom prst="rect">
            <a:avLst/>
          </a:prstGeom>
        </p:spPr>
      </p:pic>
      <p:sp>
        <p:nvSpPr>
          <p:cNvPr id="13" name="Text 8"/>
          <p:cNvSpPr/>
          <p:nvPr/>
        </p:nvSpPr>
        <p:spPr>
          <a:xfrm>
            <a:off x="4114800" y="1115568"/>
            <a:ext cx="4572000" cy="274320"/>
          </a:xfrm>
          <a:prstGeom prst="rect">
            <a:avLst/>
          </a:prstGeom>
          <a:noFill/>
          <a:ln/>
        </p:spPr>
        <p:txBody>
          <a:bodyPr wrap="square" rtlCol="0" anchor="ctr"/>
          <a:lstStyle/>
          <a:p>
            <a:pPr marL="0" indent="0">
              <a:buNone/>
            </a:pPr>
            <a:r>
              <a:rPr lang="en-US" sz="1200" b="1" dirty="0">
                <a:solidFill>
                  <a:srgbClr val="FFFFFF"/>
                </a:solidFill>
              </a:rPr>
              <a:t>Business Profile</a:t>
            </a:r>
            <a:endParaRPr lang="en-US" sz="1200" dirty="0"/>
          </a:p>
        </p:txBody>
      </p:sp>
      <p:sp>
        <p:nvSpPr>
          <p:cNvPr id="14" name="Text 9"/>
          <p:cNvSpPr/>
          <p:nvPr/>
        </p:nvSpPr>
        <p:spPr>
          <a:xfrm>
            <a:off x="3749040" y="1481328"/>
            <a:ext cx="5029200" cy="713232"/>
          </a:xfrm>
          <a:prstGeom prst="rect">
            <a:avLst/>
          </a:prstGeom>
          <a:noFill/>
          <a:ln/>
        </p:spPr>
        <p:txBody>
          <a:bodyPr wrap="square" rtlCol="0" anchor="t"/>
          <a:lstStyle/>
          <a:p>
            <a:pPr marL="0" indent="0">
              <a:buNone/>
            </a:pPr>
            <a:r>
              <a:rPr lang="en-US" sz="950" dirty="0">
                <a:solidFill>
                  <a:srgbClr val="E8E0CC"/>
                </a:solidFill>
              </a:rPr>
              <a:t>Trendy organic café specialising in locally-sourced foods. Offers specialty coffees, teas, fresh juices, artisanal pastries and seasonal light meals with an eco-friendly atmosphere.</a:t>
            </a:r>
            <a:endParaRPr lang="en-US" sz="950" dirty="0"/>
          </a:p>
        </p:txBody>
      </p:sp>
      <p:sp>
        <p:nvSpPr>
          <p:cNvPr id="15" name="Shape 10"/>
          <p:cNvSpPr/>
          <p:nvPr/>
        </p:nvSpPr>
        <p:spPr>
          <a:xfrm>
            <a:off x="3657600" y="2377440"/>
            <a:ext cx="5230368" cy="1170432"/>
          </a:xfrm>
          <a:prstGeom prst="rect">
            <a:avLst/>
          </a:prstGeom>
          <a:solidFill>
            <a:srgbClr val="4A7C59"/>
          </a:solidFill>
          <a:ln w="12700">
            <a:solidFill>
              <a:srgbClr val="4A7C59"/>
            </a:solidFill>
            <a:prstDash val="solid"/>
          </a:ln>
        </p:spPr>
        <p:txBody>
          <a:bodyPr/>
          <a:lstStyle/>
          <a:p>
            <a:endParaRPr lang="en-GB"/>
          </a:p>
        </p:txBody>
      </p:sp>
      <p:sp>
        <p:nvSpPr>
          <p:cNvPr id="16" name="Shape 11"/>
          <p:cNvSpPr/>
          <p:nvPr/>
        </p:nvSpPr>
        <p:spPr>
          <a:xfrm>
            <a:off x="3657600" y="2377440"/>
            <a:ext cx="5230368" cy="347472"/>
          </a:xfrm>
          <a:prstGeom prst="rect">
            <a:avLst/>
          </a:prstGeom>
          <a:solidFill>
            <a:srgbClr val="162318"/>
          </a:solidFill>
          <a:ln w="12700">
            <a:solidFill>
              <a:srgbClr val="162318"/>
            </a:solidFill>
            <a:prstDash val="solid"/>
          </a:ln>
        </p:spPr>
        <p:txBody>
          <a:bodyPr/>
          <a:lstStyle/>
          <a:p>
            <a:endParaRPr lang="en-GB"/>
          </a:p>
        </p:txBody>
      </p:sp>
      <p:pic>
        <p:nvPicPr>
          <p:cNvPr id="17" name="Image 3" descr="preencoded.png"/>
          <p:cNvPicPr>
            <a:picLocks noChangeAspect="1"/>
          </p:cNvPicPr>
          <p:nvPr/>
        </p:nvPicPr>
        <p:blipFill>
          <a:blip r:embed="rId6"/>
          <a:stretch>
            <a:fillRect/>
          </a:stretch>
        </p:blipFill>
        <p:spPr>
          <a:xfrm>
            <a:off x="3749040" y="2414016"/>
            <a:ext cx="274320" cy="274320"/>
          </a:xfrm>
          <a:prstGeom prst="rect">
            <a:avLst/>
          </a:prstGeom>
        </p:spPr>
      </p:pic>
      <p:sp>
        <p:nvSpPr>
          <p:cNvPr id="18" name="Text 12"/>
          <p:cNvSpPr/>
          <p:nvPr/>
        </p:nvSpPr>
        <p:spPr>
          <a:xfrm>
            <a:off x="4114800" y="2414016"/>
            <a:ext cx="4572000" cy="274320"/>
          </a:xfrm>
          <a:prstGeom prst="rect">
            <a:avLst/>
          </a:prstGeom>
          <a:noFill/>
          <a:ln/>
        </p:spPr>
        <p:txBody>
          <a:bodyPr wrap="square" rtlCol="0" anchor="ctr"/>
          <a:lstStyle/>
          <a:p>
            <a:pPr marL="0" indent="0">
              <a:buNone/>
            </a:pPr>
            <a:r>
              <a:rPr lang="en-US" sz="1200" b="1" dirty="0">
                <a:solidFill>
                  <a:srgbClr val="FFFFFF"/>
                </a:solidFill>
              </a:rPr>
              <a:t>Target Audience</a:t>
            </a:r>
            <a:endParaRPr lang="en-US" sz="1200" dirty="0"/>
          </a:p>
        </p:txBody>
      </p:sp>
      <p:sp>
        <p:nvSpPr>
          <p:cNvPr id="19" name="Text 13"/>
          <p:cNvSpPr/>
          <p:nvPr/>
        </p:nvSpPr>
        <p:spPr>
          <a:xfrm>
            <a:off x="3749040" y="2779776"/>
            <a:ext cx="5029200" cy="713232"/>
          </a:xfrm>
          <a:prstGeom prst="rect">
            <a:avLst/>
          </a:prstGeom>
          <a:noFill/>
          <a:ln/>
        </p:spPr>
        <p:txBody>
          <a:bodyPr wrap="square" rtlCol="0" anchor="t"/>
          <a:lstStyle/>
          <a:p>
            <a:pPr marL="0" indent="0">
              <a:buNone/>
            </a:pPr>
            <a:r>
              <a:rPr lang="en-US" sz="950" dirty="0">
                <a:solidFill>
                  <a:srgbClr val="E8E0CC"/>
                </a:solidFill>
              </a:rPr>
              <a:t>Health-conscious, environmentally-aware customers aged 20–45 — young professionals and families who value artisanal quality, sustainability and vibrant social café experiences.</a:t>
            </a:r>
            <a:endParaRPr lang="en-US" sz="950" dirty="0"/>
          </a:p>
        </p:txBody>
      </p:sp>
      <p:sp>
        <p:nvSpPr>
          <p:cNvPr id="20" name="Shape 14"/>
          <p:cNvSpPr/>
          <p:nvPr/>
        </p:nvSpPr>
        <p:spPr>
          <a:xfrm>
            <a:off x="3657600" y="3675888"/>
            <a:ext cx="5230368" cy="1170432"/>
          </a:xfrm>
          <a:prstGeom prst="rect">
            <a:avLst/>
          </a:prstGeom>
          <a:solidFill>
            <a:srgbClr val="1E4D2B"/>
          </a:solidFill>
          <a:ln w="12700">
            <a:solidFill>
              <a:srgbClr val="1E4D2B"/>
            </a:solidFill>
            <a:prstDash val="solid"/>
          </a:ln>
        </p:spPr>
        <p:txBody>
          <a:bodyPr/>
          <a:lstStyle/>
          <a:p>
            <a:endParaRPr lang="en-GB"/>
          </a:p>
        </p:txBody>
      </p:sp>
      <p:sp>
        <p:nvSpPr>
          <p:cNvPr id="21" name="Shape 15"/>
          <p:cNvSpPr/>
          <p:nvPr/>
        </p:nvSpPr>
        <p:spPr>
          <a:xfrm>
            <a:off x="3657600" y="3675888"/>
            <a:ext cx="5230368" cy="347472"/>
          </a:xfrm>
          <a:prstGeom prst="rect">
            <a:avLst/>
          </a:prstGeom>
          <a:solidFill>
            <a:srgbClr val="162318"/>
          </a:solidFill>
          <a:ln w="12700">
            <a:solidFill>
              <a:srgbClr val="162318"/>
            </a:solidFill>
            <a:prstDash val="solid"/>
          </a:ln>
        </p:spPr>
        <p:txBody>
          <a:bodyPr/>
          <a:lstStyle/>
          <a:p>
            <a:endParaRPr lang="en-GB"/>
          </a:p>
        </p:txBody>
      </p:sp>
      <p:pic>
        <p:nvPicPr>
          <p:cNvPr id="22" name="Image 4" descr="preencoded.png"/>
          <p:cNvPicPr>
            <a:picLocks noChangeAspect="1"/>
          </p:cNvPicPr>
          <p:nvPr/>
        </p:nvPicPr>
        <p:blipFill>
          <a:blip r:embed="rId7"/>
          <a:stretch>
            <a:fillRect/>
          </a:stretch>
        </p:blipFill>
        <p:spPr>
          <a:xfrm>
            <a:off x="3749040" y="3712464"/>
            <a:ext cx="274320" cy="274320"/>
          </a:xfrm>
          <a:prstGeom prst="rect">
            <a:avLst/>
          </a:prstGeom>
        </p:spPr>
      </p:pic>
      <p:sp>
        <p:nvSpPr>
          <p:cNvPr id="23" name="Text 16"/>
          <p:cNvSpPr/>
          <p:nvPr/>
        </p:nvSpPr>
        <p:spPr>
          <a:xfrm>
            <a:off x="4114800" y="3712464"/>
            <a:ext cx="4572000" cy="274320"/>
          </a:xfrm>
          <a:prstGeom prst="rect">
            <a:avLst/>
          </a:prstGeom>
          <a:noFill/>
          <a:ln/>
        </p:spPr>
        <p:txBody>
          <a:bodyPr wrap="square" rtlCol="0" anchor="ctr"/>
          <a:lstStyle/>
          <a:p>
            <a:pPr marL="0" indent="0">
              <a:buNone/>
            </a:pPr>
            <a:r>
              <a:rPr lang="en-US" sz="1200" b="1" dirty="0">
                <a:solidFill>
                  <a:srgbClr val="FFFFFF"/>
                </a:solidFill>
              </a:rPr>
              <a:t>Online Opportunity</a:t>
            </a:r>
            <a:endParaRPr lang="en-US" sz="1200" dirty="0"/>
          </a:p>
        </p:txBody>
      </p:sp>
      <p:sp>
        <p:nvSpPr>
          <p:cNvPr id="24" name="Text 17"/>
          <p:cNvSpPr/>
          <p:nvPr/>
        </p:nvSpPr>
        <p:spPr>
          <a:xfrm>
            <a:off x="3749040" y="4078224"/>
            <a:ext cx="5029200" cy="713232"/>
          </a:xfrm>
          <a:prstGeom prst="rect">
            <a:avLst/>
          </a:prstGeom>
          <a:noFill/>
          <a:ln/>
        </p:spPr>
        <p:txBody>
          <a:bodyPr wrap="square" rtlCol="0" anchor="t"/>
          <a:lstStyle/>
          <a:p>
            <a:pPr marL="0" indent="0">
              <a:buNone/>
            </a:pPr>
            <a:r>
              <a:rPr lang="en-US" sz="950" dirty="0">
                <a:solidFill>
                  <a:srgbClr val="E8E0CC"/>
                </a:solidFill>
              </a:rPr>
              <a:t>74% of consumers research restaurants online before visiting [16]. A strong digital presence is essential to attract and retain this tech-savvy, eco-conscious demographic.</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162318"/>
        </a:solidFill>
        <a:effectLst/>
      </p:bgPr>
    </p:bg>
    <p:spTree>
      <p:nvGrpSpPr>
        <p:cNvPr id="1" name=""/>
        <p:cNvGrpSpPr/>
        <p:nvPr/>
      </p:nvGrpSpPr>
      <p:grpSpPr>
        <a:xfrm>
          <a:off x="0" y="0"/>
          <a:ext cx="0" cy="0"/>
          <a:chOff x="0" y="0"/>
          <a:chExt cx="0" cy="0"/>
        </a:xfrm>
      </p:grpSpPr>
      <p:sp>
        <p:nvSpPr>
          <p:cNvPr id="2" name="Shape 0"/>
          <p:cNvSpPr/>
          <p:nvPr/>
        </p:nvSpPr>
        <p:spPr>
          <a:xfrm>
            <a:off x="0" y="0"/>
            <a:ext cx="91440" cy="5143500"/>
          </a:xfrm>
          <a:prstGeom prst="rect">
            <a:avLst/>
          </a:prstGeom>
          <a:solidFill>
            <a:srgbClr val="7FB069"/>
          </a:solidFill>
          <a:ln w="12700">
            <a:solidFill>
              <a:srgbClr val="7FB069"/>
            </a:solidFill>
            <a:prstDash val="solid"/>
          </a:ln>
        </p:spPr>
        <p:txBody>
          <a:bodyPr/>
          <a:lstStyle/>
          <a:p>
            <a:endParaRPr lang="en-GB"/>
          </a:p>
        </p:txBody>
      </p:sp>
      <p:sp>
        <p:nvSpPr>
          <p:cNvPr id="3" name="Shape 1"/>
          <p:cNvSpPr/>
          <p:nvPr/>
        </p:nvSpPr>
        <p:spPr>
          <a:xfrm>
            <a:off x="0" y="2377440"/>
            <a:ext cx="9144000" cy="54864"/>
          </a:xfrm>
          <a:prstGeom prst="rect">
            <a:avLst/>
          </a:prstGeom>
          <a:solidFill>
            <a:srgbClr val="4A7C59"/>
          </a:solidFill>
          <a:ln w="12700">
            <a:solidFill>
              <a:srgbClr val="4A7C59"/>
            </a:solidFill>
            <a:prstDash val="solid"/>
          </a:ln>
        </p:spPr>
        <p:txBody>
          <a:bodyPr/>
          <a:lstStyle/>
          <a:p>
            <a:endParaRPr lang="en-GB"/>
          </a:p>
        </p:txBody>
      </p:sp>
      <p:sp>
        <p:nvSpPr>
          <p:cNvPr id="4" name="Text 2"/>
          <p:cNvSpPr/>
          <p:nvPr/>
        </p:nvSpPr>
        <p:spPr>
          <a:xfrm>
            <a:off x="274320" y="548640"/>
            <a:ext cx="1828800" cy="1371600"/>
          </a:xfrm>
          <a:prstGeom prst="rect">
            <a:avLst/>
          </a:prstGeom>
          <a:noFill/>
          <a:ln/>
        </p:spPr>
        <p:txBody>
          <a:bodyPr wrap="square" rtlCol="0" anchor="ctr"/>
          <a:lstStyle/>
          <a:p>
            <a:pPr marL="0" indent="0">
              <a:buNone/>
            </a:pPr>
            <a:r>
              <a:rPr lang="en-US" sz="11000" dirty="0">
                <a:solidFill>
                  <a:srgbClr val="1E4D2B"/>
                </a:solidFill>
                <a:latin typeface="Georgia" pitchFamily="34" charset="0"/>
                <a:ea typeface="Georgia" pitchFamily="34" charset="-122"/>
                <a:cs typeface="Georgia" pitchFamily="34" charset="-120"/>
              </a:rPr>
              <a:t>02</a:t>
            </a:r>
            <a:endParaRPr lang="en-US" sz="11000" dirty="0"/>
          </a:p>
        </p:txBody>
      </p:sp>
      <p:sp>
        <p:nvSpPr>
          <p:cNvPr id="5" name="Text 3"/>
          <p:cNvSpPr/>
          <p:nvPr/>
        </p:nvSpPr>
        <p:spPr>
          <a:xfrm>
            <a:off x="3035808" y="679323"/>
            <a:ext cx="5943600" cy="1645920"/>
          </a:xfrm>
          <a:prstGeom prst="rect">
            <a:avLst/>
          </a:prstGeom>
          <a:noFill/>
          <a:ln/>
        </p:spPr>
        <p:txBody>
          <a:bodyPr wrap="square" rtlCol="0" anchor="ctr"/>
          <a:lstStyle/>
          <a:p>
            <a:pPr marL="0" indent="0">
              <a:buNone/>
            </a:pPr>
            <a:r>
              <a:rPr lang="en-US" sz="5400" b="1" dirty="0">
                <a:solidFill>
                  <a:srgbClr val="FFFFFF"/>
                </a:solidFill>
                <a:latin typeface="Georgia" pitchFamily="34" charset="0"/>
                <a:ea typeface="Georgia" pitchFamily="34" charset="-122"/>
                <a:cs typeface="Georgia" pitchFamily="34" charset="-120"/>
              </a:rPr>
              <a:t>Brand</a:t>
            </a:r>
            <a:endParaRPr lang="en-US" sz="5400" dirty="0"/>
          </a:p>
          <a:p>
            <a:pPr marL="0" indent="0">
              <a:buNone/>
            </a:pPr>
            <a:r>
              <a:rPr lang="en-US" sz="5400" b="1" dirty="0">
                <a:solidFill>
                  <a:srgbClr val="FFFFFF"/>
                </a:solidFill>
                <a:latin typeface="Georgia" pitchFamily="34" charset="0"/>
                <a:ea typeface="Georgia" pitchFamily="34" charset="-122"/>
                <a:cs typeface="Georgia" pitchFamily="34" charset="-120"/>
              </a:rPr>
              <a:t>Identity</a:t>
            </a:r>
            <a:endParaRPr lang="en-US" sz="5400" dirty="0"/>
          </a:p>
        </p:txBody>
      </p:sp>
      <p:sp>
        <p:nvSpPr>
          <p:cNvPr id="6" name="Text 4"/>
          <p:cNvSpPr/>
          <p:nvPr/>
        </p:nvSpPr>
        <p:spPr>
          <a:xfrm>
            <a:off x="2560320" y="2880360"/>
            <a:ext cx="6217920" cy="457200"/>
          </a:xfrm>
          <a:prstGeom prst="rect">
            <a:avLst/>
          </a:prstGeom>
          <a:noFill/>
          <a:ln/>
        </p:spPr>
        <p:txBody>
          <a:bodyPr wrap="square" rtlCol="0" anchor="ctr"/>
          <a:lstStyle/>
          <a:p>
            <a:pPr marL="0" indent="0">
              <a:buNone/>
            </a:pPr>
            <a:r>
              <a:rPr lang="en-US" sz="1500" i="1" dirty="0">
                <a:solidFill>
                  <a:srgbClr val="7FB069"/>
                </a:solidFill>
                <a:latin typeface="Georgia" pitchFamily="34" charset="0"/>
                <a:ea typeface="Georgia" pitchFamily="34" charset="-122"/>
                <a:cs typeface="Georgia" pitchFamily="34" charset="-120"/>
              </a:rPr>
              <a:t>Logo Design  ·  Brand Story  ·  Visual Identity System</a:t>
            </a:r>
            <a:endParaRPr lang="en-US" sz="1500" dirty="0"/>
          </a:p>
        </p:txBody>
      </p:sp>
      <p:sp>
        <p:nvSpPr>
          <p:cNvPr id="7" name="Shape 5"/>
          <p:cNvSpPr/>
          <p:nvPr/>
        </p:nvSpPr>
        <p:spPr>
          <a:xfrm>
            <a:off x="804672" y="3822192"/>
            <a:ext cx="585216" cy="585216"/>
          </a:xfrm>
          <a:prstGeom prst="ellipse">
            <a:avLst/>
          </a:prstGeom>
          <a:solidFill>
            <a:srgbClr val="4A7C59"/>
          </a:solidFill>
          <a:ln w="12700">
            <a:solidFill>
              <a:srgbClr val="4A7C59"/>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915863" y="3933383"/>
            <a:ext cx="362834" cy="362834"/>
          </a:xfrm>
          <a:prstGeom prst="rect">
            <a:avLst/>
          </a:prstGeom>
        </p:spPr>
      </p:pic>
      <p:sp>
        <p:nvSpPr>
          <p:cNvPr id="9" name="Shape 6"/>
          <p:cNvSpPr/>
          <p:nvPr/>
        </p:nvSpPr>
        <p:spPr>
          <a:xfrm>
            <a:off x="1627632" y="3822192"/>
            <a:ext cx="585216" cy="585216"/>
          </a:xfrm>
          <a:prstGeom prst="ellipse">
            <a:avLst/>
          </a:prstGeom>
          <a:solidFill>
            <a:srgbClr val="1E4D2B"/>
          </a:solidFill>
          <a:ln w="12700">
            <a:solidFill>
              <a:srgbClr val="1E4D2B"/>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1738823" y="3933383"/>
            <a:ext cx="362834" cy="362834"/>
          </a:xfrm>
          <a:prstGeom prst="rect">
            <a:avLst/>
          </a:prstGeom>
        </p:spPr>
      </p:pic>
      <p:sp>
        <p:nvSpPr>
          <p:cNvPr id="11" name="Shape 7"/>
          <p:cNvSpPr/>
          <p:nvPr/>
        </p:nvSpPr>
        <p:spPr>
          <a:xfrm>
            <a:off x="2450592" y="3822192"/>
            <a:ext cx="585216" cy="585216"/>
          </a:xfrm>
          <a:prstGeom prst="ellipse">
            <a:avLst/>
          </a:prstGeom>
          <a:solidFill>
            <a:srgbClr val="4A7C59"/>
          </a:solidFill>
          <a:ln w="12700">
            <a:solidFill>
              <a:srgbClr val="4A7C59"/>
            </a:solidFill>
            <a:prstDash val="solid"/>
          </a:ln>
        </p:spPr>
        <p:txBody>
          <a:bodyPr/>
          <a:lstStyle/>
          <a:p>
            <a:endParaRPr lang="en-GB"/>
          </a:p>
        </p:txBody>
      </p:sp>
      <p:pic>
        <p:nvPicPr>
          <p:cNvPr id="12" name="Image 2" descr="preencoded.png"/>
          <p:cNvPicPr>
            <a:picLocks noChangeAspect="1"/>
          </p:cNvPicPr>
          <p:nvPr/>
        </p:nvPicPr>
        <p:blipFill>
          <a:blip r:embed="rId5"/>
          <a:stretch>
            <a:fillRect/>
          </a:stretch>
        </p:blipFill>
        <p:spPr>
          <a:xfrm>
            <a:off x="2561783" y="3933383"/>
            <a:ext cx="362834" cy="36283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Logo Design</a:t>
            </a:r>
            <a:endParaRPr lang="en-US" sz="2800" dirty="0"/>
          </a:p>
        </p:txBody>
      </p:sp>
      <p:sp>
        <p:nvSpPr>
          <p:cNvPr id="5" name="Text 2"/>
          <p:cNvSpPr/>
          <p:nvPr/>
        </p:nvSpPr>
        <p:spPr>
          <a:xfrm>
            <a:off x="6858000" y="256032"/>
            <a:ext cx="2103120" cy="365760"/>
          </a:xfrm>
          <a:prstGeom prst="rect">
            <a:avLst/>
          </a:prstGeom>
          <a:noFill/>
          <a:ln/>
        </p:spPr>
        <p:txBody>
          <a:bodyPr wrap="square" rtlCol="0" anchor="ctr"/>
          <a:lstStyle/>
          <a:p>
            <a:pPr marL="0" indent="0" algn="r">
              <a:buNone/>
            </a:pPr>
            <a:r>
              <a:rPr lang="en-US" sz="900" dirty="0">
                <a:solidFill>
                  <a:srgbClr val="E8E0CC"/>
                </a:solidFill>
              </a:rPr>
              <a:t>Brand Identity · Section 02</a:t>
            </a:r>
            <a:endParaRPr lang="en-US" sz="900" dirty="0"/>
          </a:p>
        </p:txBody>
      </p:sp>
      <p:sp>
        <p:nvSpPr>
          <p:cNvPr id="6" name="Shape 3"/>
          <p:cNvSpPr/>
          <p:nvPr/>
        </p:nvSpPr>
        <p:spPr>
          <a:xfrm>
            <a:off x="274320" y="1078992"/>
            <a:ext cx="3611880" cy="3822192"/>
          </a:xfrm>
          <a:prstGeom prst="rect">
            <a:avLst/>
          </a:prstGeom>
          <a:solidFill>
            <a:srgbClr val="1E4D2B"/>
          </a:solidFill>
          <a:ln w="12700">
            <a:solidFill>
              <a:srgbClr val="1E4D2B"/>
            </a:solidFill>
            <a:prstDash val="solid"/>
          </a:ln>
          <a:effectLst>
            <a:outerShdw blurRad="127000" dist="38100" dir="8100000" algn="bl" rotWithShape="0">
              <a:srgbClr val="000000">
                <a:alpha val="20000"/>
              </a:srgbClr>
            </a:outerShdw>
          </a:effectLst>
        </p:spPr>
        <p:txBody>
          <a:bodyPr/>
          <a:lstStyle/>
          <a:p>
            <a:endParaRPr lang="en-GB"/>
          </a:p>
        </p:txBody>
      </p:sp>
      <p:sp>
        <p:nvSpPr>
          <p:cNvPr id="7" name="Text 4"/>
          <p:cNvSpPr/>
          <p:nvPr/>
        </p:nvSpPr>
        <p:spPr>
          <a:xfrm>
            <a:off x="274320" y="1078992"/>
            <a:ext cx="3611880" cy="320040"/>
          </a:xfrm>
          <a:prstGeom prst="rect">
            <a:avLst/>
          </a:prstGeom>
          <a:noFill/>
          <a:ln/>
        </p:spPr>
        <p:txBody>
          <a:bodyPr wrap="square" rtlCol="0" anchor="ctr"/>
          <a:lstStyle/>
          <a:p>
            <a:pPr marL="0" indent="0" algn="ctr">
              <a:buNone/>
            </a:pPr>
            <a:r>
              <a:rPr lang="en-US" sz="1000" b="1" kern="0" spc="400" dirty="0">
                <a:solidFill>
                  <a:srgbClr val="7FB069"/>
                </a:solidFill>
              </a:rPr>
              <a:t>LOGO</a:t>
            </a:r>
            <a:endParaRPr lang="en-US" sz="1000" dirty="0"/>
          </a:p>
        </p:txBody>
      </p:sp>
      <p:pic>
        <p:nvPicPr>
          <p:cNvPr id="8" name="Image 1" descr="preencoded.png"/>
          <p:cNvPicPr>
            <a:picLocks noChangeAspect="1"/>
          </p:cNvPicPr>
          <p:nvPr/>
        </p:nvPicPr>
        <p:blipFill>
          <a:blip r:embed="rId4"/>
          <a:stretch>
            <a:fillRect/>
          </a:stretch>
        </p:blipFill>
        <p:spPr>
          <a:xfrm>
            <a:off x="411480" y="1389888"/>
            <a:ext cx="3337560" cy="3337560"/>
          </a:xfrm>
          <a:prstGeom prst="rect">
            <a:avLst/>
          </a:prstGeom>
        </p:spPr>
      </p:pic>
      <p:sp>
        <p:nvSpPr>
          <p:cNvPr id="9" name="Shape 5"/>
          <p:cNvSpPr/>
          <p:nvPr/>
        </p:nvSpPr>
        <p:spPr>
          <a:xfrm>
            <a:off x="4069080" y="1115568"/>
            <a:ext cx="2359152" cy="1719072"/>
          </a:xfrm>
          <a:prstGeom prst="rect">
            <a:avLst/>
          </a:prstGeom>
          <a:solidFill>
            <a:srgbClr val="1E4D2B"/>
          </a:solidFill>
          <a:ln w="12700">
            <a:solidFill>
              <a:srgbClr val="1E4D2B"/>
            </a:solidFill>
            <a:prstDash val="solid"/>
          </a:ln>
        </p:spPr>
        <p:txBody>
          <a:bodyPr/>
          <a:lstStyle/>
          <a:p>
            <a:endParaRPr lang="en-GB"/>
          </a:p>
        </p:txBody>
      </p:sp>
      <p:sp>
        <p:nvSpPr>
          <p:cNvPr id="10" name="Shape 6"/>
          <p:cNvSpPr/>
          <p:nvPr/>
        </p:nvSpPr>
        <p:spPr>
          <a:xfrm>
            <a:off x="4187952" y="1252728"/>
            <a:ext cx="493776" cy="493776"/>
          </a:xfrm>
          <a:prstGeom prst="ellipse">
            <a:avLst/>
          </a:prstGeom>
          <a:solidFill>
            <a:srgbClr val="7FB069"/>
          </a:solidFill>
          <a:ln w="12700">
            <a:solidFill>
              <a:srgbClr val="7FB069"/>
            </a:solidFill>
            <a:prstDash val="solid"/>
          </a:ln>
        </p:spPr>
        <p:txBody>
          <a:bodyPr/>
          <a:lstStyle/>
          <a:p>
            <a:endParaRPr lang="en-GB"/>
          </a:p>
        </p:txBody>
      </p:sp>
      <p:pic>
        <p:nvPicPr>
          <p:cNvPr id="11" name="Image 2" descr="preencoded.png"/>
          <p:cNvPicPr>
            <a:picLocks noChangeAspect="1"/>
          </p:cNvPicPr>
          <p:nvPr/>
        </p:nvPicPr>
        <p:blipFill>
          <a:blip r:embed="rId3"/>
          <a:stretch>
            <a:fillRect/>
          </a:stretch>
        </p:blipFill>
        <p:spPr>
          <a:xfrm>
            <a:off x="4281769" y="1346545"/>
            <a:ext cx="306141" cy="306141"/>
          </a:xfrm>
          <a:prstGeom prst="rect">
            <a:avLst/>
          </a:prstGeom>
        </p:spPr>
      </p:pic>
      <p:sp>
        <p:nvSpPr>
          <p:cNvPr id="12" name="Text 7"/>
          <p:cNvSpPr/>
          <p:nvPr/>
        </p:nvSpPr>
        <p:spPr>
          <a:xfrm>
            <a:off x="4818888" y="1207008"/>
            <a:ext cx="1536192" cy="384048"/>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Leaf Motif</a:t>
            </a:r>
            <a:endParaRPr lang="en-US" sz="1200" dirty="0"/>
          </a:p>
        </p:txBody>
      </p:sp>
      <p:sp>
        <p:nvSpPr>
          <p:cNvPr id="13" name="Text 8"/>
          <p:cNvSpPr/>
          <p:nvPr/>
        </p:nvSpPr>
        <p:spPr>
          <a:xfrm>
            <a:off x="4160520" y="1828800"/>
            <a:ext cx="2176272" cy="914400"/>
          </a:xfrm>
          <a:prstGeom prst="rect">
            <a:avLst/>
          </a:prstGeom>
          <a:noFill/>
          <a:ln/>
        </p:spPr>
        <p:txBody>
          <a:bodyPr wrap="square" rtlCol="0" anchor="ctr"/>
          <a:lstStyle/>
          <a:p>
            <a:pPr marL="0" indent="0">
              <a:buNone/>
            </a:pPr>
            <a:r>
              <a:rPr lang="en-US" sz="900" dirty="0">
                <a:solidFill>
                  <a:srgbClr val="E8E0CC"/>
                </a:solidFill>
              </a:rPr>
              <a:t>Central leaf symbolises freshness, organic produce and the café's commitment to sustainable, plant-forward cuisine [11].</a:t>
            </a:r>
            <a:endParaRPr lang="en-US" sz="900" dirty="0"/>
          </a:p>
        </p:txBody>
      </p:sp>
      <p:sp>
        <p:nvSpPr>
          <p:cNvPr id="14" name="Shape 9"/>
          <p:cNvSpPr/>
          <p:nvPr/>
        </p:nvSpPr>
        <p:spPr>
          <a:xfrm>
            <a:off x="6556248" y="1115568"/>
            <a:ext cx="2359152" cy="1719072"/>
          </a:xfrm>
          <a:prstGeom prst="rect">
            <a:avLst/>
          </a:prstGeom>
          <a:solidFill>
            <a:srgbClr val="4A7C59"/>
          </a:solidFill>
          <a:ln w="12700">
            <a:solidFill>
              <a:srgbClr val="4A7C59"/>
            </a:solidFill>
            <a:prstDash val="solid"/>
          </a:ln>
        </p:spPr>
        <p:txBody>
          <a:bodyPr/>
          <a:lstStyle/>
          <a:p>
            <a:endParaRPr lang="en-GB"/>
          </a:p>
        </p:txBody>
      </p:sp>
      <p:sp>
        <p:nvSpPr>
          <p:cNvPr id="15" name="Shape 10"/>
          <p:cNvSpPr/>
          <p:nvPr/>
        </p:nvSpPr>
        <p:spPr>
          <a:xfrm>
            <a:off x="6675120" y="1252728"/>
            <a:ext cx="493776" cy="493776"/>
          </a:xfrm>
          <a:prstGeom prst="ellipse">
            <a:avLst/>
          </a:prstGeom>
          <a:solidFill>
            <a:srgbClr val="7FB069"/>
          </a:solidFill>
          <a:ln w="12700">
            <a:solidFill>
              <a:srgbClr val="7FB069"/>
            </a:solidFill>
            <a:prstDash val="solid"/>
          </a:ln>
        </p:spPr>
        <p:txBody>
          <a:bodyPr/>
          <a:lstStyle/>
          <a:p>
            <a:endParaRPr lang="en-GB"/>
          </a:p>
        </p:txBody>
      </p:sp>
      <p:pic>
        <p:nvPicPr>
          <p:cNvPr id="16" name="Image 3" descr="preencoded.png"/>
          <p:cNvPicPr>
            <a:picLocks noChangeAspect="1"/>
          </p:cNvPicPr>
          <p:nvPr/>
        </p:nvPicPr>
        <p:blipFill>
          <a:blip r:embed="rId5"/>
          <a:stretch>
            <a:fillRect/>
          </a:stretch>
        </p:blipFill>
        <p:spPr>
          <a:xfrm>
            <a:off x="6768937" y="1346545"/>
            <a:ext cx="306141" cy="306141"/>
          </a:xfrm>
          <a:prstGeom prst="rect">
            <a:avLst/>
          </a:prstGeom>
        </p:spPr>
      </p:pic>
      <p:sp>
        <p:nvSpPr>
          <p:cNvPr id="17" name="Text 11"/>
          <p:cNvSpPr/>
          <p:nvPr/>
        </p:nvSpPr>
        <p:spPr>
          <a:xfrm>
            <a:off x="7306056" y="1207008"/>
            <a:ext cx="1536192" cy="384048"/>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Circular Badge</a:t>
            </a:r>
            <a:endParaRPr lang="en-US" sz="1200" dirty="0"/>
          </a:p>
        </p:txBody>
      </p:sp>
      <p:sp>
        <p:nvSpPr>
          <p:cNvPr id="18" name="Text 12"/>
          <p:cNvSpPr/>
          <p:nvPr/>
        </p:nvSpPr>
        <p:spPr>
          <a:xfrm>
            <a:off x="6647688" y="1828800"/>
            <a:ext cx="2176272" cy="914400"/>
          </a:xfrm>
          <a:prstGeom prst="rect">
            <a:avLst/>
          </a:prstGeom>
          <a:noFill/>
          <a:ln/>
        </p:spPr>
        <p:txBody>
          <a:bodyPr wrap="square" rtlCol="0" anchor="ctr"/>
          <a:lstStyle/>
          <a:p>
            <a:pPr marL="0" indent="0">
              <a:buNone/>
            </a:pPr>
            <a:r>
              <a:rPr lang="en-US" sz="900" dirty="0">
                <a:solidFill>
                  <a:srgbClr val="E8E0CC"/>
                </a:solidFill>
              </a:rPr>
              <a:t>Circular framing conveys community, unity and the closed-loop zero-waste ethos that defines Urban Green Café's sustainability mission.</a:t>
            </a:r>
            <a:endParaRPr lang="en-US" sz="900" dirty="0"/>
          </a:p>
        </p:txBody>
      </p:sp>
      <p:sp>
        <p:nvSpPr>
          <p:cNvPr id="19" name="Shape 13"/>
          <p:cNvSpPr/>
          <p:nvPr/>
        </p:nvSpPr>
        <p:spPr>
          <a:xfrm>
            <a:off x="4069080" y="3017520"/>
            <a:ext cx="2359152" cy="1719072"/>
          </a:xfrm>
          <a:prstGeom prst="rect">
            <a:avLst/>
          </a:prstGeom>
          <a:solidFill>
            <a:srgbClr val="1E4D2B"/>
          </a:solidFill>
          <a:ln w="12700">
            <a:solidFill>
              <a:srgbClr val="1E4D2B"/>
            </a:solidFill>
            <a:prstDash val="solid"/>
          </a:ln>
        </p:spPr>
        <p:txBody>
          <a:bodyPr/>
          <a:lstStyle/>
          <a:p>
            <a:endParaRPr lang="en-GB"/>
          </a:p>
        </p:txBody>
      </p:sp>
      <p:sp>
        <p:nvSpPr>
          <p:cNvPr id="20" name="Shape 14"/>
          <p:cNvSpPr/>
          <p:nvPr/>
        </p:nvSpPr>
        <p:spPr>
          <a:xfrm>
            <a:off x="4187952" y="3154680"/>
            <a:ext cx="493776" cy="493776"/>
          </a:xfrm>
          <a:prstGeom prst="ellipse">
            <a:avLst/>
          </a:prstGeom>
          <a:solidFill>
            <a:srgbClr val="7FB069"/>
          </a:solidFill>
          <a:ln w="12700">
            <a:solidFill>
              <a:srgbClr val="7FB069"/>
            </a:solidFill>
            <a:prstDash val="solid"/>
          </a:ln>
        </p:spPr>
        <p:txBody>
          <a:bodyPr/>
          <a:lstStyle/>
          <a:p>
            <a:endParaRPr lang="en-GB"/>
          </a:p>
        </p:txBody>
      </p:sp>
      <p:pic>
        <p:nvPicPr>
          <p:cNvPr id="21" name="Image 4" descr="preencoded.png"/>
          <p:cNvPicPr>
            <a:picLocks noChangeAspect="1"/>
          </p:cNvPicPr>
          <p:nvPr/>
        </p:nvPicPr>
        <p:blipFill>
          <a:blip r:embed="rId6"/>
          <a:stretch>
            <a:fillRect/>
          </a:stretch>
        </p:blipFill>
        <p:spPr>
          <a:xfrm>
            <a:off x="4281769" y="3248497"/>
            <a:ext cx="306141" cy="306141"/>
          </a:xfrm>
          <a:prstGeom prst="rect">
            <a:avLst/>
          </a:prstGeom>
        </p:spPr>
      </p:pic>
      <p:sp>
        <p:nvSpPr>
          <p:cNvPr id="22" name="Text 15"/>
          <p:cNvSpPr/>
          <p:nvPr/>
        </p:nvSpPr>
        <p:spPr>
          <a:xfrm>
            <a:off x="4818888" y="3108960"/>
            <a:ext cx="1536192" cy="384048"/>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Forest Green &amp; Gold</a:t>
            </a:r>
            <a:endParaRPr lang="en-US" sz="1200" dirty="0"/>
          </a:p>
        </p:txBody>
      </p:sp>
      <p:sp>
        <p:nvSpPr>
          <p:cNvPr id="23" name="Text 16"/>
          <p:cNvSpPr/>
          <p:nvPr/>
        </p:nvSpPr>
        <p:spPr>
          <a:xfrm>
            <a:off x="4160520" y="3730752"/>
            <a:ext cx="2176272" cy="914400"/>
          </a:xfrm>
          <a:prstGeom prst="rect">
            <a:avLst/>
          </a:prstGeom>
          <a:noFill/>
          <a:ln/>
        </p:spPr>
        <p:txBody>
          <a:bodyPr wrap="square" rtlCol="0" anchor="ctr"/>
          <a:lstStyle/>
          <a:p>
            <a:pPr marL="0" indent="0">
              <a:buNone/>
            </a:pPr>
            <a:r>
              <a:rPr lang="en-US" sz="900" dirty="0">
                <a:solidFill>
                  <a:srgbClr val="E8E0CC"/>
                </a:solidFill>
              </a:rPr>
              <a:t>Forest green evokes nature and premium quality; warm gold accent communicates trust and artisanal craftsmanship [6].</a:t>
            </a:r>
            <a:endParaRPr lang="en-US" sz="900" dirty="0"/>
          </a:p>
        </p:txBody>
      </p:sp>
      <p:sp>
        <p:nvSpPr>
          <p:cNvPr id="24" name="Shape 17"/>
          <p:cNvSpPr/>
          <p:nvPr/>
        </p:nvSpPr>
        <p:spPr>
          <a:xfrm>
            <a:off x="6556248" y="3017520"/>
            <a:ext cx="2359152" cy="1719072"/>
          </a:xfrm>
          <a:prstGeom prst="rect">
            <a:avLst/>
          </a:prstGeom>
          <a:solidFill>
            <a:srgbClr val="4A7C59"/>
          </a:solidFill>
          <a:ln w="12700">
            <a:solidFill>
              <a:srgbClr val="4A7C59"/>
            </a:solidFill>
            <a:prstDash val="solid"/>
          </a:ln>
        </p:spPr>
        <p:txBody>
          <a:bodyPr/>
          <a:lstStyle/>
          <a:p>
            <a:endParaRPr lang="en-GB"/>
          </a:p>
        </p:txBody>
      </p:sp>
      <p:sp>
        <p:nvSpPr>
          <p:cNvPr id="25" name="Shape 18"/>
          <p:cNvSpPr/>
          <p:nvPr/>
        </p:nvSpPr>
        <p:spPr>
          <a:xfrm>
            <a:off x="6675120" y="3154680"/>
            <a:ext cx="493776" cy="493776"/>
          </a:xfrm>
          <a:prstGeom prst="ellipse">
            <a:avLst/>
          </a:prstGeom>
          <a:solidFill>
            <a:srgbClr val="7FB069"/>
          </a:solidFill>
          <a:ln w="12700">
            <a:solidFill>
              <a:srgbClr val="7FB069"/>
            </a:solidFill>
            <a:prstDash val="solid"/>
          </a:ln>
        </p:spPr>
        <p:txBody>
          <a:bodyPr/>
          <a:lstStyle/>
          <a:p>
            <a:endParaRPr lang="en-GB"/>
          </a:p>
        </p:txBody>
      </p:sp>
      <p:pic>
        <p:nvPicPr>
          <p:cNvPr id="26" name="Image 5" descr="preencoded.png"/>
          <p:cNvPicPr>
            <a:picLocks noChangeAspect="1"/>
          </p:cNvPicPr>
          <p:nvPr/>
        </p:nvPicPr>
        <p:blipFill>
          <a:blip r:embed="rId7"/>
          <a:stretch>
            <a:fillRect/>
          </a:stretch>
        </p:blipFill>
        <p:spPr>
          <a:xfrm>
            <a:off x="6768937" y="3248497"/>
            <a:ext cx="306141" cy="306141"/>
          </a:xfrm>
          <a:prstGeom prst="rect">
            <a:avLst/>
          </a:prstGeom>
        </p:spPr>
      </p:pic>
      <p:sp>
        <p:nvSpPr>
          <p:cNvPr id="27" name="Text 19"/>
          <p:cNvSpPr/>
          <p:nvPr/>
        </p:nvSpPr>
        <p:spPr>
          <a:xfrm>
            <a:off x="7306056" y="3108960"/>
            <a:ext cx="1536192" cy="384048"/>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Coffee Cup Icon</a:t>
            </a:r>
            <a:endParaRPr lang="en-US" sz="1200" dirty="0"/>
          </a:p>
        </p:txBody>
      </p:sp>
      <p:sp>
        <p:nvSpPr>
          <p:cNvPr id="28" name="Text 20"/>
          <p:cNvSpPr/>
          <p:nvPr/>
        </p:nvSpPr>
        <p:spPr>
          <a:xfrm>
            <a:off x="6647688" y="3730752"/>
            <a:ext cx="2176272" cy="914400"/>
          </a:xfrm>
          <a:prstGeom prst="rect">
            <a:avLst/>
          </a:prstGeom>
          <a:noFill/>
          <a:ln/>
        </p:spPr>
        <p:txBody>
          <a:bodyPr wrap="square" rtlCol="0" anchor="ctr"/>
          <a:lstStyle/>
          <a:p>
            <a:pPr marL="0" indent="0">
              <a:buNone/>
            </a:pPr>
            <a:r>
              <a:rPr lang="en-US" sz="900" dirty="0">
                <a:solidFill>
                  <a:srgbClr val="E8E0CC"/>
                </a:solidFill>
              </a:rPr>
              <a:t>Steaming cup embedded within the leaf bridges nature and the café experience — making the logo instantly recognisable and sector-specific.</a:t>
            </a:r>
            <a:endParaRPr lang="en-US" sz="900" dirty="0"/>
          </a:p>
        </p:txBody>
      </p:sp>
      <p:sp>
        <p:nvSpPr>
          <p:cNvPr id="29" name="Text 21"/>
          <p:cNvSpPr/>
          <p:nvPr/>
        </p:nvSpPr>
        <p:spPr>
          <a:xfrm>
            <a:off x="274320" y="4920234"/>
            <a:ext cx="8595360" cy="201168"/>
          </a:xfrm>
          <a:prstGeom prst="rect">
            <a:avLst/>
          </a:prstGeom>
          <a:noFill/>
          <a:ln/>
        </p:spPr>
        <p:txBody>
          <a:bodyPr wrap="square" rtlCol="0" anchor="ctr"/>
          <a:lstStyle/>
          <a:p>
            <a:pPr marL="0" indent="0">
              <a:buNone/>
            </a:pPr>
            <a:r>
              <a:rPr lang="en-US" sz="800" i="1" dirty="0">
                <a:solidFill>
                  <a:srgbClr val="64748B"/>
                </a:solidFill>
              </a:rPr>
              <a:t>IEEE Refs: [11], [6]</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Brand Identity System</a:t>
            </a:r>
            <a:endParaRPr lang="en-US" sz="2800" dirty="0"/>
          </a:p>
        </p:txBody>
      </p:sp>
      <p:sp>
        <p:nvSpPr>
          <p:cNvPr id="5" name="Text 2"/>
          <p:cNvSpPr/>
          <p:nvPr/>
        </p:nvSpPr>
        <p:spPr>
          <a:xfrm>
            <a:off x="6858000" y="256032"/>
            <a:ext cx="2103120" cy="365760"/>
          </a:xfrm>
          <a:prstGeom prst="rect">
            <a:avLst/>
          </a:prstGeom>
          <a:noFill/>
          <a:ln/>
        </p:spPr>
        <p:txBody>
          <a:bodyPr wrap="square" rtlCol="0" anchor="ctr"/>
          <a:lstStyle/>
          <a:p>
            <a:pPr marL="0" indent="0" algn="r">
              <a:buNone/>
            </a:pPr>
            <a:r>
              <a:rPr lang="en-US" sz="900" dirty="0">
                <a:solidFill>
                  <a:srgbClr val="E8E0CC"/>
                </a:solidFill>
              </a:rPr>
              <a:t>Brand Identity · Section 02</a:t>
            </a:r>
            <a:endParaRPr lang="en-US" sz="900" dirty="0"/>
          </a:p>
        </p:txBody>
      </p:sp>
      <p:sp>
        <p:nvSpPr>
          <p:cNvPr id="6" name="Text 3"/>
          <p:cNvSpPr/>
          <p:nvPr/>
        </p:nvSpPr>
        <p:spPr>
          <a:xfrm>
            <a:off x="274320" y="1024128"/>
            <a:ext cx="8595360" cy="292608"/>
          </a:xfrm>
          <a:prstGeom prst="rect">
            <a:avLst/>
          </a:prstGeom>
          <a:noFill/>
          <a:ln/>
        </p:spPr>
        <p:txBody>
          <a:bodyPr wrap="square" rtlCol="0" anchor="ctr"/>
          <a:lstStyle/>
          <a:p>
            <a:pPr marL="0" indent="0">
              <a:buNone/>
            </a:pPr>
            <a:r>
              <a:rPr lang="en-US" sz="1000" b="1" kern="0" spc="400" dirty="0">
                <a:solidFill>
                  <a:srgbClr val="1E4D2B"/>
                </a:solidFill>
              </a:rPr>
              <a:t>COLOUR PALETTE</a:t>
            </a:r>
            <a:endParaRPr lang="en-US" sz="1000" dirty="0"/>
          </a:p>
        </p:txBody>
      </p:sp>
      <p:sp>
        <p:nvSpPr>
          <p:cNvPr id="7" name="Shape 4"/>
          <p:cNvSpPr/>
          <p:nvPr/>
        </p:nvSpPr>
        <p:spPr>
          <a:xfrm>
            <a:off x="274320" y="1389888"/>
            <a:ext cx="1325880" cy="1005840"/>
          </a:xfrm>
          <a:prstGeom prst="rect">
            <a:avLst/>
          </a:prstGeom>
          <a:solidFill>
            <a:srgbClr val="1E4D2B"/>
          </a:solidFill>
          <a:ln w="12700">
            <a:solidFill>
              <a:srgbClr val="1E4D2B"/>
            </a:solidFill>
            <a:prstDash val="solid"/>
          </a:ln>
        </p:spPr>
        <p:txBody>
          <a:bodyPr/>
          <a:lstStyle/>
          <a:p>
            <a:endParaRPr lang="en-GB"/>
          </a:p>
        </p:txBody>
      </p:sp>
      <p:sp>
        <p:nvSpPr>
          <p:cNvPr id="8" name="Text 5"/>
          <p:cNvSpPr/>
          <p:nvPr/>
        </p:nvSpPr>
        <p:spPr>
          <a:xfrm>
            <a:off x="274320" y="1389888"/>
            <a:ext cx="1325880" cy="1005840"/>
          </a:xfrm>
          <a:prstGeom prst="rect">
            <a:avLst/>
          </a:prstGeom>
          <a:noFill/>
          <a:ln/>
        </p:spPr>
        <p:txBody>
          <a:bodyPr wrap="square" lIns="50800" tIns="50800" rIns="50800" bIns="50800" rtlCol="0" anchor="b"/>
          <a:lstStyle/>
          <a:p>
            <a:pPr marL="0" indent="0" algn="ctr">
              <a:buNone/>
            </a:pPr>
            <a:r>
              <a:rPr lang="en-US" sz="900" b="1" dirty="0">
                <a:solidFill>
                  <a:srgbClr val="F7F5EE"/>
                </a:solidFill>
              </a:rPr>
              <a:t>#1E4D2B</a:t>
            </a:r>
            <a:endParaRPr lang="en-US" sz="900" dirty="0"/>
          </a:p>
        </p:txBody>
      </p:sp>
      <p:sp>
        <p:nvSpPr>
          <p:cNvPr id="9" name="Text 6"/>
          <p:cNvSpPr/>
          <p:nvPr/>
        </p:nvSpPr>
        <p:spPr>
          <a:xfrm>
            <a:off x="274320" y="2450592"/>
            <a:ext cx="1325880" cy="274320"/>
          </a:xfrm>
          <a:prstGeom prst="rect">
            <a:avLst/>
          </a:prstGeom>
          <a:noFill/>
          <a:ln/>
        </p:spPr>
        <p:txBody>
          <a:bodyPr wrap="square" rtlCol="0" anchor="ctr"/>
          <a:lstStyle/>
          <a:p>
            <a:pPr marL="0" indent="0" algn="ctr">
              <a:buNone/>
            </a:pPr>
            <a:r>
              <a:rPr lang="en-US" sz="900" b="1" dirty="0">
                <a:solidFill>
                  <a:srgbClr val="1E2D24"/>
                </a:solidFill>
              </a:rPr>
              <a:t>Forest Green</a:t>
            </a:r>
            <a:endParaRPr lang="en-US" sz="900" dirty="0"/>
          </a:p>
        </p:txBody>
      </p:sp>
      <p:sp>
        <p:nvSpPr>
          <p:cNvPr id="10" name="Text 7"/>
          <p:cNvSpPr/>
          <p:nvPr/>
        </p:nvSpPr>
        <p:spPr>
          <a:xfrm>
            <a:off x="274320" y="2724912"/>
            <a:ext cx="1325880" cy="384048"/>
          </a:xfrm>
          <a:prstGeom prst="rect">
            <a:avLst/>
          </a:prstGeom>
          <a:noFill/>
          <a:ln/>
        </p:spPr>
        <p:txBody>
          <a:bodyPr wrap="square" rtlCol="0" anchor="ctr"/>
          <a:lstStyle/>
          <a:p>
            <a:pPr marL="0" indent="0" algn="ctr">
              <a:buNone/>
            </a:pPr>
            <a:r>
              <a:rPr lang="en-US" sz="750" dirty="0">
                <a:solidFill>
                  <a:srgbClr val="64748B"/>
                </a:solidFill>
              </a:rPr>
              <a:t>Primary — Brand anchor</a:t>
            </a:r>
            <a:endParaRPr lang="en-US" sz="750" dirty="0"/>
          </a:p>
          <a:p>
            <a:pPr marL="0" indent="0" algn="ctr">
              <a:buNone/>
            </a:pPr>
            <a:r>
              <a:rPr lang="en-US" sz="750" dirty="0">
                <a:solidFill>
                  <a:srgbClr val="64748B"/>
                </a:solidFill>
              </a:rPr>
              <a:t>Headers &amp; backgrounds</a:t>
            </a:r>
            <a:endParaRPr lang="en-US" sz="750" dirty="0"/>
          </a:p>
        </p:txBody>
      </p:sp>
      <p:sp>
        <p:nvSpPr>
          <p:cNvPr id="11" name="Shape 8"/>
          <p:cNvSpPr/>
          <p:nvPr/>
        </p:nvSpPr>
        <p:spPr>
          <a:xfrm>
            <a:off x="1737360" y="1389888"/>
            <a:ext cx="1325880" cy="1005840"/>
          </a:xfrm>
          <a:prstGeom prst="rect">
            <a:avLst/>
          </a:prstGeom>
          <a:solidFill>
            <a:srgbClr val="4A7C59"/>
          </a:solidFill>
          <a:ln w="12700">
            <a:solidFill>
              <a:srgbClr val="4A7C59"/>
            </a:solidFill>
            <a:prstDash val="solid"/>
          </a:ln>
        </p:spPr>
        <p:txBody>
          <a:bodyPr/>
          <a:lstStyle/>
          <a:p>
            <a:endParaRPr lang="en-GB"/>
          </a:p>
        </p:txBody>
      </p:sp>
      <p:sp>
        <p:nvSpPr>
          <p:cNvPr id="12" name="Text 9"/>
          <p:cNvSpPr/>
          <p:nvPr/>
        </p:nvSpPr>
        <p:spPr>
          <a:xfrm>
            <a:off x="1737360" y="1389888"/>
            <a:ext cx="1325880" cy="1005840"/>
          </a:xfrm>
          <a:prstGeom prst="rect">
            <a:avLst/>
          </a:prstGeom>
          <a:noFill/>
          <a:ln/>
        </p:spPr>
        <p:txBody>
          <a:bodyPr wrap="square" lIns="50800" tIns="50800" rIns="50800" bIns="50800" rtlCol="0" anchor="b"/>
          <a:lstStyle/>
          <a:p>
            <a:pPr marL="0" indent="0" algn="ctr">
              <a:buNone/>
            </a:pPr>
            <a:r>
              <a:rPr lang="en-US" sz="900" b="1" dirty="0">
                <a:solidFill>
                  <a:srgbClr val="F7F5EE"/>
                </a:solidFill>
              </a:rPr>
              <a:t>#4A7C59</a:t>
            </a:r>
            <a:endParaRPr lang="en-US" sz="900" dirty="0"/>
          </a:p>
        </p:txBody>
      </p:sp>
      <p:sp>
        <p:nvSpPr>
          <p:cNvPr id="13" name="Text 10"/>
          <p:cNvSpPr/>
          <p:nvPr/>
        </p:nvSpPr>
        <p:spPr>
          <a:xfrm>
            <a:off x="1737360" y="2450592"/>
            <a:ext cx="1325880" cy="274320"/>
          </a:xfrm>
          <a:prstGeom prst="rect">
            <a:avLst/>
          </a:prstGeom>
          <a:noFill/>
          <a:ln/>
        </p:spPr>
        <p:txBody>
          <a:bodyPr wrap="square" rtlCol="0" anchor="ctr"/>
          <a:lstStyle/>
          <a:p>
            <a:pPr marL="0" indent="0" algn="ctr">
              <a:buNone/>
            </a:pPr>
            <a:r>
              <a:rPr lang="en-US" sz="900" b="1" dirty="0">
                <a:solidFill>
                  <a:srgbClr val="1E2D24"/>
                </a:solidFill>
              </a:rPr>
              <a:t>Moss Green</a:t>
            </a:r>
            <a:endParaRPr lang="en-US" sz="900" dirty="0"/>
          </a:p>
        </p:txBody>
      </p:sp>
      <p:sp>
        <p:nvSpPr>
          <p:cNvPr id="14" name="Text 11"/>
          <p:cNvSpPr/>
          <p:nvPr/>
        </p:nvSpPr>
        <p:spPr>
          <a:xfrm>
            <a:off x="1737360" y="2724912"/>
            <a:ext cx="1325880" cy="384048"/>
          </a:xfrm>
          <a:prstGeom prst="rect">
            <a:avLst/>
          </a:prstGeom>
          <a:noFill/>
          <a:ln/>
        </p:spPr>
        <p:txBody>
          <a:bodyPr wrap="square" rtlCol="0" anchor="ctr"/>
          <a:lstStyle/>
          <a:p>
            <a:pPr marL="0" indent="0" algn="ctr">
              <a:buNone/>
            </a:pPr>
            <a:r>
              <a:rPr lang="en-US" sz="750" dirty="0">
                <a:solidFill>
                  <a:srgbClr val="64748B"/>
                </a:solidFill>
              </a:rPr>
              <a:t>Secondary — Supporting</a:t>
            </a:r>
            <a:endParaRPr lang="en-US" sz="750" dirty="0"/>
          </a:p>
          <a:p>
            <a:pPr marL="0" indent="0" algn="ctr">
              <a:buNone/>
            </a:pPr>
            <a:r>
              <a:rPr lang="en-US" sz="750" dirty="0">
                <a:solidFill>
                  <a:srgbClr val="64748B"/>
                </a:solidFill>
              </a:rPr>
              <a:t>Cards &amp; accents</a:t>
            </a:r>
            <a:endParaRPr lang="en-US" sz="750" dirty="0"/>
          </a:p>
        </p:txBody>
      </p:sp>
      <p:sp>
        <p:nvSpPr>
          <p:cNvPr id="15" name="Shape 12"/>
          <p:cNvSpPr/>
          <p:nvPr/>
        </p:nvSpPr>
        <p:spPr>
          <a:xfrm>
            <a:off x="3200400" y="1389888"/>
            <a:ext cx="1325880" cy="1005840"/>
          </a:xfrm>
          <a:prstGeom prst="rect">
            <a:avLst/>
          </a:prstGeom>
          <a:solidFill>
            <a:srgbClr val="7FB069"/>
          </a:solidFill>
          <a:ln w="12700">
            <a:solidFill>
              <a:srgbClr val="7FB069"/>
            </a:solidFill>
            <a:prstDash val="solid"/>
          </a:ln>
        </p:spPr>
        <p:txBody>
          <a:bodyPr/>
          <a:lstStyle/>
          <a:p>
            <a:endParaRPr lang="en-GB"/>
          </a:p>
        </p:txBody>
      </p:sp>
      <p:sp>
        <p:nvSpPr>
          <p:cNvPr id="16" name="Text 13"/>
          <p:cNvSpPr/>
          <p:nvPr/>
        </p:nvSpPr>
        <p:spPr>
          <a:xfrm>
            <a:off x="3200400" y="1389888"/>
            <a:ext cx="1325880" cy="1005840"/>
          </a:xfrm>
          <a:prstGeom prst="rect">
            <a:avLst/>
          </a:prstGeom>
          <a:noFill/>
          <a:ln/>
        </p:spPr>
        <p:txBody>
          <a:bodyPr wrap="square" lIns="50800" tIns="50800" rIns="50800" bIns="50800" rtlCol="0" anchor="b"/>
          <a:lstStyle/>
          <a:p>
            <a:pPr marL="0" indent="0" algn="ctr">
              <a:buNone/>
            </a:pPr>
            <a:r>
              <a:rPr lang="en-US" sz="900" b="1" dirty="0">
                <a:solidFill>
                  <a:srgbClr val="F7F5EE"/>
                </a:solidFill>
              </a:rPr>
              <a:t>#7FB069</a:t>
            </a:r>
            <a:endParaRPr lang="en-US" sz="900" dirty="0"/>
          </a:p>
        </p:txBody>
      </p:sp>
      <p:sp>
        <p:nvSpPr>
          <p:cNvPr id="17" name="Text 14"/>
          <p:cNvSpPr/>
          <p:nvPr/>
        </p:nvSpPr>
        <p:spPr>
          <a:xfrm>
            <a:off x="3200400" y="2450592"/>
            <a:ext cx="1325880" cy="274320"/>
          </a:xfrm>
          <a:prstGeom prst="rect">
            <a:avLst/>
          </a:prstGeom>
          <a:noFill/>
          <a:ln/>
        </p:spPr>
        <p:txBody>
          <a:bodyPr wrap="square" rtlCol="0" anchor="ctr"/>
          <a:lstStyle/>
          <a:p>
            <a:pPr marL="0" indent="0" algn="ctr">
              <a:buNone/>
            </a:pPr>
            <a:r>
              <a:rPr lang="en-US" sz="900" b="1" dirty="0">
                <a:solidFill>
                  <a:srgbClr val="1E2D24"/>
                </a:solidFill>
              </a:rPr>
              <a:t>Sage Green</a:t>
            </a:r>
            <a:endParaRPr lang="en-US" sz="900" dirty="0"/>
          </a:p>
        </p:txBody>
      </p:sp>
      <p:sp>
        <p:nvSpPr>
          <p:cNvPr id="18" name="Text 15"/>
          <p:cNvSpPr/>
          <p:nvPr/>
        </p:nvSpPr>
        <p:spPr>
          <a:xfrm>
            <a:off x="3200400" y="2724912"/>
            <a:ext cx="1325880" cy="384048"/>
          </a:xfrm>
          <a:prstGeom prst="rect">
            <a:avLst/>
          </a:prstGeom>
          <a:noFill/>
          <a:ln/>
        </p:spPr>
        <p:txBody>
          <a:bodyPr wrap="square" rtlCol="0" anchor="ctr"/>
          <a:lstStyle/>
          <a:p>
            <a:pPr marL="0" indent="0" algn="ctr">
              <a:buNone/>
            </a:pPr>
            <a:r>
              <a:rPr lang="en-US" sz="750" dirty="0">
                <a:solidFill>
                  <a:srgbClr val="64748B"/>
                </a:solidFill>
              </a:rPr>
              <a:t>Highlight — Energy</a:t>
            </a:r>
            <a:endParaRPr lang="en-US" sz="750" dirty="0"/>
          </a:p>
          <a:p>
            <a:pPr marL="0" indent="0" algn="ctr">
              <a:buNone/>
            </a:pPr>
            <a:r>
              <a:rPr lang="en-US" sz="750" dirty="0">
                <a:solidFill>
                  <a:srgbClr val="64748B"/>
                </a:solidFill>
              </a:rPr>
              <a:t>Icons &amp; CTAs</a:t>
            </a:r>
            <a:endParaRPr lang="en-US" sz="750" dirty="0"/>
          </a:p>
        </p:txBody>
      </p:sp>
      <p:sp>
        <p:nvSpPr>
          <p:cNvPr id="19" name="Shape 16"/>
          <p:cNvSpPr/>
          <p:nvPr/>
        </p:nvSpPr>
        <p:spPr>
          <a:xfrm>
            <a:off x="4663440" y="1389888"/>
            <a:ext cx="1325880" cy="1005840"/>
          </a:xfrm>
          <a:prstGeom prst="rect">
            <a:avLst/>
          </a:prstGeom>
          <a:solidFill>
            <a:srgbClr val="C9A84C"/>
          </a:solidFill>
          <a:ln w="12700">
            <a:solidFill>
              <a:srgbClr val="C9A84C"/>
            </a:solidFill>
            <a:prstDash val="solid"/>
          </a:ln>
        </p:spPr>
        <p:txBody>
          <a:bodyPr/>
          <a:lstStyle/>
          <a:p>
            <a:endParaRPr lang="en-GB"/>
          </a:p>
        </p:txBody>
      </p:sp>
      <p:sp>
        <p:nvSpPr>
          <p:cNvPr id="20" name="Text 17"/>
          <p:cNvSpPr/>
          <p:nvPr/>
        </p:nvSpPr>
        <p:spPr>
          <a:xfrm>
            <a:off x="4663440" y="1389888"/>
            <a:ext cx="1325880" cy="1005840"/>
          </a:xfrm>
          <a:prstGeom prst="rect">
            <a:avLst/>
          </a:prstGeom>
          <a:noFill/>
          <a:ln/>
        </p:spPr>
        <p:txBody>
          <a:bodyPr wrap="square" lIns="50800" tIns="50800" rIns="50800" bIns="50800" rtlCol="0" anchor="b"/>
          <a:lstStyle/>
          <a:p>
            <a:pPr marL="0" indent="0" algn="ctr">
              <a:buNone/>
            </a:pPr>
            <a:r>
              <a:rPr lang="en-US" sz="900" b="1" dirty="0">
                <a:solidFill>
                  <a:srgbClr val="1E4D2B"/>
                </a:solidFill>
              </a:rPr>
              <a:t>#C9A84C</a:t>
            </a:r>
            <a:endParaRPr lang="en-US" sz="900" dirty="0"/>
          </a:p>
        </p:txBody>
      </p:sp>
      <p:sp>
        <p:nvSpPr>
          <p:cNvPr id="21" name="Text 18"/>
          <p:cNvSpPr/>
          <p:nvPr/>
        </p:nvSpPr>
        <p:spPr>
          <a:xfrm>
            <a:off x="4663440" y="2450592"/>
            <a:ext cx="1325880" cy="274320"/>
          </a:xfrm>
          <a:prstGeom prst="rect">
            <a:avLst/>
          </a:prstGeom>
          <a:noFill/>
          <a:ln/>
        </p:spPr>
        <p:txBody>
          <a:bodyPr wrap="square" rtlCol="0" anchor="ctr"/>
          <a:lstStyle/>
          <a:p>
            <a:pPr marL="0" indent="0" algn="ctr">
              <a:buNone/>
            </a:pPr>
            <a:r>
              <a:rPr lang="en-US" sz="900" b="1" dirty="0">
                <a:solidFill>
                  <a:srgbClr val="1E2D24"/>
                </a:solidFill>
              </a:rPr>
              <a:t>Warm Gold</a:t>
            </a:r>
            <a:endParaRPr lang="en-US" sz="900" dirty="0"/>
          </a:p>
        </p:txBody>
      </p:sp>
      <p:sp>
        <p:nvSpPr>
          <p:cNvPr id="22" name="Text 19"/>
          <p:cNvSpPr/>
          <p:nvPr/>
        </p:nvSpPr>
        <p:spPr>
          <a:xfrm>
            <a:off x="4663440" y="2724912"/>
            <a:ext cx="1325880" cy="384048"/>
          </a:xfrm>
          <a:prstGeom prst="rect">
            <a:avLst/>
          </a:prstGeom>
          <a:noFill/>
          <a:ln/>
        </p:spPr>
        <p:txBody>
          <a:bodyPr wrap="square" rtlCol="0" anchor="ctr"/>
          <a:lstStyle/>
          <a:p>
            <a:pPr marL="0" indent="0" algn="ctr">
              <a:buNone/>
            </a:pPr>
            <a:r>
              <a:rPr lang="en-US" sz="750" dirty="0">
                <a:solidFill>
                  <a:srgbClr val="64748B"/>
                </a:solidFill>
              </a:rPr>
              <a:t>Accent — Premium</a:t>
            </a:r>
            <a:endParaRPr lang="en-US" sz="750" dirty="0"/>
          </a:p>
          <a:p>
            <a:pPr marL="0" indent="0" algn="ctr">
              <a:buNone/>
            </a:pPr>
            <a:r>
              <a:rPr lang="en-US" sz="750" dirty="0">
                <a:solidFill>
                  <a:srgbClr val="64748B"/>
                </a:solidFill>
              </a:rPr>
              <a:t>Borders &amp; emphasis</a:t>
            </a:r>
            <a:endParaRPr lang="en-US" sz="750" dirty="0"/>
          </a:p>
        </p:txBody>
      </p:sp>
      <p:sp>
        <p:nvSpPr>
          <p:cNvPr id="23" name="Shape 20"/>
          <p:cNvSpPr/>
          <p:nvPr/>
        </p:nvSpPr>
        <p:spPr>
          <a:xfrm>
            <a:off x="6126480" y="1389888"/>
            <a:ext cx="1325880" cy="1005840"/>
          </a:xfrm>
          <a:prstGeom prst="rect">
            <a:avLst/>
          </a:prstGeom>
          <a:solidFill>
            <a:srgbClr val="F7F5EE"/>
          </a:solidFill>
          <a:ln w="12700">
            <a:solidFill>
              <a:srgbClr val="F7F5EE"/>
            </a:solidFill>
            <a:prstDash val="solid"/>
          </a:ln>
        </p:spPr>
        <p:txBody>
          <a:bodyPr/>
          <a:lstStyle/>
          <a:p>
            <a:endParaRPr lang="en-GB"/>
          </a:p>
        </p:txBody>
      </p:sp>
      <p:sp>
        <p:nvSpPr>
          <p:cNvPr id="24" name="Text 21"/>
          <p:cNvSpPr/>
          <p:nvPr/>
        </p:nvSpPr>
        <p:spPr>
          <a:xfrm>
            <a:off x="6126480" y="1389888"/>
            <a:ext cx="1325880" cy="1005840"/>
          </a:xfrm>
          <a:prstGeom prst="rect">
            <a:avLst/>
          </a:prstGeom>
          <a:noFill/>
          <a:ln/>
        </p:spPr>
        <p:txBody>
          <a:bodyPr wrap="square" lIns="50800" tIns="50800" rIns="50800" bIns="50800" rtlCol="0" anchor="b"/>
          <a:lstStyle/>
          <a:p>
            <a:pPr marL="0" indent="0" algn="ctr">
              <a:buNone/>
            </a:pPr>
            <a:r>
              <a:rPr lang="en-US" sz="900" b="1" dirty="0">
                <a:solidFill>
                  <a:srgbClr val="1E4D2B"/>
                </a:solidFill>
              </a:rPr>
              <a:t>#F7F5EE</a:t>
            </a:r>
            <a:endParaRPr lang="en-US" sz="900" dirty="0"/>
          </a:p>
        </p:txBody>
      </p:sp>
      <p:sp>
        <p:nvSpPr>
          <p:cNvPr id="25" name="Text 22"/>
          <p:cNvSpPr/>
          <p:nvPr/>
        </p:nvSpPr>
        <p:spPr>
          <a:xfrm>
            <a:off x="6126480" y="2450592"/>
            <a:ext cx="1325880" cy="274320"/>
          </a:xfrm>
          <a:prstGeom prst="rect">
            <a:avLst/>
          </a:prstGeom>
          <a:noFill/>
          <a:ln/>
        </p:spPr>
        <p:txBody>
          <a:bodyPr wrap="square" rtlCol="0" anchor="ctr"/>
          <a:lstStyle/>
          <a:p>
            <a:pPr marL="0" indent="0" algn="ctr">
              <a:buNone/>
            </a:pPr>
            <a:r>
              <a:rPr lang="en-US" sz="900" b="1" dirty="0">
                <a:solidFill>
                  <a:srgbClr val="1E2D24"/>
                </a:solidFill>
              </a:rPr>
              <a:t>Warm Cream</a:t>
            </a:r>
            <a:endParaRPr lang="en-US" sz="900" dirty="0"/>
          </a:p>
        </p:txBody>
      </p:sp>
      <p:sp>
        <p:nvSpPr>
          <p:cNvPr id="26" name="Text 23"/>
          <p:cNvSpPr/>
          <p:nvPr/>
        </p:nvSpPr>
        <p:spPr>
          <a:xfrm>
            <a:off x="6126480" y="2724912"/>
            <a:ext cx="1325880" cy="384048"/>
          </a:xfrm>
          <a:prstGeom prst="rect">
            <a:avLst/>
          </a:prstGeom>
          <a:noFill/>
          <a:ln/>
        </p:spPr>
        <p:txBody>
          <a:bodyPr wrap="square" rtlCol="0" anchor="ctr"/>
          <a:lstStyle/>
          <a:p>
            <a:pPr marL="0" indent="0" algn="ctr">
              <a:buNone/>
            </a:pPr>
            <a:r>
              <a:rPr lang="en-US" sz="750" dirty="0">
                <a:solidFill>
                  <a:srgbClr val="64748B"/>
                </a:solidFill>
              </a:rPr>
              <a:t>Background — Clean</a:t>
            </a:r>
            <a:endParaRPr lang="en-US" sz="750" dirty="0"/>
          </a:p>
          <a:p>
            <a:pPr marL="0" indent="0" algn="ctr">
              <a:buNone/>
            </a:pPr>
            <a:r>
              <a:rPr lang="en-US" sz="750" dirty="0">
                <a:solidFill>
                  <a:srgbClr val="64748B"/>
                </a:solidFill>
              </a:rPr>
              <a:t>Page &amp; card fills</a:t>
            </a:r>
            <a:endParaRPr lang="en-US" sz="750" dirty="0"/>
          </a:p>
        </p:txBody>
      </p:sp>
      <p:sp>
        <p:nvSpPr>
          <p:cNvPr id="27" name="Shape 24"/>
          <p:cNvSpPr/>
          <p:nvPr/>
        </p:nvSpPr>
        <p:spPr>
          <a:xfrm>
            <a:off x="7589520" y="1389888"/>
            <a:ext cx="1325880" cy="1005840"/>
          </a:xfrm>
          <a:prstGeom prst="rect">
            <a:avLst/>
          </a:prstGeom>
          <a:solidFill>
            <a:srgbClr val="162318"/>
          </a:solidFill>
          <a:ln w="12700">
            <a:solidFill>
              <a:srgbClr val="162318"/>
            </a:solidFill>
            <a:prstDash val="solid"/>
          </a:ln>
        </p:spPr>
        <p:txBody>
          <a:bodyPr/>
          <a:lstStyle/>
          <a:p>
            <a:endParaRPr lang="en-GB"/>
          </a:p>
        </p:txBody>
      </p:sp>
      <p:sp>
        <p:nvSpPr>
          <p:cNvPr id="28" name="Text 25"/>
          <p:cNvSpPr/>
          <p:nvPr/>
        </p:nvSpPr>
        <p:spPr>
          <a:xfrm>
            <a:off x="7589520" y="1389888"/>
            <a:ext cx="1325880" cy="1005840"/>
          </a:xfrm>
          <a:prstGeom prst="rect">
            <a:avLst/>
          </a:prstGeom>
          <a:noFill/>
          <a:ln/>
        </p:spPr>
        <p:txBody>
          <a:bodyPr wrap="square" lIns="50800" tIns="50800" rIns="50800" bIns="50800" rtlCol="0" anchor="b"/>
          <a:lstStyle/>
          <a:p>
            <a:pPr marL="0" indent="0" algn="ctr">
              <a:buNone/>
            </a:pPr>
            <a:r>
              <a:rPr lang="en-US" sz="900" b="1" dirty="0">
                <a:solidFill>
                  <a:srgbClr val="F7F5EE"/>
                </a:solidFill>
              </a:rPr>
              <a:t>#162318</a:t>
            </a:r>
            <a:endParaRPr lang="en-US" sz="900" dirty="0"/>
          </a:p>
        </p:txBody>
      </p:sp>
      <p:sp>
        <p:nvSpPr>
          <p:cNvPr id="29" name="Text 26"/>
          <p:cNvSpPr/>
          <p:nvPr/>
        </p:nvSpPr>
        <p:spPr>
          <a:xfrm>
            <a:off x="7589520" y="2450592"/>
            <a:ext cx="1325880" cy="274320"/>
          </a:xfrm>
          <a:prstGeom prst="rect">
            <a:avLst/>
          </a:prstGeom>
          <a:noFill/>
          <a:ln/>
        </p:spPr>
        <p:txBody>
          <a:bodyPr wrap="square" rtlCol="0" anchor="ctr"/>
          <a:lstStyle/>
          <a:p>
            <a:pPr marL="0" indent="0" algn="ctr">
              <a:buNone/>
            </a:pPr>
            <a:r>
              <a:rPr lang="en-US" sz="900" b="1" dirty="0">
                <a:solidFill>
                  <a:srgbClr val="1E2D24"/>
                </a:solidFill>
              </a:rPr>
              <a:t>Deep Forest</a:t>
            </a:r>
            <a:endParaRPr lang="en-US" sz="900" dirty="0"/>
          </a:p>
        </p:txBody>
      </p:sp>
      <p:sp>
        <p:nvSpPr>
          <p:cNvPr id="30" name="Text 27"/>
          <p:cNvSpPr/>
          <p:nvPr/>
        </p:nvSpPr>
        <p:spPr>
          <a:xfrm>
            <a:off x="7589520" y="2724912"/>
            <a:ext cx="1325880" cy="384048"/>
          </a:xfrm>
          <a:prstGeom prst="rect">
            <a:avLst/>
          </a:prstGeom>
          <a:noFill/>
          <a:ln/>
        </p:spPr>
        <p:txBody>
          <a:bodyPr wrap="square" rtlCol="0" anchor="ctr"/>
          <a:lstStyle/>
          <a:p>
            <a:pPr marL="0" indent="0" algn="ctr">
              <a:buNone/>
            </a:pPr>
            <a:r>
              <a:rPr lang="en-US" sz="750" dirty="0">
                <a:solidFill>
                  <a:srgbClr val="64748B"/>
                </a:solidFill>
              </a:rPr>
              <a:t>Dark — Authority</a:t>
            </a:r>
            <a:endParaRPr lang="en-US" sz="750" dirty="0"/>
          </a:p>
          <a:p>
            <a:pPr marL="0" indent="0" algn="ctr">
              <a:buNone/>
            </a:pPr>
            <a:r>
              <a:rPr lang="en-US" sz="750" dirty="0">
                <a:solidFill>
                  <a:srgbClr val="64748B"/>
                </a:solidFill>
              </a:rPr>
              <a:t>Dark slides &amp; overlays</a:t>
            </a:r>
            <a:endParaRPr lang="en-US" sz="750" dirty="0"/>
          </a:p>
        </p:txBody>
      </p:sp>
      <p:sp>
        <p:nvSpPr>
          <p:cNvPr id="31" name="Shape 28"/>
          <p:cNvSpPr/>
          <p:nvPr/>
        </p:nvSpPr>
        <p:spPr>
          <a:xfrm>
            <a:off x="274320" y="3218688"/>
            <a:ext cx="8595360" cy="54864"/>
          </a:xfrm>
          <a:prstGeom prst="rect">
            <a:avLst/>
          </a:prstGeom>
          <a:solidFill>
            <a:srgbClr val="4A7C59"/>
          </a:solidFill>
          <a:ln w="12700">
            <a:solidFill>
              <a:srgbClr val="4A7C59"/>
            </a:solidFill>
            <a:prstDash val="solid"/>
          </a:ln>
        </p:spPr>
        <p:txBody>
          <a:bodyPr/>
          <a:lstStyle/>
          <a:p>
            <a:endParaRPr lang="en-GB"/>
          </a:p>
        </p:txBody>
      </p:sp>
      <p:sp>
        <p:nvSpPr>
          <p:cNvPr id="32" name="Text 29"/>
          <p:cNvSpPr/>
          <p:nvPr/>
        </p:nvSpPr>
        <p:spPr>
          <a:xfrm>
            <a:off x="274320" y="3310128"/>
            <a:ext cx="8595360" cy="292608"/>
          </a:xfrm>
          <a:prstGeom prst="rect">
            <a:avLst/>
          </a:prstGeom>
          <a:noFill/>
          <a:ln/>
        </p:spPr>
        <p:txBody>
          <a:bodyPr wrap="square" rtlCol="0" anchor="ctr"/>
          <a:lstStyle/>
          <a:p>
            <a:pPr marL="0" indent="0">
              <a:buNone/>
            </a:pPr>
            <a:r>
              <a:rPr lang="en-US" sz="1000" b="1" kern="0" spc="400" dirty="0">
                <a:solidFill>
                  <a:srgbClr val="1E4D2B"/>
                </a:solidFill>
              </a:rPr>
              <a:t>TYPOGRAPHY</a:t>
            </a:r>
            <a:endParaRPr lang="en-US" sz="1000" dirty="0"/>
          </a:p>
        </p:txBody>
      </p:sp>
      <p:sp>
        <p:nvSpPr>
          <p:cNvPr id="33" name="Shape 30"/>
          <p:cNvSpPr/>
          <p:nvPr/>
        </p:nvSpPr>
        <p:spPr>
          <a:xfrm>
            <a:off x="274320" y="3675888"/>
            <a:ext cx="4160520" cy="1234440"/>
          </a:xfrm>
          <a:prstGeom prst="rect">
            <a:avLst/>
          </a:prstGeom>
          <a:solidFill>
            <a:srgbClr val="1E4D2B"/>
          </a:solidFill>
          <a:ln w="12700">
            <a:solidFill>
              <a:srgbClr val="1E4D2B"/>
            </a:solidFill>
            <a:prstDash val="solid"/>
          </a:ln>
        </p:spPr>
        <p:txBody>
          <a:bodyPr/>
          <a:lstStyle/>
          <a:p>
            <a:endParaRPr lang="en-GB"/>
          </a:p>
        </p:txBody>
      </p:sp>
      <p:sp>
        <p:nvSpPr>
          <p:cNvPr id="34" name="Text 31"/>
          <p:cNvSpPr/>
          <p:nvPr/>
        </p:nvSpPr>
        <p:spPr>
          <a:xfrm>
            <a:off x="384048" y="3730752"/>
            <a:ext cx="2286000" cy="502920"/>
          </a:xfrm>
          <a:prstGeom prst="rect">
            <a:avLst/>
          </a:prstGeom>
          <a:noFill/>
          <a:ln/>
        </p:spPr>
        <p:txBody>
          <a:bodyPr wrap="square" rtlCol="0" anchor="ctr"/>
          <a:lstStyle/>
          <a:p>
            <a:pPr marL="0" indent="0">
              <a:buNone/>
            </a:pPr>
            <a:r>
              <a:rPr lang="en-US" sz="2800" b="1" dirty="0">
                <a:solidFill>
                  <a:srgbClr val="7FB069"/>
                </a:solidFill>
                <a:latin typeface="Georgia" pitchFamily="34" charset="0"/>
                <a:ea typeface="Georgia" pitchFamily="34" charset="-122"/>
                <a:cs typeface="Georgia" pitchFamily="34" charset="-120"/>
              </a:rPr>
              <a:t>Georgia</a:t>
            </a:r>
            <a:endParaRPr lang="en-US" sz="2800" dirty="0"/>
          </a:p>
        </p:txBody>
      </p:sp>
      <p:sp>
        <p:nvSpPr>
          <p:cNvPr id="35" name="Text 32"/>
          <p:cNvSpPr/>
          <p:nvPr/>
        </p:nvSpPr>
        <p:spPr>
          <a:xfrm>
            <a:off x="384048" y="4224528"/>
            <a:ext cx="2286000" cy="228600"/>
          </a:xfrm>
          <a:prstGeom prst="rect">
            <a:avLst/>
          </a:prstGeom>
          <a:noFill/>
          <a:ln/>
        </p:spPr>
        <p:txBody>
          <a:bodyPr wrap="square" rtlCol="0" anchor="ctr"/>
          <a:lstStyle/>
          <a:p>
            <a:pPr marL="0" indent="0">
              <a:buNone/>
            </a:pPr>
            <a:r>
              <a:rPr lang="en-US" sz="850" b="1" kern="0" spc="300" dirty="0">
                <a:solidFill>
                  <a:srgbClr val="C9A84C"/>
                </a:solidFill>
              </a:rPr>
              <a:t>PRIMARY TYPEFACE</a:t>
            </a:r>
            <a:endParaRPr lang="en-US" sz="850" dirty="0"/>
          </a:p>
        </p:txBody>
      </p:sp>
      <p:sp>
        <p:nvSpPr>
          <p:cNvPr id="36" name="Text 33"/>
          <p:cNvSpPr/>
          <p:nvPr/>
        </p:nvSpPr>
        <p:spPr>
          <a:xfrm>
            <a:off x="2788920" y="3749040"/>
            <a:ext cx="1572768" cy="1051560"/>
          </a:xfrm>
          <a:prstGeom prst="rect">
            <a:avLst/>
          </a:prstGeom>
          <a:noFill/>
          <a:ln/>
        </p:spPr>
        <p:txBody>
          <a:bodyPr wrap="square" rtlCol="0" anchor="ctr"/>
          <a:lstStyle/>
          <a:p>
            <a:pPr marL="0" indent="0">
              <a:buNone/>
            </a:pPr>
            <a:r>
              <a:rPr lang="en-US" sz="850" dirty="0">
                <a:solidFill>
                  <a:srgbClr val="E8E0CC"/>
                </a:solidFill>
              </a:rPr>
              <a:t>Used for: Headings, section titles, logo wordmark.</a:t>
            </a:r>
            <a:endParaRPr lang="en-US" sz="850" dirty="0"/>
          </a:p>
          <a:p>
            <a:pPr marL="0" indent="0">
              <a:buNone/>
            </a:pPr>
            <a:r>
              <a:rPr lang="en-US" sz="850" dirty="0">
                <a:solidFill>
                  <a:srgbClr val="E8E0CC"/>
                </a:solidFill>
              </a:rPr>
              <a:t>Conveys heritage, trust &amp; premium quality.</a:t>
            </a:r>
            <a:endParaRPr lang="en-US" sz="850" dirty="0"/>
          </a:p>
        </p:txBody>
      </p:sp>
      <p:sp>
        <p:nvSpPr>
          <p:cNvPr id="37" name="Shape 34"/>
          <p:cNvSpPr/>
          <p:nvPr/>
        </p:nvSpPr>
        <p:spPr>
          <a:xfrm>
            <a:off x="4645152" y="3675888"/>
            <a:ext cx="4160520" cy="1234440"/>
          </a:xfrm>
          <a:prstGeom prst="rect">
            <a:avLst/>
          </a:prstGeom>
          <a:solidFill>
            <a:srgbClr val="4A7C59"/>
          </a:solidFill>
          <a:ln w="12700">
            <a:solidFill>
              <a:srgbClr val="4A7C59"/>
            </a:solidFill>
            <a:prstDash val="solid"/>
          </a:ln>
        </p:spPr>
        <p:txBody>
          <a:bodyPr/>
          <a:lstStyle/>
          <a:p>
            <a:endParaRPr lang="en-GB"/>
          </a:p>
        </p:txBody>
      </p:sp>
      <p:sp>
        <p:nvSpPr>
          <p:cNvPr id="38" name="Text 35"/>
          <p:cNvSpPr/>
          <p:nvPr/>
        </p:nvSpPr>
        <p:spPr>
          <a:xfrm>
            <a:off x="4754880" y="3730752"/>
            <a:ext cx="2286000" cy="50292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Calibri</a:t>
            </a:r>
            <a:endParaRPr lang="en-US" sz="2800" dirty="0"/>
          </a:p>
        </p:txBody>
      </p:sp>
      <p:sp>
        <p:nvSpPr>
          <p:cNvPr id="39" name="Text 36"/>
          <p:cNvSpPr/>
          <p:nvPr/>
        </p:nvSpPr>
        <p:spPr>
          <a:xfrm>
            <a:off x="4754880" y="4224528"/>
            <a:ext cx="2286000" cy="228600"/>
          </a:xfrm>
          <a:prstGeom prst="rect">
            <a:avLst/>
          </a:prstGeom>
          <a:noFill/>
          <a:ln/>
        </p:spPr>
        <p:txBody>
          <a:bodyPr wrap="square" rtlCol="0" anchor="ctr"/>
          <a:lstStyle/>
          <a:p>
            <a:pPr marL="0" indent="0">
              <a:buNone/>
            </a:pPr>
            <a:r>
              <a:rPr lang="en-US" sz="850" b="1" kern="0" spc="300" dirty="0">
                <a:solidFill>
                  <a:srgbClr val="C9A84C"/>
                </a:solidFill>
              </a:rPr>
              <a:t>SECONDARY TYPEFACE</a:t>
            </a:r>
            <a:endParaRPr lang="en-US" sz="850" dirty="0"/>
          </a:p>
        </p:txBody>
      </p:sp>
      <p:sp>
        <p:nvSpPr>
          <p:cNvPr id="40" name="Text 37"/>
          <p:cNvSpPr/>
          <p:nvPr/>
        </p:nvSpPr>
        <p:spPr>
          <a:xfrm>
            <a:off x="7159752" y="3749040"/>
            <a:ext cx="1572768" cy="1051560"/>
          </a:xfrm>
          <a:prstGeom prst="rect">
            <a:avLst/>
          </a:prstGeom>
          <a:noFill/>
          <a:ln/>
        </p:spPr>
        <p:txBody>
          <a:bodyPr wrap="square" rtlCol="0" anchor="ctr"/>
          <a:lstStyle/>
          <a:p>
            <a:pPr marL="0" indent="0">
              <a:buNone/>
            </a:pPr>
            <a:r>
              <a:rPr lang="en-US" sz="850" dirty="0">
                <a:solidFill>
                  <a:srgbClr val="E8E0CC"/>
                </a:solidFill>
              </a:rPr>
              <a:t>Used for: Body text, captions, navigation.</a:t>
            </a:r>
            <a:endParaRPr lang="en-US" sz="850" dirty="0"/>
          </a:p>
          <a:p>
            <a:pPr marL="0" indent="0">
              <a:buNone/>
            </a:pPr>
            <a:r>
              <a:rPr lang="en-US" sz="850" dirty="0">
                <a:solidFill>
                  <a:srgbClr val="E8E0CC"/>
                </a:solidFill>
              </a:rPr>
              <a:t>Clean, modern and highly legible on screens.</a:t>
            </a:r>
            <a:endParaRPr lang="en-US" sz="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Brand Story</a:t>
            </a:r>
            <a:endParaRPr lang="en-US" sz="2800" dirty="0"/>
          </a:p>
        </p:txBody>
      </p:sp>
      <p:sp>
        <p:nvSpPr>
          <p:cNvPr id="5" name="Text 2"/>
          <p:cNvSpPr/>
          <p:nvPr/>
        </p:nvSpPr>
        <p:spPr>
          <a:xfrm>
            <a:off x="6858000" y="256032"/>
            <a:ext cx="2103120" cy="365760"/>
          </a:xfrm>
          <a:prstGeom prst="rect">
            <a:avLst/>
          </a:prstGeom>
          <a:noFill/>
          <a:ln/>
        </p:spPr>
        <p:txBody>
          <a:bodyPr wrap="square" rtlCol="0" anchor="ctr"/>
          <a:lstStyle/>
          <a:p>
            <a:pPr marL="0" indent="0" algn="r">
              <a:buNone/>
            </a:pPr>
            <a:r>
              <a:rPr lang="en-US" sz="900" dirty="0">
                <a:solidFill>
                  <a:srgbClr val="E8E0CC"/>
                </a:solidFill>
              </a:rPr>
              <a:t>Brand Identity · Section 02</a:t>
            </a:r>
            <a:endParaRPr lang="en-US" sz="900" dirty="0"/>
          </a:p>
        </p:txBody>
      </p:sp>
      <p:sp>
        <p:nvSpPr>
          <p:cNvPr id="6" name="Shape 3"/>
          <p:cNvSpPr/>
          <p:nvPr/>
        </p:nvSpPr>
        <p:spPr>
          <a:xfrm>
            <a:off x="274320" y="1078992"/>
            <a:ext cx="8595360" cy="1965960"/>
          </a:xfrm>
          <a:prstGeom prst="rect">
            <a:avLst/>
          </a:prstGeom>
          <a:solidFill>
            <a:srgbClr val="1E4D2B"/>
          </a:solidFill>
          <a:ln w="12700">
            <a:solidFill>
              <a:srgbClr val="1E4D2B"/>
            </a:solidFill>
            <a:prstDash val="solid"/>
          </a:ln>
        </p:spPr>
        <p:txBody>
          <a:bodyPr/>
          <a:lstStyle/>
          <a:p>
            <a:endParaRPr lang="en-GB"/>
          </a:p>
        </p:txBody>
      </p:sp>
      <p:sp>
        <p:nvSpPr>
          <p:cNvPr id="7" name="Shape 4"/>
          <p:cNvSpPr/>
          <p:nvPr/>
        </p:nvSpPr>
        <p:spPr>
          <a:xfrm>
            <a:off x="274320" y="1078992"/>
            <a:ext cx="64008" cy="1965960"/>
          </a:xfrm>
          <a:prstGeom prst="rect">
            <a:avLst/>
          </a:prstGeom>
          <a:solidFill>
            <a:srgbClr val="C9A84C"/>
          </a:solidFill>
          <a:ln w="12700">
            <a:solidFill>
              <a:srgbClr val="C9A84C"/>
            </a:solidFill>
            <a:prstDash val="solid"/>
          </a:ln>
        </p:spPr>
        <p:txBody>
          <a:bodyPr/>
          <a:lstStyle/>
          <a:p>
            <a:endParaRPr lang="en-GB"/>
          </a:p>
        </p:txBody>
      </p:sp>
      <p:sp>
        <p:nvSpPr>
          <p:cNvPr id="8" name="Text 5"/>
          <p:cNvSpPr/>
          <p:nvPr/>
        </p:nvSpPr>
        <p:spPr>
          <a:xfrm>
            <a:off x="502920" y="1170432"/>
            <a:ext cx="8138160" cy="1783080"/>
          </a:xfrm>
          <a:prstGeom prst="rect">
            <a:avLst/>
          </a:prstGeom>
          <a:noFill/>
          <a:ln/>
        </p:spPr>
        <p:txBody>
          <a:bodyPr wrap="square" rtlCol="0" anchor="ctr"/>
          <a:lstStyle/>
          <a:p>
            <a:pPr marL="0" indent="0">
              <a:buNone/>
            </a:pPr>
            <a:r>
              <a:rPr lang="en-US" sz="1250" i="1" dirty="0">
                <a:solidFill>
                  <a:srgbClr val="FFFFFF"/>
                </a:solidFill>
                <a:latin typeface="Georgia" pitchFamily="34" charset="0"/>
                <a:ea typeface="Georgia" pitchFamily="34" charset="-122"/>
                <a:cs typeface="Georgia" pitchFamily="34" charset="-120"/>
              </a:rPr>
              <a:t>Urban Green Café was born from a simple conviction: that eating well should never mean compromising the planet. Founded by passionate local food advocates, the café set out to prove that sustainable, organic dining could be vibrant, social and accessible -creating a community gathering place where every cup of coffee and every bite tells the story of responsible, conscious living.</a:t>
            </a:r>
            <a:endParaRPr lang="en-US" sz="1250" dirty="0"/>
          </a:p>
        </p:txBody>
      </p:sp>
      <p:sp>
        <p:nvSpPr>
          <p:cNvPr id="9" name="Shape 6"/>
          <p:cNvSpPr/>
          <p:nvPr/>
        </p:nvSpPr>
        <p:spPr>
          <a:xfrm>
            <a:off x="274320" y="3218688"/>
            <a:ext cx="2029968" cy="1691640"/>
          </a:xfrm>
          <a:prstGeom prst="rect">
            <a:avLst/>
          </a:prstGeom>
          <a:solidFill>
            <a:srgbClr val="1E4D2B"/>
          </a:solidFill>
          <a:ln w="12700">
            <a:solidFill>
              <a:srgbClr val="1E4D2B"/>
            </a:solidFill>
            <a:prstDash val="solid"/>
          </a:ln>
        </p:spPr>
        <p:txBody>
          <a:bodyPr/>
          <a:lstStyle/>
          <a:p>
            <a:endParaRPr lang="en-GB"/>
          </a:p>
        </p:txBody>
      </p:sp>
      <p:sp>
        <p:nvSpPr>
          <p:cNvPr id="10" name="Shape 7"/>
          <p:cNvSpPr/>
          <p:nvPr/>
        </p:nvSpPr>
        <p:spPr>
          <a:xfrm>
            <a:off x="1014984" y="3355848"/>
            <a:ext cx="548640" cy="548640"/>
          </a:xfrm>
          <a:prstGeom prst="ellipse">
            <a:avLst/>
          </a:prstGeom>
          <a:solidFill>
            <a:srgbClr val="7FB069"/>
          </a:solidFill>
          <a:ln w="12700">
            <a:solidFill>
              <a:srgbClr val="7FB069"/>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1119226" y="3460090"/>
            <a:ext cx="340157" cy="340157"/>
          </a:xfrm>
          <a:prstGeom prst="rect">
            <a:avLst/>
          </a:prstGeom>
        </p:spPr>
      </p:pic>
      <p:sp>
        <p:nvSpPr>
          <p:cNvPr id="12" name="Text 8"/>
          <p:cNvSpPr/>
          <p:nvPr/>
        </p:nvSpPr>
        <p:spPr>
          <a:xfrm>
            <a:off x="384048" y="3977640"/>
            <a:ext cx="1810512" cy="347472"/>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Sustainability</a:t>
            </a:r>
            <a:endParaRPr lang="en-US" sz="1100" dirty="0"/>
          </a:p>
        </p:txBody>
      </p:sp>
      <p:sp>
        <p:nvSpPr>
          <p:cNvPr id="13" name="Text 9"/>
          <p:cNvSpPr/>
          <p:nvPr/>
        </p:nvSpPr>
        <p:spPr>
          <a:xfrm>
            <a:off x="365760" y="4315968"/>
            <a:ext cx="1847088" cy="530352"/>
          </a:xfrm>
          <a:prstGeom prst="rect">
            <a:avLst/>
          </a:prstGeom>
          <a:noFill/>
          <a:ln/>
        </p:spPr>
        <p:txBody>
          <a:bodyPr wrap="square" rtlCol="0" anchor="ctr"/>
          <a:lstStyle/>
          <a:p>
            <a:pPr marL="0" indent="0" algn="ctr">
              <a:buNone/>
            </a:pPr>
            <a:r>
              <a:rPr lang="en-US" sz="850" dirty="0">
                <a:solidFill>
                  <a:srgbClr val="E8E0CC"/>
                </a:solidFill>
              </a:rPr>
              <a:t>100% organic, locally-sourced ingredients. Zero single-use plastics. Carbon-neutral delivery.</a:t>
            </a:r>
            <a:endParaRPr lang="en-US" sz="850" dirty="0"/>
          </a:p>
        </p:txBody>
      </p:sp>
      <p:sp>
        <p:nvSpPr>
          <p:cNvPr id="14" name="Shape 10"/>
          <p:cNvSpPr/>
          <p:nvPr/>
        </p:nvSpPr>
        <p:spPr>
          <a:xfrm>
            <a:off x="2450592" y="3218688"/>
            <a:ext cx="2029968" cy="1691640"/>
          </a:xfrm>
          <a:prstGeom prst="rect">
            <a:avLst/>
          </a:prstGeom>
          <a:solidFill>
            <a:srgbClr val="4A7C59"/>
          </a:solidFill>
          <a:ln w="12700">
            <a:solidFill>
              <a:srgbClr val="4A7C59"/>
            </a:solidFill>
            <a:prstDash val="solid"/>
          </a:ln>
        </p:spPr>
        <p:txBody>
          <a:bodyPr/>
          <a:lstStyle/>
          <a:p>
            <a:endParaRPr lang="en-GB"/>
          </a:p>
        </p:txBody>
      </p:sp>
      <p:sp>
        <p:nvSpPr>
          <p:cNvPr id="15" name="Shape 11"/>
          <p:cNvSpPr/>
          <p:nvPr/>
        </p:nvSpPr>
        <p:spPr>
          <a:xfrm>
            <a:off x="3191256" y="3355848"/>
            <a:ext cx="548640" cy="548640"/>
          </a:xfrm>
          <a:prstGeom prst="ellipse">
            <a:avLst/>
          </a:prstGeom>
          <a:solidFill>
            <a:srgbClr val="7FB069"/>
          </a:solidFill>
          <a:ln w="12700">
            <a:solidFill>
              <a:srgbClr val="7FB069"/>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3295498" y="3460090"/>
            <a:ext cx="340157" cy="340157"/>
          </a:xfrm>
          <a:prstGeom prst="rect">
            <a:avLst/>
          </a:prstGeom>
        </p:spPr>
      </p:pic>
      <p:sp>
        <p:nvSpPr>
          <p:cNvPr id="17" name="Text 12"/>
          <p:cNvSpPr/>
          <p:nvPr/>
        </p:nvSpPr>
        <p:spPr>
          <a:xfrm>
            <a:off x="2560320" y="3977640"/>
            <a:ext cx="1810512" cy="347472"/>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Community</a:t>
            </a:r>
            <a:endParaRPr lang="en-US" sz="1100" dirty="0"/>
          </a:p>
        </p:txBody>
      </p:sp>
      <p:sp>
        <p:nvSpPr>
          <p:cNvPr id="18" name="Text 13"/>
          <p:cNvSpPr/>
          <p:nvPr/>
        </p:nvSpPr>
        <p:spPr>
          <a:xfrm>
            <a:off x="2542032" y="4315968"/>
            <a:ext cx="1847088" cy="530352"/>
          </a:xfrm>
          <a:prstGeom prst="rect">
            <a:avLst/>
          </a:prstGeom>
          <a:noFill/>
          <a:ln/>
        </p:spPr>
        <p:txBody>
          <a:bodyPr wrap="square" rtlCol="0" anchor="ctr"/>
          <a:lstStyle/>
          <a:p>
            <a:pPr marL="0" indent="0" algn="ctr">
              <a:buNone/>
            </a:pPr>
            <a:r>
              <a:rPr lang="en-US" sz="850" dirty="0">
                <a:solidFill>
                  <a:srgbClr val="E8E0CC"/>
                </a:solidFill>
              </a:rPr>
              <a:t>Partnering with local farmers, artisans and charities to build a resilient food ecosystem.</a:t>
            </a:r>
            <a:endParaRPr lang="en-US" sz="850" dirty="0"/>
          </a:p>
        </p:txBody>
      </p:sp>
      <p:sp>
        <p:nvSpPr>
          <p:cNvPr id="19" name="Shape 14"/>
          <p:cNvSpPr/>
          <p:nvPr/>
        </p:nvSpPr>
        <p:spPr>
          <a:xfrm>
            <a:off x="4626864" y="3218688"/>
            <a:ext cx="2029968" cy="1691640"/>
          </a:xfrm>
          <a:prstGeom prst="rect">
            <a:avLst/>
          </a:prstGeom>
          <a:solidFill>
            <a:srgbClr val="1E4D2B"/>
          </a:solidFill>
          <a:ln w="12700">
            <a:solidFill>
              <a:srgbClr val="1E4D2B"/>
            </a:solidFill>
            <a:prstDash val="solid"/>
          </a:ln>
        </p:spPr>
        <p:txBody>
          <a:bodyPr/>
          <a:lstStyle/>
          <a:p>
            <a:endParaRPr lang="en-GB"/>
          </a:p>
        </p:txBody>
      </p:sp>
      <p:sp>
        <p:nvSpPr>
          <p:cNvPr id="20" name="Shape 15"/>
          <p:cNvSpPr/>
          <p:nvPr/>
        </p:nvSpPr>
        <p:spPr>
          <a:xfrm>
            <a:off x="5367528" y="3355848"/>
            <a:ext cx="548640" cy="548640"/>
          </a:xfrm>
          <a:prstGeom prst="ellipse">
            <a:avLst/>
          </a:prstGeom>
          <a:solidFill>
            <a:srgbClr val="7FB069"/>
          </a:solidFill>
          <a:ln w="12700">
            <a:solidFill>
              <a:srgbClr val="7FB069"/>
            </a:solidFill>
            <a:prstDash val="solid"/>
          </a:ln>
        </p:spPr>
        <p:txBody>
          <a:bodyPr/>
          <a:lstStyle/>
          <a:p>
            <a:endParaRPr lang="en-GB"/>
          </a:p>
        </p:txBody>
      </p:sp>
      <p:pic>
        <p:nvPicPr>
          <p:cNvPr id="21" name="Image 3" descr="preencoded.png"/>
          <p:cNvPicPr>
            <a:picLocks noChangeAspect="1"/>
          </p:cNvPicPr>
          <p:nvPr/>
        </p:nvPicPr>
        <p:blipFill>
          <a:blip r:embed="rId3"/>
          <a:stretch>
            <a:fillRect/>
          </a:stretch>
        </p:blipFill>
        <p:spPr>
          <a:xfrm>
            <a:off x="5471770" y="3460090"/>
            <a:ext cx="340157" cy="340157"/>
          </a:xfrm>
          <a:prstGeom prst="rect">
            <a:avLst/>
          </a:prstGeom>
        </p:spPr>
      </p:pic>
      <p:sp>
        <p:nvSpPr>
          <p:cNvPr id="22" name="Text 16"/>
          <p:cNvSpPr/>
          <p:nvPr/>
        </p:nvSpPr>
        <p:spPr>
          <a:xfrm>
            <a:off x="4736592" y="3977640"/>
            <a:ext cx="1810512" cy="347472"/>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Quality</a:t>
            </a:r>
            <a:endParaRPr lang="en-US" sz="1100" dirty="0"/>
          </a:p>
        </p:txBody>
      </p:sp>
      <p:sp>
        <p:nvSpPr>
          <p:cNvPr id="23" name="Text 17"/>
          <p:cNvSpPr/>
          <p:nvPr/>
        </p:nvSpPr>
        <p:spPr>
          <a:xfrm>
            <a:off x="4718304" y="4315968"/>
            <a:ext cx="1847088" cy="530352"/>
          </a:xfrm>
          <a:prstGeom prst="rect">
            <a:avLst/>
          </a:prstGeom>
          <a:noFill/>
          <a:ln/>
        </p:spPr>
        <p:txBody>
          <a:bodyPr wrap="square" rtlCol="0" anchor="ctr"/>
          <a:lstStyle/>
          <a:p>
            <a:pPr marL="0" indent="0" algn="ctr">
              <a:buNone/>
            </a:pPr>
            <a:r>
              <a:rPr lang="en-US" sz="850" dirty="0">
                <a:solidFill>
                  <a:srgbClr val="E8E0CC"/>
                </a:solidFill>
              </a:rPr>
              <a:t>Seasonal menus crafted fresh daily. Transparency on every ingredient — farm to cup.</a:t>
            </a:r>
            <a:endParaRPr lang="en-US" sz="850" dirty="0"/>
          </a:p>
        </p:txBody>
      </p:sp>
      <p:sp>
        <p:nvSpPr>
          <p:cNvPr id="24" name="Shape 18"/>
          <p:cNvSpPr/>
          <p:nvPr/>
        </p:nvSpPr>
        <p:spPr>
          <a:xfrm>
            <a:off x="6803136" y="3218688"/>
            <a:ext cx="2029968" cy="1691640"/>
          </a:xfrm>
          <a:prstGeom prst="rect">
            <a:avLst/>
          </a:prstGeom>
          <a:solidFill>
            <a:srgbClr val="4A7C59"/>
          </a:solidFill>
          <a:ln w="12700">
            <a:solidFill>
              <a:srgbClr val="4A7C59"/>
            </a:solidFill>
            <a:prstDash val="solid"/>
          </a:ln>
        </p:spPr>
        <p:txBody>
          <a:bodyPr/>
          <a:lstStyle/>
          <a:p>
            <a:endParaRPr lang="en-GB"/>
          </a:p>
        </p:txBody>
      </p:sp>
      <p:sp>
        <p:nvSpPr>
          <p:cNvPr id="25" name="Shape 19"/>
          <p:cNvSpPr/>
          <p:nvPr/>
        </p:nvSpPr>
        <p:spPr>
          <a:xfrm>
            <a:off x="7543800" y="3355848"/>
            <a:ext cx="548640" cy="548640"/>
          </a:xfrm>
          <a:prstGeom prst="ellipse">
            <a:avLst/>
          </a:prstGeom>
          <a:solidFill>
            <a:srgbClr val="7FB069"/>
          </a:solidFill>
          <a:ln w="12700">
            <a:solidFill>
              <a:srgbClr val="7FB069"/>
            </a:solidFill>
            <a:prstDash val="solid"/>
          </a:ln>
        </p:spPr>
        <p:txBody>
          <a:bodyPr/>
          <a:lstStyle/>
          <a:p>
            <a:endParaRPr lang="en-GB"/>
          </a:p>
        </p:txBody>
      </p:sp>
      <p:pic>
        <p:nvPicPr>
          <p:cNvPr id="26" name="Image 4" descr="preencoded.png"/>
          <p:cNvPicPr>
            <a:picLocks noChangeAspect="1"/>
          </p:cNvPicPr>
          <p:nvPr/>
        </p:nvPicPr>
        <p:blipFill>
          <a:blip r:embed="rId6"/>
          <a:stretch>
            <a:fillRect/>
          </a:stretch>
        </p:blipFill>
        <p:spPr>
          <a:xfrm>
            <a:off x="7648042" y="3460090"/>
            <a:ext cx="340157" cy="340157"/>
          </a:xfrm>
          <a:prstGeom prst="rect">
            <a:avLst/>
          </a:prstGeom>
        </p:spPr>
      </p:pic>
      <p:sp>
        <p:nvSpPr>
          <p:cNvPr id="27" name="Text 20"/>
          <p:cNvSpPr/>
          <p:nvPr/>
        </p:nvSpPr>
        <p:spPr>
          <a:xfrm>
            <a:off x="6912864" y="3977640"/>
            <a:ext cx="1810512" cy="347472"/>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Conscious Living</a:t>
            </a:r>
            <a:endParaRPr lang="en-US" sz="1100" dirty="0"/>
          </a:p>
        </p:txBody>
      </p:sp>
      <p:sp>
        <p:nvSpPr>
          <p:cNvPr id="28" name="Text 21"/>
          <p:cNvSpPr/>
          <p:nvPr/>
        </p:nvSpPr>
        <p:spPr>
          <a:xfrm>
            <a:off x="6894576" y="4315968"/>
            <a:ext cx="1847088" cy="530352"/>
          </a:xfrm>
          <a:prstGeom prst="rect">
            <a:avLst/>
          </a:prstGeom>
          <a:noFill/>
          <a:ln/>
        </p:spPr>
        <p:txBody>
          <a:bodyPr wrap="square" rtlCol="0" anchor="ctr"/>
          <a:lstStyle/>
          <a:p>
            <a:pPr marL="0" indent="0" algn="ctr">
              <a:buNone/>
            </a:pPr>
            <a:r>
              <a:rPr lang="en-US" sz="850" dirty="0">
                <a:solidFill>
                  <a:srgbClr val="E8E0CC"/>
                </a:solidFill>
              </a:rPr>
              <a:t>Educating customers through events, workshops and digital content on mindful consumption.</a:t>
            </a:r>
            <a:endParaRPr lang="en-US" sz="850" dirty="0"/>
          </a:p>
        </p:txBody>
      </p:sp>
      <p:sp>
        <p:nvSpPr>
          <p:cNvPr id="29" name="Text 22"/>
          <p:cNvSpPr/>
          <p:nvPr/>
        </p:nvSpPr>
        <p:spPr>
          <a:xfrm>
            <a:off x="274320" y="4892040"/>
            <a:ext cx="8595360" cy="201168"/>
          </a:xfrm>
          <a:prstGeom prst="rect">
            <a:avLst/>
          </a:prstGeom>
          <a:noFill/>
          <a:ln/>
        </p:spPr>
        <p:txBody>
          <a:bodyPr wrap="square" rtlCol="0" anchor="ctr"/>
          <a:lstStyle/>
          <a:p>
            <a:pPr marL="0" indent="0">
              <a:buNone/>
            </a:pPr>
            <a:r>
              <a:rPr lang="en-US" sz="800" i="1" dirty="0">
                <a:solidFill>
                  <a:srgbClr val="64748B"/>
                </a:solidFill>
              </a:rPr>
              <a:t>IEEE Ref: [5]</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162318"/>
        </a:solidFill>
        <a:effectLst/>
      </p:bgPr>
    </p:bg>
    <p:spTree>
      <p:nvGrpSpPr>
        <p:cNvPr id="1" name=""/>
        <p:cNvGrpSpPr/>
        <p:nvPr/>
      </p:nvGrpSpPr>
      <p:grpSpPr>
        <a:xfrm>
          <a:off x="0" y="0"/>
          <a:ext cx="0" cy="0"/>
          <a:chOff x="0" y="0"/>
          <a:chExt cx="0" cy="0"/>
        </a:xfrm>
      </p:grpSpPr>
      <p:sp>
        <p:nvSpPr>
          <p:cNvPr id="2" name="Shape 0"/>
          <p:cNvSpPr/>
          <p:nvPr/>
        </p:nvSpPr>
        <p:spPr>
          <a:xfrm>
            <a:off x="0" y="0"/>
            <a:ext cx="91440" cy="5143500"/>
          </a:xfrm>
          <a:prstGeom prst="rect">
            <a:avLst/>
          </a:prstGeom>
          <a:solidFill>
            <a:srgbClr val="C9A84C"/>
          </a:solidFill>
          <a:ln w="12700">
            <a:solidFill>
              <a:srgbClr val="C9A84C"/>
            </a:solidFill>
            <a:prstDash val="solid"/>
          </a:ln>
        </p:spPr>
        <p:txBody>
          <a:bodyPr/>
          <a:lstStyle/>
          <a:p>
            <a:endParaRPr lang="en-GB"/>
          </a:p>
        </p:txBody>
      </p:sp>
      <p:sp>
        <p:nvSpPr>
          <p:cNvPr id="3" name="Shape 1"/>
          <p:cNvSpPr/>
          <p:nvPr/>
        </p:nvSpPr>
        <p:spPr>
          <a:xfrm>
            <a:off x="0" y="2377440"/>
            <a:ext cx="9144000" cy="54864"/>
          </a:xfrm>
          <a:prstGeom prst="rect">
            <a:avLst/>
          </a:prstGeom>
          <a:solidFill>
            <a:srgbClr val="4A7C59"/>
          </a:solidFill>
          <a:ln w="12700">
            <a:solidFill>
              <a:srgbClr val="4A7C59"/>
            </a:solidFill>
            <a:prstDash val="solid"/>
          </a:ln>
        </p:spPr>
        <p:txBody>
          <a:bodyPr/>
          <a:lstStyle/>
          <a:p>
            <a:endParaRPr lang="en-GB"/>
          </a:p>
        </p:txBody>
      </p:sp>
      <p:sp>
        <p:nvSpPr>
          <p:cNvPr id="4" name="Text 2"/>
          <p:cNvSpPr/>
          <p:nvPr/>
        </p:nvSpPr>
        <p:spPr>
          <a:xfrm>
            <a:off x="272857" y="894649"/>
            <a:ext cx="1828800" cy="1371600"/>
          </a:xfrm>
          <a:prstGeom prst="rect">
            <a:avLst/>
          </a:prstGeom>
          <a:noFill/>
          <a:ln/>
        </p:spPr>
        <p:txBody>
          <a:bodyPr wrap="square" rtlCol="0" anchor="ctr"/>
          <a:lstStyle/>
          <a:p>
            <a:pPr marL="0" indent="0">
              <a:buNone/>
            </a:pPr>
            <a:r>
              <a:rPr lang="en-US" sz="9500" b="1" dirty="0">
                <a:solidFill>
                  <a:srgbClr val="1E4D2B"/>
                </a:solidFill>
                <a:latin typeface="Georgia" pitchFamily="34" charset="0"/>
                <a:ea typeface="Georgia" pitchFamily="34" charset="-122"/>
                <a:cs typeface="Georgia" pitchFamily="34" charset="-120"/>
              </a:rPr>
              <a:t>03</a:t>
            </a:r>
            <a:endParaRPr lang="en-US" sz="9500" dirty="0"/>
          </a:p>
        </p:txBody>
      </p:sp>
      <p:sp>
        <p:nvSpPr>
          <p:cNvPr id="5" name="Text 3"/>
          <p:cNvSpPr/>
          <p:nvPr/>
        </p:nvSpPr>
        <p:spPr>
          <a:xfrm>
            <a:off x="2834640" y="713232"/>
            <a:ext cx="5943600" cy="1737360"/>
          </a:xfrm>
          <a:prstGeom prst="rect">
            <a:avLst/>
          </a:prstGeom>
          <a:noFill/>
          <a:ln/>
        </p:spPr>
        <p:txBody>
          <a:bodyPr wrap="square" rtlCol="0" anchor="ctr"/>
          <a:lstStyle/>
          <a:p>
            <a:pPr marL="0" indent="0">
              <a:buNone/>
            </a:pPr>
            <a:r>
              <a:rPr lang="en-US" sz="5000" b="1" dirty="0">
                <a:solidFill>
                  <a:srgbClr val="FFFFFF"/>
                </a:solidFill>
                <a:latin typeface="Georgia" pitchFamily="34" charset="0"/>
                <a:ea typeface="Georgia" pitchFamily="34" charset="-122"/>
                <a:cs typeface="Georgia" pitchFamily="34" charset="-120"/>
              </a:rPr>
              <a:t>Marketing</a:t>
            </a:r>
            <a:endParaRPr lang="en-US" sz="5000" dirty="0"/>
          </a:p>
          <a:p>
            <a:pPr marL="0" indent="0">
              <a:buNone/>
            </a:pPr>
            <a:r>
              <a:rPr lang="en-US" sz="5000" b="1" dirty="0">
                <a:solidFill>
                  <a:srgbClr val="FFFFFF"/>
                </a:solidFill>
                <a:latin typeface="Georgia" pitchFamily="34" charset="0"/>
                <a:ea typeface="Georgia" pitchFamily="34" charset="-122"/>
                <a:cs typeface="Georgia" pitchFamily="34" charset="-120"/>
              </a:rPr>
              <a:t>Strategy</a:t>
            </a:r>
            <a:endParaRPr lang="en-US" sz="5000" dirty="0"/>
          </a:p>
        </p:txBody>
      </p:sp>
      <p:sp>
        <p:nvSpPr>
          <p:cNvPr id="6" name="Text 4"/>
          <p:cNvSpPr/>
          <p:nvPr/>
        </p:nvSpPr>
        <p:spPr>
          <a:xfrm>
            <a:off x="2560320" y="2907792"/>
            <a:ext cx="6217920" cy="457200"/>
          </a:xfrm>
          <a:prstGeom prst="rect">
            <a:avLst/>
          </a:prstGeom>
          <a:noFill/>
          <a:ln/>
        </p:spPr>
        <p:txBody>
          <a:bodyPr wrap="square" rtlCol="0" anchor="ctr"/>
          <a:lstStyle/>
          <a:p>
            <a:pPr marL="0" indent="0">
              <a:buNone/>
            </a:pPr>
            <a:r>
              <a:rPr lang="en-US" sz="1500" i="1" dirty="0">
                <a:solidFill>
                  <a:srgbClr val="C9A84C"/>
                </a:solidFill>
                <a:latin typeface="Georgia" pitchFamily="34" charset="0"/>
                <a:ea typeface="Georgia" pitchFamily="34" charset="-122"/>
                <a:cs typeface="Georgia" pitchFamily="34" charset="-120"/>
              </a:rPr>
              <a:t>Social Media  ·  Content Marketing  ·  SEO</a:t>
            </a:r>
            <a:endParaRPr lang="en-US" sz="1500" dirty="0"/>
          </a:p>
        </p:txBody>
      </p:sp>
      <p:sp>
        <p:nvSpPr>
          <p:cNvPr id="7" name="Shape 5"/>
          <p:cNvSpPr/>
          <p:nvPr/>
        </p:nvSpPr>
        <p:spPr>
          <a:xfrm>
            <a:off x="804672" y="3822192"/>
            <a:ext cx="585216" cy="585216"/>
          </a:xfrm>
          <a:prstGeom prst="ellipse">
            <a:avLst/>
          </a:prstGeom>
          <a:solidFill>
            <a:srgbClr val="4A7C59"/>
          </a:solidFill>
          <a:ln w="12700">
            <a:solidFill>
              <a:srgbClr val="4A7C59"/>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915863" y="3933383"/>
            <a:ext cx="362834" cy="362834"/>
          </a:xfrm>
          <a:prstGeom prst="rect">
            <a:avLst/>
          </a:prstGeom>
        </p:spPr>
      </p:pic>
      <p:sp>
        <p:nvSpPr>
          <p:cNvPr id="9" name="Shape 6"/>
          <p:cNvSpPr/>
          <p:nvPr/>
        </p:nvSpPr>
        <p:spPr>
          <a:xfrm>
            <a:off x="1627632" y="3822192"/>
            <a:ext cx="585216" cy="585216"/>
          </a:xfrm>
          <a:prstGeom prst="ellipse">
            <a:avLst/>
          </a:prstGeom>
          <a:solidFill>
            <a:srgbClr val="1E4D2B"/>
          </a:solidFill>
          <a:ln w="12700">
            <a:solidFill>
              <a:srgbClr val="1E4D2B"/>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1738823" y="3933383"/>
            <a:ext cx="362834" cy="362834"/>
          </a:xfrm>
          <a:prstGeom prst="rect">
            <a:avLst/>
          </a:prstGeom>
        </p:spPr>
      </p:pic>
      <p:sp>
        <p:nvSpPr>
          <p:cNvPr id="11" name="Shape 7"/>
          <p:cNvSpPr/>
          <p:nvPr/>
        </p:nvSpPr>
        <p:spPr>
          <a:xfrm>
            <a:off x="2450592" y="3822192"/>
            <a:ext cx="585216" cy="585216"/>
          </a:xfrm>
          <a:prstGeom prst="ellipse">
            <a:avLst/>
          </a:prstGeom>
          <a:solidFill>
            <a:srgbClr val="4A7C59"/>
          </a:solidFill>
          <a:ln w="12700">
            <a:solidFill>
              <a:srgbClr val="4A7C59"/>
            </a:solidFill>
            <a:prstDash val="solid"/>
          </a:ln>
        </p:spPr>
        <p:txBody>
          <a:bodyPr/>
          <a:lstStyle/>
          <a:p>
            <a:endParaRPr lang="en-GB"/>
          </a:p>
        </p:txBody>
      </p:sp>
      <p:pic>
        <p:nvPicPr>
          <p:cNvPr id="12" name="Image 2" descr="preencoded.png"/>
          <p:cNvPicPr>
            <a:picLocks noChangeAspect="1"/>
          </p:cNvPicPr>
          <p:nvPr/>
        </p:nvPicPr>
        <p:blipFill>
          <a:blip r:embed="rId5"/>
          <a:stretch>
            <a:fillRect/>
          </a:stretch>
        </p:blipFill>
        <p:spPr>
          <a:xfrm>
            <a:off x="2561783" y="3933383"/>
            <a:ext cx="362834" cy="36283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Social Media Strategy</a:t>
            </a:r>
            <a:endParaRPr lang="en-US" sz="2800" dirty="0"/>
          </a:p>
        </p:txBody>
      </p:sp>
      <p:sp>
        <p:nvSpPr>
          <p:cNvPr id="5" name="Text 2"/>
          <p:cNvSpPr/>
          <p:nvPr/>
        </p:nvSpPr>
        <p:spPr>
          <a:xfrm>
            <a:off x="6583680" y="256032"/>
            <a:ext cx="2377440" cy="365760"/>
          </a:xfrm>
          <a:prstGeom prst="rect">
            <a:avLst/>
          </a:prstGeom>
          <a:noFill/>
          <a:ln/>
        </p:spPr>
        <p:txBody>
          <a:bodyPr wrap="square" rtlCol="0" anchor="ctr"/>
          <a:lstStyle/>
          <a:p>
            <a:pPr marL="0" indent="0" algn="r">
              <a:buNone/>
            </a:pPr>
            <a:r>
              <a:rPr lang="en-US" sz="900" dirty="0">
                <a:solidFill>
                  <a:srgbClr val="E8E0CC"/>
                </a:solidFill>
              </a:rPr>
              <a:t>Marketing Strategy · Section 03</a:t>
            </a:r>
            <a:endParaRPr lang="en-US" sz="900" dirty="0"/>
          </a:p>
        </p:txBody>
      </p:sp>
      <p:sp>
        <p:nvSpPr>
          <p:cNvPr id="6" name="Shape 3"/>
          <p:cNvSpPr/>
          <p:nvPr/>
        </p:nvSpPr>
        <p:spPr>
          <a:xfrm>
            <a:off x="228600" y="1024128"/>
            <a:ext cx="2788920" cy="3931920"/>
          </a:xfrm>
          <a:prstGeom prst="rect">
            <a:avLst/>
          </a:prstGeom>
          <a:solidFill>
            <a:srgbClr val="1E4D2B"/>
          </a:solidFill>
          <a:ln w="12700">
            <a:solidFill>
              <a:srgbClr val="1E4D2B"/>
            </a:solidFill>
            <a:prstDash val="solid"/>
          </a:ln>
        </p:spPr>
        <p:txBody>
          <a:bodyPr/>
          <a:lstStyle/>
          <a:p>
            <a:endParaRPr lang="en-GB"/>
          </a:p>
        </p:txBody>
      </p:sp>
      <p:sp>
        <p:nvSpPr>
          <p:cNvPr id="7" name="Shape 4"/>
          <p:cNvSpPr/>
          <p:nvPr/>
        </p:nvSpPr>
        <p:spPr>
          <a:xfrm>
            <a:off x="228600" y="1024128"/>
            <a:ext cx="2788920" cy="566928"/>
          </a:xfrm>
          <a:prstGeom prst="rect">
            <a:avLst/>
          </a:prstGeom>
          <a:solidFill>
            <a:srgbClr val="162318"/>
          </a:solidFill>
          <a:ln w="12700">
            <a:solidFill>
              <a:srgbClr val="162318"/>
            </a:solidFill>
            <a:prstDash val="solid"/>
          </a:ln>
        </p:spPr>
        <p:txBody>
          <a:bodyPr/>
          <a:lstStyle/>
          <a:p>
            <a:endParaRPr lang="en-GB"/>
          </a:p>
        </p:txBody>
      </p:sp>
      <p:sp>
        <p:nvSpPr>
          <p:cNvPr id="8" name="Shape 5"/>
          <p:cNvSpPr/>
          <p:nvPr/>
        </p:nvSpPr>
        <p:spPr>
          <a:xfrm>
            <a:off x="374904" y="1078992"/>
            <a:ext cx="438912" cy="438912"/>
          </a:xfrm>
          <a:prstGeom prst="ellipse">
            <a:avLst/>
          </a:prstGeom>
          <a:solidFill>
            <a:srgbClr val="7FB069"/>
          </a:solidFill>
          <a:ln w="12700">
            <a:solidFill>
              <a:srgbClr val="7FB069"/>
            </a:solidFill>
            <a:prstDash val="solid"/>
          </a:ln>
        </p:spPr>
        <p:txBody>
          <a:bodyPr/>
          <a:lstStyle/>
          <a:p>
            <a:endParaRPr lang="en-GB"/>
          </a:p>
        </p:txBody>
      </p:sp>
      <p:pic>
        <p:nvPicPr>
          <p:cNvPr id="9" name="Image 1" descr="preencoded.png"/>
          <p:cNvPicPr>
            <a:picLocks noChangeAspect="1"/>
          </p:cNvPicPr>
          <p:nvPr/>
        </p:nvPicPr>
        <p:blipFill>
          <a:blip r:embed="rId3"/>
          <a:stretch>
            <a:fillRect/>
          </a:stretch>
        </p:blipFill>
        <p:spPr>
          <a:xfrm>
            <a:off x="458297" y="1162385"/>
            <a:ext cx="272125" cy="272125"/>
          </a:xfrm>
          <a:prstGeom prst="rect">
            <a:avLst/>
          </a:prstGeom>
        </p:spPr>
      </p:pic>
      <p:sp>
        <p:nvSpPr>
          <p:cNvPr id="10" name="Text 6"/>
          <p:cNvSpPr/>
          <p:nvPr/>
        </p:nvSpPr>
        <p:spPr>
          <a:xfrm>
            <a:off x="914400" y="1042416"/>
            <a:ext cx="2011680" cy="530352"/>
          </a:xfrm>
          <a:prstGeom prst="rect">
            <a:avLst/>
          </a:prstGeom>
          <a:noFill/>
          <a:ln/>
        </p:spPr>
        <p:txBody>
          <a:bodyPr wrap="square" rtlCol="0" anchor="ctr"/>
          <a:lstStyle/>
          <a:p>
            <a:pPr marL="0" indent="0">
              <a:buNone/>
            </a:pPr>
            <a:r>
              <a:rPr lang="en-US" sz="1500" b="1" dirty="0">
                <a:solidFill>
                  <a:srgbClr val="FFFFFF"/>
                </a:solidFill>
              </a:rPr>
              <a:t>Instagram</a:t>
            </a:r>
            <a:endParaRPr lang="en-US" sz="1500" dirty="0"/>
          </a:p>
        </p:txBody>
      </p:sp>
      <p:sp>
        <p:nvSpPr>
          <p:cNvPr id="11" name="Shape 7"/>
          <p:cNvSpPr/>
          <p:nvPr/>
        </p:nvSpPr>
        <p:spPr>
          <a:xfrm>
            <a:off x="365760" y="1664208"/>
            <a:ext cx="2514600" cy="292608"/>
          </a:xfrm>
          <a:prstGeom prst="rect">
            <a:avLst/>
          </a:prstGeom>
          <a:solidFill>
            <a:srgbClr val="7FB069"/>
          </a:solidFill>
          <a:ln w="12700">
            <a:solidFill>
              <a:srgbClr val="7FB069"/>
            </a:solidFill>
            <a:prstDash val="solid"/>
          </a:ln>
        </p:spPr>
        <p:txBody>
          <a:bodyPr/>
          <a:lstStyle/>
          <a:p>
            <a:endParaRPr lang="en-GB"/>
          </a:p>
        </p:txBody>
      </p:sp>
      <p:sp>
        <p:nvSpPr>
          <p:cNvPr id="12" name="Text 8"/>
          <p:cNvSpPr/>
          <p:nvPr/>
        </p:nvSpPr>
        <p:spPr>
          <a:xfrm>
            <a:off x="365760" y="1664208"/>
            <a:ext cx="2514600" cy="292608"/>
          </a:xfrm>
          <a:prstGeom prst="rect">
            <a:avLst/>
          </a:prstGeom>
          <a:noFill/>
          <a:ln/>
        </p:spPr>
        <p:txBody>
          <a:bodyPr wrap="square" lIns="0" tIns="0" rIns="0" bIns="0" rtlCol="0" anchor="ctr"/>
          <a:lstStyle/>
          <a:p>
            <a:pPr marL="0" indent="0" algn="ctr">
              <a:buNone/>
            </a:pPr>
            <a:r>
              <a:rPr lang="en-US" sz="850" b="1" dirty="0">
                <a:solidFill>
                  <a:srgbClr val="162318"/>
                </a:solidFill>
              </a:rPr>
              <a:t>Target: 5K followers · 6 months</a:t>
            </a:r>
            <a:endParaRPr lang="en-US" sz="850" dirty="0"/>
          </a:p>
        </p:txBody>
      </p:sp>
      <p:sp>
        <p:nvSpPr>
          <p:cNvPr id="13" name="Text 9"/>
          <p:cNvSpPr/>
          <p:nvPr/>
        </p:nvSpPr>
        <p:spPr>
          <a:xfrm>
            <a:off x="365760" y="2029968"/>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Daily Stories: behind-the-scenes café life &amp; sustainability tips</a:t>
            </a:r>
            <a:endParaRPr lang="en-US" sz="950" dirty="0"/>
          </a:p>
        </p:txBody>
      </p:sp>
      <p:sp>
        <p:nvSpPr>
          <p:cNvPr id="14" name="Text 10"/>
          <p:cNvSpPr/>
          <p:nvPr/>
        </p:nvSpPr>
        <p:spPr>
          <a:xfrm>
            <a:off x="365760" y="2651760"/>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Weekly Reels: recipe spotlights &amp; seasonal menu reveals</a:t>
            </a:r>
            <a:endParaRPr lang="en-US" sz="950" dirty="0"/>
          </a:p>
        </p:txBody>
      </p:sp>
      <p:sp>
        <p:nvSpPr>
          <p:cNvPr id="15" name="Text 11"/>
          <p:cNvSpPr/>
          <p:nvPr/>
        </p:nvSpPr>
        <p:spPr>
          <a:xfrm>
            <a:off x="365760" y="3273552"/>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UGC campaigns: #UrbanGreenLife customer reposts</a:t>
            </a:r>
            <a:endParaRPr lang="en-US" sz="950" dirty="0"/>
          </a:p>
        </p:txBody>
      </p:sp>
      <p:sp>
        <p:nvSpPr>
          <p:cNvPr id="16" name="Text 12"/>
          <p:cNvSpPr/>
          <p:nvPr/>
        </p:nvSpPr>
        <p:spPr>
          <a:xfrm>
            <a:off x="365760" y="3895344"/>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Influencer collaborations with food &amp; lifestyle nano-influencers</a:t>
            </a:r>
            <a:endParaRPr lang="en-US" sz="950" dirty="0"/>
          </a:p>
        </p:txBody>
      </p:sp>
      <p:sp>
        <p:nvSpPr>
          <p:cNvPr id="17" name="Shape 13"/>
          <p:cNvSpPr/>
          <p:nvPr/>
        </p:nvSpPr>
        <p:spPr>
          <a:xfrm>
            <a:off x="3172968" y="1024128"/>
            <a:ext cx="2788920" cy="3931920"/>
          </a:xfrm>
          <a:prstGeom prst="rect">
            <a:avLst/>
          </a:prstGeom>
          <a:solidFill>
            <a:srgbClr val="4A7C59"/>
          </a:solidFill>
          <a:ln w="12700">
            <a:solidFill>
              <a:srgbClr val="4A7C59"/>
            </a:solidFill>
            <a:prstDash val="solid"/>
          </a:ln>
        </p:spPr>
        <p:txBody>
          <a:bodyPr/>
          <a:lstStyle/>
          <a:p>
            <a:endParaRPr lang="en-GB"/>
          </a:p>
        </p:txBody>
      </p:sp>
      <p:sp>
        <p:nvSpPr>
          <p:cNvPr id="18" name="Shape 14"/>
          <p:cNvSpPr/>
          <p:nvPr/>
        </p:nvSpPr>
        <p:spPr>
          <a:xfrm>
            <a:off x="3172968" y="1024128"/>
            <a:ext cx="2788920" cy="566928"/>
          </a:xfrm>
          <a:prstGeom prst="rect">
            <a:avLst/>
          </a:prstGeom>
          <a:solidFill>
            <a:srgbClr val="162318"/>
          </a:solidFill>
          <a:ln w="12700">
            <a:solidFill>
              <a:srgbClr val="162318"/>
            </a:solidFill>
            <a:prstDash val="solid"/>
          </a:ln>
        </p:spPr>
        <p:txBody>
          <a:bodyPr/>
          <a:lstStyle/>
          <a:p>
            <a:endParaRPr lang="en-GB"/>
          </a:p>
        </p:txBody>
      </p:sp>
      <p:sp>
        <p:nvSpPr>
          <p:cNvPr id="19" name="Shape 15"/>
          <p:cNvSpPr/>
          <p:nvPr/>
        </p:nvSpPr>
        <p:spPr>
          <a:xfrm>
            <a:off x="3319272" y="1078992"/>
            <a:ext cx="438912" cy="438912"/>
          </a:xfrm>
          <a:prstGeom prst="ellipse">
            <a:avLst/>
          </a:prstGeom>
          <a:solidFill>
            <a:srgbClr val="7FB069"/>
          </a:solidFill>
          <a:ln w="12700">
            <a:solidFill>
              <a:srgbClr val="7FB069"/>
            </a:solidFill>
            <a:prstDash val="solid"/>
          </a:ln>
        </p:spPr>
        <p:txBody>
          <a:bodyPr/>
          <a:lstStyle/>
          <a:p>
            <a:endParaRPr lang="en-GB"/>
          </a:p>
        </p:txBody>
      </p:sp>
      <p:pic>
        <p:nvPicPr>
          <p:cNvPr id="20" name="Image 2" descr="preencoded.png"/>
          <p:cNvPicPr>
            <a:picLocks noChangeAspect="1"/>
          </p:cNvPicPr>
          <p:nvPr/>
        </p:nvPicPr>
        <p:blipFill>
          <a:blip r:embed="rId4"/>
          <a:stretch>
            <a:fillRect/>
          </a:stretch>
        </p:blipFill>
        <p:spPr>
          <a:xfrm>
            <a:off x="3402665" y="1162385"/>
            <a:ext cx="272125" cy="272125"/>
          </a:xfrm>
          <a:prstGeom prst="rect">
            <a:avLst/>
          </a:prstGeom>
        </p:spPr>
      </p:pic>
      <p:sp>
        <p:nvSpPr>
          <p:cNvPr id="21" name="Text 16"/>
          <p:cNvSpPr/>
          <p:nvPr/>
        </p:nvSpPr>
        <p:spPr>
          <a:xfrm>
            <a:off x="3858768" y="1042416"/>
            <a:ext cx="2011680" cy="530352"/>
          </a:xfrm>
          <a:prstGeom prst="rect">
            <a:avLst/>
          </a:prstGeom>
          <a:noFill/>
          <a:ln/>
        </p:spPr>
        <p:txBody>
          <a:bodyPr wrap="square" rtlCol="0" anchor="ctr"/>
          <a:lstStyle/>
          <a:p>
            <a:pPr marL="0" indent="0">
              <a:buNone/>
            </a:pPr>
            <a:r>
              <a:rPr lang="en-US" sz="1500" b="1" dirty="0">
                <a:solidFill>
                  <a:srgbClr val="FFFFFF"/>
                </a:solidFill>
              </a:rPr>
              <a:t>TikTok</a:t>
            </a:r>
            <a:endParaRPr lang="en-US" sz="1500" dirty="0"/>
          </a:p>
        </p:txBody>
      </p:sp>
      <p:sp>
        <p:nvSpPr>
          <p:cNvPr id="22" name="Shape 17"/>
          <p:cNvSpPr/>
          <p:nvPr/>
        </p:nvSpPr>
        <p:spPr>
          <a:xfrm>
            <a:off x="3310128" y="1664208"/>
            <a:ext cx="2514600" cy="292608"/>
          </a:xfrm>
          <a:prstGeom prst="rect">
            <a:avLst/>
          </a:prstGeom>
          <a:solidFill>
            <a:srgbClr val="7FB069"/>
          </a:solidFill>
          <a:ln w="12700">
            <a:solidFill>
              <a:srgbClr val="7FB069"/>
            </a:solidFill>
            <a:prstDash val="solid"/>
          </a:ln>
        </p:spPr>
        <p:txBody>
          <a:bodyPr/>
          <a:lstStyle/>
          <a:p>
            <a:endParaRPr lang="en-GB"/>
          </a:p>
        </p:txBody>
      </p:sp>
      <p:sp>
        <p:nvSpPr>
          <p:cNvPr id="23" name="Text 18"/>
          <p:cNvSpPr/>
          <p:nvPr/>
        </p:nvSpPr>
        <p:spPr>
          <a:xfrm>
            <a:off x="3310128" y="1664208"/>
            <a:ext cx="2514600" cy="292608"/>
          </a:xfrm>
          <a:prstGeom prst="rect">
            <a:avLst/>
          </a:prstGeom>
          <a:noFill/>
          <a:ln/>
        </p:spPr>
        <p:txBody>
          <a:bodyPr wrap="square" lIns="0" tIns="0" rIns="0" bIns="0" rtlCol="0" anchor="ctr"/>
          <a:lstStyle/>
          <a:p>
            <a:pPr marL="0" indent="0" algn="ctr">
              <a:buNone/>
            </a:pPr>
            <a:r>
              <a:rPr lang="en-US" sz="850" b="1" dirty="0">
                <a:solidFill>
                  <a:srgbClr val="162318"/>
                </a:solidFill>
              </a:rPr>
              <a:t>Target: 10K views/month</a:t>
            </a:r>
            <a:endParaRPr lang="en-US" sz="850" dirty="0"/>
          </a:p>
        </p:txBody>
      </p:sp>
      <p:sp>
        <p:nvSpPr>
          <p:cNvPr id="24" name="Text 19"/>
          <p:cNvSpPr/>
          <p:nvPr/>
        </p:nvSpPr>
        <p:spPr>
          <a:xfrm>
            <a:off x="3310128" y="2029968"/>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Short-form 'Farm-to-Cup' video series (15–30 sec)</a:t>
            </a:r>
            <a:endParaRPr lang="en-US" sz="950" dirty="0"/>
          </a:p>
        </p:txBody>
      </p:sp>
      <p:sp>
        <p:nvSpPr>
          <p:cNvPr id="25" name="Text 20"/>
          <p:cNvSpPr/>
          <p:nvPr/>
        </p:nvSpPr>
        <p:spPr>
          <a:xfrm>
            <a:off x="3310128" y="2651760"/>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Trending audio: eco-lifestyle &amp; food prep challenges</a:t>
            </a:r>
            <a:endParaRPr lang="en-US" sz="950" dirty="0"/>
          </a:p>
        </p:txBody>
      </p:sp>
      <p:sp>
        <p:nvSpPr>
          <p:cNvPr id="26" name="Text 21"/>
          <p:cNvSpPr/>
          <p:nvPr/>
        </p:nvSpPr>
        <p:spPr>
          <a:xfrm>
            <a:off x="3310128" y="3273552"/>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Duets with sustainability content creators</a:t>
            </a:r>
            <a:endParaRPr lang="en-US" sz="950" dirty="0"/>
          </a:p>
        </p:txBody>
      </p:sp>
      <p:sp>
        <p:nvSpPr>
          <p:cNvPr id="27" name="Text 22"/>
          <p:cNvSpPr/>
          <p:nvPr/>
        </p:nvSpPr>
        <p:spPr>
          <a:xfrm>
            <a:off x="3310128" y="3895344"/>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Behind-the-scenes: composting, sourcing, daily prep</a:t>
            </a:r>
            <a:endParaRPr lang="en-US" sz="950" dirty="0"/>
          </a:p>
        </p:txBody>
      </p:sp>
      <p:sp>
        <p:nvSpPr>
          <p:cNvPr id="28" name="Shape 23"/>
          <p:cNvSpPr/>
          <p:nvPr/>
        </p:nvSpPr>
        <p:spPr>
          <a:xfrm>
            <a:off x="6117336" y="1024128"/>
            <a:ext cx="2788920" cy="3931920"/>
          </a:xfrm>
          <a:prstGeom prst="rect">
            <a:avLst/>
          </a:prstGeom>
          <a:solidFill>
            <a:srgbClr val="1E4D2B"/>
          </a:solidFill>
          <a:ln w="12700">
            <a:solidFill>
              <a:srgbClr val="1E4D2B"/>
            </a:solidFill>
            <a:prstDash val="solid"/>
          </a:ln>
        </p:spPr>
        <p:txBody>
          <a:bodyPr/>
          <a:lstStyle/>
          <a:p>
            <a:endParaRPr lang="en-GB"/>
          </a:p>
        </p:txBody>
      </p:sp>
      <p:sp>
        <p:nvSpPr>
          <p:cNvPr id="29" name="Shape 24"/>
          <p:cNvSpPr/>
          <p:nvPr/>
        </p:nvSpPr>
        <p:spPr>
          <a:xfrm>
            <a:off x="6117336" y="1024128"/>
            <a:ext cx="2788920" cy="566928"/>
          </a:xfrm>
          <a:prstGeom prst="rect">
            <a:avLst/>
          </a:prstGeom>
          <a:solidFill>
            <a:srgbClr val="162318"/>
          </a:solidFill>
          <a:ln w="12700">
            <a:solidFill>
              <a:srgbClr val="162318"/>
            </a:solidFill>
            <a:prstDash val="solid"/>
          </a:ln>
        </p:spPr>
        <p:txBody>
          <a:bodyPr/>
          <a:lstStyle/>
          <a:p>
            <a:endParaRPr lang="en-GB"/>
          </a:p>
        </p:txBody>
      </p:sp>
      <p:sp>
        <p:nvSpPr>
          <p:cNvPr id="30" name="Shape 25"/>
          <p:cNvSpPr/>
          <p:nvPr/>
        </p:nvSpPr>
        <p:spPr>
          <a:xfrm>
            <a:off x="6263640" y="1078992"/>
            <a:ext cx="438912" cy="438912"/>
          </a:xfrm>
          <a:prstGeom prst="ellipse">
            <a:avLst/>
          </a:prstGeom>
          <a:solidFill>
            <a:srgbClr val="7FB069"/>
          </a:solidFill>
          <a:ln w="12700">
            <a:solidFill>
              <a:srgbClr val="7FB069"/>
            </a:solidFill>
            <a:prstDash val="solid"/>
          </a:ln>
        </p:spPr>
        <p:txBody>
          <a:bodyPr/>
          <a:lstStyle/>
          <a:p>
            <a:endParaRPr lang="en-GB"/>
          </a:p>
        </p:txBody>
      </p:sp>
      <p:pic>
        <p:nvPicPr>
          <p:cNvPr id="31" name="Image 3" descr="preencoded.png"/>
          <p:cNvPicPr>
            <a:picLocks noChangeAspect="1"/>
          </p:cNvPicPr>
          <p:nvPr/>
        </p:nvPicPr>
        <p:blipFill>
          <a:blip r:embed="rId5"/>
          <a:stretch>
            <a:fillRect/>
          </a:stretch>
        </p:blipFill>
        <p:spPr>
          <a:xfrm>
            <a:off x="6347033" y="1162385"/>
            <a:ext cx="272125" cy="272125"/>
          </a:xfrm>
          <a:prstGeom prst="rect">
            <a:avLst/>
          </a:prstGeom>
        </p:spPr>
      </p:pic>
      <p:sp>
        <p:nvSpPr>
          <p:cNvPr id="32" name="Text 26"/>
          <p:cNvSpPr/>
          <p:nvPr/>
        </p:nvSpPr>
        <p:spPr>
          <a:xfrm>
            <a:off x="6803136" y="1042416"/>
            <a:ext cx="2011680" cy="530352"/>
          </a:xfrm>
          <a:prstGeom prst="rect">
            <a:avLst/>
          </a:prstGeom>
          <a:noFill/>
          <a:ln/>
        </p:spPr>
        <p:txBody>
          <a:bodyPr wrap="square" rtlCol="0" anchor="ctr"/>
          <a:lstStyle/>
          <a:p>
            <a:pPr marL="0" indent="0">
              <a:buNone/>
            </a:pPr>
            <a:r>
              <a:rPr lang="en-US" sz="1500" b="1" dirty="0">
                <a:solidFill>
                  <a:srgbClr val="FFFFFF"/>
                </a:solidFill>
              </a:rPr>
              <a:t>Pinterest</a:t>
            </a:r>
            <a:endParaRPr lang="en-US" sz="1500" dirty="0"/>
          </a:p>
        </p:txBody>
      </p:sp>
      <p:sp>
        <p:nvSpPr>
          <p:cNvPr id="33" name="Shape 27"/>
          <p:cNvSpPr/>
          <p:nvPr/>
        </p:nvSpPr>
        <p:spPr>
          <a:xfrm>
            <a:off x="6254496" y="1664208"/>
            <a:ext cx="2514600" cy="292608"/>
          </a:xfrm>
          <a:prstGeom prst="rect">
            <a:avLst/>
          </a:prstGeom>
          <a:solidFill>
            <a:srgbClr val="7FB069"/>
          </a:solidFill>
          <a:ln w="12700">
            <a:solidFill>
              <a:srgbClr val="7FB069"/>
            </a:solidFill>
            <a:prstDash val="solid"/>
          </a:ln>
        </p:spPr>
        <p:txBody>
          <a:bodyPr/>
          <a:lstStyle/>
          <a:p>
            <a:endParaRPr lang="en-GB"/>
          </a:p>
        </p:txBody>
      </p:sp>
      <p:sp>
        <p:nvSpPr>
          <p:cNvPr id="34" name="Text 28"/>
          <p:cNvSpPr/>
          <p:nvPr/>
        </p:nvSpPr>
        <p:spPr>
          <a:xfrm>
            <a:off x="6254496" y="1664208"/>
            <a:ext cx="2514600" cy="292608"/>
          </a:xfrm>
          <a:prstGeom prst="rect">
            <a:avLst/>
          </a:prstGeom>
          <a:noFill/>
          <a:ln/>
        </p:spPr>
        <p:txBody>
          <a:bodyPr wrap="square" lIns="0" tIns="0" rIns="0" bIns="0" rtlCol="0" anchor="ctr"/>
          <a:lstStyle/>
          <a:p>
            <a:pPr marL="0" indent="0" algn="ctr">
              <a:buNone/>
            </a:pPr>
            <a:r>
              <a:rPr lang="en-US" sz="850" b="1" dirty="0">
                <a:solidFill>
                  <a:srgbClr val="162318"/>
                </a:solidFill>
              </a:rPr>
              <a:t>Target: 500 monthly link visits</a:t>
            </a:r>
            <a:endParaRPr lang="en-US" sz="850" dirty="0"/>
          </a:p>
        </p:txBody>
      </p:sp>
      <p:sp>
        <p:nvSpPr>
          <p:cNvPr id="35" name="Text 29"/>
          <p:cNvSpPr/>
          <p:nvPr/>
        </p:nvSpPr>
        <p:spPr>
          <a:xfrm>
            <a:off x="6254496" y="2029968"/>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Seasonal recipe boards linked to website blog</a:t>
            </a:r>
            <a:endParaRPr lang="en-US" sz="950" dirty="0"/>
          </a:p>
        </p:txBody>
      </p:sp>
      <p:sp>
        <p:nvSpPr>
          <p:cNvPr id="36" name="Text 30"/>
          <p:cNvSpPr/>
          <p:nvPr/>
        </p:nvSpPr>
        <p:spPr>
          <a:xfrm>
            <a:off x="6254496" y="2651760"/>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Eco-friendly dining inspiration boards</a:t>
            </a:r>
            <a:endParaRPr lang="en-US" sz="950" dirty="0"/>
          </a:p>
        </p:txBody>
      </p:sp>
      <p:sp>
        <p:nvSpPr>
          <p:cNvPr id="37" name="Text 31"/>
          <p:cNvSpPr/>
          <p:nvPr/>
        </p:nvSpPr>
        <p:spPr>
          <a:xfrm>
            <a:off x="6254496" y="3273552"/>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Infographic pins on sustainable eating statistics</a:t>
            </a:r>
            <a:endParaRPr lang="en-US" sz="950" dirty="0"/>
          </a:p>
        </p:txBody>
      </p:sp>
      <p:sp>
        <p:nvSpPr>
          <p:cNvPr id="38" name="Text 32"/>
          <p:cNvSpPr/>
          <p:nvPr/>
        </p:nvSpPr>
        <p:spPr>
          <a:xfrm>
            <a:off x="6254496" y="3895344"/>
            <a:ext cx="2560320" cy="548640"/>
          </a:xfrm>
          <a:prstGeom prst="rect">
            <a:avLst/>
          </a:prstGeom>
          <a:noFill/>
          <a:ln/>
        </p:spPr>
        <p:txBody>
          <a:bodyPr wrap="square" rtlCol="0" anchor="t"/>
          <a:lstStyle/>
          <a:p>
            <a:pPr marL="0" indent="0">
              <a:buNone/>
            </a:pPr>
            <a:r>
              <a:rPr lang="en-US" sz="950" b="1" dirty="0">
                <a:solidFill>
                  <a:srgbClr val="C9A84C"/>
                </a:solidFill>
              </a:rPr>
              <a:t>▸ </a:t>
            </a:r>
            <a:r>
              <a:rPr lang="en-US" sz="950" dirty="0">
                <a:solidFill>
                  <a:srgbClr val="FFFFFF"/>
                </a:solidFill>
              </a:rPr>
              <a:t>Menu mood boards updated quarterly</a:t>
            </a:r>
            <a:endParaRPr lang="en-US" sz="950" dirty="0"/>
          </a:p>
        </p:txBody>
      </p:sp>
      <p:sp>
        <p:nvSpPr>
          <p:cNvPr id="39" name="Text 33"/>
          <p:cNvSpPr/>
          <p:nvPr/>
        </p:nvSpPr>
        <p:spPr>
          <a:xfrm>
            <a:off x="228600" y="4846320"/>
            <a:ext cx="8595360" cy="201168"/>
          </a:xfrm>
          <a:prstGeom prst="rect">
            <a:avLst/>
          </a:prstGeom>
          <a:noFill/>
          <a:ln/>
        </p:spPr>
        <p:txBody>
          <a:bodyPr wrap="square" rtlCol="0" anchor="ctr"/>
          <a:lstStyle/>
          <a:p>
            <a:pPr marL="0" indent="0">
              <a:buNone/>
            </a:pPr>
            <a:r>
              <a:rPr lang="en-US" sz="750" i="1" dirty="0">
                <a:solidFill>
                  <a:srgbClr val="64748B"/>
                </a:solidFill>
              </a:rPr>
              <a:t>IEEE Refs: [3], [7]</a:t>
            </a:r>
            <a:endParaRPr lang="en-US" sz="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Content Marketing Strategy</a:t>
            </a:r>
            <a:endParaRPr lang="en-US" sz="2800" dirty="0"/>
          </a:p>
        </p:txBody>
      </p:sp>
      <p:sp>
        <p:nvSpPr>
          <p:cNvPr id="5" name="Text 2"/>
          <p:cNvSpPr/>
          <p:nvPr/>
        </p:nvSpPr>
        <p:spPr>
          <a:xfrm>
            <a:off x="6583680" y="256032"/>
            <a:ext cx="2377440" cy="365760"/>
          </a:xfrm>
          <a:prstGeom prst="rect">
            <a:avLst/>
          </a:prstGeom>
          <a:noFill/>
          <a:ln/>
        </p:spPr>
        <p:txBody>
          <a:bodyPr wrap="square" rtlCol="0" anchor="ctr"/>
          <a:lstStyle/>
          <a:p>
            <a:pPr marL="0" indent="0" algn="r">
              <a:buNone/>
            </a:pPr>
            <a:r>
              <a:rPr lang="en-US" sz="900" dirty="0">
                <a:solidFill>
                  <a:srgbClr val="E8E0CC"/>
                </a:solidFill>
              </a:rPr>
              <a:t>Marketing Strategy · Section 03</a:t>
            </a:r>
            <a:endParaRPr lang="en-US" sz="900" dirty="0"/>
          </a:p>
        </p:txBody>
      </p:sp>
      <p:sp>
        <p:nvSpPr>
          <p:cNvPr id="6" name="Shape 3"/>
          <p:cNvSpPr/>
          <p:nvPr/>
        </p:nvSpPr>
        <p:spPr>
          <a:xfrm>
            <a:off x="256032" y="1078992"/>
            <a:ext cx="4251960" cy="1755648"/>
          </a:xfrm>
          <a:prstGeom prst="rect">
            <a:avLst/>
          </a:prstGeom>
          <a:solidFill>
            <a:srgbClr val="1E4D2B"/>
          </a:solidFill>
          <a:ln w="12700">
            <a:solidFill>
              <a:srgbClr val="1E4D2B"/>
            </a:solidFill>
            <a:prstDash val="solid"/>
          </a:ln>
        </p:spPr>
        <p:txBody>
          <a:bodyPr/>
          <a:lstStyle/>
          <a:p>
            <a:endParaRPr lang="en-GB"/>
          </a:p>
        </p:txBody>
      </p:sp>
      <p:sp>
        <p:nvSpPr>
          <p:cNvPr id="7" name="Shape 4"/>
          <p:cNvSpPr/>
          <p:nvPr/>
        </p:nvSpPr>
        <p:spPr>
          <a:xfrm>
            <a:off x="384048" y="1207008"/>
            <a:ext cx="512064" cy="512064"/>
          </a:xfrm>
          <a:prstGeom prst="ellipse">
            <a:avLst/>
          </a:prstGeom>
          <a:solidFill>
            <a:srgbClr val="7FB069"/>
          </a:solidFill>
          <a:ln w="12700">
            <a:solidFill>
              <a:srgbClr val="7FB069"/>
            </a:solidFill>
            <a:prstDash val="solid"/>
          </a:ln>
        </p:spPr>
        <p:txBody>
          <a:bodyPr/>
          <a:lstStyle/>
          <a:p>
            <a:endParaRPr lang="en-GB"/>
          </a:p>
        </p:txBody>
      </p:sp>
      <p:pic>
        <p:nvPicPr>
          <p:cNvPr id="8" name="Image 1" descr="preencoded.png"/>
          <p:cNvPicPr>
            <a:picLocks noChangeAspect="1"/>
          </p:cNvPicPr>
          <p:nvPr/>
        </p:nvPicPr>
        <p:blipFill>
          <a:blip r:embed="rId3"/>
          <a:stretch>
            <a:fillRect/>
          </a:stretch>
        </p:blipFill>
        <p:spPr>
          <a:xfrm>
            <a:off x="481340" y="1304300"/>
            <a:ext cx="317480" cy="317480"/>
          </a:xfrm>
          <a:prstGeom prst="rect">
            <a:avLst/>
          </a:prstGeom>
        </p:spPr>
      </p:pic>
      <p:sp>
        <p:nvSpPr>
          <p:cNvPr id="9" name="Text 5"/>
          <p:cNvSpPr/>
          <p:nvPr/>
        </p:nvSpPr>
        <p:spPr>
          <a:xfrm>
            <a:off x="1042416" y="1152144"/>
            <a:ext cx="3291840" cy="384048"/>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Blog Content</a:t>
            </a:r>
            <a:endParaRPr lang="en-US" sz="1300" dirty="0"/>
          </a:p>
        </p:txBody>
      </p:sp>
      <p:sp>
        <p:nvSpPr>
          <p:cNvPr id="10" name="Text 6"/>
          <p:cNvSpPr/>
          <p:nvPr/>
        </p:nvSpPr>
        <p:spPr>
          <a:xfrm>
            <a:off x="402336" y="1719072"/>
            <a:ext cx="3950208" cy="1024128"/>
          </a:xfrm>
          <a:prstGeom prst="rect">
            <a:avLst/>
          </a:prstGeom>
          <a:noFill/>
          <a:ln/>
        </p:spPr>
        <p:txBody>
          <a:bodyPr wrap="square" rtlCol="0" anchor="t"/>
          <a:lstStyle/>
          <a:p>
            <a:pPr marL="0" indent="0">
              <a:buNone/>
            </a:pPr>
            <a:r>
              <a:rPr lang="en-US" sz="950" dirty="0">
                <a:solidFill>
                  <a:srgbClr val="E8E0CC"/>
                </a:solidFill>
              </a:rPr>
              <a:t>Weekly posts on: sustainable eating, seasonal ingredient guides, café origin stories and eco-living tips — building brand authority and driving organic traffic [12].</a:t>
            </a:r>
            <a:endParaRPr lang="en-US" sz="950" dirty="0"/>
          </a:p>
        </p:txBody>
      </p:sp>
      <p:sp>
        <p:nvSpPr>
          <p:cNvPr id="11" name="Shape 7"/>
          <p:cNvSpPr/>
          <p:nvPr/>
        </p:nvSpPr>
        <p:spPr>
          <a:xfrm>
            <a:off x="4690872" y="1078992"/>
            <a:ext cx="4251960" cy="1755648"/>
          </a:xfrm>
          <a:prstGeom prst="rect">
            <a:avLst/>
          </a:prstGeom>
          <a:solidFill>
            <a:srgbClr val="4A7C59"/>
          </a:solidFill>
          <a:ln w="12700">
            <a:solidFill>
              <a:srgbClr val="4A7C59"/>
            </a:solidFill>
            <a:prstDash val="solid"/>
          </a:ln>
        </p:spPr>
        <p:txBody>
          <a:bodyPr/>
          <a:lstStyle/>
          <a:p>
            <a:endParaRPr lang="en-GB"/>
          </a:p>
        </p:txBody>
      </p:sp>
      <p:sp>
        <p:nvSpPr>
          <p:cNvPr id="12" name="Shape 8"/>
          <p:cNvSpPr/>
          <p:nvPr/>
        </p:nvSpPr>
        <p:spPr>
          <a:xfrm>
            <a:off x="4818888" y="1207008"/>
            <a:ext cx="512064" cy="512064"/>
          </a:xfrm>
          <a:prstGeom prst="ellipse">
            <a:avLst/>
          </a:prstGeom>
          <a:solidFill>
            <a:srgbClr val="7FB069"/>
          </a:solidFill>
          <a:ln w="12700">
            <a:solidFill>
              <a:srgbClr val="7FB069"/>
            </a:solidFill>
            <a:prstDash val="solid"/>
          </a:ln>
        </p:spPr>
        <p:txBody>
          <a:bodyPr/>
          <a:lstStyle/>
          <a:p>
            <a:endParaRPr lang="en-GB"/>
          </a:p>
        </p:txBody>
      </p:sp>
      <p:pic>
        <p:nvPicPr>
          <p:cNvPr id="13" name="Image 2" descr="preencoded.png"/>
          <p:cNvPicPr>
            <a:picLocks noChangeAspect="1"/>
          </p:cNvPicPr>
          <p:nvPr/>
        </p:nvPicPr>
        <p:blipFill>
          <a:blip r:embed="rId4"/>
          <a:stretch>
            <a:fillRect/>
          </a:stretch>
        </p:blipFill>
        <p:spPr>
          <a:xfrm>
            <a:off x="4916180" y="1304300"/>
            <a:ext cx="317480" cy="317480"/>
          </a:xfrm>
          <a:prstGeom prst="rect">
            <a:avLst/>
          </a:prstGeom>
        </p:spPr>
      </p:pic>
      <p:sp>
        <p:nvSpPr>
          <p:cNvPr id="14" name="Text 9"/>
          <p:cNvSpPr/>
          <p:nvPr/>
        </p:nvSpPr>
        <p:spPr>
          <a:xfrm>
            <a:off x="5477256" y="1152144"/>
            <a:ext cx="3291840" cy="384048"/>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Menu Features &amp; Recipe Spotlights</a:t>
            </a:r>
            <a:endParaRPr lang="en-US" sz="1300" dirty="0"/>
          </a:p>
        </p:txBody>
      </p:sp>
      <p:sp>
        <p:nvSpPr>
          <p:cNvPr id="15" name="Text 10"/>
          <p:cNvSpPr/>
          <p:nvPr/>
        </p:nvSpPr>
        <p:spPr>
          <a:xfrm>
            <a:off x="4837176" y="1719072"/>
            <a:ext cx="3950208" cy="1024128"/>
          </a:xfrm>
          <a:prstGeom prst="rect">
            <a:avLst/>
          </a:prstGeom>
          <a:noFill/>
          <a:ln/>
        </p:spPr>
        <p:txBody>
          <a:bodyPr wrap="square" rtlCol="0" anchor="t"/>
          <a:lstStyle/>
          <a:p>
            <a:pPr marL="0" indent="0">
              <a:buNone/>
            </a:pPr>
            <a:r>
              <a:rPr lang="en-US" sz="950" dirty="0">
                <a:solidFill>
                  <a:srgbClr val="E8E0CC"/>
                </a:solidFill>
              </a:rPr>
              <a:t>Monthly interactive recipe spotlights on the website and email newsletter. Showcasing seasonal dishes builds anticipation and drives social shares.</a:t>
            </a:r>
            <a:endParaRPr lang="en-US" sz="950" dirty="0"/>
          </a:p>
        </p:txBody>
      </p:sp>
      <p:sp>
        <p:nvSpPr>
          <p:cNvPr id="16" name="Shape 11"/>
          <p:cNvSpPr/>
          <p:nvPr/>
        </p:nvSpPr>
        <p:spPr>
          <a:xfrm>
            <a:off x="256032" y="2999232"/>
            <a:ext cx="4251960" cy="1755648"/>
          </a:xfrm>
          <a:prstGeom prst="rect">
            <a:avLst/>
          </a:prstGeom>
          <a:solidFill>
            <a:srgbClr val="1E4D2B"/>
          </a:solidFill>
          <a:ln w="12700">
            <a:solidFill>
              <a:srgbClr val="1E4D2B"/>
            </a:solidFill>
            <a:prstDash val="solid"/>
          </a:ln>
        </p:spPr>
        <p:txBody>
          <a:bodyPr/>
          <a:lstStyle/>
          <a:p>
            <a:endParaRPr lang="en-GB"/>
          </a:p>
        </p:txBody>
      </p:sp>
      <p:sp>
        <p:nvSpPr>
          <p:cNvPr id="17" name="Shape 12"/>
          <p:cNvSpPr/>
          <p:nvPr/>
        </p:nvSpPr>
        <p:spPr>
          <a:xfrm>
            <a:off x="384048" y="3127248"/>
            <a:ext cx="512064" cy="512064"/>
          </a:xfrm>
          <a:prstGeom prst="ellipse">
            <a:avLst/>
          </a:prstGeom>
          <a:solidFill>
            <a:srgbClr val="7FB069"/>
          </a:solidFill>
          <a:ln w="12700">
            <a:solidFill>
              <a:srgbClr val="7FB069"/>
            </a:solidFill>
            <a:prstDash val="solid"/>
          </a:ln>
        </p:spPr>
        <p:txBody>
          <a:bodyPr/>
          <a:lstStyle/>
          <a:p>
            <a:endParaRPr lang="en-GB"/>
          </a:p>
        </p:txBody>
      </p:sp>
      <p:pic>
        <p:nvPicPr>
          <p:cNvPr id="18" name="Image 3" descr="preencoded.png"/>
          <p:cNvPicPr>
            <a:picLocks noChangeAspect="1"/>
          </p:cNvPicPr>
          <p:nvPr/>
        </p:nvPicPr>
        <p:blipFill>
          <a:blip r:embed="rId5"/>
          <a:stretch>
            <a:fillRect/>
          </a:stretch>
        </p:blipFill>
        <p:spPr>
          <a:xfrm>
            <a:off x="481340" y="3224540"/>
            <a:ext cx="317480" cy="317480"/>
          </a:xfrm>
          <a:prstGeom prst="rect">
            <a:avLst/>
          </a:prstGeom>
        </p:spPr>
      </p:pic>
      <p:sp>
        <p:nvSpPr>
          <p:cNvPr id="19" name="Text 13"/>
          <p:cNvSpPr/>
          <p:nvPr/>
        </p:nvSpPr>
        <p:spPr>
          <a:xfrm>
            <a:off x="1042416" y="3072384"/>
            <a:ext cx="3291840" cy="384048"/>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Seasonal Newsletters</a:t>
            </a:r>
            <a:endParaRPr lang="en-US" sz="1300" dirty="0"/>
          </a:p>
        </p:txBody>
      </p:sp>
      <p:sp>
        <p:nvSpPr>
          <p:cNvPr id="20" name="Text 14"/>
          <p:cNvSpPr/>
          <p:nvPr/>
        </p:nvSpPr>
        <p:spPr>
          <a:xfrm>
            <a:off x="402336" y="3639312"/>
            <a:ext cx="3950208" cy="1024128"/>
          </a:xfrm>
          <a:prstGeom prst="rect">
            <a:avLst/>
          </a:prstGeom>
          <a:noFill/>
          <a:ln/>
        </p:spPr>
        <p:txBody>
          <a:bodyPr wrap="square" rtlCol="0" anchor="t"/>
          <a:lstStyle/>
          <a:p>
            <a:pPr marL="0" indent="0">
              <a:buNone/>
            </a:pPr>
            <a:r>
              <a:rPr lang="en-US" sz="950" dirty="0">
                <a:solidFill>
                  <a:srgbClr val="E8E0CC"/>
                </a:solidFill>
              </a:rPr>
              <a:t>Bi-monthly email newsletters to 1,000+ subscribers featuring new menu launches, exclusive promotions and community event invitations. Platform: Mailchimp.</a:t>
            </a:r>
            <a:endParaRPr lang="en-US" sz="950" dirty="0"/>
          </a:p>
        </p:txBody>
      </p:sp>
      <p:sp>
        <p:nvSpPr>
          <p:cNvPr id="21" name="Shape 15"/>
          <p:cNvSpPr/>
          <p:nvPr/>
        </p:nvSpPr>
        <p:spPr>
          <a:xfrm>
            <a:off x="4690872" y="2999232"/>
            <a:ext cx="4251960" cy="1755648"/>
          </a:xfrm>
          <a:prstGeom prst="rect">
            <a:avLst/>
          </a:prstGeom>
          <a:solidFill>
            <a:srgbClr val="4A7C59"/>
          </a:solidFill>
          <a:ln w="12700">
            <a:solidFill>
              <a:srgbClr val="4A7C59"/>
            </a:solidFill>
            <a:prstDash val="solid"/>
          </a:ln>
        </p:spPr>
        <p:txBody>
          <a:bodyPr/>
          <a:lstStyle/>
          <a:p>
            <a:endParaRPr lang="en-GB"/>
          </a:p>
        </p:txBody>
      </p:sp>
      <p:sp>
        <p:nvSpPr>
          <p:cNvPr id="22" name="Shape 16"/>
          <p:cNvSpPr/>
          <p:nvPr/>
        </p:nvSpPr>
        <p:spPr>
          <a:xfrm>
            <a:off x="4818888" y="3127248"/>
            <a:ext cx="512064" cy="512064"/>
          </a:xfrm>
          <a:prstGeom prst="ellipse">
            <a:avLst/>
          </a:prstGeom>
          <a:solidFill>
            <a:srgbClr val="7FB069"/>
          </a:solidFill>
          <a:ln w="12700">
            <a:solidFill>
              <a:srgbClr val="7FB069"/>
            </a:solidFill>
            <a:prstDash val="solid"/>
          </a:ln>
        </p:spPr>
        <p:txBody>
          <a:bodyPr/>
          <a:lstStyle/>
          <a:p>
            <a:endParaRPr lang="en-GB"/>
          </a:p>
        </p:txBody>
      </p:sp>
      <p:pic>
        <p:nvPicPr>
          <p:cNvPr id="23" name="Image 4" descr="preencoded.png"/>
          <p:cNvPicPr>
            <a:picLocks noChangeAspect="1"/>
          </p:cNvPicPr>
          <p:nvPr/>
        </p:nvPicPr>
        <p:blipFill>
          <a:blip r:embed="rId6"/>
          <a:stretch>
            <a:fillRect/>
          </a:stretch>
        </p:blipFill>
        <p:spPr>
          <a:xfrm>
            <a:off x="4916180" y="3224540"/>
            <a:ext cx="317480" cy="317480"/>
          </a:xfrm>
          <a:prstGeom prst="rect">
            <a:avLst/>
          </a:prstGeom>
        </p:spPr>
      </p:pic>
      <p:sp>
        <p:nvSpPr>
          <p:cNvPr id="24" name="Text 17"/>
          <p:cNvSpPr/>
          <p:nvPr/>
        </p:nvSpPr>
        <p:spPr>
          <a:xfrm>
            <a:off x="5477256" y="3072384"/>
            <a:ext cx="3291840" cy="384048"/>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Content Calendar &amp; KPIs</a:t>
            </a:r>
            <a:endParaRPr lang="en-US" sz="1300" dirty="0"/>
          </a:p>
        </p:txBody>
      </p:sp>
      <p:sp>
        <p:nvSpPr>
          <p:cNvPr id="25" name="Text 18"/>
          <p:cNvSpPr/>
          <p:nvPr/>
        </p:nvSpPr>
        <p:spPr>
          <a:xfrm>
            <a:off x="4837176" y="3639312"/>
            <a:ext cx="3950208" cy="1024128"/>
          </a:xfrm>
          <a:prstGeom prst="rect">
            <a:avLst/>
          </a:prstGeom>
          <a:noFill/>
          <a:ln/>
        </p:spPr>
        <p:txBody>
          <a:bodyPr wrap="square" rtlCol="0" anchor="t"/>
          <a:lstStyle/>
          <a:p>
            <a:pPr marL="0" indent="0">
              <a:buNone/>
            </a:pPr>
            <a:r>
              <a:rPr lang="en-US" sz="950" dirty="0">
                <a:solidFill>
                  <a:srgbClr val="E8E0CC"/>
                </a:solidFill>
              </a:rPr>
              <a:t>Editorial calendar via Trello. Metrics tracked: page views, email open rates (target &gt;25%), social shares. Content audit every quarter to optimise performance [13].</a:t>
            </a:r>
            <a:endParaRPr lang="en-US" sz="950" dirty="0"/>
          </a:p>
        </p:txBody>
      </p:sp>
      <p:sp>
        <p:nvSpPr>
          <p:cNvPr id="26" name="Text 19"/>
          <p:cNvSpPr/>
          <p:nvPr/>
        </p:nvSpPr>
        <p:spPr>
          <a:xfrm>
            <a:off x="256032" y="4846320"/>
            <a:ext cx="8595360" cy="201168"/>
          </a:xfrm>
          <a:prstGeom prst="rect">
            <a:avLst/>
          </a:prstGeom>
          <a:noFill/>
          <a:ln/>
        </p:spPr>
        <p:txBody>
          <a:bodyPr wrap="square" rtlCol="0" anchor="ctr"/>
          <a:lstStyle/>
          <a:p>
            <a:pPr marL="0" indent="0">
              <a:buNone/>
            </a:pPr>
            <a:r>
              <a:rPr lang="en-US" sz="750" i="1" dirty="0">
                <a:solidFill>
                  <a:srgbClr val="64748B"/>
                </a:solidFill>
              </a:rPr>
              <a:t>IEEE Refs: [12], [13]</a:t>
            </a:r>
            <a:endParaRPr lang="en-US" sz="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700" b="1" dirty="0">
                <a:solidFill>
                  <a:srgbClr val="FFFFFF"/>
                </a:solidFill>
                <a:latin typeface="Georgia" pitchFamily="34" charset="0"/>
                <a:ea typeface="Georgia" pitchFamily="34" charset="-122"/>
                <a:cs typeface="Georgia" pitchFamily="34" charset="-120"/>
              </a:rPr>
              <a:t>Search Engine Optimisation (SEO)</a:t>
            </a:r>
            <a:endParaRPr lang="en-US" sz="2700" dirty="0"/>
          </a:p>
        </p:txBody>
      </p:sp>
      <p:sp>
        <p:nvSpPr>
          <p:cNvPr id="5" name="Text 2"/>
          <p:cNvSpPr/>
          <p:nvPr/>
        </p:nvSpPr>
        <p:spPr>
          <a:xfrm>
            <a:off x="6583680" y="256032"/>
            <a:ext cx="2377440" cy="365760"/>
          </a:xfrm>
          <a:prstGeom prst="rect">
            <a:avLst/>
          </a:prstGeom>
          <a:noFill/>
          <a:ln/>
        </p:spPr>
        <p:txBody>
          <a:bodyPr wrap="square" rtlCol="0" anchor="ctr"/>
          <a:lstStyle/>
          <a:p>
            <a:pPr marL="0" indent="0" algn="r">
              <a:buNone/>
            </a:pPr>
            <a:r>
              <a:rPr lang="en-US" sz="900" dirty="0">
                <a:solidFill>
                  <a:srgbClr val="E8E0CC"/>
                </a:solidFill>
              </a:rPr>
              <a:t>Marketing Strategy · Section 03</a:t>
            </a:r>
            <a:endParaRPr lang="en-US" sz="900" dirty="0"/>
          </a:p>
        </p:txBody>
      </p:sp>
      <p:sp>
        <p:nvSpPr>
          <p:cNvPr id="6" name="Shape 3"/>
          <p:cNvSpPr/>
          <p:nvPr/>
        </p:nvSpPr>
        <p:spPr>
          <a:xfrm>
            <a:off x="228600" y="1024128"/>
            <a:ext cx="2788920" cy="3913632"/>
          </a:xfrm>
          <a:prstGeom prst="rect">
            <a:avLst/>
          </a:prstGeom>
          <a:solidFill>
            <a:srgbClr val="1E4D2B"/>
          </a:solidFill>
          <a:ln w="12700">
            <a:solidFill>
              <a:srgbClr val="1E4D2B"/>
            </a:solidFill>
            <a:prstDash val="solid"/>
          </a:ln>
        </p:spPr>
        <p:txBody>
          <a:bodyPr/>
          <a:lstStyle/>
          <a:p>
            <a:endParaRPr lang="en-GB"/>
          </a:p>
        </p:txBody>
      </p:sp>
      <p:sp>
        <p:nvSpPr>
          <p:cNvPr id="7" name="Shape 4"/>
          <p:cNvSpPr/>
          <p:nvPr/>
        </p:nvSpPr>
        <p:spPr>
          <a:xfrm>
            <a:off x="228600" y="1024128"/>
            <a:ext cx="2788920" cy="566928"/>
          </a:xfrm>
          <a:prstGeom prst="rect">
            <a:avLst/>
          </a:prstGeom>
          <a:solidFill>
            <a:srgbClr val="162318"/>
          </a:solidFill>
          <a:ln w="12700">
            <a:solidFill>
              <a:srgbClr val="162318"/>
            </a:solidFill>
            <a:prstDash val="solid"/>
          </a:ln>
        </p:spPr>
        <p:txBody>
          <a:bodyPr/>
          <a:lstStyle/>
          <a:p>
            <a:endParaRPr lang="en-GB"/>
          </a:p>
        </p:txBody>
      </p:sp>
      <p:sp>
        <p:nvSpPr>
          <p:cNvPr id="8" name="Shape 5"/>
          <p:cNvSpPr/>
          <p:nvPr/>
        </p:nvSpPr>
        <p:spPr>
          <a:xfrm>
            <a:off x="374904" y="1078992"/>
            <a:ext cx="438912" cy="438912"/>
          </a:xfrm>
          <a:prstGeom prst="ellipse">
            <a:avLst/>
          </a:prstGeom>
          <a:solidFill>
            <a:srgbClr val="7FB069"/>
          </a:solidFill>
          <a:ln w="12700">
            <a:solidFill>
              <a:srgbClr val="7FB069"/>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458297" y="1162385"/>
            <a:ext cx="272125" cy="272125"/>
          </a:xfrm>
          <a:prstGeom prst="rect">
            <a:avLst/>
          </a:prstGeom>
        </p:spPr>
      </p:pic>
      <p:sp>
        <p:nvSpPr>
          <p:cNvPr id="10" name="Text 6"/>
          <p:cNvSpPr/>
          <p:nvPr/>
        </p:nvSpPr>
        <p:spPr>
          <a:xfrm>
            <a:off x="914400" y="1042416"/>
            <a:ext cx="2011680" cy="530352"/>
          </a:xfrm>
          <a:prstGeom prst="rect">
            <a:avLst/>
          </a:prstGeom>
          <a:noFill/>
          <a:ln/>
        </p:spPr>
        <p:txBody>
          <a:bodyPr wrap="square" rtlCol="0" anchor="ctr"/>
          <a:lstStyle/>
          <a:p>
            <a:pPr marL="0" indent="0">
              <a:buNone/>
            </a:pPr>
            <a:r>
              <a:rPr lang="en-US" sz="1350" b="1" dirty="0">
                <a:solidFill>
                  <a:srgbClr val="FFFFFF"/>
                </a:solidFill>
              </a:rPr>
              <a:t>Local SEO</a:t>
            </a:r>
            <a:endParaRPr lang="en-US" sz="1350" dirty="0"/>
          </a:p>
        </p:txBody>
      </p:sp>
      <p:sp>
        <p:nvSpPr>
          <p:cNvPr id="11" name="Text 7"/>
          <p:cNvSpPr/>
          <p:nvPr/>
        </p:nvSpPr>
        <p:spPr>
          <a:xfrm>
            <a:off x="365760" y="1691640"/>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Google Business Profile — verified, updated with photos, hours &amp; menu</a:t>
            </a:r>
            <a:endParaRPr lang="en-US" sz="900" dirty="0"/>
          </a:p>
        </p:txBody>
      </p:sp>
      <p:sp>
        <p:nvSpPr>
          <p:cNvPr id="12" name="Text 8"/>
          <p:cNvSpPr/>
          <p:nvPr/>
        </p:nvSpPr>
        <p:spPr>
          <a:xfrm>
            <a:off x="365760" y="2450592"/>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NAP consistency across Yelp, TripAdvisor and local directories</a:t>
            </a:r>
            <a:endParaRPr lang="en-US" sz="900" dirty="0"/>
          </a:p>
        </p:txBody>
      </p:sp>
      <p:sp>
        <p:nvSpPr>
          <p:cNvPr id="13" name="Text 9"/>
          <p:cNvSpPr/>
          <p:nvPr/>
        </p:nvSpPr>
        <p:spPr>
          <a:xfrm>
            <a:off x="365760" y="3209544"/>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Schema markup: LocalBusiness, Menu, OpeningHours</a:t>
            </a:r>
            <a:endParaRPr lang="en-US" sz="900" dirty="0"/>
          </a:p>
        </p:txBody>
      </p:sp>
      <p:sp>
        <p:nvSpPr>
          <p:cNvPr id="14" name="Text 10"/>
          <p:cNvSpPr/>
          <p:nvPr/>
        </p:nvSpPr>
        <p:spPr>
          <a:xfrm>
            <a:off x="365760" y="3968496"/>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Encourage 4★+ Google &amp; Facebook reviews (target: 50 in 6 months)</a:t>
            </a:r>
            <a:endParaRPr lang="en-US" sz="900" dirty="0"/>
          </a:p>
        </p:txBody>
      </p:sp>
      <p:sp>
        <p:nvSpPr>
          <p:cNvPr id="15" name="Shape 11"/>
          <p:cNvSpPr/>
          <p:nvPr/>
        </p:nvSpPr>
        <p:spPr>
          <a:xfrm>
            <a:off x="3172968" y="1024128"/>
            <a:ext cx="2788920" cy="3913632"/>
          </a:xfrm>
          <a:prstGeom prst="rect">
            <a:avLst/>
          </a:prstGeom>
          <a:solidFill>
            <a:srgbClr val="4A7C59"/>
          </a:solidFill>
          <a:ln w="12700">
            <a:solidFill>
              <a:srgbClr val="4A7C59"/>
            </a:solidFill>
            <a:prstDash val="solid"/>
          </a:ln>
        </p:spPr>
        <p:txBody>
          <a:bodyPr/>
          <a:lstStyle/>
          <a:p>
            <a:endParaRPr lang="en-GB"/>
          </a:p>
        </p:txBody>
      </p:sp>
      <p:sp>
        <p:nvSpPr>
          <p:cNvPr id="16" name="Shape 12"/>
          <p:cNvSpPr/>
          <p:nvPr/>
        </p:nvSpPr>
        <p:spPr>
          <a:xfrm>
            <a:off x="3172968" y="1024128"/>
            <a:ext cx="2788920" cy="566928"/>
          </a:xfrm>
          <a:prstGeom prst="rect">
            <a:avLst/>
          </a:prstGeom>
          <a:solidFill>
            <a:srgbClr val="162318"/>
          </a:solidFill>
          <a:ln w="12700">
            <a:solidFill>
              <a:srgbClr val="162318"/>
            </a:solidFill>
            <a:prstDash val="solid"/>
          </a:ln>
        </p:spPr>
        <p:txBody>
          <a:bodyPr/>
          <a:lstStyle/>
          <a:p>
            <a:endParaRPr lang="en-GB"/>
          </a:p>
        </p:txBody>
      </p:sp>
      <p:sp>
        <p:nvSpPr>
          <p:cNvPr id="17" name="Shape 13"/>
          <p:cNvSpPr/>
          <p:nvPr/>
        </p:nvSpPr>
        <p:spPr>
          <a:xfrm>
            <a:off x="3319272" y="1078992"/>
            <a:ext cx="438912" cy="438912"/>
          </a:xfrm>
          <a:prstGeom prst="ellipse">
            <a:avLst/>
          </a:prstGeom>
          <a:solidFill>
            <a:srgbClr val="7FB069"/>
          </a:solidFill>
          <a:ln w="12700">
            <a:solidFill>
              <a:srgbClr val="7FB069"/>
            </a:solidFill>
            <a:prstDash val="solid"/>
          </a:ln>
        </p:spPr>
        <p:txBody>
          <a:bodyPr/>
          <a:lstStyle/>
          <a:p>
            <a:endParaRPr lang="en-GB"/>
          </a:p>
        </p:txBody>
      </p:sp>
      <p:pic>
        <p:nvPicPr>
          <p:cNvPr id="18" name="Image 2" descr="preencoded.png"/>
          <p:cNvPicPr>
            <a:picLocks noChangeAspect="1"/>
          </p:cNvPicPr>
          <p:nvPr/>
        </p:nvPicPr>
        <p:blipFill>
          <a:blip r:embed="rId3"/>
          <a:stretch>
            <a:fillRect/>
          </a:stretch>
        </p:blipFill>
        <p:spPr>
          <a:xfrm>
            <a:off x="3402665" y="1162385"/>
            <a:ext cx="272125" cy="272125"/>
          </a:xfrm>
          <a:prstGeom prst="rect">
            <a:avLst/>
          </a:prstGeom>
        </p:spPr>
      </p:pic>
      <p:sp>
        <p:nvSpPr>
          <p:cNvPr id="19" name="Text 14"/>
          <p:cNvSpPr/>
          <p:nvPr/>
        </p:nvSpPr>
        <p:spPr>
          <a:xfrm>
            <a:off x="3858768" y="1042416"/>
            <a:ext cx="2011680" cy="530352"/>
          </a:xfrm>
          <a:prstGeom prst="rect">
            <a:avLst/>
          </a:prstGeom>
          <a:noFill/>
          <a:ln/>
        </p:spPr>
        <p:txBody>
          <a:bodyPr wrap="square" rtlCol="0" anchor="ctr"/>
          <a:lstStyle/>
          <a:p>
            <a:pPr marL="0" indent="0">
              <a:buNone/>
            </a:pPr>
            <a:r>
              <a:rPr lang="en-US" sz="1350" b="1" dirty="0">
                <a:solidFill>
                  <a:srgbClr val="FFFFFF"/>
                </a:solidFill>
              </a:rPr>
              <a:t>On-Page SEO</a:t>
            </a:r>
            <a:endParaRPr lang="en-US" sz="1350" dirty="0"/>
          </a:p>
        </p:txBody>
      </p:sp>
      <p:sp>
        <p:nvSpPr>
          <p:cNvPr id="20" name="Text 15"/>
          <p:cNvSpPr/>
          <p:nvPr/>
        </p:nvSpPr>
        <p:spPr>
          <a:xfrm>
            <a:off x="3310128" y="1691640"/>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Primary keywords: "organic café [city]", "eco-friendly coffee shop near me"</a:t>
            </a:r>
            <a:endParaRPr lang="en-US" sz="900" dirty="0"/>
          </a:p>
        </p:txBody>
      </p:sp>
      <p:sp>
        <p:nvSpPr>
          <p:cNvPr id="21" name="Text 16"/>
          <p:cNvSpPr/>
          <p:nvPr/>
        </p:nvSpPr>
        <p:spPr>
          <a:xfrm>
            <a:off x="3310128" y="2450592"/>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Long-tail: "best plant-based brunch", "sustainable café [city]"</a:t>
            </a:r>
            <a:endParaRPr lang="en-US" sz="900" dirty="0"/>
          </a:p>
        </p:txBody>
      </p:sp>
      <p:sp>
        <p:nvSpPr>
          <p:cNvPr id="22" name="Text 17"/>
          <p:cNvSpPr/>
          <p:nvPr/>
        </p:nvSpPr>
        <p:spPr>
          <a:xfrm>
            <a:off x="3310128" y="3209544"/>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Optimised title tags, meta descriptions (&lt;160 chars) on all pages</a:t>
            </a:r>
            <a:endParaRPr lang="en-US" sz="900" dirty="0"/>
          </a:p>
        </p:txBody>
      </p:sp>
      <p:sp>
        <p:nvSpPr>
          <p:cNvPr id="23" name="Text 18"/>
          <p:cNvSpPr/>
          <p:nvPr/>
        </p:nvSpPr>
        <p:spPr>
          <a:xfrm>
            <a:off x="3310128" y="3968496"/>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Alt text for all images; clean URL structure; mobile-first indexing</a:t>
            </a:r>
            <a:endParaRPr lang="en-US" sz="900" dirty="0"/>
          </a:p>
        </p:txBody>
      </p:sp>
      <p:sp>
        <p:nvSpPr>
          <p:cNvPr id="24" name="Shape 19"/>
          <p:cNvSpPr/>
          <p:nvPr/>
        </p:nvSpPr>
        <p:spPr>
          <a:xfrm>
            <a:off x="6117336" y="1024128"/>
            <a:ext cx="2788920" cy="3913632"/>
          </a:xfrm>
          <a:prstGeom prst="rect">
            <a:avLst/>
          </a:prstGeom>
          <a:solidFill>
            <a:srgbClr val="1E4D2B"/>
          </a:solidFill>
          <a:ln w="12700">
            <a:solidFill>
              <a:srgbClr val="1E4D2B"/>
            </a:solidFill>
            <a:prstDash val="solid"/>
          </a:ln>
        </p:spPr>
        <p:txBody>
          <a:bodyPr/>
          <a:lstStyle/>
          <a:p>
            <a:endParaRPr lang="en-GB"/>
          </a:p>
        </p:txBody>
      </p:sp>
      <p:sp>
        <p:nvSpPr>
          <p:cNvPr id="25" name="Shape 20"/>
          <p:cNvSpPr/>
          <p:nvPr/>
        </p:nvSpPr>
        <p:spPr>
          <a:xfrm>
            <a:off x="6117336" y="1024128"/>
            <a:ext cx="2788920" cy="566928"/>
          </a:xfrm>
          <a:prstGeom prst="rect">
            <a:avLst/>
          </a:prstGeom>
          <a:solidFill>
            <a:srgbClr val="162318"/>
          </a:solidFill>
          <a:ln w="12700">
            <a:solidFill>
              <a:srgbClr val="162318"/>
            </a:solidFill>
            <a:prstDash val="solid"/>
          </a:ln>
        </p:spPr>
        <p:txBody>
          <a:bodyPr/>
          <a:lstStyle/>
          <a:p>
            <a:endParaRPr lang="en-GB"/>
          </a:p>
        </p:txBody>
      </p:sp>
      <p:sp>
        <p:nvSpPr>
          <p:cNvPr id="26" name="Shape 21"/>
          <p:cNvSpPr/>
          <p:nvPr/>
        </p:nvSpPr>
        <p:spPr>
          <a:xfrm>
            <a:off x="6263640" y="1078992"/>
            <a:ext cx="438912" cy="438912"/>
          </a:xfrm>
          <a:prstGeom prst="ellipse">
            <a:avLst/>
          </a:prstGeom>
          <a:solidFill>
            <a:srgbClr val="7FB069"/>
          </a:solidFill>
          <a:ln w="12700">
            <a:solidFill>
              <a:srgbClr val="7FB069"/>
            </a:solidFill>
            <a:prstDash val="solid"/>
          </a:ln>
        </p:spPr>
        <p:txBody>
          <a:bodyPr/>
          <a:lstStyle/>
          <a:p>
            <a:endParaRPr lang="en-GB"/>
          </a:p>
        </p:txBody>
      </p:sp>
      <p:pic>
        <p:nvPicPr>
          <p:cNvPr id="27" name="Image 3" descr="preencoded.png"/>
          <p:cNvPicPr>
            <a:picLocks noChangeAspect="1"/>
          </p:cNvPicPr>
          <p:nvPr/>
        </p:nvPicPr>
        <p:blipFill>
          <a:blip r:embed="rId5"/>
          <a:stretch>
            <a:fillRect/>
          </a:stretch>
        </p:blipFill>
        <p:spPr>
          <a:xfrm>
            <a:off x="6347033" y="1162385"/>
            <a:ext cx="272125" cy="272125"/>
          </a:xfrm>
          <a:prstGeom prst="rect">
            <a:avLst/>
          </a:prstGeom>
        </p:spPr>
      </p:pic>
      <p:sp>
        <p:nvSpPr>
          <p:cNvPr id="28" name="Text 22"/>
          <p:cNvSpPr/>
          <p:nvPr/>
        </p:nvSpPr>
        <p:spPr>
          <a:xfrm>
            <a:off x="6803136" y="1042416"/>
            <a:ext cx="2011680" cy="530352"/>
          </a:xfrm>
          <a:prstGeom prst="rect">
            <a:avLst/>
          </a:prstGeom>
          <a:noFill/>
          <a:ln/>
        </p:spPr>
        <p:txBody>
          <a:bodyPr wrap="square" rtlCol="0" anchor="ctr"/>
          <a:lstStyle/>
          <a:p>
            <a:pPr marL="0" indent="0">
              <a:buNone/>
            </a:pPr>
            <a:r>
              <a:rPr lang="en-US" sz="1350" b="1" dirty="0">
                <a:solidFill>
                  <a:srgbClr val="FFFFFF"/>
                </a:solidFill>
              </a:rPr>
              <a:t>Technical &amp; Off-Page SEO</a:t>
            </a:r>
            <a:endParaRPr lang="en-US" sz="1350" dirty="0"/>
          </a:p>
        </p:txBody>
      </p:sp>
      <p:sp>
        <p:nvSpPr>
          <p:cNvPr id="29" name="Text 23"/>
          <p:cNvSpPr/>
          <p:nvPr/>
        </p:nvSpPr>
        <p:spPr>
          <a:xfrm>
            <a:off x="6254496" y="1691640"/>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Site speed target: &lt;2.5s (Core Web Vitals — LCP, CLS, FID)</a:t>
            </a:r>
            <a:endParaRPr lang="en-US" sz="900" dirty="0"/>
          </a:p>
        </p:txBody>
      </p:sp>
      <p:sp>
        <p:nvSpPr>
          <p:cNvPr id="30" name="Text 24"/>
          <p:cNvSpPr/>
          <p:nvPr/>
        </p:nvSpPr>
        <p:spPr>
          <a:xfrm>
            <a:off x="6254496" y="2450592"/>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SSL certificate (HTTPS) — ranking signal &amp; trust indicator</a:t>
            </a:r>
            <a:endParaRPr lang="en-US" sz="900" dirty="0"/>
          </a:p>
        </p:txBody>
      </p:sp>
      <p:sp>
        <p:nvSpPr>
          <p:cNvPr id="31" name="Text 25"/>
          <p:cNvSpPr/>
          <p:nvPr/>
        </p:nvSpPr>
        <p:spPr>
          <a:xfrm>
            <a:off x="6254496" y="3209544"/>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Guest blogs on eco-food websites for quality backlink building</a:t>
            </a:r>
            <a:endParaRPr lang="en-US" sz="900" dirty="0"/>
          </a:p>
        </p:txBody>
      </p:sp>
      <p:sp>
        <p:nvSpPr>
          <p:cNvPr id="32" name="Text 26"/>
          <p:cNvSpPr/>
          <p:nvPr/>
        </p:nvSpPr>
        <p:spPr>
          <a:xfrm>
            <a:off x="6254496" y="3968496"/>
            <a:ext cx="2560320" cy="685800"/>
          </a:xfrm>
          <a:prstGeom prst="rect">
            <a:avLst/>
          </a:prstGeom>
          <a:noFill/>
          <a:ln/>
        </p:spPr>
        <p:txBody>
          <a:bodyPr wrap="square" rtlCol="0" anchor="t"/>
          <a:lstStyle/>
          <a:p>
            <a:pPr marL="0" indent="0">
              <a:buNone/>
            </a:pPr>
            <a:r>
              <a:rPr lang="en-US" sz="900" b="1" dirty="0">
                <a:solidFill>
                  <a:srgbClr val="C9A84C"/>
                </a:solidFill>
              </a:rPr>
              <a:t>✓ </a:t>
            </a:r>
            <a:r>
              <a:rPr lang="en-US" sz="900" dirty="0">
                <a:solidFill>
                  <a:srgbClr val="FFFFFF"/>
                </a:solidFill>
              </a:rPr>
              <a:t>XML sitemap submitted to Google Search Console; monthly audits</a:t>
            </a:r>
            <a:endParaRPr lang="en-US" sz="900" dirty="0"/>
          </a:p>
        </p:txBody>
      </p:sp>
      <p:sp>
        <p:nvSpPr>
          <p:cNvPr id="33" name="Text 27"/>
          <p:cNvSpPr/>
          <p:nvPr/>
        </p:nvSpPr>
        <p:spPr>
          <a:xfrm>
            <a:off x="228600" y="4846320"/>
            <a:ext cx="8595360" cy="201168"/>
          </a:xfrm>
          <a:prstGeom prst="rect">
            <a:avLst/>
          </a:prstGeom>
          <a:noFill/>
          <a:ln/>
        </p:spPr>
        <p:txBody>
          <a:bodyPr wrap="square" rtlCol="0" anchor="ctr"/>
          <a:lstStyle/>
          <a:p>
            <a:pPr marL="0" indent="0">
              <a:buNone/>
            </a:pPr>
            <a:r>
              <a:rPr lang="en-US" sz="750" i="1" dirty="0">
                <a:solidFill>
                  <a:srgbClr val="64748B"/>
                </a:solidFill>
              </a:rPr>
              <a:t>IEEE Refs: [4], [15]</a:t>
            </a:r>
            <a:endParaRPr lang="en-US" sz="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Website Design &amp; Structure</a:t>
            </a:r>
            <a:endParaRPr lang="en-US" sz="2800" dirty="0"/>
          </a:p>
        </p:txBody>
      </p:sp>
      <p:sp>
        <p:nvSpPr>
          <p:cNvPr id="5" name="Text 2"/>
          <p:cNvSpPr/>
          <p:nvPr/>
        </p:nvSpPr>
        <p:spPr>
          <a:xfrm>
            <a:off x="6858000" y="256032"/>
            <a:ext cx="2103120" cy="365760"/>
          </a:xfrm>
          <a:prstGeom prst="rect">
            <a:avLst/>
          </a:prstGeom>
          <a:noFill/>
          <a:ln/>
        </p:spPr>
        <p:txBody>
          <a:bodyPr wrap="square" rtlCol="0" anchor="ctr"/>
          <a:lstStyle/>
          <a:p>
            <a:pPr marL="0" indent="0" algn="r">
              <a:buNone/>
            </a:pPr>
            <a:r>
              <a:rPr lang="en-US" sz="900" dirty="0">
                <a:solidFill>
                  <a:srgbClr val="E8E0CC"/>
                </a:solidFill>
              </a:rPr>
              <a:t>Online Presence · Section 03</a:t>
            </a:r>
            <a:endParaRPr lang="en-US" sz="900" dirty="0"/>
          </a:p>
        </p:txBody>
      </p:sp>
      <p:sp>
        <p:nvSpPr>
          <p:cNvPr id="6" name="Shape 3"/>
          <p:cNvSpPr/>
          <p:nvPr/>
        </p:nvSpPr>
        <p:spPr>
          <a:xfrm>
            <a:off x="228600" y="1024128"/>
            <a:ext cx="5029200" cy="3931920"/>
          </a:xfrm>
          <a:prstGeom prst="rect">
            <a:avLst/>
          </a:prstGeom>
          <a:solidFill>
            <a:srgbClr val="2D3748"/>
          </a:solidFill>
          <a:ln w="12700">
            <a:solidFill>
              <a:srgbClr val="2D3748"/>
            </a:solidFill>
            <a:prstDash val="solid"/>
          </a:ln>
          <a:effectLst>
            <a:outerShdw blurRad="101600" dist="25400" dir="8100000" algn="bl" rotWithShape="0">
              <a:srgbClr val="000000">
                <a:alpha val="20000"/>
              </a:srgbClr>
            </a:outerShdw>
          </a:effectLst>
        </p:spPr>
        <p:txBody>
          <a:bodyPr/>
          <a:lstStyle/>
          <a:p>
            <a:endParaRPr lang="en-GB"/>
          </a:p>
        </p:txBody>
      </p:sp>
      <p:sp>
        <p:nvSpPr>
          <p:cNvPr id="7" name="Shape 4"/>
          <p:cNvSpPr/>
          <p:nvPr/>
        </p:nvSpPr>
        <p:spPr>
          <a:xfrm>
            <a:off x="228600" y="1024128"/>
            <a:ext cx="5029200" cy="320040"/>
          </a:xfrm>
          <a:prstGeom prst="rect">
            <a:avLst/>
          </a:prstGeom>
          <a:solidFill>
            <a:srgbClr val="3D4A5C"/>
          </a:solidFill>
          <a:ln w="12700">
            <a:solidFill>
              <a:srgbClr val="3D4A5C"/>
            </a:solidFill>
            <a:prstDash val="solid"/>
          </a:ln>
        </p:spPr>
        <p:txBody>
          <a:bodyPr/>
          <a:lstStyle/>
          <a:p>
            <a:endParaRPr lang="en-GB"/>
          </a:p>
        </p:txBody>
      </p:sp>
      <p:sp>
        <p:nvSpPr>
          <p:cNvPr id="8" name="Shape 5"/>
          <p:cNvSpPr/>
          <p:nvPr/>
        </p:nvSpPr>
        <p:spPr>
          <a:xfrm>
            <a:off x="640080" y="1078992"/>
            <a:ext cx="3474720" cy="201168"/>
          </a:xfrm>
          <a:prstGeom prst="rect">
            <a:avLst/>
          </a:prstGeom>
          <a:solidFill>
            <a:srgbClr val="4A5568"/>
          </a:solidFill>
          <a:ln w="12700">
            <a:solidFill>
              <a:srgbClr val="4A5568"/>
            </a:solidFill>
            <a:prstDash val="solid"/>
          </a:ln>
        </p:spPr>
        <p:txBody>
          <a:bodyPr/>
          <a:lstStyle/>
          <a:p>
            <a:endParaRPr lang="en-GB"/>
          </a:p>
        </p:txBody>
      </p:sp>
      <p:sp>
        <p:nvSpPr>
          <p:cNvPr id="9" name="Text 6"/>
          <p:cNvSpPr/>
          <p:nvPr/>
        </p:nvSpPr>
        <p:spPr>
          <a:xfrm>
            <a:off x="658368" y="1088136"/>
            <a:ext cx="3438144" cy="182880"/>
          </a:xfrm>
          <a:prstGeom prst="rect">
            <a:avLst/>
          </a:prstGeom>
          <a:noFill/>
          <a:ln/>
        </p:spPr>
        <p:txBody>
          <a:bodyPr wrap="square" rtlCol="0" anchor="ctr"/>
          <a:lstStyle/>
          <a:p>
            <a:pPr marL="0" indent="0">
              <a:buNone/>
            </a:pPr>
            <a:r>
              <a:rPr lang="en-US" sz="700" dirty="0">
                <a:solidFill>
                  <a:srgbClr val="CBD5E1"/>
                </a:solidFill>
              </a:rPr>
              <a:t>www.urbangreencafe.com</a:t>
            </a:r>
            <a:endParaRPr lang="en-US" sz="700" dirty="0"/>
          </a:p>
        </p:txBody>
      </p:sp>
      <p:sp>
        <p:nvSpPr>
          <p:cNvPr id="10" name="Shape 7"/>
          <p:cNvSpPr/>
          <p:nvPr/>
        </p:nvSpPr>
        <p:spPr>
          <a:xfrm>
            <a:off x="292608" y="1088136"/>
            <a:ext cx="91440" cy="91440"/>
          </a:xfrm>
          <a:prstGeom prst="ellipse">
            <a:avLst/>
          </a:prstGeom>
          <a:solidFill>
            <a:srgbClr val="D0021B"/>
          </a:solidFill>
          <a:ln w="12700">
            <a:solidFill>
              <a:srgbClr val="D0021B"/>
            </a:solidFill>
            <a:prstDash val="solid"/>
          </a:ln>
        </p:spPr>
        <p:txBody>
          <a:bodyPr/>
          <a:lstStyle/>
          <a:p>
            <a:endParaRPr lang="en-GB"/>
          </a:p>
        </p:txBody>
      </p:sp>
      <p:sp>
        <p:nvSpPr>
          <p:cNvPr id="11" name="Shape 8"/>
          <p:cNvSpPr/>
          <p:nvPr/>
        </p:nvSpPr>
        <p:spPr>
          <a:xfrm>
            <a:off x="429768" y="1088136"/>
            <a:ext cx="91440" cy="91440"/>
          </a:xfrm>
          <a:prstGeom prst="ellipse">
            <a:avLst/>
          </a:prstGeom>
          <a:solidFill>
            <a:srgbClr val="F5A623"/>
          </a:solidFill>
          <a:ln w="12700">
            <a:solidFill>
              <a:srgbClr val="F5A623"/>
            </a:solidFill>
            <a:prstDash val="solid"/>
          </a:ln>
        </p:spPr>
        <p:txBody>
          <a:bodyPr/>
          <a:lstStyle/>
          <a:p>
            <a:endParaRPr lang="en-GB"/>
          </a:p>
        </p:txBody>
      </p:sp>
      <p:sp>
        <p:nvSpPr>
          <p:cNvPr id="12" name="Shape 9"/>
          <p:cNvSpPr/>
          <p:nvPr/>
        </p:nvSpPr>
        <p:spPr>
          <a:xfrm>
            <a:off x="566928" y="1088136"/>
            <a:ext cx="91440" cy="91440"/>
          </a:xfrm>
          <a:prstGeom prst="ellipse">
            <a:avLst/>
          </a:prstGeom>
          <a:solidFill>
            <a:srgbClr val="27AE60"/>
          </a:solidFill>
          <a:ln w="12700">
            <a:solidFill>
              <a:srgbClr val="27AE60"/>
            </a:solidFill>
            <a:prstDash val="solid"/>
          </a:ln>
        </p:spPr>
        <p:txBody>
          <a:bodyPr/>
          <a:lstStyle/>
          <a:p>
            <a:endParaRPr lang="en-GB"/>
          </a:p>
        </p:txBody>
      </p:sp>
      <p:sp>
        <p:nvSpPr>
          <p:cNvPr id="13" name="Shape 10"/>
          <p:cNvSpPr/>
          <p:nvPr/>
        </p:nvSpPr>
        <p:spPr>
          <a:xfrm>
            <a:off x="228600" y="1344168"/>
            <a:ext cx="5029200" cy="320040"/>
          </a:xfrm>
          <a:prstGeom prst="rect">
            <a:avLst/>
          </a:prstGeom>
          <a:solidFill>
            <a:srgbClr val="1E4D2B"/>
          </a:solidFill>
          <a:ln w="12700">
            <a:solidFill>
              <a:srgbClr val="1E4D2B"/>
            </a:solidFill>
            <a:prstDash val="solid"/>
          </a:ln>
        </p:spPr>
        <p:txBody>
          <a:bodyPr/>
          <a:lstStyle/>
          <a:p>
            <a:endParaRPr lang="en-GB"/>
          </a:p>
        </p:txBody>
      </p:sp>
      <p:pic>
        <p:nvPicPr>
          <p:cNvPr id="14" name="Image 1" descr="preencoded.png"/>
          <p:cNvPicPr>
            <a:picLocks noChangeAspect="1"/>
          </p:cNvPicPr>
          <p:nvPr/>
        </p:nvPicPr>
        <p:blipFill>
          <a:blip r:embed="rId4"/>
          <a:stretch>
            <a:fillRect/>
          </a:stretch>
        </p:blipFill>
        <p:spPr>
          <a:xfrm>
            <a:off x="292608" y="1344168"/>
            <a:ext cx="320040" cy="320040"/>
          </a:xfrm>
          <a:prstGeom prst="rect">
            <a:avLst/>
          </a:prstGeom>
        </p:spPr>
      </p:pic>
      <p:sp>
        <p:nvSpPr>
          <p:cNvPr id="15" name="Text 11"/>
          <p:cNvSpPr/>
          <p:nvPr/>
        </p:nvSpPr>
        <p:spPr>
          <a:xfrm>
            <a:off x="658368" y="1362456"/>
            <a:ext cx="1828800" cy="274320"/>
          </a:xfrm>
          <a:prstGeom prst="rect">
            <a:avLst/>
          </a:prstGeom>
          <a:noFill/>
          <a:ln/>
        </p:spPr>
        <p:txBody>
          <a:bodyPr wrap="square" rtlCol="0" anchor="ctr"/>
          <a:lstStyle/>
          <a:p>
            <a:pPr marL="0" indent="0">
              <a:buNone/>
            </a:pPr>
            <a:r>
              <a:rPr lang="en-US" sz="700" b="1" dirty="0">
                <a:solidFill>
                  <a:srgbClr val="7FB069"/>
                </a:solidFill>
                <a:latin typeface="Georgia" pitchFamily="34" charset="0"/>
                <a:ea typeface="Georgia" pitchFamily="34" charset="-122"/>
                <a:cs typeface="Georgia" pitchFamily="34" charset="-120"/>
              </a:rPr>
              <a:t>URBAN GREEN CAFÉ</a:t>
            </a:r>
            <a:endParaRPr lang="en-US" sz="700" dirty="0"/>
          </a:p>
        </p:txBody>
      </p:sp>
      <p:sp>
        <p:nvSpPr>
          <p:cNvPr id="16" name="Text 12"/>
          <p:cNvSpPr/>
          <p:nvPr/>
        </p:nvSpPr>
        <p:spPr>
          <a:xfrm>
            <a:off x="2606040" y="1362456"/>
            <a:ext cx="502920" cy="274320"/>
          </a:xfrm>
          <a:prstGeom prst="rect">
            <a:avLst/>
          </a:prstGeom>
          <a:noFill/>
          <a:ln/>
        </p:spPr>
        <p:txBody>
          <a:bodyPr wrap="square" rtlCol="0" anchor="ctr"/>
          <a:lstStyle/>
          <a:p>
            <a:pPr marL="0" indent="0" algn="ctr">
              <a:buNone/>
            </a:pPr>
            <a:r>
              <a:rPr lang="en-US" sz="650" dirty="0">
                <a:solidFill>
                  <a:srgbClr val="FFFFFF"/>
                </a:solidFill>
              </a:rPr>
              <a:t>Home</a:t>
            </a:r>
            <a:endParaRPr lang="en-US" sz="650" dirty="0"/>
          </a:p>
        </p:txBody>
      </p:sp>
      <p:sp>
        <p:nvSpPr>
          <p:cNvPr id="17" name="Text 13"/>
          <p:cNvSpPr/>
          <p:nvPr/>
        </p:nvSpPr>
        <p:spPr>
          <a:xfrm>
            <a:off x="3127248" y="1362456"/>
            <a:ext cx="502920" cy="274320"/>
          </a:xfrm>
          <a:prstGeom prst="rect">
            <a:avLst/>
          </a:prstGeom>
          <a:noFill/>
          <a:ln/>
        </p:spPr>
        <p:txBody>
          <a:bodyPr wrap="square" rtlCol="0" anchor="ctr"/>
          <a:lstStyle/>
          <a:p>
            <a:pPr marL="0" indent="0" algn="ctr">
              <a:buNone/>
            </a:pPr>
            <a:r>
              <a:rPr lang="en-US" sz="650" dirty="0">
                <a:solidFill>
                  <a:srgbClr val="FFFFFF"/>
                </a:solidFill>
              </a:rPr>
              <a:t>Menu</a:t>
            </a:r>
            <a:endParaRPr lang="en-US" sz="650" dirty="0"/>
          </a:p>
        </p:txBody>
      </p:sp>
      <p:sp>
        <p:nvSpPr>
          <p:cNvPr id="18" name="Text 14"/>
          <p:cNvSpPr/>
          <p:nvPr/>
        </p:nvSpPr>
        <p:spPr>
          <a:xfrm>
            <a:off x="3648456" y="1362456"/>
            <a:ext cx="502920" cy="274320"/>
          </a:xfrm>
          <a:prstGeom prst="rect">
            <a:avLst/>
          </a:prstGeom>
          <a:noFill/>
          <a:ln/>
        </p:spPr>
        <p:txBody>
          <a:bodyPr wrap="square" rtlCol="0" anchor="ctr"/>
          <a:lstStyle/>
          <a:p>
            <a:pPr marL="0" indent="0" algn="ctr">
              <a:buNone/>
            </a:pPr>
            <a:r>
              <a:rPr lang="en-US" sz="650" dirty="0">
                <a:solidFill>
                  <a:srgbClr val="FFFFFF"/>
                </a:solidFill>
              </a:rPr>
              <a:t>About</a:t>
            </a:r>
            <a:endParaRPr lang="en-US" sz="650" dirty="0"/>
          </a:p>
        </p:txBody>
      </p:sp>
      <p:sp>
        <p:nvSpPr>
          <p:cNvPr id="19" name="Text 15"/>
          <p:cNvSpPr/>
          <p:nvPr/>
        </p:nvSpPr>
        <p:spPr>
          <a:xfrm>
            <a:off x="4169664" y="1362456"/>
            <a:ext cx="502920" cy="274320"/>
          </a:xfrm>
          <a:prstGeom prst="rect">
            <a:avLst/>
          </a:prstGeom>
          <a:noFill/>
          <a:ln/>
        </p:spPr>
        <p:txBody>
          <a:bodyPr wrap="square" rtlCol="0" anchor="ctr"/>
          <a:lstStyle/>
          <a:p>
            <a:pPr marL="0" indent="0" algn="ctr">
              <a:buNone/>
            </a:pPr>
            <a:r>
              <a:rPr lang="en-US" sz="650" dirty="0">
                <a:solidFill>
                  <a:srgbClr val="FFFFFF"/>
                </a:solidFill>
              </a:rPr>
              <a:t>Blog</a:t>
            </a:r>
            <a:endParaRPr lang="en-US" sz="650" dirty="0"/>
          </a:p>
        </p:txBody>
      </p:sp>
      <p:sp>
        <p:nvSpPr>
          <p:cNvPr id="20" name="Text 16"/>
          <p:cNvSpPr/>
          <p:nvPr/>
        </p:nvSpPr>
        <p:spPr>
          <a:xfrm>
            <a:off x="4690872" y="1362456"/>
            <a:ext cx="502920" cy="274320"/>
          </a:xfrm>
          <a:prstGeom prst="rect">
            <a:avLst/>
          </a:prstGeom>
          <a:noFill/>
          <a:ln/>
        </p:spPr>
        <p:txBody>
          <a:bodyPr wrap="square" rtlCol="0" anchor="ctr"/>
          <a:lstStyle/>
          <a:p>
            <a:pPr marL="0" indent="0" algn="ctr">
              <a:buNone/>
            </a:pPr>
            <a:r>
              <a:rPr lang="en-US" sz="650" dirty="0">
                <a:solidFill>
                  <a:srgbClr val="FFFFFF"/>
                </a:solidFill>
              </a:rPr>
              <a:t>Contact</a:t>
            </a:r>
            <a:endParaRPr lang="en-US" sz="650" dirty="0"/>
          </a:p>
        </p:txBody>
      </p:sp>
      <p:sp>
        <p:nvSpPr>
          <p:cNvPr id="21" name="Shape 17"/>
          <p:cNvSpPr/>
          <p:nvPr/>
        </p:nvSpPr>
        <p:spPr>
          <a:xfrm>
            <a:off x="228600" y="1664208"/>
            <a:ext cx="5029200" cy="1051560"/>
          </a:xfrm>
          <a:prstGeom prst="rect">
            <a:avLst/>
          </a:prstGeom>
          <a:solidFill>
            <a:srgbClr val="4A7C59"/>
          </a:solidFill>
          <a:ln w="12700">
            <a:solidFill>
              <a:srgbClr val="4A7C59"/>
            </a:solidFill>
            <a:prstDash val="solid"/>
          </a:ln>
        </p:spPr>
        <p:txBody>
          <a:bodyPr/>
          <a:lstStyle/>
          <a:p>
            <a:endParaRPr lang="en-GB"/>
          </a:p>
        </p:txBody>
      </p:sp>
      <p:sp>
        <p:nvSpPr>
          <p:cNvPr id="22" name="Shape 18"/>
          <p:cNvSpPr/>
          <p:nvPr/>
        </p:nvSpPr>
        <p:spPr>
          <a:xfrm>
            <a:off x="228600" y="1664208"/>
            <a:ext cx="5029200" cy="1051560"/>
          </a:xfrm>
          <a:prstGeom prst="rect">
            <a:avLst/>
          </a:prstGeom>
          <a:solidFill>
            <a:srgbClr val="162318"/>
          </a:solidFill>
          <a:ln w="12700">
            <a:solidFill>
              <a:srgbClr val="162318"/>
            </a:solidFill>
            <a:prstDash val="solid"/>
          </a:ln>
        </p:spPr>
        <p:txBody>
          <a:bodyPr/>
          <a:lstStyle/>
          <a:p>
            <a:endParaRPr lang="en-GB"/>
          </a:p>
        </p:txBody>
      </p:sp>
      <p:sp>
        <p:nvSpPr>
          <p:cNvPr id="23" name="Text 19"/>
          <p:cNvSpPr/>
          <p:nvPr/>
        </p:nvSpPr>
        <p:spPr>
          <a:xfrm>
            <a:off x="365760" y="1783080"/>
            <a:ext cx="3200400" cy="347472"/>
          </a:xfrm>
          <a:prstGeom prst="rect">
            <a:avLst/>
          </a:prstGeom>
          <a:noFill/>
          <a:ln/>
        </p:spPr>
        <p:txBody>
          <a:bodyPr wrap="square" rtlCol="0" anchor="ctr"/>
          <a:lstStyle/>
          <a:p>
            <a:pPr marL="0" indent="0">
              <a:buNone/>
            </a:pPr>
            <a:r>
              <a:rPr lang="en-US" sz="1300" b="1" dirty="0">
                <a:solidFill>
                  <a:srgbClr val="FFFFFF"/>
                </a:solidFill>
                <a:latin typeface="Georgia" pitchFamily="34" charset="0"/>
                <a:ea typeface="Georgia" pitchFamily="34" charset="-122"/>
                <a:cs typeface="Georgia" pitchFamily="34" charset="-120"/>
              </a:rPr>
              <a:t>Fresh, Organic &amp; Local</a:t>
            </a:r>
            <a:endParaRPr lang="en-US" sz="1300" dirty="0"/>
          </a:p>
        </p:txBody>
      </p:sp>
      <p:sp>
        <p:nvSpPr>
          <p:cNvPr id="24" name="Text 20"/>
          <p:cNvSpPr/>
          <p:nvPr/>
        </p:nvSpPr>
        <p:spPr>
          <a:xfrm>
            <a:off x="365760" y="2121408"/>
            <a:ext cx="2743200" cy="201168"/>
          </a:xfrm>
          <a:prstGeom prst="rect">
            <a:avLst/>
          </a:prstGeom>
          <a:noFill/>
          <a:ln/>
        </p:spPr>
        <p:txBody>
          <a:bodyPr wrap="square" rtlCol="0" anchor="ctr"/>
          <a:lstStyle/>
          <a:p>
            <a:pPr marL="0" indent="0">
              <a:buNone/>
            </a:pPr>
            <a:r>
              <a:rPr lang="en-US" sz="800" i="1" dirty="0">
                <a:solidFill>
                  <a:srgbClr val="E8E0CC"/>
                </a:solidFill>
              </a:rPr>
              <a:t>"Fresh Flavors, Local Vibes"</a:t>
            </a:r>
            <a:endParaRPr lang="en-US" sz="800" dirty="0"/>
          </a:p>
        </p:txBody>
      </p:sp>
      <p:sp>
        <p:nvSpPr>
          <p:cNvPr id="25" name="Shape 21"/>
          <p:cNvSpPr/>
          <p:nvPr/>
        </p:nvSpPr>
        <p:spPr>
          <a:xfrm>
            <a:off x="384048" y="2359152"/>
            <a:ext cx="1005840" cy="219456"/>
          </a:xfrm>
          <a:prstGeom prst="rect">
            <a:avLst/>
          </a:prstGeom>
          <a:solidFill>
            <a:srgbClr val="C9A84C"/>
          </a:solidFill>
          <a:ln w="12700">
            <a:solidFill>
              <a:srgbClr val="C9A84C"/>
            </a:solidFill>
            <a:prstDash val="solid"/>
          </a:ln>
        </p:spPr>
        <p:txBody>
          <a:bodyPr/>
          <a:lstStyle/>
          <a:p>
            <a:endParaRPr lang="en-GB"/>
          </a:p>
        </p:txBody>
      </p:sp>
      <p:sp>
        <p:nvSpPr>
          <p:cNvPr id="26" name="Text 22"/>
          <p:cNvSpPr/>
          <p:nvPr/>
        </p:nvSpPr>
        <p:spPr>
          <a:xfrm>
            <a:off x="384048" y="2359152"/>
            <a:ext cx="1005840" cy="219456"/>
          </a:xfrm>
          <a:prstGeom prst="rect">
            <a:avLst/>
          </a:prstGeom>
          <a:noFill/>
          <a:ln/>
        </p:spPr>
        <p:txBody>
          <a:bodyPr wrap="square" lIns="0" tIns="0" rIns="0" bIns="0" rtlCol="0" anchor="ctr"/>
          <a:lstStyle/>
          <a:p>
            <a:pPr marL="0" indent="0" algn="ctr">
              <a:buNone/>
            </a:pPr>
            <a:r>
              <a:rPr lang="en-US" sz="700" b="1" dirty="0">
                <a:solidFill>
                  <a:srgbClr val="162318"/>
                </a:solidFill>
              </a:rPr>
              <a:t>View Menu →</a:t>
            </a:r>
            <a:endParaRPr lang="en-US" sz="700" dirty="0"/>
          </a:p>
        </p:txBody>
      </p:sp>
      <p:pic>
        <p:nvPicPr>
          <p:cNvPr id="27" name="Image 2" descr="preencoded.png"/>
          <p:cNvPicPr>
            <a:picLocks noChangeAspect="1"/>
          </p:cNvPicPr>
          <p:nvPr/>
        </p:nvPicPr>
        <p:blipFill>
          <a:blip r:embed="rId4">
            <a:alphaModFix amt="80000"/>
          </a:blip>
          <a:stretch>
            <a:fillRect/>
          </a:stretch>
        </p:blipFill>
        <p:spPr>
          <a:xfrm>
            <a:off x="3657600" y="1719072"/>
            <a:ext cx="1371600" cy="914400"/>
          </a:xfrm>
          <a:prstGeom prst="rect">
            <a:avLst/>
          </a:prstGeom>
        </p:spPr>
      </p:pic>
      <p:sp>
        <p:nvSpPr>
          <p:cNvPr id="28" name="Shape 23"/>
          <p:cNvSpPr/>
          <p:nvPr/>
        </p:nvSpPr>
        <p:spPr>
          <a:xfrm>
            <a:off x="228600" y="2715768"/>
            <a:ext cx="5029200" cy="256032"/>
          </a:xfrm>
          <a:prstGeom prst="rect">
            <a:avLst/>
          </a:prstGeom>
          <a:solidFill>
            <a:srgbClr val="E8E0CC"/>
          </a:solidFill>
          <a:ln w="12700">
            <a:solidFill>
              <a:srgbClr val="E8E0CC"/>
            </a:solidFill>
            <a:prstDash val="solid"/>
          </a:ln>
        </p:spPr>
        <p:txBody>
          <a:bodyPr/>
          <a:lstStyle/>
          <a:p>
            <a:endParaRPr lang="en-GB"/>
          </a:p>
        </p:txBody>
      </p:sp>
      <p:sp>
        <p:nvSpPr>
          <p:cNvPr id="29" name="Text 24"/>
          <p:cNvSpPr/>
          <p:nvPr/>
        </p:nvSpPr>
        <p:spPr>
          <a:xfrm>
            <a:off x="320040" y="2715768"/>
            <a:ext cx="4846320" cy="256032"/>
          </a:xfrm>
          <a:prstGeom prst="rect">
            <a:avLst/>
          </a:prstGeom>
          <a:noFill/>
          <a:ln/>
        </p:spPr>
        <p:txBody>
          <a:bodyPr wrap="square" rtlCol="0" anchor="ctr"/>
          <a:lstStyle/>
          <a:p>
            <a:pPr marL="0" indent="0" algn="ctr">
              <a:buNone/>
            </a:pPr>
            <a:r>
              <a:rPr lang="en-US" sz="700" b="1" kern="0" spc="200" dirty="0">
                <a:solidFill>
                  <a:srgbClr val="1E4D2B"/>
                </a:solidFill>
              </a:rPr>
              <a:t>WHY URBAN GREEN?</a:t>
            </a:r>
            <a:endParaRPr lang="en-US" sz="700" dirty="0"/>
          </a:p>
        </p:txBody>
      </p:sp>
      <p:sp>
        <p:nvSpPr>
          <p:cNvPr id="30" name="Shape 25"/>
          <p:cNvSpPr/>
          <p:nvPr/>
        </p:nvSpPr>
        <p:spPr>
          <a:xfrm>
            <a:off x="320040" y="2971800"/>
            <a:ext cx="1143000" cy="804672"/>
          </a:xfrm>
          <a:prstGeom prst="rect">
            <a:avLst/>
          </a:prstGeom>
          <a:solidFill>
            <a:srgbClr val="1E4D2B"/>
          </a:solidFill>
          <a:ln w="12700">
            <a:solidFill>
              <a:srgbClr val="1E4D2B"/>
            </a:solidFill>
            <a:prstDash val="solid"/>
          </a:ln>
        </p:spPr>
        <p:txBody>
          <a:bodyPr/>
          <a:lstStyle/>
          <a:p>
            <a:endParaRPr lang="en-GB"/>
          </a:p>
        </p:txBody>
      </p:sp>
      <p:sp>
        <p:nvSpPr>
          <p:cNvPr id="31" name="Text 26"/>
          <p:cNvSpPr/>
          <p:nvPr/>
        </p:nvSpPr>
        <p:spPr>
          <a:xfrm>
            <a:off x="320040" y="2999232"/>
            <a:ext cx="1143000" cy="274320"/>
          </a:xfrm>
          <a:prstGeom prst="rect">
            <a:avLst/>
          </a:prstGeom>
          <a:noFill/>
          <a:ln/>
        </p:spPr>
        <p:txBody>
          <a:bodyPr wrap="square" rtlCol="0" anchor="ctr"/>
          <a:lstStyle/>
          <a:p>
            <a:pPr marL="0" indent="0" algn="ctr">
              <a:buNone/>
            </a:pPr>
            <a:r>
              <a:rPr lang="en-US" sz="1100" dirty="0">
                <a:solidFill>
                  <a:srgbClr val="000000"/>
                </a:solidFill>
              </a:rPr>
              <a:t>🌿</a:t>
            </a:r>
            <a:endParaRPr lang="en-US" sz="1100" dirty="0"/>
          </a:p>
        </p:txBody>
      </p:sp>
      <p:sp>
        <p:nvSpPr>
          <p:cNvPr id="32" name="Text 27"/>
          <p:cNvSpPr/>
          <p:nvPr/>
        </p:nvSpPr>
        <p:spPr>
          <a:xfrm>
            <a:off x="320040" y="3291840"/>
            <a:ext cx="1143000" cy="201168"/>
          </a:xfrm>
          <a:prstGeom prst="rect">
            <a:avLst/>
          </a:prstGeom>
          <a:noFill/>
          <a:ln/>
        </p:spPr>
        <p:txBody>
          <a:bodyPr wrap="square" rtlCol="0" anchor="ctr"/>
          <a:lstStyle/>
          <a:p>
            <a:pPr marL="0" indent="0" algn="ctr">
              <a:buNone/>
            </a:pPr>
            <a:r>
              <a:rPr lang="en-US" sz="700" b="1" dirty="0">
                <a:solidFill>
                  <a:srgbClr val="7FB069"/>
                </a:solidFill>
              </a:rPr>
              <a:t>Organic</a:t>
            </a:r>
            <a:endParaRPr lang="en-US" sz="700" dirty="0"/>
          </a:p>
        </p:txBody>
      </p:sp>
      <p:sp>
        <p:nvSpPr>
          <p:cNvPr id="33" name="Text 28"/>
          <p:cNvSpPr/>
          <p:nvPr/>
        </p:nvSpPr>
        <p:spPr>
          <a:xfrm>
            <a:off x="320040" y="3474720"/>
            <a:ext cx="1143000" cy="256032"/>
          </a:xfrm>
          <a:prstGeom prst="rect">
            <a:avLst/>
          </a:prstGeom>
          <a:noFill/>
          <a:ln/>
        </p:spPr>
        <p:txBody>
          <a:bodyPr wrap="square" rtlCol="0" anchor="ctr"/>
          <a:lstStyle/>
          <a:p>
            <a:pPr marL="0" indent="0" algn="ctr">
              <a:buNone/>
            </a:pPr>
            <a:r>
              <a:rPr lang="en-US" sz="600" dirty="0">
                <a:solidFill>
                  <a:srgbClr val="E8E0CC"/>
                </a:solidFill>
              </a:rPr>
              <a:t>100% organic ingredients</a:t>
            </a:r>
            <a:endParaRPr lang="en-US" sz="600" dirty="0"/>
          </a:p>
        </p:txBody>
      </p:sp>
      <p:sp>
        <p:nvSpPr>
          <p:cNvPr id="34" name="Shape 29"/>
          <p:cNvSpPr/>
          <p:nvPr/>
        </p:nvSpPr>
        <p:spPr>
          <a:xfrm>
            <a:off x="1554480" y="2971800"/>
            <a:ext cx="1143000" cy="804672"/>
          </a:xfrm>
          <a:prstGeom prst="rect">
            <a:avLst/>
          </a:prstGeom>
          <a:solidFill>
            <a:srgbClr val="1E4D2B"/>
          </a:solidFill>
          <a:ln w="12700">
            <a:solidFill>
              <a:srgbClr val="1E4D2B"/>
            </a:solidFill>
            <a:prstDash val="solid"/>
          </a:ln>
        </p:spPr>
        <p:txBody>
          <a:bodyPr/>
          <a:lstStyle/>
          <a:p>
            <a:endParaRPr lang="en-GB"/>
          </a:p>
        </p:txBody>
      </p:sp>
      <p:sp>
        <p:nvSpPr>
          <p:cNvPr id="35" name="Text 30"/>
          <p:cNvSpPr/>
          <p:nvPr/>
        </p:nvSpPr>
        <p:spPr>
          <a:xfrm>
            <a:off x="1554480" y="2999232"/>
            <a:ext cx="1143000" cy="274320"/>
          </a:xfrm>
          <a:prstGeom prst="rect">
            <a:avLst/>
          </a:prstGeom>
          <a:noFill/>
          <a:ln/>
        </p:spPr>
        <p:txBody>
          <a:bodyPr wrap="square" rtlCol="0" anchor="ctr"/>
          <a:lstStyle/>
          <a:p>
            <a:pPr marL="0" indent="0" algn="ctr">
              <a:buNone/>
            </a:pPr>
            <a:r>
              <a:rPr lang="en-US" sz="1100" dirty="0">
                <a:solidFill>
                  <a:srgbClr val="000000"/>
                </a:solidFill>
              </a:rPr>
              <a:t>☕</a:t>
            </a:r>
            <a:endParaRPr lang="en-US" sz="1100" dirty="0"/>
          </a:p>
        </p:txBody>
      </p:sp>
      <p:sp>
        <p:nvSpPr>
          <p:cNvPr id="36" name="Text 31"/>
          <p:cNvSpPr/>
          <p:nvPr/>
        </p:nvSpPr>
        <p:spPr>
          <a:xfrm>
            <a:off x="1554480" y="3291840"/>
            <a:ext cx="1143000" cy="201168"/>
          </a:xfrm>
          <a:prstGeom prst="rect">
            <a:avLst/>
          </a:prstGeom>
          <a:noFill/>
          <a:ln/>
        </p:spPr>
        <p:txBody>
          <a:bodyPr wrap="square" rtlCol="0" anchor="ctr"/>
          <a:lstStyle/>
          <a:p>
            <a:pPr marL="0" indent="0" algn="ctr">
              <a:buNone/>
            </a:pPr>
            <a:r>
              <a:rPr lang="en-US" sz="700" b="1" dirty="0">
                <a:solidFill>
                  <a:srgbClr val="7FB069"/>
                </a:solidFill>
              </a:rPr>
              <a:t>Artisan</a:t>
            </a:r>
            <a:endParaRPr lang="en-US" sz="700" dirty="0"/>
          </a:p>
        </p:txBody>
      </p:sp>
      <p:sp>
        <p:nvSpPr>
          <p:cNvPr id="37" name="Text 32"/>
          <p:cNvSpPr/>
          <p:nvPr/>
        </p:nvSpPr>
        <p:spPr>
          <a:xfrm>
            <a:off x="1554480" y="3474720"/>
            <a:ext cx="1143000" cy="256032"/>
          </a:xfrm>
          <a:prstGeom prst="rect">
            <a:avLst/>
          </a:prstGeom>
          <a:noFill/>
          <a:ln/>
        </p:spPr>
        <p:txBody>
          <a:bodyPr wrap="square" rtlCol="0" anchor="ctr"/>
          <a:lstStyle/>
          <a:p>
            <a:pPr marL="0" indent="0" algn="ctr">
              <a:buNone/>
            </a:pPr>
            <a:r>
              <a:rPr lang="en-US" sz="600" dirty="0">
                <a:solidFill>
                  <a:srgbClr val="E8E0CC"/>
                </a:solidFill>
              </a:rPr>
              <a:t>Craft coffee &amp; teas</a:t>
            </a:r>
            <a:endParaRPr lang="en-US" sz="600" dirty="0"/>
          </a:p>
        </p:txBody>
      </p:sp>
      <p:sp>
        <p:nvSpPr>
          <p:cNvPr id="38" name="Shape 33"/>
          <p:cNvSpPr/>
          <p:nvPr/>
        </p:nvSpPr>
        <p:spPr>
          <a:xfrm>
            <a:off x="2788920" y="2971800"/>
            <a:ext cx="1143000" cy="804672"/>
          </a:xfrm>
          <a:prstGeom prst="rect">
            <a:avLst/>
          </a:prstGeom>
          <a:solidFill>
            <a:srgbClr val="1E4D2B"/>
          </a:solidFill>
          <a:ln w="12700">
            <a:solidFill>
              <a:srgbClr val="1E4D2B"/>
            </a:solidFill>
            <a:prstDash val="solid"/>
          </a:ln>
        </p:spPr>
        <p:txBody>
          <a:bodyPr/>
          <a:lstStyle/>
          <a:p>
            <a:endParaRPr lang="en-GB"/>
          </a:p>
        </p:txBody>
      </p:sp>
      <p:sp>
        <p:nvSpPr>
          <p:cNvPr id="39" name="Text 34"/>
          <p:cNvSpPr/>
          <p:nvPr/>
        </p:nvSpPr>
        <p:spPr>
          <a:xfrm>
            <a:off x="2788920" y="2999232"/>
            <a:ext cx="1143000" cy="274320"/>
          </a:xfrm>
          <a:prstGeom prst="rect">
            <a:avLst/>
          </a:prstGeom>
          <a:noFill/>
          <a:ln/>
        </p:spPr>
        <p:txBody>
          <a:bodyPr wrap="square" rtlCol="0" anchor="ctr"/>
          <a:lstStyle/>
          <a:p>
            <a:pPr marL="0" indent="0" algn="ctr">
              <a:buNone/>
            </a:pPr>
            <a:r>
              <a:rPr lang="en-US" sz="1100" dirty="0">
                <a:solidFill>
                  <a:srgbClr val="000000"/>
                </a:solidFill>
              </a:rPr>
              <a:t>♻️</a:t>
            </a:r>
            <a:endParaRPr lang="en-US" sz="1100" dirty="0"/>
          </a:p>
        </p:txBody>
      </p:sp>
      <p:sp>
        <p:nvSpPr>
          <p:cNvPr id="40" name="Text 35"/>
          <p:cNvSpPr/>
          <p:nvPr/>
        </p:nvSpPr>
        <p:spPr>
          <a:xfrm>
            <a:off x="2788920" y="3291840"/>
            <a:ext cx="1143000" cy="201168"/>
          </a:xfrm>
          <a:prstGeom prst="rect">
            <a:avLst/>
          </a:prstGeom>
          <a:noFill/>
          <a:ln/>
        </p:spPr>
        <p:txBody>
          <a:bodyPr wrap="square" rtlCol="0" anchor="ctr"/>
          <a:lstStyle/>
          <a:p>
            <a:pPr marL="0" indent="0" algn="ctr">
              <a:buNone/>
            </a:pPr>
            <a:r>
              <a:rPr lang="en-US" sz="700" b="1" dirty="0">
                <a:solidFill>
                  <a:srgbClr val="7FB069"/>
                </a:solidFill>
              </a:rPr>
              <a:t>Eco</a:t>
            </a:r>
            <a:endParaRPr lang="en-US" sz="700" dirty="0"/>
          </a:p>
        </p:txBody>
      </p:sp>
      <p:sp>
        <p:nvSpPr>
          <p:cNvPr id="41" name="Text 36"/>
          <p:cNvSpPr/>
          <p:nvPr/>
        </p:nvSpPr>
        <p:spPr>
          <a:xfrm>
            <a:off x="2788920" y="3474720"/>
            <a:ext cx="1143000" cy="256032"/>
          </a:xfrm>
          <a:prstGeom prst="rect">
            <a:avLst/>
          </a:prstGeom>
          <a:noFill/>
          <a:ln/>
        </p:spPr>
        <p:txBody>
          <a:bodyPr wrap="square" rtlCol="0" anchor="ctr"/>
          <a:lstStyle/>
          <a:p>
            <a:pPr marL="0" indent="0" algn="ctr">
              <a:buNone/>
            </a:pPr>
            <a:r>
              <a:rPr lang="en-US" sz="600" dirty="0">
                <a:solidFill>
                  <a:srgbClr val="E8E0CC"/>
                </a:solidFill>
              </a:rPr>
              <a:t>Zero-waste practices</a:t>
            </a:r>
            <a:endParaRPr lang="en-US" sz="600" dirty="0"/>
          </a:p>
        </p:txBody>
      </p:sp>
      <p:sp>
        <p:nvSpPr>
          <p:cNvPr id="42" name="Shape 37"/>
          <p:cNvSpPr/>
          <p:nvPr/>
        </p:nvSpPr>
        <p:spPr>
          <a:xfrm>
            <a:off x="4023360" y="2971800"/>
            <a:ext cx="1143000" cy="804672"/>
          </a:xfrm>
          <a:prstGeom prst="rect">
            <a:avLst/>
          </a:prstGeom>
          <a:solidFill>
            <a:srgbClr val="1E4D2B"/>
          </a:solidFill>
          <a:ln w="12700">
            <a:solidFill>
              <a:srgbClr val="1E4D2B"/>
            </a:solidFill>
            <a:prstDash val="solid"/>
          </a:ln>
        </p:spPr>
        <p:txBody>
          <a:bodyPr/>
          <a:lstStyle/>
          <a:p>
            <a:endParaRPr lang="en-GB"/>
          </a:p>
        </p:txBody>
      </p:sp>
      <p:sp>
        <p:nvSpPr>
          <p:cNvPr id="43" name="Text 38"/>
          <p:cNvSpPr/>
          <p:nvPr/>
        </p:nvSpPr>
        <p:spPr>
          <a:xfrm>
            <a:off x="4023360" y="2999232"/>
            <a:ext cx="1143000" cy="274320"/>
          </a:xfrm>
          <a:prstGeom prst="rect">
            <a:avLst/>
          </a:prstGeom>
          <a:noFill/>
          <a:ln/>
        </p:spPr>
        <p:txBody>
          <a:bodyPr wrap="square" rtlCol="0" anchor="ctr"/>
          <a:lstStyle/>
          <a:p>
            <a:pPr marL="0" indent="0" algn="ctr">
              <a:buNone/>
            </a:pPr>
            <a:r>
              <a:rPr lang="en-US" sz="1100" dirty="0">
                <a:solidFill>
                  <a:srgbClr val="000000"/>
                </a:solidFill>
              </a:rPr>
              <a:t>📍</a:t>
            </a:r>
            <a:endParaRPr lang="en-US" sz="1100" dirty="0"/>
          </a:p>
        </p:txBody>
      </p:sp>
      <p:sp>
        <p:nvSpPr>
          <p:cNvPr id="44" name="Text 39"/>
          <p:cNvSpPr/>
          <p:nvPr/>
        </p:nvSpPr>
        <p:spPr>
          <a:xfrm>
            <a:off x="4023360" y="3291840"/>
            <a:ext cx="1143000" cy="201168"/>
          </a:xfrm>
          <a:prstGeom prst="rect">
            <a:avLst/>
          </a:prstGeom>
          <a:noFill/>
          <a:ln/>
        </p:spPr>
        <p:txBody>
          <a:bodyPr wrap="square" rtlCol="0" anchor="ctr"/>
          <a:lstStyle/>
          <a:p>
            <a:pPr marL="0" indent="0" algn="ctr">
              <a:buNone/>
            </a:pPr>
            <a:r>
              <a:rPr lang="en-US" sz="700" b="1" dirty="0">
                <a:solidFill>
                  <a:srgbClr val="7FB069"/>
                </a:solidFill>
              </a:rPr>
              <a:t>Local</a:t>
            </a:r>
            <a:endParaRPr lang="en-US" sz="700" dirty="0"/>
          </a:p>
        </p:txBody>
      </p:sp>
      <p:sp>
        <p:nvSpPr>
          <p:cNvPr id="45" name="Text 40"/>
          <p:cNvSpPr/>
          <p:nvPr/>
        </p:nvSpPr>
        <p:spPr>
          <a:xfrm>
            <a:off x="4023360" y="3474720"/>
            <a:ext cx="1143000" cy="256032"/>
          </a:xfrm>
          <a:prstGeom prst="rect">
            <a:avLst/>
          </a:prstGeom>
          <a:noFill/>
          <a:ln/>
        </p:spPr>
        <p:txBody>
          <a:bodyPr wrap="square" rtlCol="0" anchor="ctr"/>
          <a:lstStyle/>
          <a:p>
            <a:pPr marL="0" indent="0" algn="ctr">
              <a:buNone/>
            </a:pPr>
            <a:r>
              <a:rPr lang="en-US" sz="600" dirty="0">
                <a:solidFill>
                  <a:srgbClr val="E8E0CC"/>
                </a:solidFill>
              </a:rPr>
              <a:t>Farmer partnerships</a:t>
            </a:r>
            <a:endParaRPr lang="en-US" sz="600" dirty="0"/>
          </a:p>
        </p:txBody>
      </p:sp>
      <p:sp>
        <p:nvSpPr>
          <p:cNvPr id="46" name="Shape 41"/>
          <p:cNvSpPr/>
          <p:nvPr/>
        </p:nvSpPr>
        <p:spPr>
          <a:xfrm>
            <a:off x="228600" y="3776472"/>
            <a:ext cx="5029200" cy="256032"/>
          </a:xfrm>
          <a:prstGeom prst="rect">
            <a:avLst/>
          </a:prstGeom>
          <a:solidFill>
            <a:srgbClr val="162318"/>
          </a:solidFill>
          <a:ln w="12700">
            <a:solidFill>
              <a:srgbClr val="162318"/>
            </a:solidFill>
            <a:prstDash val="solid"/>
          </a:ln>
        </p:spPr>
        <p:txBody>
          <a:bodyPr/>
          <a:lstStyle/>
          <a:p>
            <a:endParaRPr lang="en-GB"/>
          </a:p>
        </p:txBody>
      </p:sp>
      <p:sp>
        <p:nvSpPr>
          <p:cNvPr id="47" name="Text 42"/>
          <p:cNvSpPr/>
          <p:nvPr/>
        </p:nvSpPr>
        <p:spPr>
          <a:xfrm>
            <a:off x="274320" y="3776472"/>
            <a:ext cx="4937760" cy="256032"/>
          </a:xfrm>
          <a:prstGeom prst="rect">
            <a:avLst/>
          </a:prstGeom>
          <a:noFill/>
          <a:ln/>
        </p:spPr>
        <p:txBody>
          <a:bodyPr wrap="square" rtlCol="0" anchor="ctr"/>
          <a:lstStyle/>
          <a:p>
            <a:pPr marL="0" indent="0" algn="ctr">
              <a:buNone/>
            </a:pPr>
            <a:r>
              <a:rPr lang="en-US" sz="600" dirty="0">
                <a:solidFill>
                  <a:srgbClr val="CBD5E1"/>
                </a:solidFill>
              </a:rPr>
              <a:t>© 2026 Urban Green Café  |  Contact  |  Privacy Policy  |  Instagram  |  TikTok</a:t>
            </a:r>
            <a:endParaRPr lang="en-US" sz="600" dirty="0"/>
          </a:p>
        </p:txBody>
      </p:sp>
      <p:sp>
        <p:nvSpPr>
          <p:cNvPr id="48" name="Text 43"/>
          <p:cNvSpPr/>
          <p:nvPr/>
        </p:nvSpPr>
        <p:spPr>
          <a:xfrm>
            <a:off x="5486400" y="1051560"/>
            <a:ext cx="3401568" cy="274320"/>
          </a:xfrm>
          <a:prstGeom prst="rect">
            <a:avLst/>
          </a:prstGeom>
          <a:noFill/>
          <a:ln/>
        </p:spPr>
        <p:txBody>
          <a:bodyPr wrap="square" rtlCol="0" anchor="ctr"/>
          <a:lstStyle/>
          <a:p>
            <a:pPr marL="0" indent="0">
              <a:buNone/>
            </a:pPr>
            <a:r>
              <a:rPr lang="en-US" sz="1000" b="1" kern="0" spc="300" dirty="0">
                <a:solidFill>
                  <a:srgbClr val="1E4D2B"/>
                </a:solidFill>
              </a:rPr>
              <a:t>KEY PAGES &amp; FEATURES</a:t>
            </a:r>
            <a:endParaRPr lang="en-US" sz="1000" dirty="0"/>
          </a:p>
        </p:txBody>
      </p:sp>
      <p:sp>
        <p:nvSpPr>
          <p:cNvPr id="49" name="Shape 44"/>
          <p:cNvSpPr/>
          <p:nvPr/>
        </p:nvSpPr>
        <p:spPr>
          <a:xfrm>
            <a:off x="5486400" y="1389888"/>
            <a:ext cx="3401568" cy="512064"/>
          </a:xfrm>
          <a:prstGeom prst="rect">
            <a:avLst/>
          </a:prstGeom>
          <a:solidFill>
            <a:srgbClr val="1E4D2B"/>
          </a:solidFill>
          <a:ln w="12700">
            <a:solidFill>
              <a:srgbClr val="1E4D2B"/>
            </a:solidFill>
            <a:prstDash val="solid"/>
          </a:ln>
        </p:spPr>
        <p:txBody>
          <a:bodyPr/>
          <a:lstStyle/>
          <a:p>
            <a:endParaRPr lang="en-GB"/>
          </a:p>
        </p:txBody>
      </p:sp>
      <p:sp>
        <p:nvSpPr>
          <p:cNvPr id="50" name="Shape 45"/>
          <p:cNvSpPr/>
          <p:nvPr/>
        </p:nvSpPr>
        <p:spPr>
          <a:xfrm>
            <a:off x="5532120" y="1463040"/>
            <a:ext cx="365760" cy="365760"/>
          </a:xfrm>
          <a:prstGeom prst="ellipse">
            <a:avLst/>
          </a:prstGeom>
          <a:solidFill>
            <a:srgbClr val="7FB069"/>
          </a:solidFill>
          <a:ln w="12700">
            <a:solidFill>
              <a:srgbClr val="7FB069"/>
            </a:solidFill>
            <a:prstDash val="solid"/>
          </a:ln>
        </p:spPr>
        <p:txBody>
          <a:bodyPr/>
          <a:lstStyle/>
          <a:p>
            <a:endParaRPr lang="en-GB"/>
          </a:p>
        </p:txBody>
      </p:sp>
      <p:pic>
        <p:nvPicPr>
          <p:cNvPr id="51" name="Image 3" descr="preencoded.png"/>
          <p:cNvPicPr>
            <a:picLocks noChangeAspect="1"/>
          </p:cNvPicPr>
          <p:nvPr/>
        </p:nvPicPr>
        <p:blipFill>
          <a:blip r:embed="rId5"/>
          <a:stretch>
            <a:fillRect/>
          </a:stretch>
        </p:blipFill>
        <p:spPr>
          <a:xfrm>
            <a:off x="5601614" y="1532534"/>
            <a:ext cx="226771" cy="226771"/>
          </a:xfrm>
          <a:prstGeom prst="rect">
            <a:avLst/>
          </a:prstGeom>
        </p:spPr>
      </p:pic>
      <p:sp>
        <p:nvSpPr>
          <p:cNvPr id="52" name="Text 46"/>
          <p:cNvSpPr/>
          <p:nvPr/>
        </p:nvSpPr>
        <p:spPr>
          <a:xfrm>
            <a:off x="6035040" y="1426464"/>
            <a:ext cx="640080" cy="201168"/>
          </a:xfrm>
          <a:prstGeom prst="rect">
            <a:avLst/>
          </a:prstGeom>
          <a:noFill/>
          <a:ln/>
        </p:spPr>
        <p:txBody>
          <a:bodyPr wrap="square" rtlCol="0" anchor="ctr"/>
          <a:lstStyle/>
          <a:p>
            <a:pPr marL="0" indent="0">
              <a:buNone/>
            </a:pPr>
            <a:r>
              <a:rPr lang="en-US" sz="1000" b="1" dirty="0">
                <a:solidFill>
                  <a:srgbClr val="FFFFFF"/>
                </a:solidFill>
              </a:rPr>
              <a:t>Home</a:t>
            </a:r>
            <a:endParaRPr lang="en-US" sz="1000" dirty="0"/>
          </a:p>
        </p:txBody>
      </p:sp>
      <p:sp>
        <p:nvSpPr>
          <p:cNvPr id="53" name="Text 47"/>
          <p:cNvSpPr/>
          <p:nvPr/>
        </p:nvSpPr>
        <p:spPr>
          <a:xfrm>
            <a:off x="6035040" y="1645920"/>
            <a:ext cx="2761488" cy="201168"/>
          </a:xfrm>
          <a:prstGeom prst="rect">
            <a:avLst/>
          </a:prstGeom>
          <a:noFill/>
          <a:ln/>
        </p:spPr>
        <p:txBody>
          <a:bodyPr wrap="square" rtlCol="0" anchor="ctr"/>
          <a:lstStyle/>
          <a:p>
            <a:pPr marL="0" indent="0">
              <a:buNone/>
            </a:pPr>
            <a:r>
              <a:rPr lang="en-US" sz="750" dirty="0">
                <a:solidFill>
                  <a:srgbClr val="E8E0CC"/>
                </a:solidFill>
              </a:rPr>
              <a:t>Hero banner · Featured menu · Values · Testimonials · CTA</a:t>
            </a:r>
            <a:endParaRPr lang="en-US" sz="750" dirty="0"/>
          </a:p>
        </p:txBody>
      </p:sp>
      <p:sp>
        <p:nvSpPr>
          <p:cNvPr id="54" name="Shape 48"/>
          <p:cNvSpPr/>
          <p:nvPr/>
        </p:nvSpPr>
        <p:spPr>
          <a:xfrm>
            <a:off x="5486400" y="1975104"/>
            <a:ext cx="3401568" cy="512064"/>
          </a:xfrm>
          <a:prstGeom prst="rect">
            <a:avLst/>
          </a:prstGeom>
          <a:solidFill>
            <a:srgbClr val="4A7C59"/>
          </a:solidFill>
          <a:ln w="12700">
            <a:solidFill>
              <a:srgbClr val="4A7C59"/>
            </a:solidFill>
            <a:prstDash val="solid"/>
          </a:ln>
        </p:spPr>
        <p:txBody>
          <a:bodyPr/>
          <a:lstStyle/>
          <a:p>
            <a:endParaRPr lang="en-GB"/>
          </a:p>
        </p:txBody>
      </p:sp>
      <p:sp>
        <p:nvSpPr>
          <p:cNvPr id="55" name="Shape 49"/>
          <p:cNvSpPr/>
          <p:nvPr/>
        </p:nvSpPr>
        <p:spPr>
          <a:xfrm>
            <a:off x="5532120" y="2048256"/>
            <a:ext cx="365760" cy="365760"/>
          </a:xfrm>
          <a:prstGeom prst="ellipse">
            <a:avLst/>
          </a:prstGeom>
          <a:solidFill>
            <a:srgbClr val="7FB069"/>
          </a:solidFill>
          <a:ln w="12700">
            <a:solidFill>
              <a:srgbClr val="7FB069"/>
            </a:solidFill>
            <a:prstDash val="solid"/>
          </a:ln>
        </p:spPr>
        <p:txBody>
          <a:bodyPr/>
          <a:lstStyle/>
          <a:p>
            <a:endParaRPr lang="en-GB"/>
          </a:p>
        </p:txBody>
      </p:sp>
      <p:pic>
        <p:nvPicPr>
          <p:cNvPr id="56" name="Image 4" descr="preencoded.png"/>
          <p:cNvPicPr>
            <a:picLocks noChangeAspect="1"/>
          </p:cNvPicPr>
          <p:nvPr/>
        </p:nvPicPr>
        <p:blipFill>
          <a:blip r:embed="rId6"/>
          <a:stretch>
            <a:fillRect/>
          </a:stretch>
        </p:blipFill>
        <p:spPr>
          <a:xfrm>
            <a:off x="5601614" y="2117750"/>
            <a:ext cx="226771" cy="226771"/>
          </a:xfrm>
          <a:prstGeom prst="rect">
            <a:avLst/>
          </a:prstGeom>
        </p:spPr>
      </p:pic>
      <p:sp>
        <p:nvSpPr>
          <p:cNvPr id="57" name="Text 50"/>
          <p:cNvSpPr/>
          <p:nvPr/>
        </p:nvSpPr>
        <p:spPr>
          <a:xfrm>
            <a:off x="6035040" y="2011680"/>
            <a:ext cx="640080" cy="201168"/>
          </a:xfrm>
          <a:prstGeom prst="rect">
            <a:avLst/>
          </a:prstGeom>
          <a:noFill/>
          <a:ln/>
        </p:spPr>
        <p:txBody>
          <a:bodyPr wrap="square" rtlCol="0" anchor="ctr"/>
          <a:lstStyle/>
          <a:p>
            <a:pPr marL="0" indent="0">
              <a:buNone/>
            </a:pPr>
            <a:r>
              <a:rPr lang="en-US" sz="1000" b="1" dirty="0">
                <a:solidFill>
                  <a:srgbClr val="FFFFFF"/>
                </a:solidFill>
              </a:rPr>
              <a:t>Menu</a:t>
            </a:r>
            <a:endParaRPr lang="en-US" sz="1000" dirty="0"/>
          </a:p>
        </p:txBody>
      </p:sp>
      <p:sp>
        <p:nvSpPr>
          <p:cNvPr id="58" name="Text 51"/>
          <p:cNvSpPr/>
          <p:nvPr/>
        </p:nvSpPr>
        <p:spPr>
          <a:xfrm>
            <a:off x="6035040" y="2231136"/>
            <a:ext cx="2761488" cy="201168"/>
          </a:xfrm>
          <a:prstGeom prst="rect">
            <a:avLst/>
          </a:prstGeom>
          <a:noFill/>
          <a:ln/>
        </p:spPr>
        <p:txBody>
          <a:bodyPr wrap="square" rtlCol="0" anchor="ctr"/>
          <a:lstStyle/>
          <a:p>
            <a:pPr marL="0" indent="0">
              <a:buNone/>
            </a:pPr>
            <a:r>
              <a:rPr lang="en-US" sz="750" dirty="0">
                <a:solidFill>
                  <a:srgbClr val="E8E0CC"/>
                </a:solidFill>
              </a:rPr>
              <a:t>Seasonal menu · Dietary filters · Online order/table booking</a:t>
            </a:r>
            <a:endParaRPr lang="en-US" sz="750" dirty="0"/>
          </a:p>
        </p:txBody>
      </p:sp>
      <p:sp>
        <p:nvSpPr>
          <p:cNvPr id="59" name="Shape 52"/>
          <p:cNvSpPr/>
          <p:nvPr/>
        </p:nvSpPr>
        <p:spPr>
          <a:xfrm>
            <a:off x="5486400" y="2560320"/>
            <a:ext cx="3401568" cy="512064"/>
          </a:xfrm>
          <a:prstGeom prst="rect">
            <a:avLst/>
          </a:prstGeom>
          <a:solidFill>
            <a:srgbClr val="1E4D2B"/>
          </a:solidFill>
          <a:ln w="12700">
            <a:solidFill>
              <a:srgbClr val="1E4D2B"/>
            </a:solidFill>
            <a:prstDash val="solid"/>
          </a:ln>
        </p:spPr>
        <p:txBody>
          <a:bodyPr/>
          <a:lstStyle/>
          <a:p>
            <a:endParaRPr lang="en-GB"/>
          </a:p>
        </p:txBody>
      </p:sp>
      <p:sp>
        <p:nvSpPr>
          <p:cNvPr id="60" name="Shape 53"/>
          <p:cNvSpPr/>
          <p:nvPr/>
        </p:nvSpPr>
        <p:spPr>
          <a:xfrm>
            <a:off x="5532120" y="2633472"/>
            <a:ext cx="365760" cy="365760"/>
          </a:xfrm>
          <a:prstGeom prst="ellipse">
            <a:avLst/>
          </a:prstGeom>
          <a:solidFill>
            <a:srgbClr val="7FB069"/>
          </a:solidFill>
          <a:ln w="12700">
            <a:solidFill>
              <a:srgbClr val="7FB069"/>
            </a:solidFill>
            <a:prstDash val="solid"/>
          </a:ln>
        </p:spPr>
        <p:txBody>
          <a:bodyPr/>
          <a:lstStyle/>
          <a:p>
            <a:endParaRPr lang="en-GB"/>
          </a:p>
        </p:txBody>
      </p:sp>
      <p:pic>
        <p:nvPicPr>
          <p:cNvPr id="61" name="Image 5" descr="preencoded.png"/>
          <p:cNvPicPr>
            <a:picLocks noChangeAspect="1"/>
          </p:cNvPicPr>
          <p:nvPr/>
        </p:nvPicPr>
        <p:blipFill>
          <a:blip r:embed="rId7"/>
          <a:stretch>
            <a:fillRect/>
          </a:stretch>
        </p:blipFill>
        <p:spPr>
          <a:xfrm>
            <a:off x="5601614" y="2702966"/>
            <a:ext cx="226771" cy="226771"/>
          </a:xfrm>
          <a:prstGeom prst="rect">
            <a:avLst/>
          </a:prstGeom>
        </p:spPr>
      </p:pic>
      <p:sp>
        <p:nvSpPr>
          <p:cNvPr id="62" name="Text 54"/>
          <p:cNvSpPr/>
          <p:nvPr/>
        </p:nvSpPr>
        <p:spPr>
          <a:xfrm>
            <a:off x="6035040" y="2596896"/>
            <a:ext cx="640080" cy="201168"/>
          </a:xfrm>
          <a:prstGeom prst="rect">
            <a:avLst/>
          </a:prstGeom>
          <a:noFill/>
          <a:ln/>
        </p:spPr>
        <p:txBody>
          <a:bodyPr wrap="square" rtlCol="0" anchor="ctr"/>
          <a:lstStyle/>
          <a:p>
            <a:pPr marL="0" indent="0">
              <a:buNone/>
            </a:pPr>
            <a:r>
              <a:rPr lang="en-US" sz="1000" b="1" dirty="0">
                <a:solidFill>
                  <a:srgbClr val="FFFFFF"/>
                </a:solidFill>
              </a:rPr>
              <a:t>Blog</a:t>
            </a:r>
            <a:endParaRPr lang="en-US" sz="1000" dirty="0"/>
          </a:p>
        </p:txBody>
      </p:sp>
      <p:sp>
        <p:nvSpPr>
          <p:cNvPr id="63" name="Text 55"/>
          <p:cNvSpPr/>
          <p:nvPr/>
        </p:nvSpPr>
        <p:spPr>
          <a:xfrm>
            <a:off x="6035040" y="2816352"/>
            <a:ext cx="2761488" cy="201168"/>
          </a:xfrm>
          <a:prstGeom prst="rect">
            <a:avLst/>
          </a:prstGeom>
          <a:noFill/>
          <a:ln/>
        </p:spPr>
        <p:txBody>
          <a:bodyPr wrap="square" rtlCol="0" anchor="ctr"/>
          <a:lstStyle/>
          <a:p>
            <a:pPr marL="0" indent="0">
              <a:buNone/>
            </a:pPr>
            <a:r>
              <a:rPr lang="en-US" sz="750" dirty="0">
                <a:solidFill>
                  <a:srgbClr val="E8E0CC"/>
                </a:solidFill>
              </a:rPr>
              <a:t>Weekly articles · Recipe spotlights · Sustainability tips</a:t>
            </a:r>
            <a:endParaRPr lang="en-US" sz="750" dirty="0"/>
          </a:p>
        </p:txBody>
      </p:sp>
      <p:sp>
        <p:nvSpPr>
          <p:cNvPr id="64" name="Shape 56"/>
          <p:cNvSpPr/>
          <p:nvPr/>
        </p:nvSpPr>
        <p:spPr>
          <a:xfrm>
            <a:off x="5486400" y="3145536"/>
            <a:ext cx="3401568" cy="512064"/>
          </a:xfrm>
          <a:prstGeom prst="rect">
            <a:avLst/>
          </a:prstGeom>
          <a:solidFill>
            <a:srgbClr val="4A7C59"/>
          </a:solidFill>
          <a:ln w="12700">
            <a:solidFill>
              <a:srgbClr val="4A7C59"/>
            </a:solidFill>
            <a:prstDash val="solid"/>
          </a:ln>
        </p:spPr>
        <p:txBody>
          <a:bodyPr/>
          <a:lstStyle/>
          <a:p>
            <a:endParaRPr lang="en-GB"/>
          </a:p>
        </p:txBody>
      </p:sp>
      <p:sp>
        <p:nvSpPr>
          <p:cNvPr id="65" name="Shape 57"/>
          <p:cNvSpPr/>
          <p:nvPr/>
        </p:nvSpPr>
        <p:spPr>
          <a:xfrm>
            <a:off x="5532120" y="3218688"/>
            <a:ext cx="365760" cy="365760"/>
          </a:xfrm>
          <a:prstGeom prst="ellipse">
            <a:avLst/>
          </a:prstGeom>
          <a:solidFill>
            <a:srgbClr val="7FB069"/>
          </a:solidFill>
          <a:ln w="12700">
            <a:solidFill>
              <a:srgbClr val="7FB069"/>
            </a:solidFill>
            <a:prstDash val="solid"/>
          </a:ln>
        </p:spPr>
        <p:txBody>
          <a:bodyPr/>
          <a:lstStyle/>
          <a:p>
            <a:endParaRPr lang="en-GB"/>
          </a:p>
        </p:txBody>
      </p:sp>
      <p:pic>
        <p:nvPicPr>
          <p:cNvPr id="66" name="Image 6" descr="preencoded.png"/>
          <p:cNvPicPr>
            <a:picLocks noChangeAspect="1"/>
          </p:cNvPicPr>
          <p:nvPr/>
        </p:nvPicPr>
        <p:blipFill>
          <a:blip r:embed="rId8"/>
          <a:stretch>
            <a:fillRect/>
          </a:stretch>
        </p:blipFill>
        <p:spPr>
          <a:xfrm>
            <a:off x="5601614" y="3288182"/>
            <a:ext cx="226771" cy="226771"/>
          </a:xfrm>
          <a:prstGeom prst="rect">
            <a:avLst/>
          </a:prstGeom>
        </p:spPr>
      </p:pic>
      <p:sp>
        <p:nvSpPr>
          <p:cNvPr id="67" name="Text 58"/>
          <p:cNvSpPr/>
          <p:nvPr/>
        </p:nvSpPr>
        <p:spPr>
          <a:xfrm>
            <a:off x="6035040" y="3182112"/>
            <a:ext cx="640080" cy="201168"/>
          </a:xfrm>
          <a:prstGeom prst="rect">
            <a:avLst/>
          </a:prstGeom>
          <a:noFill/>
          <a:ln/>
        </p:spPr>
        <p:txBody>
          <a:bodyPr wrap="square" rtlCol="0" anchor="ctr"/>
          <a:lstStyle/>
          <a:p>
            <a:pPr marL="0" indent="0">
              <a:buNone/>
            </a:pPr>
            <a:r>
              <a:rPr lang="en-US" sz="1000" b="1" dirty="0">
                <a:solidFill>
                  <a:srgbClr val="FFFFFF"/>
                </a:solidFill>
              </a:rPr>
              <a:t>About</a:t>
            </a:r>
            <a:endParaRPr lang="en-US" sz="1000" dirty="0"/>
          </a:p>
        </p:txBody>
      </p:sp>
      <p:sp>
        <p:nvSpPr>
          <p:cNvPr id="68" name="Text 59"/>
          <p:cNvSpPr/>
          <p:nvPr/>
        </p:nvSpPr>
        <p:spPr>
          <a:xfrm>
            <a:off x="6035040" y="3401568"/>
            <a:ext cx="2761488" cy="201168"/>
          </a:xfrm>
          <a:prstGeom prst="rect">
            <a:avLst/>
          </a:prstGeom>
          <a:noFill/>
          <a:ln/>
        </p:spPr>
        <p:txBody>
          <a:bodyPr wrap="square" rtlCol="0" anchor="ctr"/>
          <a:lstStyle/>
          <a:p>
            <a:pPr marL="0" indent="0">
              <a:buNone/>
            </a:pPr>
            <a:r>
              <a:rPr lang="en-US" sz="750" dirty="0">
                <a:solidFill>
                  <a:srgbClr val="E8E0CC"/>
                </a:solidFill>
              </a:rPr>
              <a:t>Brand story · Team · Sustainability pledges · Press</a:t>
            </a:r>
            <a:endParaRPr lang="en-US" sz="750" dirty="0"/>
          </a:p>
        </p:txBody>
      </p:sp>
      <p:sp>
        <p:nvSpPr>
          <p:cNvPr id="69" name="Shape 60"/>
          <p:cNvSpPr/>
          <p:nvPr/>
        </p:nvSpPr>
        <p:spPr>
          <a:xfrm>
            <a:off x="5486400" y="3730752"/>
            <a:ext cx="3401568" cy="512064"/>
          </a:xfrm>
          <a:prstGeom prst="rect">
            <a:avLst/>
          </a:prstGeom>
          <a:solidFill>
            <a:srgbClr val="1E4D2B"/>
          </a:solidFill>
          <a:ln w="12700">
            <a:solidFill>
              <a:srgbClr val="1E4D2B"/>
            </a:solidFill>
            <a:prstDash val="solid"/>
          </a:ln>
        </p:spPr>
        <p:txBody>
          <a:bodyPr/>
          <a:lstStyle/>
          <a:p>
            <a:endParaRPr lang="en-GB"/>
          </a:p>
        </p:txBody>
      </p:sp>
      <p:sp>
        <p:nvSpPr>
          <p:cNvPr id="70" name="Shape 61"/>
          <p:cNvSpPr/>
          <p:nvPr/>
        </p:nvSpPr>
        <p:spPr>
          <a:xfrm>
            <a:off x="5532120" y="3803904"/>
            <a:ext cx="365760" cy="365760"/>
          </a:xfrm>
          <a:prstGeom prst="ellipse">
            <a:avLst/>
          </a:prstGeom>
          <a:solidFill>
            <a:srgbClr val="7FB069"/>
          </a:solidFill>
          <a:ln w="12700">
            <a:solidFill>
              <a:srgbClr val="7FB069"/>
            </a:solidFill>
            <a:prstDash val="solid"/>
          </a:ln>
        </p:spPr>
        <p:txBody>
          <a:bodyPr/>
          <a:lstStyle/>
          <a:p>
            <a:endParaRPr lang="en-GB"/>
          </a:p>
        </p:txBody>
      </p:sp>
      <p:pic>
        <p:nvPicPr>
          <p:cNvPr id="71" name="Image 7" descr="preencoded.png"/>
          <p:cNvPicPr>
            <a:picLocks noChangeAspect="1"/>
          </p:cNvPicPr>
          <p:nvPr/>
        </p:nvPicPr>
        <p:blipFill>
          <a:blip r:embed="rId9"/>
          <a:stretch>
            <a:fillRect/>
          </a:stretch>
        </p:blipFill>
        <p:spPr>
          <a:xfrm>
            <a:off x="5601614" y="3873398"/>
            <a:ext cx="226771" cy="226771"/>
          </a:xfrm>
          <a:prstGeom prst="rect">
            <a:avLst/>
          </a:prstGeom>
        </p:spPr>
      </p:pic>
      <p:sp>
        <p:nvSpPr>
          <p:cNvPr id="72" name="Text 62"/>
          <p:cNvSpPr/>
          <p:nvPr/>
        </p:nvSpPr>
        <p:spPr>
          <a:xfrm>
            <a:off x="6035040" y="3767328"/>
            <a:ext cx="640080" cy="201168"/>
          </a:xfrm>
          <a:prstGeom prst="rect">
            <a:avLst/>
          </a:prstGeom>
          <a:noFill/>
          <a:ln/>
        </p:spPr>
        <p:txBody>
          <a:bodyPr wrap="square" rtlCol="0" anchor="ctr"/>
          <a:lstStyle/>
          <a:p>
            <a:pPr marL="0" indent="0">
              <a:buNone/>
            </a:pPr>
            <a:r>
              <a:rPr lang="en-US" sz="1000" b="1" dirty="0">
                <a:solidFill>
                  <a:srgbClr val="FFFFFF"/>
                </a:solidFill>
              </a:rPr>
              <a:t>Contact</a:t>
            </a:r>
            <a:endParaRPr lang="en-US" sz="1000" dirty="0"/>
          </a:p>
        </p:txBody>
      </p:sp>
      <p:sp>
        <p:nvSpPr>
          <p:cNvPr id="73" name="Text 63"/>
          <p:cNvSpPr/>
          <p:nvPr/>
        </p:nvSpPr>
        <p:spPr>
          <a:xfrm>
            <a:off x="6035040" y="3986784"/>
            <a:ext cx="2761488" cy="201168"/>
          </a:xfrm>
          <a:prstGeom prst="rect">
            <a:avLst/>
          </a:prstGeom>
          <a:noFill/>
          <a:ln/>
        </p:spPr>
        <p:txBody>
          <a:bodyPr wrap="square" rtlCol="0" anchor="ctr"/>
          <a:lstStyle/>
          <a:p>
            <a:pPr marL="0" indent="0">
              <a:buNone/>
            </a:pPr>
            <a:r>
              <a:rPr lang="en-US" sz="750" dirty="0">
                <a:solidFill>
                  <a:srgbClr val="E8E0CC"/>
                </a:solidFill>
              </a:rPr>
              <a:t>Map · Hours · Email form · Social media links · Newsletter opt-in</a:t>
            </a:r>
            <a:endParaRPr lang="en-US" sz="750" dirty="0"/>
          </a:p>
        </p:txBody>
      </p:sp>
      <p:sp>
        <p:nvSpPr>
          <p:cNvPr id="74" name="Shape 64"/>
          <p:cNvSpPr/>
          <p:nvPr/>
        </p:nvSpPr>
        <p:spPr>
          <a:xfrm>
            <a:off x="5486400" y="4315968"/>
            <a:ext cx="3401568" cy="512064"/>
          </a:xfrm>
          <a:prstGeom prst="rect">
            <a:avLst/>
          </a:prstGeom>
          <a:solidFill>
            <a:srgbClr val="4A7C59"/>
          </a:solidFill>
          <a:ln w="12700">
            <a:solidFill>
              <a:srgbClr val="4A7C59"/>
            </a:solidFill>
            <a:prstDash val="solid"/>
          </a:ln>
        </p:spPr>
        <p:txBody>
          <a:bodyPr/>
          <a:lstStyle/>
          <a:p>
            <a:endParaRPr lang="en-GB"/>
          </a:p>
        </p:txBody>
      </p:sp>
      <p:sp>
        <p:nvSpPr>
          <p:cNvPr id="75" name="Shape 65"/>
          <p:cNvSpPr/>
          <p:nvPr/>
        </p:nvSpPr>
        <p:spPr>
          <a:xfrm>
            <a:off x="5532120" y="4389120"/>
            <a:ext cx="365760" cy="365760"/>
          </a:xfrm>
          <a:prstGeom prst="ellipse">
            <a:avLst/>
          </a:prstGeom>
          <a:solidFill>
            <a:srgbClr val="7FB069"/>
          </a:solidFill>
          <a:ln w="12700">
            <a:solidFill>
              <a:srgbClr val="7FB069"/>
            </a:solidFill>
            <a:prstDash val="solid"/>
          </a:ln>
        </p:spPr>
        <p:txBody>
          <a:bodyPr/>
          <a:lstStyle/>
          <a:p>
            <a:endParaRPr lang="en-GB"/>
          </a:p>
        </p:txBody>
      </p:sp>
      <p:pic>
        <p:nvPicPr>
          <p:cNvPr id="76" name="Image 8" descr="preencoded.png"/>
          <p:cNvPicPr>
            <a:picLocks noChangeAspect="1"/>
          </p:cNvPicPr>
          <p:nvPr/>
        </p:nvPicPr>
        <p:blipFill>
          <a:blip r:embed="rId10"/>
          <a:stretch>
            <a:fillRect/>
          </a:stretch>
        </p:blipFill>
        <p:spPr>
          <a:xfrm>
            <a:off x="5601614" y="4458614"/>
            <a:ext cx="226771" cy="226771"/>
          </a:xfrm>
          <a:prstGeom prst="rect">
            <a:avLst/>
          </a:prstGeom>
        </p:spPr>
      </p:pic>
      <p:sp>
        <p:nvSpPr>
          <p:cNvPr id="77" name="Text 66"/>
          <p:cNvSpPr/>
          <p:nvPr/>
        </p:nvSpPr>
        <p:spPr>
          <a:xfrm>
            <a:off x="6035040" y="4352544"/>
            <a:ext cx="640080" cy="201168"/>
          </a:xfrm>
          <a:prstGeom prst="rect">
            <a:avLst/>
          </a:prstGeom>
          <a:noFill/>
          <a:ln/>
        </p:spPr>
        <p:txBody>
          <a:bodyPr wrap="square" rtlCol="0" anchor="ctr"/>
          <a:lstStyle/>
          <a:p>
            <a:pPr marL="0" indent="0">
              <a:buNone/>
            </a:pPr>
            <a:r>
              <a:rPr lang="en-US" sz="1000" b="1" dirty="0">
                <a:solidFill>
                  <a:srgbClr val="FFFFFF"/>
                </a:solidFill>
              </a:rPr>
              <a:t>Shop</a:t>
            </a:r>
            <a:endParaRPr lang="en-US" sz="1000" dirty="0"/>
          </a:p>
        </p:txBody>
      </p:sp>
      <p:sp>
        <p:nvSpPr>
          <p:cNvPr id="78" name="Text 67"/>
          <p:cNvSpPr/>
          <p:nvPr/>
        </p:nvSpPr>
        <p:spPr>
          <a:xfrm>
            <a:off x="6035040" y="4572000"/>
            <a:ext cx="2761488" cy="201168"/>
          </a:xfrm>
          <a:prstGeom prst="rect">
            <a:avLst/>
          </a:prstGeom>
          <a:noFill/>
          <a:ln/>
        </p:spPr>
        <p:txBody>
          <a:bodyPr wrap="square" rtlCol="0" anchor="ctr"/>
          <a:lstStyle/>
          <a:p>
            <a:pPr marL="0" indent="0">
              <a:buNone/>
            </a:pPr>
            <a:r>
              <a:rPr lang="en-US" sz="750" dirty="0">
                <a:solidFill>
                  <a:srgbClr val="E8E0CC"/>
                </a:solidFill>
              </a:rPr>
              <a:t>Branded merchandise · Gift cards · Coffee beans online store</a:t>
            </a:r>
            <a:endParaRPr lang="en-US" sz="750" dirty="0"/>
          </a:p>
        </p:txBody>
      </p:sp>
      <p:sp>
        <p:nvSpPr>
          <p:cNvPr id="79" name="Text 68"/>
          <p:cNvSpPr/>
          <p:nvPr/>
        </p:nvSpPr>
        <p:spPr>
          <a:xfrm>
            <a:off x="228600" y="4846320"/>
            <a:ext cx="8686800" cy="201168"/>
          </a:xfrm>
          <a:prstGeom prst="rect">
            <a:avLst/>
          </a:prstGeom>
          <a:noFill/>
          <a:ln/>
        </p:spPr>
        <p:txBody>
          <a:bodyPr wrap="square" rtlCol="0" anchor="ctr"/>
          <a:lstStyle/>
          <a:p>
            <a:pPr marL="0" indent="0">
              <a:buNone/>
            </a:pPr>
            <a:r>
              <a:rPr lang="en-US" sz="750" i="1" dirty="0">
                <a:solidFill>
                  <a:srgbClr val="64748B"/>
                </a:solidFill>
              </a:rPr>
              <a:t>IEEE Refs: [10], [15]</a:t>
            </a:r>
            <a:endParaRPr lang="en-US" sz="7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162318"/>
        </a:solidFill>
        <a:effectLst/>
      </p:bgPr>
    </p:bg>
    <p:spTree>
      <p:nvGrpSpPr>
        <p:cNvPr id="1" name=""/>
        <p:cNvGrpSpPr/>
        <p:nvPr/>
      </p:nvGrpSpPr>
      <p:grpSpPr>
        <a:xfrm>
          <a:off x="0" y="0"/>
          <a:ext cx="0" cy="0"/>
          <a:chOff x="0" y="0"/>
          <a:chExt cx="0" cy="0"/>
        </a:xfrm>
      </p:grpSpPr>
      <p:sp>
        <p:nvSpPr>
          <p:cNvPr id="2" name="Shape 0"/>
          <p:cNvSpPr/>
          <p:nvPr/>
        </p:nvSpPr>
        <p:spPr>
          <a:xfrm>
            <a:off x="0" y="0"/>
            <a:ext cx="91440" cy="5143500"/>
          </a:xfrm>
          <a:prstGeom prst="rect">
            <a:avLst/>
          </a:prstGeom>
          <a:solidFill>
            <a:srgbClr val="7FB069"/>
          </a:solidFill>
          <a:ln w="12700">
            <a:solidFill>
              <a:srgbClr val="7FB069"/>
            </a:solidFill>
            <a:prstDash val="solid"/>
          </a:ln>
        </p:spPr>
        <p:txBody>
          <a:bodyPr/>
          <a:lstStyle/>
          <a:p>
            <a:endParaRPr lang="en-GB"/>
          </a:p>
        </p:txBody>
      </p:sp>
      <p:sp>
        <p:nvSpPr>
          <p:cNvPr id="3" name="Shape 1"/>
          <p:cNvSpPr/>
          <p:nvPr/>
        </p:nvSpPr>
        <p:spPr>
          <a:xfrm>
            <a:off x="0" y="2377440"/>
            <a:ext cx="9144000" cy="54864"/>
          </a:xfrm>
          <a:prstGeom prst="rect">
            <a:avLst/>
          </a:prstGeom>
          <a:solidFill>
            <a:srgbClr val="4A7C59"/>
          </a:solidFill>
          <a:ln w="12700">
            <a:solidFill>
              <a:srgbClr val="4A7C59"/>
            </a:solidFill>
            <a:prstDash val="solid"/>
          </a:ln>
        </p:spPr>
        <p:txBody>
          <a:bodyPr/>
          <a:lstStyle/>
          <a:p>
            <a:endParaRPr lang="en-GB"/>
          </a:p>
        </p:txBody>
      </p:sp>
      <p:sp>
        <p:nvSpPr>
          <p:cNvPr id="4" name="Text 2"/>
          <p:cNvSpPr/>
          <p:nvPr/>
        </p:nvSpPr>
        <p:spPr>
          <a:xfrm>
            <a:off x="274320" y="548639"/>
            <a:ext cx="1938528" cy="1480185"/>
          </a:xfrm>
          <a:prstGeom prst="rect">
            <a:avLst/>
          </a:prstGeom>
          <a:noFill/>
          <a:ln/>
        </p:spPr>
        <p:txBody>
          <a:bodyPr wrap="square" rtlCol="0" anchor="ctr"/>
          <a:lstStyle/>
          <a:p>
            <a:pPr marL="0" indent="0">
              <a:buNone/>
            </a:pPr>
            <a:r>
              <a:rPr lang="en-US" sz="10000" b="1" dirty="0">
                <a:solidFill>
                  <a:srgbClr val="1E4D2B"/>
                </a:solidFill>
                <a:latin typeface="Georgia" pitchFamily="34" charset="0"/>
                <a:ea typeface="Georgia" pitchFamily="34" charset="-122"/>
                <a:cs typeface="Georgia" pitchFamily="34" charset="-120"/>
              </a:rPr>
              <a:t>04</a:t>
            </a:r>
            <a:endParaRPr lang="en-US" sz="10000" dirty="0"/>
          </a:p>
        </p:txBody>
      </p:sp>
      <p:sp>
        <p:nvSpPr>
          <p:cNvPr id="5" name="Text 3"/>
          <p:cNvSpPr/>
          <p:nvPr/>
        </p:nvSpPr>
        <p:spPr>
          <a:xfrm>
            <a:off x="2743200" y="801213"/>
            <a:ext cx="5943600" cy="1737360"/>
          </a:xfrm>
          <a:prstGeom prst="rect">
            <a:avLst/>
          </a:prstGeom>
          <a:noFill/>
          <a:ln/>
        </p:spPr>
        <p:txBody>
          <a:bodyPr wrap="square" rtlCol="0" anchor="ctr"/>
          <a:lstStyle/>
          <a:p>
            <a:pPr marL="0" indent="0">
              <a:buNone/>
            </a:pPr>
            <a:r>
              <a:rPr lang="en-US" sz="5000" b="1" dirty="0">
                <a:solidFill>
                  <a:srgbClr val="FFFFFF"/>
                </a:solidFill>
                <a:latin typeface="Georgia" pitchFamily="34" charset="0"/>
                <a:ea typeface="Georgia" pitchFamily="34" charset="-122"/>
                <a:cs typeface="Georgia" pitchFamily="34" charset="-120"/>
              </a:rPr>
              <a:t>Cloud</a:t>
            </a:r>
            <a:endParaRPr lang="en-US" sz="5000" dirty="0"/>
          </a:p>
          <a:p>
            <a:pPr marL="0" indent="0">
              <a:buNone/>
            </a:pPr>
            <a:r>
              <a:rPr lang="en-US" sz="5000" b="1" dirty="0">
                <a:solidFill>
                  <a:srgbClr val="FFFFFF"/>
                </a:solidFill>
                <a:latin typeface="Georgia" pitchFamily="34" charset="0"/>
                <a:ea typeface="Georgia" pitchFamily="34" charset="-122"/>
                <a:cs typeface="Georgia" pitchFamily="34" charset="-120"/>
              </a:rPr>
              <a:t>Computing</a:t>
            </a:r>
            <a:endParaRPr lang="en-US" sz="5000" dirty="0"/>
          </a:p>
        </p:txBody>
      </p:sp>
      <p:sp>
        <p:nvSpPr>
          <p:cNvPr id="6" name="Text 4"/>
          <p:cNvSpPr/>
          <p:nvPr/>
        </p:nvSpPr>
        <p:spPr>
          <a:xfrm>
            <a:off x="2560320" y="2907792"/>
            <a:ext cx="6217920" cy="457200"/>
          </a:xfrm>
          <a:prstGeom prst="rect">
            <a:avLst/>
          </a:prstGeom>
          <a:noFill/>
          <a:ln/>
        </p:spPr>
        <p:txBody>
          <a:bodyPr wrap="square" rtlCol="0" anchor="ctr"/>
          <a:lstStyle/>
          <a:p>
            <a:pPr marL="0" indent="0">
              <a:buNone/>
            </a:pPr>
            <a:r>
              <a:rPr lang="en-US" sz="1500" i="1" dirty="0">
                <a:solidFill>
                  <a:srgbClr val="7FB069"/>
                </a:solidFill>
                <a:latin typeface="Georgia" pitchFamily="34" charset="0"/>
                <a:ea typeface="Georgia" pitchFamily="34" charset="-122"/>
                <a:cs typeface="Georgia" pitchFamily="34" charset="-120"/>
              </a:rPr>
              <a:t>Infrastructure  ·  Scalability  ·  Operational Efficiency</a:t>
            </a:r>
            <a:endParaRPr lang="en-US" sz="1500" dirty="0"/>
          </a:p>
        </p:txBody>
      </p:sp>
      <p:sp>
        <p:nvSpPr>
          <p:cNvPr id="7" name="Shape 5"/>
          <p:cNvSpPr/>
          <p:nvPr/>
        </p:nvSpPr>
        <p:spPr>
          <a:xfrm>
            <a:off x="804672" y="3822192"/>
            <a:ext cx="585216" cy="585216"/>
          </a:xfrm>
          <a:prstGeom prst="ellipse">
            <a:avLst/>
          </a:prstGeom>
          <a:solidFill>
            <a:srgbClr val="4A7C59"/>
          </a:solidFill>
          <a:ln w="12700">
            <a:solidFill>
              <a:srgbClr val="4A7C59"/>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915863" y="3933383"/>
            <a:ext cx="362834" cy="362834"/>
          </a:xfrm>
          <a:prstGeom prst="rect">
            <a:avLst/>
          </a:prstGeom>
        </p:spPr>
      </p:pic>
      <p:sp>
        <p:nvSpPr>
          <p:cNvPr id="9" name="Shape 6"/>
          <p:cNvSpPr/>
          <p:nvPr/>
        </p:nvSpPr>
        <p:spPr>
          <a:xfrm>
            <a:off x="1627632" y="3822192"/>
            <a:ext cx="585216" cy="585216"/>
          </a:xfrm>
          <a:prstGeom prst="ellipse">
            <a:avLst/>
          </a:prstGeom>
          <a:solidFill>
            <a:srgbClr val="1E4D2B"/>
          </a:solidFill>
          <a:ln w="12700">
            <a:solidFill>
              <a:srgbClr val="1E4D2B"/>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1738823" y="3933383"/>
            <a:ext cx="362834" cy="362834"/>
          </a:xfrm>
          <a:prstGeom prst="rect">
            <a:avLst/>
          </a:prstGeom>
        </p:spPr>
      </p:pic>
      <p:sp>
        <p:nvSpPr>
          <p:cNvPr id="11" name="Shape 7"/>
          <p:cNvSpPr/>
          <p:nvPr/>
        </p:nvSpPr>
        <p:spPr>
          <a:xfrm>
            <a:off x="2450592" y="3822192"/>
            <a:ext cx="585216" cy="585216"/>
          </a:xfrm>
          <a:prstGeom prst="ellipse">
            <a:avLst/>
          </a:prstGeom>
          <a:solidFill>
            <a:srgbClr val="4A7C59"/>
          </a:solidFill>
          <a:ln w="12700">
            <a:solidFill>
              <a:srgbClr val="4A7C59"/>
            </a:solidFill>
            <a:prstDash val="solid"/>
          </a:ln>
        </p:spPr>
        <p:txBody>
          <a:bodyPr/>
          <a:lstStyle/>
          <a:p>
            <a:endParaRPr lang="en-GB"/>
          </a:p>
        </p:txBody>
      </p:sp>
      <p:pic>
        <p:nvPicPr>
          <p:cNvPr id="12" name="Image 2" descr="preencoded.png"/>
          <p:cNvPicPr>
            <a:picLocks noChangeAspect="1"/>
          </p:cNvPicPr>
          <p:nvPr/>
        </p:nvPicPr>
        <p:blipFill>
          <a:blip r:embed="rId5"/>
          <a:stretch>
            <a:fillRect/>
          </a:stretch>
        </p:blipFill>
        <p:spPr>
          <a:xfrm>
            <a:off x="2561783" y="3933383"/>
            <a:ext cx="362834" cy="36283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500" b="1" dirty="0">
                <a:solidFill>
                  <a:srgbClr val="FFFFFF"/>
                </a:solidFill>
                <a:latin typeface="Georgia" pitchFamily="34" charset="0"/>
                <a:ea typeface="Georgia" pitchFamily="34" charset="-122"/>
                <a:cs typeface="Georgia" pitchFamily="34" charset="-120"/>
              </a:rPr>
              <a:t>Cloud Computing for Urban Green Café</a:t>
            </a:r>
            <a:endParaRPr lang="en-US" sz="2500" dirty="0"/>
          </a:p>
        </p:txBody>
      </p:sp>
      <p:sp>
        <p:nvSpPr>
          <p:cNvPr id="5" name="Text 2"/>
          <p:cNvSpPr/>
          <p:nvPr/>
        </p:nvSpPr>
        <p:spPr>
          <a:xfrm>
            <a:off x="6949059" y="256031"/>
            <a:ext cx="2122170" cy="420243"/>
          </a:xfrm>
          <a:prstGeom prst="rect">
            <a:avLst/>
          </a:prstGeom>
          <a:noFill/>
          <a:ln/>
        </p:spPr>
        <p:txBody>
          <a:bodyPr wrap="square" rtlCol="0" anchor="ctr"/>
          <a:lstStyle/>
          <a:p>
            <a:pPr marL="0" indent="0" algn="r">
              <a:buNone/>
            </a:pPr>
            <a:r>
              <a:rPr lang="en-US" sz="900" dirty="0">
                <a:solidFill>
                  <a:srgbClr val="E8E0CC"/>
                </a:solidFill>
              </a:rPr>
              <a:t>Cloud Computing · Section 04</a:t>
            </a:r>
            <a:endParaRPr lang="en-US" sz="900" dirty="0"/>
          </a:p>
        </p:txBody>
      </p:sp>
      <p:sp>
        <p:nvSpPr>
          <p:cNvPr id="6" name="Shape 3"/>
          <p:cNvSpPr/>
          <p:nvPr/>
        </p:nvSpPr>
        <p:spPr>
          <a:xfrm>
            <a:off x="256032" y="1078992"/>
            <a:ext cx="2798064" cy="1755648"/>
          </a:xfrm>
          <a:prstGeom prst="rect">
            <a:avLst/>
          </a:prstGeom>
          <a:solidFill>
            <a:srgbClr val="1E4D2B"/>
          </a:solidFill>
          <a:ln w="12700">
            <a:solidFill>
              <a:srgbClr val="1E4D2B"/>
            </a:solidFill>
            <a:prstDash val="solid"/>
          </a:ln>
        </p:spPr>
        <p:txBody>
          <a:bodyPr/>
          <a:lstStyle/>
          <a:p>
            <a:endParaRPr lang="en-GB"/>
          </a:p>
        </p:txBody>
      </p:sp>
      <p:sp>
        <p:nvSpPr>
          <p:cNvPr id="7" name="Shape 4"/>
          <p:cNvSpPr/>
          <p:nvPr/>
        </p:nvSpPr>
        <p:spPr>
          <a:xfrm>
            <a:off x="356616" y="118872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8" name="Image 1" descr="preencoded.png"/>
          <p:cNvPicPr>
            <a:picLocks noChangeAspect="1"/>
          </p:cNvPicPr>
          <p:nvPr/>
        </p:nvPicPr>
        <p:blipFill>
          <a:blip r:embed="rId4"/>
          <a:stretch>
            <a:fillRect/>
          </a:stretch>
        </p:blipFill>
        <p:spPr>
          <a:xfrm>
            <a:off x="446959" y="1279063"/>
            <a:ext cx="294803" cy="294803"/>
          </a:xfrm>
          <a:prstGeom prst="rect">
            <a:avLst/>
          </a:prstGeom>
        </p:spPr>
      </p:pic>
      <p:sp>
        <p:nvSpPr>
          <p:cNvPr id="9" name="Text 5"/>
          <p:cNvSpPr/>
          <p:nvPr/>
        </p:nvSpPr>
        <p:spPr>
          <a:xfrm>
            <a:off x="969264" y="113385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Website Hosting (AWS / Azure)</a:t>
            </a:r>
            <a:endParaRPr lang="en-US" sz="1000" dirty="0"/>
          </a:p>
        </p:txBody>
      </p:sp>
      <p:sp>
        <p:nvSpPr>
          <p:cNvPr id="10" name="Text 6"/>
          <p:cNvSpPr/>
          <p:nvPr/>
        </p:nvSpPr>
        <p:spPr>
          <a:xfrm>
            <a:off x="365760" y="1700784"/>
            <a:ext cx="2578608" cy="1042416"/>
          </a:xfrm>
          <a:prstGeom prst="rect">
            <a:avLst/>
          </a:prstGeom>
          <a:noFill/>
          <a:ln/>
        </p:spPr>
        <p:txBody>
          <a:bodyPr wrap="square" rtlCol="0" anchor="t"/>
          <a:lstStyle/>
          <a:p>
            <a:pPr marL="0" indent="0">
              <a:buNone/>
            </a:pPr>
            <a:r>
              <a:rPr lang="en-US" sz="850" dirty="0">
                <a:solidFill>
                  <a:srgbClr val="E8E0CC"/>
                </a:solidFill>
              </a:rPr>
              <a:t>Cloud-hosted website scales automatically during peak hours (e.g., weekend brunch). 99.9% uptime SLA ensures customers can always access menus, bookings and the online shop [1].</a:t>
            </a:r>
            <a:endParaRPr lang="en-US" sz="850" dirty="0"/>
          </a:p>
        </p:txBody>
      </p:sp>
      <p:sp>
        <p:nvSpPr>
          <p:cNvPr id="11" name="Shape 7"/>
          <p:cNvSpPr/>
          <p:nvPr/>
        </p:nvSpPr>
        <p:spPr>
          <a:xfrm>
            <a:off x="3200400" y="1078992"/>
            <a:ext cx="2798064" cy="1755648"/>
          </a:xfrm>
          <a:prstGeom prst="rect">
            <a:avLst/>
          </a:prstGeom>
          <a:solidFill>
            <a:srgbClr val="4A7C59"/>
          </a:solidFill>
          <a:ln w="12700">
            <a:solidFill>
              <a:srgbClr val="4A7C59"/>
            </a:solidFill>
            <a:prstDash val="solid"/>
          </a:ln>
        </p:spPr>
        <p:txBody>
          <a:bodyPr/>
          <a:lstStyle/>
          <a:p>
            <a:endParaRPr lang="en-GB"/>
          </a:p>
        </p:txBody>
      </p:sp>
      <p:sp>
        <p:nvSpPr>
          <p:cNvPr id="12" name="Shape 8"/>
          <p:cNvSpPr/>
          <p:nvPr/>
        </p:nvSpPr>
        <p:spPr>
          <a:xfrm>
            <a:off x="3300984" y="118872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13" name="Image 2" descr="preencoded.png"/>
          <p:cNvPicPr>
            <a:picLocks noChangeAspect="1"/>
          </p:cNvPicPr>
          <p:nvPr/>
        </p:nvPicPr>
        <p:blipFill>
          <a:blip r:embed="rId5"/>
          <a:stretch>
            <a:fillRect/>
          </a:stretch>
        </p:blipFill>
        <p:spPr>
          <a:xfrm>
            <a:off x="3391327" y="1279063"/>
            <a:ext cx="294803" cy="294803"/>
          </a:xfrm>
          <a:prstGeom prst="rect">
            <a:avLst/>
          </a:prstGeom>
        </p:spPr>
      </p:pic>
      <p:sp>
        <p:nvSpPr>
          <p:cNvPr id="14" name="Text 9"/>
          <p:cNvSpPr/>
          <p:nvPr/>
        </p:nvSpPr>
        <p:spPr>
          <a:xfrm>
            <a:off x="3913632" y="113385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Data Storage &amp; CRM</a:t>
            </a:r>
            <a:endParaRPr lang="en-US" sz="1000" dirty="0"/>
          </a:p>
        </p:txBody>
      </p:sp>
      <p:sp>
        <p:nvSpPr>
          <p:cNvPr id="15" name="Text 10"/>
          <p:cNvSpPr/>
          <p:nvPr/>
        </p:nvSpPr>
        <p:spPr>
          <a:xfrm>
            <a:off x="3310128" y="1700784"/>
            <a:ext cx="2578608" cy="1042416"/>
          </a:xfrm>
          <a:prstGeom prst="rect">
            <a:avLst/>
          </a:prstGeom>
          <a:noFill/>
          <a:ln/>
        </p:spPr>
        <p:txBody>
          <a:bodyPr wrap="square" rtlCol="0" anchor="t"/>
          <a:lstStyle/>
          <a:p>
            <a:pPr marL="0" indent="0">
              <a:buNone/>
            </a:pPr>
            <a:r>
              <a:rPr lang="en-US" sz="850" dirty="0">
                <a:solidFill>
                  <a:srgbClr val="E8E0CC"/>
                </a:solidFill>
              </a:rPr>
              <a:t>Customer order history, loyalty programme data and supplier records stored securely in the cloud (e.g., Google Workspace). Accessible from any device; automated daily backups eliminate data loss risk.</a:t>
            </a:r>
            <a:endParaRPr lang="en-US" sz="850" dirty="0"/>
          </a:p>
        </p:txBody>
      </p:sp>
      <p:sp>
        <p:nvSpPr>
          <p:cNvPr id="16" name="Shape 11"/>
          <p:cNvSpPr/>
          <p:nvPr/>
        </p:nvSpPr>
        <p:spPr>
          <a:xfrm>
            <a:off x="6144768" y="1078992"/>
            <a:ext cx="2798064" cy="1755648"/>
          </a:xfrm>
          <a:prstGeom prst="rect">
            <a:avLst/>
          </a:prstGeom>
          <a:solidFill>
            <a:srgbClr val="1E4D2B"/>
          </a:solidFill>
          <a:ln w="12700">
            <a:solidFill>
              <a:srgbClr val="1E4D2B"/>
            </a:solidFill>
            <a:prstDash val="solid"/>
          </a:ln>
        </p:spPr>
        <p:txBody>
          <a:bodyPr/>
          <a:lstStyle/>
          <a:p>
            <a:endParaRPr lang="en-GB"/>
          </a:p>
        </p:txBody>
      </p:sp>
      <p:sp>
        <p:nvSpPr>
          <p:cNvPr id="17" name="Shape 12"/>
          <p:cNvSpPr/>
          <p:nvPr/>
        </p:nvSpPr>
        <p:spPr>
          <a:xfrm>
            <a:off x="6245352" y="118872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18" name="Image 3" descr="preencoded.png"/>
          <p:cNvPicPr>
            <a:picLocks noChangeAspect="1"/>
          </p:cNvPicPr>
          <p:nvPr/>
        </p:nvPicPr>
        <p:blipFill>
          <a:blip r:embed="rId3"/>
          <a:stretch>
            <a:fillRect/>
          </a:stretch>
        </p:blipFill>
        <p:spPr>
          <a:xfrm>
            <a:off x="6335695" y="1279063"/>
            <a:ext cx="294803" cy="294803"/>
          </a:xfrm>
          <a:prstGeom prst="rect">
            <a:avLst/>
          </a:prstGeom>
        </p:spPr>
      </p:pic>
      <p:sp>
        <p:nvSpPr>
          <p:cNvPr id="19" name="Text 13"/>
          <p:cNvSpPr/>
          <p:nvPr/>
        </p:nvSpPr>
        <p:spPr>
          <a:xfrm>
            <a:off x="6858000" y="113385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POS &amp; Inventory (SaaS)</a:t>
            </a:r>
            <a:endParaRPr lang="en-US" sz="1000" dirty="0"/>
          </a:p>
        </p:txBody>
      </p:sp>
      <p:sp>
        <p:nvSpPr>
          <p:cNvPr id="20" name="Text 14"/>
          <p:cNvSpPr/>
          <p:nvPr/>
        </p:nvSpPr>
        <p:spPr>
          <a:xfrm>
            <a:off x="6254496" y="1700784"/>
            <a:ext cx="2578608" cy="1042416"/>
          </a:xfrm>
          <a:prstGeom prst="rect">
            <a:avLst/>
          </a:prstGeom>
          <a:noFill/>
          <a:ln/>
        </p:spPr>
        <p:txBody>
          <a:bodyPr wrap="square" rtlCol="0" anchor="t"/>
          <a:lstStyle/>
          <a:p>
            <a:pPr marL="0" indent="0">
              <a:buNone/>
            </a:pPr>
            <a:r>
              <a:rPr lang="en-US" sz="850" dirty="0">
                <a:solidFill>
                  <a:srgbClr val="E8E0CC"/>
                </a:solidFill>
              </a:rPr>
              <a:t>Cloud-based POS systems (Square, Lightspeed) integrate sales, inventory and staff management in real-time. Reduces overstock, cuts food waste and aligns with the café's sustainability values [8].</a:t>
            </a:r>
            <a:endParaRPr lang="en-US" sz="850" dirty="0"/>
          </a:p>
        </p:txBody>
      </p:sp>
      <p:sp>
        <p:nvSpPr>
          <p:cNvPr id="21" name="Shape 15"/>
          <p:cNvSpPr/>
          <p:nvPr/>
        </p:nvSpPr>
        <p:spPr>
          <a:xfrm>
            <a:off x="256032" y="2999232"/>
            <a:ext cx="2798064" cy="1755648"/>
          </a:xfrm>
          <a:prstGeom prst="rect">
            <a:avLst/>
          </a:prstGeom>
          <a:solidFill>
            <a:srgbClr val="4A7C59"/>
          </a:solidFill>
          <a:ln w="12700">
            <a:solidFill>
              <a:srgbClr val="4A7C59"/>
            </a:solidFill>
            <a:prstDash val="solid"/>
          </a:ln>
        </p:spPr>
        <p:txBody>
          <a:bodyPr/>
          <a:lstStyle/>
          <a:p>
            <a:endParaRPr lang="en-GB"/>
          </a:p>
        </p:txBody>
      </p:sp>
      <p:sp>
        <p:nvSpPr>
          <p:cNvPr id="22" name="Shape 16"/>
          <p:cNvSpPr/>
          <p:nvPr/>
        </p:nvSpPr>
        <p:spPr>
          <a:xfrm>
            <a:off x="356616" y="310896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23" name="Image 4" descr="preencoded.png"/>
          <p:cNvPicPr>
            <a:picLocks noChangeAspect="1"/>
          </p:cNvPicPr>
          <p:nvPr/>
        </p:nvPicPr>
        <p:blipFill>
          <a:blip r:embed="rId6"/>
          <a:stretch>
            <a:fillRect/>
          </a:stretch>
        </p:blipFill>
        <p:spPr>
          <a:xfrm>
            <a:off x="446959" y="3199303"/>
            <a:ext cx="294803" cy="294803"/>
          </a:xfrm>
          <a:prstGeom prst="rect">
            <a:avLst/>
          </a:prstGeom>
        </p:spPr>
      </p:pic>
      <p:sp>
        <p:nvSpPr>
          <p:cNvPr id="24" name="Text 17"/>
          <p:cNvSpPr/>
          <p:nvPr/>
        </p:nvSpPr>
        <p:spPr>
          <a:xfrm>
            <a:off x="969264" y="305409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Analytics &amp; Insights</a:t>
            </a:r>
            <a:endParaRPr lang="en-US" sz="1000" dirty="0"/>
          </a:p>
        </p:txBody>
      </p:sp>
      <p:sp>
        <p:nvSpPr>
          <p:cNvPr id="25" name="Text 18"/>
          <p:cNvSpPr/>
          <p:nvPr/>
        </p:nvSpPr>
        <p:spPr>
          <a:xfrm>
            <a:off x="365760" y="3621024"/>
            <a:ext cx="2578608" cy="1042416"/>
          </a:xfrm>
          <a:prstGeom prst="rect">
            <a:avLst/>
          </a:prstGeom>
          <a:noFill/>
          <a:ln/>
        </p:spPr>
        <p:txBody>
          <a:bodyPr wrap="square" rtlCol="0" anchor="t"/>
          <a:lstStyle/>
          <a:p>
            <a:pPr marL="0" indent="0">
              <a:buNone/>
            </a:pPr>
            <a:r>
              <a:rPr lang="en-US" sz="850" dirty="0">
                <a:solidFill>
                  <a:srgbClr val="E8E0CC"/>
                </a:solidFill>
              </a:rPr>
              <a:t>Google Analytics 4 and cloud dashboards provide real-time data on website traffic, campaign ROI and customer behaviour — enabling data-driven marketing decisions without on-premise infrastructure.</a:t>
            </a:r>
            <a:endParaRPr lang="en-US" sz="850" dirty="0"/>
          </a:p>
        </p:txBody>
      </p:sp>
      <p:sp>
        <p:nvSpPr>
          <p:cNvPr id="26" name="Shape 19"/>
          <p:cNvSpPr/>
          <p:nvPr/>
        </p:nvSpPr>
        <p:spPr>
          <a:xfrm>
            <a:off x="3200400" y="2999232"/>
            <a:ext cx="2798064" cy="1755648"/>
          </a:xfrm>
          <a:prstGeom prst="rect">
            <a:avLst/>
          </a:prstGeom>
          <a:solidFill>
            <a:srgbClr val="1E4D2B"/>
          </a:solidFill>
          <a:ln w="12700">
            <a:solidFill>
              <a:srgbClr val="1E4D2B"/>
            </a:solidFill>
            <a:prstDash val="solid"/>
          </a:ln>
        </p:spPr>
        <p:txBody>
          <a:bodyPr/>
          <a:lstStyle/>
          <a:p>
            <a:endParaRPr lang="en-GB"/>
          </a:p>
        </p:txBody>
      </p:sp>
      <p:sp>
        <p:nvSpPr>
          <p:cNvPr id="27" name="Shape 20"/>
          <p:cNvSpPr/>
          <p:nvPr/>
        </p:nvSpPr>
        <p:spPr>
          <a:xfrm>
            <a:off x="3300984" y="310896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28" name="Image 5" descr="preencoded.png"/>
          <p:cNvPicPr>
            <a:picLocks noChangeAspect="1"/>
          </p:cNvPicPr>
          <p:nvPr/>
        </p:nvPicPr>
        <p:blipFill>
          <a:blip r:embed="rId7"/>
          <a:stretch>
            <a:fillRect/>
          </a:stretch>
        </p:blipFill>
        <p:spPr>
          <a:xfrm>
            <a:off x="3391327" y="3199303"/>
            <a:ext cx="294803" cy="294803"/>
          </a:xfrm>
          <a:prstGeom prst="rect">
            <a:avLst/>
          </a:prstGeom>
        </p:spPr>
      </p:pic>
      <p:sp>
        <p:nvSpPr>
          <p:cNvPr id="29" name="Text 21"/>
          <p:cNvSpPr/>
          <p:nvPr/>
        </p:nvSpPr>
        <p:spPr>
          <a:xfrm>
            <a:off x="3913632" y="305409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Content Delivery Network (CDN)</a:t>
            </a:r>
            <a:endParaRPr lang="en-US" sz="1000" dirty="0"/>
          </a:p>
        </p:txBody>
      </p:sp>
      <p:sp>
        <p:nvSpPr>
          <p:cNvPr id="30" name="Text 22"/>
          <p:cNvSpPr/>
          <p:nvPr/>
        </p:nvSpPr>
        <p:spPr>
          <a:xfrm>
            <a:off x="3310128" y="3621024"/>
            <a:ext cx="2578608" cy="1042416"/>
          </a:xfrm>
          <a:prstGeom prst="rect">
            <a:avLst/>
          </a:prstGeom>
          <a:noFill/>
          <a:ln/>
        </p:spPr>
        <p:txBody>
          <a:bodyPr wrap="square" rtlCol="0" anchor="t"/>
          <a:lstStyle/>
          <a:p>
            <a:pPr marL="0" indent="0">
              <a:buNone/>
            </a:pPr>
            <a:r>
              <a:rPr lang="en-US" sz="850" dirty="0">
                <a:solidFill>
                  <a:srgbClr val="E8E0CC"/>
                </a:solidFill>
              </a:rPr>
              <a:t>A CDN (e.g., Cloudflare) caches website assets globally, reducing load times by up to 50%. Fast page speeds improve SEO rankings and reduce bounce rates from mobile visitors.</a:t>
            </a:r>
            <a:endParaRPr lang="en-US" sz="850" dirty="0"/>
          </a:p>
        </p:txBody>
      </p:sp>
      <p:sp>
        <p:nvSpPr>
          <p:cNvPr id="31" name="Shape 23"/>
          <p:cNvSpPr/>
          <p:nvPr/>
        </p:nvSpPr>
        <p:spPr>
          <a:xfrm>
            <a:off x="6144768" y="2999232"/>
            <a:ext cx="2798064" cy="1755648"/>
          </a:xfrm>
          <a:prstGeom prst="rect">
            <a:avLst/>
          </a:prstGeom>
          <a:solidFill>
            <a:srgbClr val="4A7C59"/>
          </a:solidFill>
          <a:ln w="12700">
            <a:solidFill>
              <a:srgbClr val="4A7C59"/>
            </a:solidFill>
            <a:prstDash val="solid"/>
          </a:ln>
        </p:spPr>
        <p:txBody>
          <a:bodyPr/>
          <a:lstStyle/>
          <a:p>
            <a:endParaRPr lang="en-GB"/>
          </a:p>
        </p:txBody>
      </p:sp>
      <p:sp>
        <p:nvSpPr>
          <p:cNvPr id="32" name="Shape 24"/>
          <p:cNvSpPr/>
          <p:nvPr/>
        </p:nvSpPr>
        <p:spPr>
          <a:xfrm>
            <a:off x="6245352" y="310896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33" name="Image 6" descr="preencoded.png"/>
          <p:cNvPicPr>
            <a:picLocks noChangeAspect="1"/>
          </p:cNvPicPr>
          <p:nvPr/>
        </p:nvPicPr>
        <p:blipFill>
          <a:blip r:embed="rId8"/>
          <a:stretch>
            <a:fillRect/>
          </a:stretch>
        </p:blipFill>
        <p:spPr>
          <a:xfrm>
            <a:off x="6335695" y="3199303"/>
            <a:ext cx="294803" cy="294803"/>
          </a:xfrm>
          <a:prstGeom prst="rect">
            <a:avLst/>
          </a:prstGeom>
        </p:spPr>
      </p:pic>
      <p:sp>
        <p:nvSpPr>
          <p:cNvPr id="34" name="Text 25"/>
          <p:cNvSpPr/>
          <p:nvPr/>
        </p:nvSpPr>
        <p:spPr>
          <a:xfrm>
            <a:off x="6858000" y="305409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Cost Efficiency &amp; Scalability</a:t>
            </a:r>
            <a:endParaRPr lang="en-US" sz="1000" dirty="0"/>
          </a:p>
        </p:txBody>
      </p:sp>
      <p:sp>
        <p:nvSpPr>
          <p:cNvPr id="35" name="Text 26"/>
          <p:cNvSpPr/>
          <p:nvPr/>
        </p:nvSpPr>
        <p:spPr>
          <a:xfrm>
            <a:off x="6254496" y="3621024"/>
            <a:ext cx="2578608" cy="1042416"/>
          </a:xfrm>
          <a:prstGeom prst="rect">
            <a:avLst/>
          </a:prstGeom>
          <a:noFill/>
          <a:ln/>
        </p:spPr>
        <p:txBody>
          <a:bodyPr wrap="square" rtlCol="0" anchor="t"/>
          <a:lstStyle/>
          <a:p>
            <a:pPr marL="0" indent="0">
              <a:buNone/>
            </a:pPr>
            <a:r>
              <a:rPr lang="en-US" sz="850" dirty="0">
                <a:solidFill>
                  <a:srgbClr val="E8E0CC"/>
                </a:solidFill>
              </a:rPr>
              <a:t>Pay-as-you-go cloud model eliminates upfront hardware costs. Infrastructure scales instantly as the business grows — from one location to multiple outlets with no capital expenditure.</a:t>
            </a:r>
            <a:endParaRPr lang="en-US" sz="850" dirty="0"/>
          </a:p>
        </p:txBody>
      </p:sp>
      <p:sp>
        <p:nvSpPr>
          <p:cNvPr id="36" name="Text 27"/>
          <p:cNvSpPr/>
          <p:nvPr/>
        </p:nvSpPr>
        <p:spPr>
          <a:xfrm>
            <a:off x="256032" y="4846320"/>
            <a:ext cx="8595360" cy="201168"/>
          </a:xfrm>
          <a:prstGeom prst="rect">
            <a:avLst/>
          </a:prstGeom>
          <a:noFill/>
          <a:ln/>
        </p:spPr>
        <p:txBody>
          <a:bodyPr wrap="square" rtlCol="0" anchor="ctr"/>
          <a:lstStyle/>
          <a:p>
            <a:pPr marL="0" indent="0">
              <a:buNone/>
            </a:pPr>
            <a:r>
              <a:rPr lang="en-US" sz="750" i="1" dirty="0">
                <a:solidFill>
                  <a:srgbClr val="64748B"/>
                </a:solidFill>
              </a:rPr>
              <a:t>IEEE Refs: [1], [8]</a:t>
            </a:r>
            <a:endParaRPr lang="en-US" sz="7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62318"/>
        </a:solidFill>
        <a:effectLst/>
      </p:bgPr>
    </p:bg>
    <p:spTree>
      <p:nvGrpSpPr>
        <p:cNvPr id="1" name=""/>
        <p:cNvGrpSpPr/>
        <p:nvPr/>
      </p:nvGrpSpPr>
      <p:grpSpPr>
        <a:xfrm>
          <a:off x="0" y="0"/>
          <a:ext cx="0" cy="0"/>
          <a:chOff x="0" y="0"/>
          <a:chExt cx="0" cy="0"/>
        </a:xfrm>
      </p:grpSpPr>
      <p:sp>
        <p:nvSpPr>
          <p:cNvPr id="2" name="Shape 0"/>
          <p:cNvSpPr/>
          <p:nvPr/>
        </p:nvSpPr>
        <p:spPr>
          <a:xfrm>
            <a:off x="0" y="0"/>
            <a:ext cx="91440" cy="5143500"/>
          </a:xfrm>
          <a:prstGeom prst="rect">
            <a:avLst/>
          </a:prstGeom>
          <a:solidFill>
            <a:srgbClr val="C9A84C"/>
          </a:solidFill>
          <a:ln w="12700">
            <a:solidFill>
              <a:srgbClr val="C9A84C"/>
            </a:solidFill>
            <a:prstDash val="solid"/>
          </a:ln>
        </p:spPr>
        <p:txBody>
          <a:bodyPr/>
          <a:lstStyle/>
          <a:p>
            <a:endParaRPr lang="en-GB"/>
          </a:p>
        </p:txBody>
      </p:sp>
      <p:sp>
        <p:nvSpPr>
          <p:cNvPr id="3" name="Shape 1"/>
          <p:cNvSpPr/>
          <p:nvPr/>
        </p:nvSpPr>
        <p:spPr>
          <a:xfrm>
            <a:off x="0" y="2377440"/>
            <a:ext cx="9144000" cy="54864"/>
          </a:xfrm>
          <a:prstGeom prst="rect">
            <a:avLst/>
          </a:prstGeom>
          <a:solidFill>
            <a:srgbClr val="4A7C59"/>
          </a:solidFill>
          <a:ln w="12700">
            <a:solidFill>
              <a:srgbClr val="4A7C59"/>
            </a:solidFill>
            <a:prstDash val="solid"/>
          </a:ln>
        </p:spPr>
        <p:txBody>
          <a:bodyPr/>
          <a:lstStyle/>
          <a:p>
            <a:endParaRPr lang="en-GB"/>
          </a:p>
        </p:txBody>
      </p:sp>
      <p:sp>
        <p:nvSpPr>
          <p:cNvPr id="4" name="Text 2"/>
          <p:cNvSpPr/>
          <p:nvPr/>
        </p:nvSpPr>
        <p:spPr>
          <a:xfrm>
            <a:off x="274320" y="548640"/>
            <a:ext cx="1828800" cy="1371600"/>
          </a:xfrm>
          <a:prstGeom prst="rect">
            <a:avLst/>
          </a:prstGeom>
          <a:noFill/>
          <a:ln/>
        </p:spPr>
        <p:txBody>
          <a:bodyPr wrap="square" rtlCol="0" anchor="ctr"/>
          <a:lstStyle/>
          <a:p>
            <a:pPr marL="0" indent="0">
              <a:buNone/>
            </a:pPr>
            <a:r>
              <a:rPr lang="en-US" sz="9500" b="1" dirty="0">
                <a:solidFill>
                  <a:srgbClr val="1E4D2B"/>
                </a:solidFill>
                <a:latin typeface="Georgia" pitchFamily="34" charset="0"/>
                <a:ea typeface="Georgia" pitchFamily="34" charset="-122"/>
                <a:cs typeface="Georgia" pitchFamily="34" charset="-120"/>
              </a:rPr>
              <a:t>05</a:t>
            </a:r>
            <a:endParaRPr lang="en-US" sz="9500" dirty="0"/>
          </a:p>
        </p:txBody>
      </p:sp>
      <p:sp>
        <p:nvSpPr>
          <p:cNvPr id="5" name="Text 3"/>
          <p:cNvSpPr/>
          <p:nvPr/>
        </p:nvSpPr>
        <p:spPr>
          <a:xfrm>
            <a:off x="2924617" y="814548"/>
            <a:ext cx="5943600" cy="1737360"/>
          </a:xfrm>
          <a:prstGeom prst="rect">
            <a:avLst/>
          </a:prstGeom>
          <a:noFill/>
          <a:ln/>
        </p:spPr>
        <p:txBody>
          <a:bodyPr wrap="square" rtlCol="0" anchor="ctr"/>
          <a:lstStyle/>
          <a:p>
            <a:pPr marL="0" indent="0">
              <a:buNone/>
            </a:pPr>
            <a:r>
              <a:rPr lang="en-US" sz="5000" b="1" dirty="0">
                <a:solidFill>
                  <a:srgbClr val="FFFFFF"/>
                </a:solidFill>
                <a:latin typeface="Georgia" pitchFamily="34" charset="0"/>
                <a:ea typeface="Georgia" pitchFamily="34" charset="-122"/>
                <a:cs typeface="Georgia" pitchFamily="34" charset="-120"/>
              </a:rPr>
              <a:t>Security</a:t>
            </a:r>
            <a:endParaRPr lang="en-US" sz="5000" dirty="0"/>
          </a:p>
          <a:p>
            <a:pPr marL="0" indent="0">
              <a:buNone/>
            </a:pPr>
            <a:r>
              <a:rPr lang="en-US" sz="5000" b="1" dirty="0">
                <a:solidFill>
                  <a:srgbClr val="FFFFFF"/>
                </a:solidFill>
                <a:latin typeface="Georgia" pitchFamily="34" charset="0"/>
                <a:ea typeface="Georgia" pitchFamily="34" charset="-122"/>
                <a:cs typeface="Georgia" pitchFamily="34" charset="-120"/>
              </a:rPr>
              <a:t>Measures</a:t>
            </a:r>
            <a:endParaRPr lang="en-US" sz="5000" dirty="0"/>
          </a:p>
        </p:txBody>
      </p:sp>
      <p:sp>
        <p:nvSpPr>
          <p:cNvPr id="6" name="Text 4"/>
          <p:cNvSpPr/>
          <p:nvPr/>
        </p:nvSpPr>
        <p:spPr>
          <a:xfrm>
            <a:off x="2560320" y="2907792"/>
            <a:ext cx="6217920" cy="457200"/>
          </a:xfrm>
          <a:prstGeom prst="rect">
            <a:avLst/>
          </a:prstGeom>
          <a:noFill/>
          <a:ln/>
        </p:spPr>
        <p:txBody>
          <a:bodyPr wrap="square" rtlCol="0" anchor="ctr"/>
          <a:lstStyle/>
          <a:p>
            <a:pPr marL="0" indent="0">
              <a:buNone/>
            </a:pPr>
            <a:r>
              <a:rPr lang="en-US" sz="1500" i="1" dirty="0">
                <a:solidFill>
                  <a:srgbClr val="C9A84C"/>
                </a:solidFill>
                <a:latin typeface="Georgia" pitchFamily="34" charset="0"/>
                <a:ea typeface="Georgia" pitchFamily="34" charset="-122"/>
                <a:cs typeface="Georgia" pitchFamily="34" charset="-120"/>
              </a:rPr>
              <a:t>Website Security  ·  Data Protection  ·  Cyber Resilience</a:t>
            </a:r>
            <a:endParaRPr lang="en-US" sz="1500" dirty="0"/>
          </a:p>
        </p:txBody>
      </p:sp>
      <p:sp>
        <p:nvSpPr>
          <p:cNvPr id="7" name="Shape 5"/>
          <p:cNvSpPr/>
          <p:nvPr/>
        </p:nvSpPr>
        <p:spPr>
          <a:xfrm>
            <a:off x="804672" y="3822192"/>
            <a:ext cx="585216" cy="585216"/>
          </a:xfrm>
          <a:prstGeom prst="ellipse">
            <a:avLst/>
          </a:prstGeom>
          <a:solidFill>
            <a:srgbClr val="4A7C59"/>
          </a:solidFill>
          <a:ln w="12700">
            <a:solidFill>
              <a:srgbClr val="4A7C59"/>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915863" y="3933383"/>
            <a:ext cx="362834" cy="362834"/>
          </a:xfrm>
          <a:prstGeom prst="rect">
            <a:avLst/>
          </a:prstGeom>
        </p:spPr>
      </p:pic>
      <p:sp>
        <p:nvSpPr>
          <p:cNvPr id="9" name="Shape 6"/>
          <p:cNvSpPr/>
          <p:nvPr/>
        </p:nvSpPr>
        <p:spPr>
          <a:xfrm>
            <a:off x="1627632" y="3822192"/>
            <a:ext cx="585216" cy="585216"/>
          </a:xfrm>
          <a:prstGeom prst="ellipse">
            <a:avLst/>
          </a:prstGeom>
          <a:solidFill>
            <a:srgbClr val="1E4D2B"/>
          </a:solidFill>
          <a:ln w="12700">
            <a:solidFill>
              <a:srgbClr val="1E4D2B"/>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1738823" y="3933383"/>
            <a:ext cx="362834" cy="362834"/>
          </a:xfrm>
          <a:prstGeom prst="rect">
            <a:avLst/>
          </a:prstGeom>
        </p:spPr>
      </p:pic>
      <p:sp>
        <p:nvSpPr>
          <p:cNvPr id="11" name="Shape 7"/>
          <p:cNvSpPr/>
          <p:nvPr/>
        </p:nvSpPr>
        <p:spPr>
          <a:xfrm>
            <a:off x="2450592" y="3822192"/>
            <a:ext cx="585216" cy="585216"/>
          </a:xfrm>
          <a:prstGeom prst="ellipse">
            <a:avLst/>
          </a:prstGeom>
          <a:solidFill>
            <a:srgbClr val="4A7C59"/>
          </a:solidFill>
          <a:ln w="12700">
            <a:solidFill>
              <a:srgbClr val="4A7C59"/>
            </a:solidFill>
            <a:prstDash val="solid"/>
          </a:ln>
        </p:spPr>
        <p:txBody>
          <a:bodyPr/>
          <a:lstStyle/>
          <a:p>
            <a:endParaRPr lang="en-GB"/>
          </a:p>
        </p:txBody>
      </p:sp>
      <p:pic>
        <p:nvPicPr>
          <p:cNvPr id="12" name="Image 2" descr="preencoded.png"/>
          <p:cNvPicPr>
            <a:picLocks noChangeAspect="1"/>
          </p:cNvPicPr>
          <p:nvPr/>
        </p:nvPicPr>
        <p:blipFill>
          <a:blip r:embed="rId5"/>
          <a:stretch>
            <a:fillRect/>
          </a:stretch>
        </p:blipFill>
        <p:spPr>
          <a:xfrm>
            <a:off x="2561783" y="3933383"/>
            <a:ext cx="362834" cy="362834"/>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Security Measures</a:t>
            </a:r>
            <a:endParaRPr lang="en-US" sz="2800" dirty="0"/>
          </a:p>
        </p:txBody>
      </p:sp>
      <p:sp>
        <p:nvSpPr>
          <p:cNvPr id="5" name="Text 2"/>
          <p:cNvSpPr/>
          <p:nvPr/>
        </p:nvSpPr>
        <p:spPr>
          <a:xfrm>
            <a:off x="7132320" y="256032"/>
            <a:ext cx="1828800" cy="365760"/>
          </a:xfrm>
          <a:prstGeom prst="rect">
            <a:avLst/>
          </a:prstGeom>
          <a:noFill/>
          <a:ln/>
        </p:spPr>
        <p:txBody>
          <a:bodyPr wrap="square" rtlCol="0" anchor="ctr"/>
          <a:lstStyle/>
          <a:p>
            <a:pPr marL="0" indent="0" algn="r">
              <a:buNone/>
            </a:pPr>
            <a:r>
              <a:rPr lang="en-US" sz="900" dirty="0">
                <a:solidFill>
                  <a:srgbClr val="E8E0CC"/>
                </a:solidFill>
              </a:rPr>
              <a:t>Security · Section 05</a:t>
            </a:r>
            <a:endParaRPr lang="en-US" sz="900" dirty="0"/>
          </a:p>
        </p:txBody>
      </p:sp>
      <p:sp>
        <p:nvSpPr>
          <p:cNvPr id="6" name="Shape 3"/>
          <p:cNvSpPr/>
          <p:nvPr/>
        </p:nvSpPr>
        <p:spPr>
          <a:xfrm>
            <a:off x="256032" y="1078992"/>
            <a:ext cx="2798064" cy="1755648"/>
          </a:xfrm>
          <a:prstGeom prst="rect">
            <a:avLst/>
          </a:prstGeom>
          <a:solidFill>
            <a:srgbClr val="1E4D2B"/>
          </a:solidFill>
          <a:ln w="12700">
            <a:solidFill>
              <a:srgbClr val="1E4D2B"/>
            </a:solidFill>
            <a:prstDash val="solid"/>
          </a:ln>
        </p:spPr>
        <p:txBody>
          <a:bodyPr/>
          <a:lstStyle/>
          <a:p>
            <a:endParaRPr lang="en-GB"/>
          </a:p>
        </p:txBody>
      </p:sp>
      <p:sp>
        <p:nvSpPr>
          <p:cNvPr id="7" name="Shape 4"/>
          <p:cNvSpPr/>
          <p:nvPr/>
        </p:nvSpPr>
        <p:spPr>
          <a:xfrm>
            <a:off x="356616" y="118872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8" name="Image 1" descr="preencoded.png"/>
          <p:cNvPicPr>
            <a:picLocks noChangeAspect="1"/>
          </p:cNvPicPr>
          <p:nvPr/>
        </p:nvPicPr>
        <p:blipFill>
          <a:blip r:embed="rId4"/>
          <a:stretch>
            <a:fillRect/>
          </a:stretch>
        </p:blipFill>
        <p:spPr>
          <a:xfrm>
            <a:off x="446959" y="1279063"/>
            <a:ext cx="294803" cy="294803"/>
          </a:xfrm>
          <a:prstGeom prst="rect">
            <a:avLst/>
          </a:prstGeom>
        </p:spPr>
      </p:pic>
      <p:sp>
        <p:nvSpPr>
          <p:cNvPr id="9" name="Text 5"/>
          <p:cNvSpPr/>
          <p:nvPr/>
        </p:nvSpPr>
        <p:spPr>
          <a:xfrm>
            <a:off x="969264" y="113385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SSL/TLS Encryption (HTTPS)</a:t>
            </a:r>
            <a:endParaRPr lang="en-US" sz="1000" dirty="0"/>
          </a:p>
        </p:txBody>
      </p:sp>
      <p:sp>
        <p:nvSpPr>
          <p:cNvPr id="10" name="Text 6"/>
          <p:cNvSpPr/>
          <p:nvPr/>
        </p:nvSpPr>
        <p:spPr>
          <a:xfrm>
            <a:off x="365760" y="1700784"/>
            <a:ext cx="2578608" cy="1042416"/>
          </a:xfrm>
          <a:prstGeom prst="rect">
            <a:avLst/>
          </a:prstGeom>
          <a:noFill/>
          <a:ln/>
        </p:spPr>
        <p:txBody>
          <a:bodyPr wrap="square" rtlCol="0" anchor="t"/>
          <a:lstStyle/>
          <a:p>
            <a:pPr marL="0" indent="0">
              <a:buNone/>
            </a:pPr>
            <a:r>
              <a:rPr lang="en-US" sz="850" dirty="0">
                <a:solidFill>
                  <a:srgbClr val="E8E0CC"/>
                </a:solidFill>
              </a:rPr>
              <a:t>All website traffic encrypted via TLS 1.3. Essential for protecting payment data, customer logins and contact form submissions. A ranking signal for Google [2].</a:t>
            </a:r>
            <a:endParaRPr lang="en-US" sz="850" dirty="0"/>
          </a:p>
        </p:txBody>
      </p:sp>
      <p:sp>
        <p:nvSpPr>
          <p:cNvPr id="11" name="Shape 7"/>
          <p:cNvSpPr/>
          <p:nvPr/>
        </p:nvSpPr>
        <p:spPr>
          <a:xfrm>
            <a:off x="3200400" y="1078992"/>
            <a:ext cx="2798064" cy="1755648"/>
          </a:xfrm>
          <a:prstGeom prst="rect">
            <a:avLst/>
          </a:prstGeom>
          <a:solidFill>
            <a:srgbClr val="4A7C59"/>
          </a:solidFill>
          <a:ln w="12700">
            <a:solidFill>
              <a:srgbClr val="4A7C59"/>
            </a:solidFill>
            <a:prstDash val="solid"/>
          </a:ln>
        </p:spPr>
        <p:txBody>
          <a:bodyPr/>
          <a:lstStyle/>
          <a:p>
            <a:endParaRPr lang="en-GB"/>
          </a:p>
        </p:txBody>
      </p:sp>
      <p:sp>
        <p:nvSpPr>
          <p:cNvPr id="12" name="Shape 8"/>
          <p:cNvSpPr/>
          <p:nvPr/>
        </p:nvSpPr>
        <p:spPr>
          <a:xfrm>
            <a:off x="3300984" y="118872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13" name="Image 2" descr="preencoded.png"/>
          <p:cNvPicPr>
            <a:picLocks noChangeAspect="1"/>
          </p:cNvPicPr>
          <p:nvPr/>
        </p:nvPicPr>
        <p:blipFill>
          <a:blip r:embed="rId3"/>
          <a:stretch>
            <a:fillRect/>
          </a:stretch>
        </p:blipFill>
        <p:spPr>
          <a:xfrm>
            <a:off x="3391327" y="1279063"/>
            <a:ext cx="294803" cy="294803"/>
          </a:xfrm>
          <a:prstGeom prst="rect">
            <a:avLst/>
          </a:prstGeom>
        </p:spPr>
      </p:pic>
      <p:sp>
        <p:nvSpPr>
          <p:cNvPr id="14" name="Text 9"/>
          <p:cNvSpPr/>
          <p:nvPr/>
        </p:nvSpPr>
        <p:spPr>
          <a:xfrm>
            <a:off x="3913632" y="113385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Web Application Firewall (WAF)</a:t>
            </a:r>
            <a:endParaRPr lang="en-US" sz="1000" dirty="0"/>
          </a:p>
        </p:txBody>
      </p:sp>
      <p:sp>
        <p:nvSpPr>
          <p:cNvPr id="15" name="Text 10"/>
          <p:cNvSpPr/>
          <p:nvPr/>
        </p:nvSpPr>
        <p:spPr>
          <a:xfrm>
            <a:off x="3310128" y="1700784"/>
            <a:ext cx="2578608" cy="1042416"/>
          </a:xfrm>
          <a:prstGeom prst="rect">
            <a:avLst/>
          </a:prstGeom>
          <a:noFill/>
          <a:ln/>
        </p:spPr>
        <p:txBody>
          <a:bodyPr wrap="square" rtlCol="0" anchor="t"/>
          <a:lstStyle/>
          <a:p>
            <a:pPr marL="0" indent="0">
              <a:buNone/>
            </a:pPr>
            <a:r>
              <a:rPr lang="en-US" sz="850" dirty="0">
                <a:solidFill>
                  <a:srgbClr val="E8E0CC"/>
                </a:solidFill>
              </a:rPr>
              <a:t>Cloudflare WAF deployed to filter malicious traffic, block SQL injection and XSS attacks before they reach the server. Rate limiting protects against DDoS disruption.</a:t>
            </a:r>
            <a:endParaRPr lang="en-US" sz="850" dirty="0"/>
          </a:p>
        </p:txBody>
      </p:sp>
      <p:sp>
        <p:nvSpPr>
          <p:cNvPr id="16" name="Shape 11"/>
          <p:cNvSpPr/>
          <p:nvPr/>
        </p:nvSpPr>
        <p:spPr>
          <a:xfrm>
            <a:off x="6144768" y="1078992"/>
            <a:ext cx="2798064" cy="1755648"/>
          </a:xfrm>
          <a:prstGeom prst="rect">
            <a:avLst/>
          </a:prstGeom>
          <a:solidFill>
            <a:srgbClr val="1E4D2B"/>
          </a:solidFill>
          <a:ln w="12700">
            <a:solidFill>
              <a:srgbClr val="1E4D2B"/>
            </a:solidFill>
            <a:prstDash val="solid"/>
          </a:ln>
        </p:spPr>
        <p:txBody>
          <a:bodyPr/>
          <a:lstStyle/>
          <a:p>
            <a:endParaRPr lang="en-GB"/>
          </a:p>
        </p:txBody>
      </p:sp>
      <p:sp>
        <p:nvSpPr>
          <p:cNvPr id="17" name="Shape 12"/>
          <p:cNvSpPr/>
          <p:nvPr/>
        </p:nvSpPr>
        <p:spPr>
          <a:xfrm>
            <a:off x="6245352" y="118872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18" name="Image 3" descr="preencoded.png"/>
          <p:cNvPicPr>
            <a:picLocks noChangeAspect="1"/>
          </p:cNvPicPr>
          <p:nvPr/>
        </p:nvPicPr>
        <p:blipFill>
          <a:blip r:embed="rId5"/>
          <a:stretch>
            <a:fillRect/>
          </a:stretch>
        </p:blipFill>
        <p:spPr>
          <a:xfrm>
            <a:off x="6335695" y="1279063"/>
            <a:ext cx="294803" cy="294803"/>
          </a:xfrm>
          <a:prstGeom prst="rect">
            <a:avLst/>
          </a:prstGeom>
        </p:spPr>
      </p:pic>
      <p:sp>
        <p:nvSpPr>
          <p:cNvPr id="19" name="Text 13"/>
          <p:cNvSpPr/>
          <p:nvPr/>
        </p:nvSpPr>
        <p:spPr>
          <a:xfrm>
            <a:off x="6858000" y="113385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Multi-Factor Authentication (MFA)</a:t>
            </a:r>
            <a:endParaRPr lang="en-US" sz="1000" dirty="0"/>
          </a:p>
        </p:txBody>
      </p:sp>
      <p:sp>
        <p:nvSpPr>
          <p:cNvPr id="20" name="Text 14"/>
          <p:cNvSpPr/>
          <p:nvPr/>
        </p:nvSpPr>
        <p:spPr>
          <a:xfrm>
            <a:off x="6254496" y="1700784"/>
            <a:ext cx="2578608" cy="1042416"/>
          </a:xfrm>
          <a:prstGeom prst="rect">
            <a:avLst/>
          </a:prstGeom>
          <a:noFill/>
          <a:ln/>
        </p:spPr>
        <p:txBody>
          <a:bodyPr wrap="square" rtlCol="0" anchor="t"/>
          <a:lstStyle/>
          <a:p>
            <a:pPr marL="0" indent="0">
              <a:buNone/>
            </a:pPr>
            <a:r>
              <a:rPr lang="en-US" sz="850" dirty="0">
                <a:solidFill>
                  <a:srgbClr val="E8E0CC"/>
                </a:solidFill>
              </a:rPr>
              <a:t>MFA enforced for all admin accounts (CMS, email, cloud tools). Eliminates &gt;99% of account compromise risk from stolen passwords [9].</a:t>
            </a:r>
            <a:endParaRPr lang="en-US" sz="850" dirty="0"/>
          </a:p>
        </p:txBody>
      </p:sp>
      <p:sp>
        <p:nvSpPr>
          <p:cNvPr id="21" name="Shape 15"/>
          <p:cNvSpPr/>
          <p:nvPr/>
        </p:nvSpPr>
        <p:spPr>
          <a:xfrm>
            <a:off x="256032" y="2999232"/>
            <a:ext cx="2798064" cy="1755648"/>
          </a:xfrm>
          <a:prstGeom prst="rect">
            <a:avLst/>
          </a:prstGeom>
          <a:solidFill>
            <a:srgbClr val="4A7C59"/>
          </a:solidFill>
          <a:ln w="12700">
            <a:solidFill>
              <a:srgbClr val="4A7C59"/>
            </a:solidFill>
            <a:prstDash val="solid"/>
          </a:ln>
        </p:spPr>
        <p:txBody>
          <a:bodyPr/>
          <a:lstStyle/>
          <a:p>
            <a:endParaRPr lang="en-GB"/>
          </a:p>
        </p:txBody>
      </p:sp>
      <p:sp>
        <p:nvSpPr>
          <p:cNvPr id="22" name="Shape 16"/>
          <p:cNvSpPr/>
          <p:nvPr/>
        </p:nvSpPr>
        <p:spPr>
          <a:xfrm>
            <a:off x="356616" y="310896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23" name="Image 4" descr="preencoded.png"/>
          <p:cNvPicPr>
            <a:picLocks noChangeAspect="1"/>
          </p:cNvPicPr>
          <p:nvPr/>
        </p:nvPicPr>
        <p:blipFill>
          <a:blip r:embed="rId6"/>
          <a:stretch>
            <a:fillRect/>
          </a:stretch>
        </p:blipFill>
        <p:spPr>
          <a:xfrm>
            <a:off x="446959" y="3199303"/>
            <a:ext cx="294803" cy="294803"/>
          </a:xfrm>
          <a:prstGeom prst="rect">
            <a:avLst/>
          </a:prstGeom>
        </p:spPr>
      </p:pic>
      <p:sp>
        <p:nvSpPr>
          <p:cNvPr id="24" name="Text 17"/>
          <p:cNvSpPr/>
          <p:nvPr/>
        </p:nvSpPr>
        <p:spPr>
          <a:xfrm>
            <a:off x="969264" y="305409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GDPR &amp; Data Privacy Compliance</a:t>
            </a:r>
            <a:endParaRPr lang="en-US" sz="1000" dirty="0"/>
          </a:p>
        </p:txBody>
      </p:sp>
      <p:sp>
        <p:nvSpPr>
          <p:cNvPr id="25" name="Text 18"/>
          <p:cNvSpPr/>
          <p:nvPr/>
        </p:nvSpPr>
        <p:spPr>
          <a:xfrm>
            <a:off x="365760" y="3621024"/>
            <a:ext cx="2578608" cy="1042416"/>
          </a:xfrm>
          <a:prstGeom prst="rect">
            <a:avLst/>
          </a:prstGeom>
          <a:noFill/>
          <a:ln/>
        </p:spPr>
        <p:txBody>
          <a:bodyPr wrap="square" rtlCol="0" anchor="t"/>
          <a:lstStyle/>
          <a:p>
            <a:pPr marL="0" indent="0">
              <a:buNone/>
            </a:pPr>
            <a:r>
              <a:rPr lang="en-US" sz="850" dirty="0">
                <a:solidFill>
                  <a:srgbClr val="E8E0CC"/>
                </a:solidFill>
              </a:rPr>
              <a:t>Privacy policy, cookie consent banner and data processing agreements in place. Customer data minimisation. Annual data protection audits per Regulation EU 2016/679.</a:t>
            </a:r>
            <a:endParaRPr lang="en-US" sz="850" dirty="0"/>
          </a:p>
        </p:txBody>
      </p:sp>
      <p:sp>
        <p:nvSpPr>
          <p:cNvPr id="26" name="Shape 19"/>
          <p:cNvSpPr/>
          <p:nvPr/>
        </p:nvSpPr>
        <p:spPr>
          <a:xfrm>
            <a:off x="3200400" y="2999232"/>
            <a:ext cx="2798064" cy="1755648"/>
          </a:xfrm>
          <a:prstGeom prst="rect">
            <a:avLst/>
          </a:prstGeom>
          <a:solidFill>
            <a:srgbClr val="1E4D2B"/>
          </a:solidFill>
          <a:ln w="12700">
            <a:solidFill>
              <a:srgbClr val="1E4D2B"/>
            </a:solidFill>
            <a:prstDash val="solid"/>
          </a:ln>
        </p:spPr>
        <p:txBody>
          <a:bodyPr/>
          <a:lstStyle/>
          <a:p>
            <a:endParaRPr lang="en-GB"/>
          </a:p>
        </p:txBody>
      </p:sp>
      <p:sp>
        <p:nvSpPr>
          <p:cNvPr id="27" name="Shape 20"/>
          <p:cNvSpPr/>
          <p:nvPr/>
        </p:nvSpPr>
        <p:spPr>
          <a:xfrm>
            <a:off x="3300984" y="310896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28" name="Image 5" descr="preencoded.png"/>
          <p:cNvPicPr>
            <a:picLocks noChangeAspect="1"/>
          </p:cNvPicPr>
          <p:nvPr/>
        </p:nvPicPr>
        <p:blipFill>
          <a:blip r:embed="rId7"/>
          <a:stretch>
            <a:fillRect/>
          </a:stretch>
        </p:blipFill>
        <p:spPr>
          <a:xfrm>
            <a:off x="3391327" y="3199303"/>
            <a:ext cx="294803" cy="294803"/>
          </a:xfrm>
          <a:prstGeom prst="rect">
            <a:avLst/>
          </a:prstGeom>
        </p:spPr>
      </p:pic>
      <p:sp>
        <p:nvSpPr>
          <p:cNvPr id="29" name="Text 21"/>
          <p:cNvSpPr/>
          <p:nvPr/>
        </p:nvSpPr>
        <p:spPr>
          <a:xfrm>
            <a:off x="3913632" y="305409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Automated Backups &amp; Recovery</a:t>
            </a:r>
            <a:endParaRPr lang="en-US" sz="1000" dirty="0"/>
          </a:p>
        </p:txBody>
      </p:sp>
      <p:sp>
        <p:nvSpPr>
          <p:cNvPr id="30" name="Text 22"/>
          <p:cNvSpPr/>
          <p:nvPr/>
        </p:nvSpPr>
        <p:spPr>
          <a:xfrm>
            <a:off x="3310128" y="3621024"/>
            <a:ext cx="2578608" cy="1042416"/>
          </a:xfrm>
          <a:prstGeom prst="rect">
            <a:avLst/>
          </a:prstGeom>
          <a:noFill/>
          <a:ln/>
        </p:spPr>
        <p:txBody>
          <a:bodyPr wrap="square" rtlCol="0" anchor="t"/>
          <a:lstStyle/>
          <a:p>
            <a:pPr marL="0" indent="0">
              <a:buNone/>
            </a:pPr>
            <a:r>
              <a:rPr lang="en-US" sz="850" dirty="0">
                <a:solidFill>
                  <a:srgbClr val="E8E0CC"/>
                </a:solidFill>
              </a:rPr>
              <a:t>Automated daily backups to a geographically separate cloud region. RTO of &lt;4 hours; tested restore procedures quarterly. Data retained for 30 days per GDPR guidelines.</a:t>
            </a:r>
            <a:endParaRPr lang="en-US" sz="850" dirty="0"/>
          </a:p>
        </p:txBody>
      </p:sp>
      <p:sp>
        <p:nvSpPr>
          <p:cNvPr id="31" name="Shape 23"/>
          <p:cNvSpPr/>
          <p:nvPr/>
        </p:nvSpPr>
        <p:spPr>
          <a:xfrm>
            <a:off x="6144768" y="2999232"/>
            <a:ext cx="2798064" cy="1755648"/>
          </a:xfrm>
          <a:prstGeom prst="rect">
            <a:avLst/>
          </a:prstGeom>
          <a:solidFill>
            <a:srgbClr val="4A7C59"/>
          </a:solidFill>
          <a:ln w="12700">
            <a:solidFill>
              <a:srgbClr val="4A7C59"/>
            </a:solidFill>
            <a:prstDash val="solid"/>
          </a:ln>
        </p:spPr>
        <p:txBody>
          <a:bodyPr/>
          <a:lstStyle/>
          <a:p>
            <a:endParaRPr lang="en-GB"/>
          </a:p>
        </p:txBody>
      </p:sp>
      <p:sp>
        <p:nvSpPr>
          <p:cNvPr id="32" name="Shape 24"/>
          <p:cNvSpPr/>
          <p:nvPr/>
        </p:nvSpPr>
        <p:spPr>
          <a:xfrm>
            <a:off x="6245352" y="3108960"/>
            <a:ext cx="475488" cy="475488"/>
          </a:xfrm>
          <a:prstGeom prst="ellipse">
            <a:avLst/>
          </a:prstGeom>
          <a:solidFill>
            <a:srgbClr val="7FB069"/>
          </a:solidFill>
          <a:ln w="12700">
            <a:solidFill>
              <a:srgbClr val="7FB069"/>
            </a:solidFill>
            <a:prstDash val="solid"/>
          </a:ln>
        </p:spPr>
        <p:txBody>
          <a:bodyPr/>
          <a:lstStyle/>
          <a:p>
            <a:endParaRPr lang="en-GB"/>
          </a:p>
        </p:txBody>
      </p:sp>
      <p:pic>
        <p:nvPicPr>
          <p:cNvPr id="33" name="Image 6" descr="preencoded.png"/>
          <p:cNvPicPr>
            <a:picLocks noChangeAspect="1"/>
          </p:cNvPicPr>
          <p:nvPr/>
        </p:nvPicPr>
        <p:blipFill>
          <a:blip r:embed="rId8"/>
          <a:stretch>
            <a:fillRect/>
          </a:stretch>
        </p:blipFill>
        <p:spPr>
          <a:xfrm>
            <a:off x="6335695" y="3199303"/>
            <a:ext cx="294803" cy="294803"/>
          </a:xfrm>
          <a:prstGeom prst="rect">
            <a:avLst/>
          </a:prstGeom>
        </p:spPr>
      </p:pic>
      <p:sp>
        <p:nvSpPr>
          <p:cNvPr id="34" name="Text 25"/>
          <p:cNvSpPr/>
          <p:nvPr/>
        </p:nvSpPr>
        <p:spPr>
          <a:xfrm>
            <a:off x="6858000" y="3054096"/>
            <a:ext cx="2011680" cy="5029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Software Updates &amp; Patch Management</a:t>
            </a:r>
            <a:endParaRPr lang="en-US" sz="1000" dirty="0"/>
          </a:p>
        </p:txBody>
      </p:sp>
      <p:sp>
        <p:nvSpPr>
          <p:cNvPr id="35" name="Text 26"/>
          <p:cNvSpPr/>
          <p:nvPr/>
        </p:nvSpPr>
        <p:spPr>
          <a:xfrm>
            <a:off x="6254496" y="3621024"/>
            <a:ext cx="2578608" cy="1042416"/>
          </a:xfrm>
          <a:prstGeom prst="rect">
            <a:avLst/>
          </a:prstGeom>
          <a:noFill/>
          <a:ln/>
        </p:spPr>
        <p:txBody>
          <a:bodyPr wrap="square" rtlCol="0" anchor="t"/>
          <a:lstStyle/>
          <a:p>
            <a:pPr marL="0" indent="0">
              <a:buNone/>
            </a:pPr>
            <a:r>
              <a:rPr lang="en-US" sz="850" dirty="0">
                <a:solidFill>
                  <a:srgbClr val="E8E0CC"/>
                </a:solidFill>
              </a:rPr>
              <a:t>CMS plugins, themes and server OS patched within 48 hours of release. Dependency scanning (Snyk) integrated into the CI/CD pipeline to detect vulnerable libraries.</a:t>
            </a:r>
            <a:endParaRPr lang="en-US" sz="850" dirty="0"/>
          </a:p>
        </p:txBody>
      </p:sp>
      <p:sp>
        <p:nvSpPr>
          <p:cNvPr id="36" name="Text 27"/>
          <p:cNvSpPr/>
          <p:nvPr/>
        </p:nvSpPr>
        <p:spPr>
          <a:xfrm>
            <a:off x="256032" y="4846320"/>
            <a:ext cx="8595360" cy="201168"/>
          </a:xfrm>
          <a:prstGeom prst="rect">
            <a:avLst/>
          </a:prstGeom>
          <a:noFill/>
          <a:ln/>
        </p:spPr>
        <p:txBody>
          <a:bodyPr wrap="square" rtlCol="0" anchor="ctr"/>
          <a:lstStyle/>
          <a:p>
            <a:pPr marL="0" indent="0">
              <a:buNone/>
            </a:pPr>
            <a:r>
              <a:rPr lang="en-US" sz="750" i="1" dirty="0">
                <a:solidFill>
                  <a:srgbClr val="64748B"/>
                </a:solidFill>
              </a:rPr>
              <a:t>IEEE Refs: [9], [2], [14]</a:t>
            </a:r>
            <a:endParaRPr lang="en-US" sz="7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6858000" cy="713232"/>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Implementation Roadmap</a:t>
            </a:r>
            <a:endParaRPr lang="en-US" sz="2800" dirty="0"/>
          </a:p>
        </p:txBody>
      </p:sp>
      <p:sp>
        <p:nvSpPr>
          <p:cNvPr id="5" name="Text 2"/>
          <p:cNvSpPr/>
          <p:nvPr/>
        </p:nvSpPr>
        <p:spPr>
          <a:xfrm>
            <a:off x="6400800" y="256032"/>
            <a:ext cx="2560320" cy="365760"/>
          </a:xfrm>
          <a:prstGeom prst="rect">
            <a:avLst/>
          </a:prstGeom>
          <a:noFill/>
          <a:ln/>
        </p:spPr>
        <p:txBody>
          <a:bodyPr wrap="square" rtlCol="0" anchor="ctr"/>
          <a:lstStyle/>
          <a:p>
            <a:pPr marL="0" indent="0" algn="r">
              <a:buNone/>
            </a:pPr>
            <a:r>
              <a:rPr lang="en-US" sz="900" dirty="0">
                <a:solidFill>
                  <a:srgbClr val="E8E0CC"/>
                </a:solidFill>
              </a:rPr>
              <a:t>6-Month Online Presence Launch Plan</a:t>
            </a:r>
            <a:endParaRPr lang="en-US" sz="900" dirty="0"/>
          </a:p>
        </p:txBody>
      </p:sp>
      <p:sp>
        <p:nvSpPr>
          <p:cNvPr id="6" name="Shape 3"/>
          <p:cNvSpPr/>
          <p:nvPr/>
        </p:nvSpPr>
        <p:spPr>
          <a:xfrm>
            <a:off x="457200" y="1664208"/>
            <a:ext cx="8229600" cy="109728"/>
          </a:xfrm>
          <a:prstGeom prst="rect">
            <a:avLst/>
          </a:prstGeom>
          <a:solidFill>
            <a:srgbClr val="4A7C59"/>
          </a:solidFill>
          <a:ln w="12700">
            <a:solidFill>
              <a:srgbClr val="4A7C59"/>
            </a:solidFill>
            <a:prstDash val="solid"/>
          </a:ln>
        </p:spPr>
        <p:txBody>
          <a:bodyPr/>
          <a:lstStyle/>
          <a:p>
            <a:endParaRPr lang="en-GB"/>
          </a:p>
        </p:txBody>
      </p:sp>
      <p:sp>
        <p:nvSpPr>
          <p:cNvPr id="7" name="Shape 4"/>
          <p:cNvSpPr/>
          <p:nvPr/>
        </p:nvSpPr>
        <p:spPr>
          <a:xfrm>
            <a:off x="804672" y="1572768"/>
            <a:ext cx="219456" cy="219456"/>
          </a:xfrm>
          <a:prstGeom prst="ellipse">
            <a:avLst/>
          </a:prstGeom>
          <a:solidFill>
            <a:srgbClr val="C9A84C"/>
          </a:solidFill>
          <a:ln w="12700">
            <a:solidFill>
              <a:srgbClr val="C9A84C"/>
            </a:solidFill>
            <a:prstDash val="solid"/>
          </a:ln>
        </p:spPr>
        <p:txBody>
          <a:bodyPr/>
          <a:lstStyle/>
          <a:p>
            <a:endParaRPr lang="en-GB"/>
          </a:p>
        </p:txBody>
      </p:sp>
      <p:sp>
        <p:nvSpPr>
          <p:cNvPr id="8" name="Shape 5"/>
          <p:cNvSpPr/>
          <p:nvPr/>
        </p:nvSpPr>
        <p:spPr>
          <a:xfrm>
            <a:off x="457200" y="1901952"/>
            <a:ext cx="1261872" cy="1115568"/>
          </a:xfrm>
          <a:prstGeom prst="rect">
            <a:avLst/>
          </a:prstGeom>
          <a:solidFill>
            <a:srgbClr val="1E4D2B"/>
          </a:solidFill>
          <a:ln w="12700">
            <a:solidFill>
              <a:srgbClr val="1E4D2B"/>
            </a:solidFill>
            <a:prstDash val="solid"/>
          </a:ln>
        </p:spPr>
        <p:txBody>
          <a:bodyPr/>
          <a:lstStyle/>
          <a:p>
            <a:endParaRPr lang="en-GB"/>
          </a:p>
        </p:txBody>
      </p:sp>
      <p:sp>
        <p:nvSpPr>
          <p:cNvPr id="9" name="Text 6"/>
          <p:cNvSpPr/>
          <p:nvPr/>
        </p:nvSpPr>
        <p:spPr>
          <a:xfrm>
            <a:off x="457200" y="1901952"/>
            <a:ext cx="1261872" cy="320040"/>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Month 1</a:t>
            </a:r>
            <a:endParaRPr lang="en-US" sz="1100" dirty="0"/>
          </a:p>
        </p:txBody>
      </p:sp>
      <p:sp>
        <p:nvSpPr>
          <p:cNvPr id="10" name="Text 7"/>
          <p:cNvSpPr/>
          <p:nvPr/>
        </p:nvSpPr>
        <p:spPr>
          <a:xfrm>
            <a:off x="502920" y="2249424"/>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Domain &amp; hosting setup</a:t>
            </a:r>
            <a:endParaRPr lang="en-US" sz="800" dirty="0"/>
          </a:p>
        </p:txBody>
      </p:sp>
      <p:sp>
        <p:nvSpPr>
          <p:cNvPr id="11" name="Text 8"/>
          <p:cNvSpPr/>
          <p:nvPr/>
        </p:nvSpPr>
        <p:spPr>
          <a:xfrm>
            <a:off x="502920" y="2505456"/>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Brand identity finalised</a:t>
            </a:r>
            <a:endParaRPr lang="en-US" sz="800" dirty="0"/>
          </a:p>
        </p:txBody>
      </p:sp>
      <p:sp>
        <p:nvSpPr>
          <p:cNvPr id="12" name="Text 9"/>
          <p:cNvSpPr/>
          <p:nvPr/>
        </p:nvSpPr>
        <p:spPr>
          <a:xfrm>
            <a:off x="502920" y="2761488"/>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Website prototype</a:t>
            </a:r>
            <a:endParaRPr lang="en-US" sz="800" dirty="0"/>
          </a:p>
        </p:txBody>
      </p:sp>
      <p:sp>
        <p:nvSpPr>
          <p:cNvPr id="13" name="Shape 10"/>
          <p:cNvSpPr/>
          <p:nvPr/>
        </p:nvSpPr>
        <p:spPr>
          <a:xfrm>
            <a:off x="2176272" y="1572768"/>
            <a:ext cx="219456" cy="219456"/>
          </a:xfrm>
          <a:prstGeom prst="ellipse">
            <a:avLst/>
          </a:prstGeom>
          <a:solidFill>
            <a:srgbClr val="C9A84C"/>
          </a:solidFill>
          <a:ln w="12700">
            <a:solidFill>
              <a:srgbClr val="C9A84C"/>
            </a:solidFill>
            <a:prstDash val="solid"/>
          </a:ln>
        </p:spPr>
        <p:txBody>
          <a:bodyPr/>
          <a:lstStyle/>
          <a:p>
            <a:endParaRPr lang="en-GB"/>
          </a:p>
        </p:txBody>
      </p:sp>
      <p:sp>
        <p:nvSpPr>
          <p:cNvPr id="14" name="Shape 11"/>
          <p:cNvSpPr/>
          <p:nvPr/>
        </p:nvSpPr>
        <p:spPr>
          <a:xfrm>
            <a:off x="1828800" y="3182112"/>
            <a:ext cx="1261872" cy="1115568"/>
          </a:xfrm>
          <a:prstGeom prst="rect">
            <a:avLst/>
          </a:prstGeom>
          <a:solidFill>
            <a:srgbClr val="4A7C59"/>
          </a:solidFill>
          <a:ln w="12700">
            <a:solidFill>
              <a:srgbClr val="4A7C59"/>
            </a:solidFill>
            <a:prstDash val="solid"/>
          </a:ln>
        </p:spPr>
        <p:txBody>
          <a:bodyPr/>
          <a:lstStyle/>
          <a:p>
            <a:endParaRPr lang="en-GB"/>
          </a:p>
        </p:txBody>
      </p:sp>
      <p:sp>
        <p:nvSpPr>
          <p:cNvPr id="15" name="Text 12"/>
          <p:cNvSpPr/>
          <p:nvPr/>
        </p:nvSpPr>
        <p:spPr>
          <a:xfrm>
            <a:off x="1828800" y="3182112"/>
            <a:ext cx="1261872" cy="320040"/>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Month 2</a:t>
            </a:r>
            <a:endParaRPr lang="en-US" sz="1100" dirty="0"/>
          </a:p>
        </p:txBody>
      </p:sp>
      <p:sp>
        <p:nvSpPr>
          <p:cNvPr id="16" name="Text 13"/>
          <p:cNvSpPr/>
          <p:nvPr/>
        </p:nvSpPr>
        <p:spPr>
          <a:xfrm>
            <a:off x="1874520" y="3529584"/>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Website launch (MVP)</a:t>
            </a:r>
            <a:endParaRPr lang="en-US" sz="800" dirty="0"/>
          </a:p>
        </p:txBody>
      </p:sp>
      <p:sp>
        <p:nvSpPr>
          <p:cNvPr id="17" name="Text 14"/>
          <p:cNvSpPr/>
          <p:nvPr/>
        </p:nvSpPr>
        <p:spPr>
          <a:xfrm>
            <a:off x="1874520" y="3785616"/>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Google Business live</a:t>
            </a:r>
            <a:endParaRPr lang="en-US" sz="800" dirty="0"/>
          </a:p>
        </p:txBody>
      </p:sp>
      <p:sp>
        <p:nvSpPr>
          <p:cNvPr id="18" name="Text 15"/>
          <p:cNvSpPr/>
          <p:nvPr/>
        </p:nvSpPr>
        <p:spPr>
          <a:xfrm>
            <a:off x="1874520" y="4041648"/>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Social profiles created</a:t>
            </a:r>
            <a:endParaRPr lang="en-US" sz="800" dirty="0"/>
          </a:p>
        </p:txBody>
      </p:sp>
      <p:sp>
        <p:nvSpPr>
          <p:cNvPr id="19" name="Shape 16"/>
          <p:cNvSpPr/>
          <p:nvPr/>
        </p:nvSpPr>
        <p:spPr>
          <a:xfrm>
            <a:off x="3547872" y="1572768"/>
            <a:ext cx="219456" cy="219456"/>
          </a:xfrm>
          <a:prstGeom prst="ellipse">
            <a:avLst/>
          </a:prstGeom>
          <a:solidFill>
            <a:srgbClr val="C9A84C"/>
          </a:solidFill>
          <a:ln w="12700">
            <a:solidFill>
              <a:srgbClr val="C9A84C"/>
            </a:solidFill>
            <a:prstDash val="solid"/>
          </a:ln>
        </p:spPr>
        <p:txBody>
          <a:bodyPr/>
          <a:lstStyle/>
          <a:p>
            <a:endParaRPr lang="en-GB"/>
          </a:p>
        </p:txBody>
      </p:sp>
      <p:sp>
        <p:nvSpPr>
          <p:cNvPr id="20" name="Shape 17"/>
          <p:cNvSpPr/>
          <p:nvPr/>
        </p:nvSpPr>
        <p:spPr>
          <a:xfrm>
            <a:off x="3200400" y="1901952"/>
            <a:ext cx="1261872" cy="1115568"/>
          </a:xfrm>
          <a:prstGeom prst="rect">
            <a:avLst/>
          </a:prstGeom>
          <a:solidFill>
            <a:srgbClr val="1E4D2B"/>
          </a:solidFill>
          <a:ln w="12700">
            <a:solidFill>
              <a:srgbClr val="1E4D2B"/>
            </a:solidFill>
            <a:prstDash val="solid"/>
          </a:ln>
        </p:spPr>
        <p:txBody>
          <a:bodyPr/>
          <a:lstStyle/>
          <a:p>
            <a:endParaRPr lang="en-GB"/>
          </a:p>
        </p:txBody>
      </p:sp>
      <p:sp>
        <p:nvSpPr>
          <p:cNvPr id="21" name="Text 18"/>
          <p:cNvSpPr/>
          <p:nvPr/>
        </p:nvSpPr>
        <p:spPr>
          <a:xfrm>
            <a:off x="3200400" y="1901952"/>
            <a:ext cx="1261872" cy="320040"/>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Month 3</a:t>
            </a:r>
            <a:endParaRPr lang="en-US" sz="1100" dirty="0"/>
          </a:p>
        </p:txBody>
      </p:sp>
      <p:sp>
        <p:nvSpPr>
          <p:cNvPr id="22" name="Text 19"/>
          <p:cNvSpPr/>
          <p:nvPr/>
        </p:nvSpPr>
        <p:spPr>
          <a:xfrm>
            <a:off x="3246120" y="2249424"/>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Content calendar live</a:t>
            </a:r>
            <a:endParaRPr lang="en-US" sz="800" dirty="0"/>
          </a:p>
        </p:txBody>
      </p:sp>
      <p:sp>
        <p:nvSpPr>
          <p:cNvPr id="23" name="Text 20"/>
          <p:cNvSpPr/>
          <p:nvPr/>
        </p:nvSpPr>
        <p:spPr>
          <a:xfrm>
            <a:off x="3246120" y="2505456"/>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First newsletter sent</a:t>
            </a:r>
            <a:endParaRPr lang="en-US" sz="800" dirty="0"/>
          </a:p>
        </p:txBody>
      </p:sp>
      <p:sp>
        <p:nvSpPr>
          <p:cNvPr id="24" name="Text 21"/>
          <p:cNvSpPr/>
          <p:nvPr/>
        </p:nvSpPr>
        <p:spPr>
          <a:xfrm>
            <a:off x="3246120" y="2761488"/>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SEO audit &amp; fix</a:t>
            </a:r>
            <a:endParaRPr lang="en-US" sz="800" dirty="0"/>
          </a:p>
        </p:txBody>
      </p:sp>
      <p:sp>
        <p:nvSpPr>
          <p:cNvPr id="25" name="Shape 22"/>
          <p:cNvSpPr/>
          <p:nvPr/>
        </p:nvSpPr>
        <p:spPr>
          <a:xfrm>
            <a:off x="4919472" y="1572768"/>
            <a:ext cx="219456" cy="219456"/>
          </a:xfrm>
          <a:prstGeom prst="ellipse">
            <a:avLst/>
          </a:prstGeom>
          <a:solidFill>
            <a:srgbClr val="C9A84C"/>
          </a:solidFill>
          <a:ln w="12700">
            <a:solidFill>
              <a:srgbClr val="C9A84C"/>
            </a:solidFill>
            <a:prstDash val="solid"/>
          </a:ln>
        </p:spPr>
        <p:txBody>
          <a:bodyPr/>
          <a:lstStyle/>
          <a:p>
            <a:endParaRPr lang="en-GB"/>
          </a:p>
        </p:txBody>
      </p:sp>
      <p:sp>
        <p:nvSpPr>
          <p:cNvPr id="26" name="Shape 23"/>
          <p:cNvSpPr/>
          <p:nvPr/>
        </p:nvSpPr>
        <p:spPr>
          <a:xfrm>
            <a:off x="4572000" y="3182112"/>
            <a:ext cx="1261872" cy="1115568"/>
          </a:xfrm>
          <a:prstGeom prst="rect">
            <a:avLst/>
          </a:prstGeom>
          <a:solidFill>
            <a:srgbClr val="4A7C59"/>
          </a:solidFill>
          <a:ln w="12700">
            <a:solidFill>
              <a:srgbClr val="4A7C59"/>
            </a:solidFill>
            <a:prstDash val="solid"/>
          </a:ln>
        </p:spPr>
        <p:txBody>
          <a:bodyPr/>
          <a:lstStyle/>
          <a:p>
            <a:endParaRPr lang="en-GB"/>
          </a:p>
        </p:txBody>
      </p:sp>
      <p:sp>
        <p:nvSpPr>
          <p:cNvPr id="27" name="Text 24"/>
          <p:cNvSpPr/>
          <p:nvPr/>
        </p:nvSpPr>
        <p:spPr>
          <a:xfrm>
            <a:off x="4572000" y="3182112"/>
            <a:ext cx="1261872" cy="320040"/>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Month 4</a:t>
            </a:r>
            <a:endParaRPr lang="en-US" sz="1100" dirty="0"/>
          </a:p>
        </p:txBody>
      </p:sp>
      <p:sp>
        <p:nvSpPr>
          <p:cNvPr id="28" name="Text 25"/>
          <p:cNvSpPr/>
          <p:nvPr/>
        </p:nvSpPr>
        <p:spPr>
          <a:xfrm>
            <a:off x="4617720" y="3529584"/>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Influencer campaign #1</a:t>
            </a:r>
            <a:endParaRPr lang="en-US" sz="800" dirty="0"/>
          </a:p>
        </p:txBody>
      </p:sp>
      <p:sp>
        <p:nvSpPr>
          <p:cNvPr id="29" name="Text 26"/>
          <p:cNvSpPr/>
          <p:nvPr/>
        </p:nvSpPr>
        <p:spPr>
          <a:xfrm>
            <a:off x="4617720" y="3785616"/>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TikTok video series</a:t>
            </a:r>
            <a:endParaRPr lang="en-US" sz="800" dirty="0"/>
          </a:p>
        </p:txBody>
      </p:sp>
      <p:sp>
        <p:nvSpPr>
          <p:cNvPr id="30" name="Text 27"/>
          <p:cNvSpPr/>
          <p:nvPr/>
        </p:nvSpPr>
        <p:spPr>
          <a:xfrm>
            <a:off x="4617720" y="4041648"/>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Blog: 8 posts live</a:t>
            </a:r>
            <a:endParaRPr lang="en-US" sz="800" dirty="0"/>
          </a:p>
        </p:txBody>
      </p:sp>
      <p:sp>
        <p:nvSpPr>
          <p:cNvPr id="31" name="Shape 28"/>
          <p:cNvSpPr/>
          <p:nvPr/>
        </p:nvSpPr>
        <p:spPr>
          <a:xfrm>
            <a:off x="6291072" y="1572768"/>
            <a:ext cx="219456" cy="219456"/>
          </a:xfrm>
          <a:prstGeom prst="ellipse">
            <a:avLst/>
          </a:prstGeom>
          <a:solidFill>
            <a:srgbClr val="C9A84C"/>
          </a:solidFill>
          <a:ln w="12700">
            <a:solidFill>
              <a:srgbClr val="C9A84C"/>
            </a:solidFill>
            <a:prstDash val="solid"/>
          </a:ln>
        </p:spPr>
        <p:txBody>
          <a:bodyPr/>
          <a:lstStyle/>
          <a:p>
            <a:endParaRPr lang="en-GB"/>
          </a:p>
        </p:txBody>
      </p:sp>
      <p:sp>
        <p:nvSpPr>
          <p:cNvPr id="32" name="Shape 29"/>
          <p:cNvSpPr/>
          <p:nvPr/>
        </p:nvSpPr>
        <p:spPr>
          <a:xfrm>
            <a:off x="5943600" y="1901952"/>
            <a:ext cx="1261872" cy="1115568"/>
          </a:xfrm>
          <a:prstGeom prst="rect">
            <a:avLst/>
          </a:prstGeom>
          <a:solidFill>
            <a:srgbClr val="1E4D2B"/>
          </a:solidFill>
          <a:ln w="12700">
            <a:solidFill>
              <a:srgbClr val="1E4D2B"/>
            </a:solidFill>
            <a:prstDash val="solid"/>
          </a:ln>
        </p:spPr>
        <p:txBody>
          <a:bodyPr/>
          <a:lstStyle/>
          <a:p>
            <a:endParaRPr lang="en-GB"/>
          </a:p>
        </p:txBody>
      </p:sp>
      <p:sp>
        <p:nvSpPr>
          <p:cNvPr id="33" name="Text 30"/>
          <p:cNvSpPr/>
          <p:nvPr/>
        </p:nvSpPr>
        <p:spPr>
          <a:xfrm>
            <a:off x="5943600" y="1901952"/>
            <a:ext cx="1261872" cy="320040"/>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Month 5</a:t>
            </a:r>
            <a:endParaRPr lang="en-US" sz="1100" dirty="0"/>
          </a:p>
        </p:txBody>
      </p:sp>
      <p:sp>
        <p:nvSpPr>
          <p:cNvPr id="34" name="Text 31"/>
          <p:cNvSpPr/>
          <p:nvPr/>
        </p:nvSpPr>
        <p:spPr>
          <a:xfrm>
            <a:off x="5989320" y="2249424"/>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Security audit</a:t>
            </a:r>
            <a:endParaRPr lang="en-US" sz="800" dirty="0"/>
          </a:p>
        </p:txBody>
      </p:sp>
      <p:sp>
        <p:nvSpPr>
          <p:cNvPr id="35" name="Text 32"/>
          <p:cNvSpPr/>
          <p:nvPr/>
        </p:nvSpPr>
        <p:spPr>
          <a:xfrm>
            <a:off x="5989320" y="2505456"/>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Paid search trial</a:t>
            </a:r>
            <a:endParaRPr lang="en-US" sz="800" dirty="0"/>
          </a:p>
        </p:txBody>
      </p:sp>
      <p:sp>
        <p:nvSpPr>
          <p:cNvPr id="36" name="Text 33"/>
          <p:cNvSpPr/>
          <p:nvPr/>
        </p:nvSpPr>
        <p:spPr>
          <a:xfrm>
            <a:off x="5989320" y="2761488"/>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Analytics review</a:t>
            </a:r>
            <a:endParaRPr lang="en-US" sz="800" dirty="0"/>
          </a:p>
        </p:txBody>
      </p:sp>
      <p:sp>
        <p:nvSpPr>
          <p:cNvPr id="37" name="Shape 34"/>
          <p:cNvSpPr/>
          <p:nvPr/>
        </p:nvSpPr>
        <p:spPr>
          <a:xfrm>
            <a:off x="7662672" y="1572768"/>
            <a:ext cx="219456" cy="219456"/>
          </a:xfrm>
          <a:prstGeom prst="ellipse">
            <a:avLst/>
          </a:prstGeom>
          <a:solidFill>
            <a:srgbClr val="C9A84C"/>
          </a:solidFill>
          <a:ln w="12700">
            <a:solidFill>
              <a:srgbClr val="C9A84C"/>
            </a:solidFill>
            <a:prstDash val="solid"/>
          </a:ln>
        </p:spPr>
        <p:txBody>
          <a:bodyPr/>
          <a:lstStyle/>
          <a:p>
            <a:endParaRPr lang="en-GB"/>
          </a:p>
        </p:txBody>
      </p:sp>
      <p:sp>
        <p:nvSpPr>
          <p:cNvPr id="38" name="Shape 35"/>
          <p:cNvSpPr/>
          <p:nvPr/>
        </p:nvSpPr>
        <p:spPr>
          <a:xfrm>
            <a:off x="7315200" y="3182112"/>
            <a:ext cx="1261872" cy="1115568"/>
          </a:xfrm>
          <a:prstGeom prst="rect">
            <a:avLst/>
          </a:prstGeom>
          <a:solidFill>
            <a:srgbClr val="4A7C59"/>
          </a:solidFill>
          <a:ln w="12700">
            <a:solidFill>
              <a:srgbClr val="4A7C59"/>
            </a:solidFill>
            <a:prstDash val="solid"/>
          </a:ln>
        </p:spPr>
        <p:txBody>
          <a:bodyPr/>
          <a:lstStyle/>
          <a:p>
            <a:endParaRPr lang="en-GB"/>
          </a:p>
        </p:txBody>
      </p:sp>
      <p:sp>
        <p:nvSpPr>
          <p:cNvPr id="39" name="Text 36"/>
          <p:cNvSpPr/>
          <p:nvPr/>
        </p:nvSpPr>
        <p:spPr>
          <a:xfrm>
            <a:off x="7315200" y="3182112"/>
            <a:ext cx="1261872" cy="320040"/>
          </a:xfrm>
          <a:prstGeom prst="rect">
            <a:avLst/>
          </a:prstGeom>
          <a:noFill/>
          <a:ln/>
        </p:spPr>
        <p:txBody>
          <a:bodyPr wrap="square" rtlCol="0" anchor="ctr"/>
          <a:lstStyle/>
          <a:p>
            <a:pPr marL="0" indent="0" algn="ctr">
              <a:buNone/>
            </a:pPr>
            <a:r>
              <a:rPr lang="en-US" sz="1100" b="1" dirty="0">
                <a:solidFill>
                  <a:srgbClr val="7FB069"/>
                </a:solidFill>
                <a:latin typeface="Calibri" pitchFamily="34" charset="0"/>
                <a:ea typeface="Calibri" pitchFamily="34" charset="-122"/>
                <a:cs typeface="Calibri" pitchFamily="34" charset="-120"/>
              </a:rPr>
              <a:t>Month 6</a:t>
            </a:r>
            <a:endParaRPr lang="en-US" sz="1100" dirty="0"/>
          </a:p>
        </p:txBody>
      </p:sp>
      <p:sp>
        <p:nvSpPr>
          <p:cNvPr id="40" name="Text 37"/>
          <p:cNvSpPr/>
          <p:nvPr/>
        </p:nvSpPr>
        <p:spPr>
          <a:xfrm>
            <a:off x="7360920" y="3529584"/>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Performance report</a:t>
            </a:r>
            <a:endParaRPr lang="en-US" sz="800" dirty="0"/>
          </a:p>
        </p:txBody>
      </p:sp>
      <p:sp>
        <p:nvSpPr>
          <p:cNvPr id="41" name="Text 38"/>
          <p:cNvSpPr/>
          <p:nvPr/>
        </p:nvSpPr>
        <p:spPr>
          <a:xfrm>
            <a:off x="7360920" y="3785616"/>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Strategy refinement</a:t>
            </a:r>
            <a:endParaRPr lang="en-US" sz="800" dirty="0"/>
          </a:p>
        </p:txBody>
      </p:sp>
      <p:sp>
        <p:nvSpPr>
          <p:cNvPr id="42" name="Text 39"/>
          <p:cNvSpPr/>
          <p:nvPr/>
        </p:nvSpPr>
        <p:spPr>
          <a:xfrm>
            <a:off x="7360920" y="4041648"/>
            <a:ext cx="1170432" cy="237744"/>
          </a:xfrm>
          <a:prstGeom prst="rect">
            <a:avLst/>
          </a:prstGeom>
          <a:noFill/>
          <a:ln/>
        </p:spPr>
        <p:txBody>
          <a:bodyPr wrap="square" rtlCol="0" anchor="t"/>
          <a:lstStyle/>
          <a:p>
            <a:pPr marL="0" indent="0">
              <a:buNone/>
            </a:pPr>
            <a:r>
              <a:rPr lang="en-US" sz="800" b="1" dirty="0">
                <a:solidFill>
                  <a:srgbClr val="C9A84C"/>
                </a:solidFill>
              </a:rPr>
              <a:t>· </a:t>
            </a:r>
            <a:r>
              <a:rPr lang="en-US" sz="800" dirty="0">
                <a:solidFill>
                  <a:srgbClr val="FFFFFF"/>
                </a:solidFill>
              </a:rPr>
              <a:t>Scale &amp; optimise</a:t>
            </a:r>
            <a:endParaRPr lang="en-US" sz="800" dirty="0"/>
          </a:p>
        </p:txBody>
      </p:sp>
      <p:sp>
        <p:nvSpPr>
          <p:cNvPr id="43" name="Shape 40"/>
          <p:cNvSpPr/>
          <p:nvPr/>
        </p:nvSpPr>
        <p:spPr>
          <a:xfrm>
            <a:off x="256032" y="4480560"/>
            <a:ext cx="8631936" cy="548640"/>
          </a:xfrm>
          <a:prstGeom prst="rect">
            <a:avLst/>
          </a:prstGeom>
          <a:solidFill>
            <a:srgbClr val="1E4D2B"/>
          </a:solidFill>
          <a:ln w="12700">
            <a:solidFill>
              <a:srgbClr val="1E4D2B"/>
            </a:solidFill>
            <a:prstDash val="solid"/>
          </a:ln>
        </p:spPr>
        <p:txBody>
          <a:bodyPr/>
          <a:lstStyle/>
          <a:p>
            <a:endParaRPr lang="en-GB"/>
          </a:p>
        </p:txBody>
      </p:sp>
      <p:sp>
        <p:nvSpPr>
          <p:cNvPr id="44" name="Text 41"/>
          <p:cNvSpPr/>
          <p:nvPr/>
        </p:nvSpPr>
        <p:spPr>
          <a:xfrm>
            <a:off x="365760" y="4480560"/>
            <a:ext cx="2011680" cy="548640"/>
          </a:xfrm>
          <a:prstGeom prst="rect">
            <a:avLst/>
          </a:prstGeom>
          <a:noFill/>
          <a:ln/>
        </p:spPr>
        <p:txBody>
          <a:bodyPr wrap="square" rtlCol="0" anchor="ctr"/>
          <a:lstStyle/>
          <a:p>
            <a:pPr marL="0" indent="0">
              <a:buNone/>
            </a:pPr>
            <a:r>
              <a:rPr lang="en-US" sz="1050" b="1" dirty="0">
                <a:solidFill>
                  <a:srgbClr val="7FB069"/>
                </a:solidFill>
              </a:rPr>
              <a:t>Key 6-Month Targets:</a:t>
            </a:r>
            <a:endParaRPr lang="en-US" sz="1050" dirty="0"/>
          </a:p>
        </p:txBody>
      </p:sp>
      <p:sp>
        <p:nvSpPr>
          <p:cNvPr id="45" name="Text 42"/>
          <p:cNvSpPr/>
          <p:nvPr/>
        </p:nvSpPr>
        <p:spPr>
          <a:xfrm>
            <a:off x="2286000" y="4480560"/>
            <a:ext cx="1325880" cy="548640"/>
          </a:xfrm>
          <a:prstGeom prst="rect">
            <a:avLst/>
          </a:prstGeom>
          <a:noFill/>
          <a:ln/>
        </p:spPr>
        <p:txBody>
          <a:bodyPr wrap="square" rtlCol="0" anchor="ctr"/>
          <a:lstStyle/>
          <a:p>
            <a:pPr marL="0" indent="0" algn="ctr">
              <a:buNone/>
            </a:pPr>
            <a:r>
              <a:rPr lang="en-US" sz="900" dirty="0">
                <a:solidFill>
                  <a:srgbClr val="FFFFFF"/>
                </a:solidFill>
              </a:rPr>
              <a:t>✓ 1K+ email subscribers</a:t>
            </a:r>
            <a:endParaRPr lang="en-US" sz="900" dirty="0"/>
          </a:p>
        </p:txBody>
      </p:sp>
      <p:sp>
        <p:nvSpPr>
          <p:cNvPr id="46" name="Text 43"/>
          <p:cNvSpPr/>
          <p:nvPr/>
        </p:nvSpPr>
        <p:spPr>
          <a:xfrm>
            <a:off x="3639312" y="4480560"/>
            <a:ext cx="1325880" cy="548640"/>
          </a:xfrm>
          <a:prstGeom prst="rect">
            <a:avLst/>
          </a:prstGeom>
          <a:noFill/>
          <a:ln/>
        </p:spPr>
        <p:txBody>
          <a:bodyPr wrap="square" rtlCol="0" anchor="ctr"/>
          <a:lstStyle/>
          <a:p>
            <a:pPr marL="0" indent="0" algn="ctr">
              <a:buNone/>
            </a:pPr>
            <a:r>
              <a:rPr lang="en-US" sz="900" dirty="0">
                <a:solidFill>
                  <a:srgbClr val="FFFFFF"/>
                </a:solidFill>
              </a:rPr>
              <a:t>✓ 5K Instagram followers</a:t>
            </a:r>
            <a:endParaRPr lang="en-US" sz="900" dirty="0"/>
          </a:p>
        </p:txBody>
      </p:sp>
      <p:sp>
        <p:nvSpPr>
          <p:cNvPr id="47" name="Text 44"/>
          <p:cNvSpPr/>
          <p:nvPr/>
        </p:nvSpPr>
        <p:spPr>
          <a:xfrm>
            <a:off x="4992624" y="4480560"/>
            <a:ext cx="1325880" cy="548640"/>
          </a:xfrm>
          <a:prstGeom prst="rect">
            <a:avLst/>
          </a:prstGeom>
          <a:noFill/>
          <a:ln/>
        </p:spPr>
        <p:txBody>
          <a:bodyPr wrap="square" rtlCol="0" anchor="ctr"/>
          <a:lstStyle/>
          <a:p>
            <a:pPr marL="0" indent="0" algn="ctr">
              <a:buNone/>
            </a:pPr>
            <a:r>
              <a:rPr lang="en-US" sz="900" dirty="0">
                <a:solidFill>
                  <a:srgbClr val="FFFFFF"/>
                </a:solidFill>
              </a:rPr>
              <a:t>✓ Top-3 local Google ranking</a:t>
            </a:r>
            <a:endParaRPr lang="en-US" sz="900" dirty="0"/>
          </a:p>
        </p:txBody>
      </p:sp>
      <p:sp>
        <p:nvSpPr>
          <p:cNvPr id="48" name="Text 45"/>
          <p:cNvSpPr/>
          <p:nvPr/>
        </p:nvSpPr>
        <p:spPr>
          <a:xfrm>
            <a:off x="6345936" y="4480560"/>
            <a:ext cx="1325880" cy="548640"/>
          </a:xfrm>
          <a:prstGeom prst="rect">
            <a:avLst/>
          </a:prstGeom>
          <a:noFill/>
          <a:ln/>
        </p:spPr>
        <p:txBody>
          <a:bodyPr wrap="square" rtlCol="0" anchor="ctr"/>
          <a:lstStyle/>
          <a:p>
            <a:pPr marL="0" indent="0" algn="ctr">
              <a:buNone/>
            </a:pPr>
            <a:r>
              <a:rPr lang="en-US" sz="900" dirty="0">
                <a:solidFill>
                  <a:srgbClr val="FFFFFF"/>
                </a:solidFill>
              </a:rPr>
              <a:t>✓ &lt; 2.5s page load</a:t>
            </a:r>
            <a:endParaRPr lang="en-US" sz="900" dirty="0"/>
          </a:p>
        </p:txBody>
      </p:sp>
      <p:sp>
        <p:nvSpPr>
          <p:cNvPr id="49" name="Text 46"/>
          <p:cNvSpPr/>
          <p:nvPr/>
        </p:nvSpPr>
        <p:spPr>
          <a:xfrm>
            <a:off x="7699248" y="4480560"/>
            <a:ext cx="1325880" cy="548640"/>
          </a:xfrm>
          <a:prstGeom prst="rect">
            <a:avLst/>
          </a:prstGeom>
          <a:noFill/>
          <a:ln/>
        </p:spPr>
        <p:txBody>
          <a:bodyPr wrap="square" rtlCol="0" anchor="ctr"/>
          <a:lstStyle/>
          <a:p>
            <a:pPr marL="0" indent="0" algn="ctr">
              <a:buNone/>
            </a:pPr>
            <a:r>
              <a:rPr lang="en-US" sz="900" dirty="0">
                <a:solidFill>
                  <a:srgbClr val="FFFFFF"/>
                </a:solidFill>
              </a:rPr>
              <a:t>✓ 0 critical security incidents</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162318"/>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4D2B"/>
          </a:solidFill>
          <a:ln w="12700">
            <a:solidFill>
              <a:srgbClr val="1E4D2B"/>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01168" y="164592"/>
            <a:ext cx="566928" cy="566928"/>
          </a:xfrm>
          <a:prstGeom prst="rect">
            <a:avLst/>
          </a:prstGeom>
        </p:spPr>
      </p:pic>
      <p:sp>
        <p:nvSpPr>
          <p:cNvPr id="4" name="Text 1"/>
          <p:cNvSpPr/>
          <p:nvPr/>
        </p:nvSpPr>
        <p:spPr>
          <a:xfrm>
            <a:off x="960120" y="109728"/>
            <a:ext cx="7772400" cy="713232"/>
          </a:xfrm>
          <a:prstGeom prst="rect">
            <a:avLst/>
          </a:prstGeom>
          <a:noFill/>
          <a:ln/>
        </p:spPr>
        <p:txBody>
          <a:bodyPr wrap="square" rtlCol="0" anchor="ctr"/>
          <a:lstStyle/>
          <a:p>
            <a:pPr marL="0" indent="0">
              <a:buNone/>
            </a:pPr>
            <a:r>
              <a:rPr lang="en-US" sz="2700" b="1" dirty="0">
                <a:solidFill>
                  <a:srgbClr val="FFFFFF"/>
                </a:solidFill>
                <a:latin typeface="Georgia" pitchFamily="34" charset="0"/>
                <a:ea typeface="Georgia" pitchFamily="34" charset="-122"/>
                <a:cs typeface="Georgia" pitchFamily="34" charset="-120"/>
              </a:rPr>
              <a:t>Conclusion &amp; Key Takeaways</a:t>
            </a:r>
            <a:endParaRPr lang="en-US" sz="2700" dirty="0"/>
          </a:p>
        </p:txBody>
      </p:sp>
      <p:sp>
        <p:nvSpPr>
          <p:cNvPr id="5" name="Shape 2"/>
          <p:cNvSpPr/>
          <p:nvPr/>
        </p:nvSpPr>
        <p:spPr>
          <a:xfrm>
            <a:off x="274320" y="1005840"/>
            <a:ext cx="5943600" cy="804672"/>
          </a:xfrm>
          <a:prstGeom prst="rect">
            <a:avLst/>
          </a:prstGeom>
          <a:solidFill>
            <a:srgbClr val="1E4D2B"/>
          </a:solidFill>
          <a:ln w="12700">
            <a:solidFill>
              <a:srgbClr val="1E4D2B"/>
            </a:solidFill>
            <a:prstDash val="solid"/>
          </a:ln>
        </p:spPr>
        <p:txBody>
          <a:bodyPr/>
          <a:lstStyle/>
          <a:p>
            <a:endParaRPr lang="en-GB"/>
          </a:p>
        </p:txBody>
      </p:sp>
      <p:sp>
        <p:nvSpPr>
          <p:cNvPr id="6" name="Shape 3"/>
          <p:cNvSpPr/>
          <p:nvPr/>
        </p:nvSpPr>
        <p:spPr>
          <a:xfrm>
            <a:off x="274320" y="1005840"/>
            <a:ext cx="64008" cy="804672"/>
          </a:xfrm>
          <a:prstGeom prst="rect">
            <a:avLst/>
          </a:prstGeom>
          <a:solidFill>
            <a:srgbClr val="C9A84C"/>
          </a:solidFill>
          <a:ln w="12700">
            <a:solidFill>
              <a:srgbClr val="C9A84C"/>
            </a:solidFill>
            <a:prstDash val="solid"/>
          </a:ln>
        </p:spPr>
        <p:txBody>
          <a:bodyPr/>
          <a:lstStyle/>
          <a:p>
            <a:endParaRPr lang="en-GB"/>
          </a:p>
        </p:txBody>
      </p:sp>
      <p:sp>
        <p:nvSpPr>
          <p:cNvPr id="7" name="Text 4"/>
          <p:cNvSpPr/>
          <p:nvPr/>
        </p:nvSpPr>
        <p:spPr>
          <a:xfrm>
            <a:off x="502920" y="1024128"/>
            <a:ext cx="5577840" cy="768096"/>
          </a:xfrm>
          <a:prstGeom prst="rect">
            <a:avLst/>
          </a:prstGeom>
          <a:noFill/>
          <a:ln/>
        </p:spPr>
        <p:txBody>
          <a:bodyPr wrap="square" rtlCol="0" anchor="ctr"/>
          <a:lstStyle/>
          <a:p>
            <a:pPr marL="0" indent="0">
              <a:buNone/>
            </a:pPr>
            <a:r>
              <a:rPr lang="en-US" sz="1100" i="1" dirty="0">
                <a:solidFill>
                  <a:srgbClr val="FFFFFF"/>
                </a:solidFill>
                <a:latin typeface="Georgia" pitchFamily="34" charset="0"/>
                <a:ea typeface="Georgia" pitchFamily="34" charset="-122"/>
                <a:cs typeface="Georgia" pitchFamily="34" charset="-120"/>
              </a:rPr>
              <a:t>This strategy presents a holistic, evidence-based online presence plan for Urban Green Café — connecting brand values with data-driven marketing, secure cloud infrastructure and measurable outcomes.</a:t>
            </a:r>
            <a:endParaRPr lang="en-US" sz="1100" dirty="0"/>
          </a:p>
        </p:txBody>
      </p:sp>
      <p:pic>
        <p:nvPicPr>
          <p:cNvPr id="8" name="Image 1" descr="preencoded.png"/>
          <p:cNvPicPr>
            <a:picLocks noChangeAspect="1"/>
          </p:cNvPicPr>
          <p:nvPr/>
        </p:nvPicPr>
        <p:blipFill>
          <a:blip r:embed="rId4"/>
          <a:stretch>
            <a:fillRect/>
          </a:stretch>
        </p:blipFill>
        <p:spPr>
          <a:xfrm>
            <a:off x="6400800" y="914400"/>
            <a:ext cx="2468880" cy="2468880"/>
          </a:xfrm>
          <a:prstGeom prst="rect">
            <a:avLst/>
          </a:prstGeom>
        </p:spPr>
      </p:pic>
      <p:sp>
        <p:nvSpPr>
          <p:cNvPr id="9" name="Shape 5"/>
          <p:cNvSpPr/>
          <p:nvPr/>
        </p:nvSpPr>
        <p:spPr>
          <a:xfrm>
            <a:off x="274320" y="1920240"/>
            <a:ext cx="2048256" cy="2395728"/>
          </a:xfrm>
          <a:prstGeom prst="rect">
            <a:avLst/>
          </a:prstGeom>
          <a:solidFill>
            <a:srgbClr val="1E4D2B"/>
          </a:solidFill>
          <a:ln w="12700">
            <a:solidFill>
              <a:srgbClr val="1E4D2B"/>
            </a:solidFill>
            <a:prstDash val="solid"/>
          </a:ln>
        </p:spPr>
        <p:txBody>
          <a:bodyPr/>
          <a:lstStyle/>
          <a:p>
            <a:endParaRPr lang="en-GB"/>
          </a:p>
        </p:txBody>
      </p:sp>
      <p:sp>
        <p:nvSpPr>
          <p:cNvPr id="10" name="Shape 6"/>
          <p:cNvSpPr/>
          <p:nvPr/>
        </p:nvSpPr>
        <p:spPr>
          <a:xfrm>
            <a:off x="1024128" y="2121408"/>
            <a:ext cx="548640" cy="548640"/>
          </a:xfrm>
          <a:prstGeom prst="ellipse">
            <a:avLst/>
          </a:prstGeom>
          <a:solidFill>
            <a:srgbClr val="7FB069"/>
          </a:solidFill>
          <a:ln w="12700">
            <a:solidFill>
              <a:srgbClr val="7FB069"/>
            </a:solidFill>
            <a:prstDash val="solid"/>
          </a:ln>
        </p:spPr>
        <p:txBody>
          <a:bodyPr/>
          <a:lstStyle/>
          <a:p>
            <a:endParaRPr lang="en-GB"/>
          </a:p>
        </p:txBody>
      </p:sp>
      <p:pic>
        <p:nvPicPr>
          <p:cNvPr id="11" name="Image 2" descr="preencoded.png"/>
          <p:cNvPicPr>
            <a:picLocks noChangeAspect="1"/>
          </p:cNvPicPr>
          <p:nvPr/>
        </p:nvPicPr>
        <p:blipFill>
          <a:blip r:embed="rId3"/>
          <a:stretch>
            <a:fillRect/>
          </a:stretch>
        </p:blipFill>
        <p:spPr>
          <a:xfrm>
            <a:off x="1128370" y="2225650"/>
            <a:ext cx="340157" cy="340157"/>
          </a:xfrm>
          <a:prstGeom prst="rect">
            <a:avLst/>
          </a:prstGeom>
        </p:spPr>
      </p:pic>
      <p:sp>
        <p:nvSpPr>
          <p:cNvPr id="12" name="Text 7"/>
          <p:cNvSpPr/>
          <p:nvPr/>
        </p:nvSpPr>
        <p:spPr>
          <a:xfrm>
            <a:off x="365760" y="2761488"/>
            <a:ext cx="1865376" cy="384048"/>
          </a:xfrm>
          <a:prstGeom prst="rect">
            <a:avLst/>
          </a:prstGeom>
          <a:noFill/>
          <a:ln/>
        </p:spPr>
        <p:txBody>
          <a:bodyPr wrap="square" rtlCol="0" anchor="ctr"/>
          <a:lstStyle/>
          <a:p>
            <a:pPr marL="0" indent="0" algn="ctr">
              <a:buNone/>
            </a:pPr>
            <a:r>
              <a:rPr lang="en-US" sz="1200" b="1" dirty="0">
                <a:solidFill>
                  <a:srgbClr val="7FB069"/>
                </a:solidFill>
                <a:latin typeface="Calibri" pitchFamily="34" charset="0"/>
                <a:ea typeface="Calibri" pitchFamily="34" charset="-122"/>
                <a:cs typeface="Calibri" pitchFamily="34" charset="-120"/>
              </a:rPr>
              <a:t>Brand Identity</a:t>
            </a:r>
            <a:endParaRPr lang="en-US" sz="1200" dirty="0"/>
          </a:p>
        </p:txBody>
      </p:sp>
      <p:sp>
        <p:nvSpPr>
          <p:cNvPr id="13" name="Text 8"/>
          <p:cNvSpPr/>
          <p:nvPr/>
        </p:nvSpPr>
        <p:spPr>
          <a:xfrm>
            <a:off x="365760" y="3182112"/>
            <a:ext cx="1865376" cy="1024128"/>
          </a:xfrm>
          <a:prstGeom prst="rect">
            <a:avLst/>
          </a:prstGeom>
          <a:noFill/>
          <a:ln/>
        </p:spPr>
        <p:txBody>
          <a:bodyPr wrap="square" rtlCol="0" anchor="ctr"/>
          <a:lstStyle/>
          <a:p>
            <a:pPr marL="0" indent="0" algn="ctr">
              <a:buNone/>
            </a:pPr>
            <a:r>
              <a:rPr lang="en-US" sz="900" dirty="0">
                <a:solidFill>
                  <a:srgbClr val="E8E0CC"/>
                </a:solidFill>
              </a:rPr>
              <a:t>Distinctive logo + authentic sustainability narrative resonates with 20–45 health-conscious demographic.</a:t>
            </a:r>
            <a:endParaRPr lang="en-US" sz="900" dirty="0"/>
          </a:p>
        </p:txBody>
      </p:sp>
      <p:sp>
        <p:nvSpPr>
          <p:cNvPr id="14" name="Shape 9"/>
          <p:cNvSpPr/>
          <p:nvPr/>
        </p:nvSpPr>
        <p:spPr>
          <a:xfrm>
            <a:off x="2450592" y="1920240"/>
            <a:ext cx="2048256" cy="2395728"/>
          </a:xfrm>
          <a:prstGeom prst="rect">
            <a:avLst/>
          </a:prstGeom>
          <a:solidFill>
            <a:srgbClr val="4A7C59"/>
          </a:solidFill>
          <a:ln w="12700">
            <a:solidFill>
              <a:srgbClr val="4A7C59"/>
            </a:solidFill>
            <a:prstDash val="solid"/>
          </a:ln>
        </p:spPr>
        <p:txBody>
          <a:bodyPr/>
          <a:lstStyle/>
          <a:p>
            <a:endParaRPr lang="en-GB"/>
          </a:p>
        </p:txBody>
      </p:sp>
      <p:sp>
        <p:nvSpPr>
          <p:cNvPr id="15" name="Shape 10"/>
          <p:cNvSpPr/>
          <p:nvPr/>
        </p:nvSpPr>
        <p:spPr>
          <a:xfrm>
            <a:off x="3200400" y="2121408"/>
            <a:ext cx="548640" cy="548640"/>
          </a:xfrm>
          <a:prstGeom prst="ellipse">
            <a:avLst/>
          </a:prstGeom>
          <a:solidFill>
            <a:srgbClr val="7FB069"/>
          </a:solidFill>
          <a:ln w="12700">
            <a:solidFill>
              <a:srgbClr val="7FB069"/>
            </a:solidFill>
            <a:prstDash val="solid"/>
          </a:ln>
        </p:spPr>
        <p:txBody>
          <a:bodyPr/>
          <a:lstStyle/>
          <a:p>
            <a:endParaRPr lang="en-GB"/>
          </a:p>
        </p:txBody>
      </p:sp>
      <p:pic>
        <p:nvPicPr>
          <p:cNvPr id="16" name="Image 3" descr="preencoded.png"/>
          <p:cNvPicPr>
            <a:picLocks noChangeAspect="1"/>
          </p:cNvPicPr>
          <p:nvPr/>
        </p:nvPicPr>
        <p:blipFill>
          <a:blip r:embed="rId5"/>
          <a:stretch>
            <a:fillRect/>
          </a:stretch>
        </p:blipFill>
        <p:spPr>
          <a:xfrm>
            <a:off x="3304642" y="2225650"/>
            <a:ext cx="340157" cy="340157"/>
          </a:xfrm>
          <a:prstGeom prst="rect">
            <a:avLst/>
          </a:prstGeom>
        </p:spPr>
      </p:pic>
      <p:sp>
        <p:nvSpPr>
          <p:cNvPr id="17" name="Text 11"/>
          <p:cNvSpPr/>
          <p:nvPr/>
        </p:nvSpPr>
        <p:spPr>
          <a:xfrm>
            <a:off x="2542032" y="2761488"/>
            <a:ext cx="1865376" cy="384048"/>
          </a:xfrm>
          <a:prstGeom prst="rect">
            <a:avLst/>
          </a:prstGeom>
          <a:noFill/>
          <a:ln/>
        </p:spPr>
        <p:txBody>
          <a:bodyPr wrap="square" rtlCol="0" anchor="ctr"/>
          <a:lstStyle/>
          <a:p>
            <a:pPr marL="0" indent="0" algn="ctr">
              <a:buNone/>
            </a:pPr>
            <a:r>
              <a:rPr lang="en-US" sz="1200" b="1" dirty="0">
                <a:solidFill>
                  <a:srgbClr val="7FB069"/>
                </a:solidFill>
                <a:latin typeface="Calibri" pitchFamily="34" charset="0"/>
                <a:ea typeface="Calibri" pitchFamily="34" charset="-122"/>
                <a:cs typeface="Calibri" pitchFamily="34" charset="-120"/>
              </a:rPr>
              <a:t>Marketing Strategy</a:t>
            </a:r>
            <a:endParaRPr lang="en-US" sz="1200" dirty="0"/>
          </a:p>
        </p:txBody>
      </p:sp>
      <p:sp>
        <p:nvSpPr>
          <p:cNvPr id="18" name="Text 12"/>
          <p:cNvSpPr/>
          <p:nvPr/>
        </p:nvSpPr>
        <p:spPr>
          <a:xfrm>
            <a:off x="2542032" y="3182112"/>
            <a:ext cx="1865376" cy="1024128"/>
          </a:xfrm>
          <a:prstGeom prst="rect">
            <a:avLst/>
          </a:prstGeom>
          <a:noFill/>
          <a:ln/>
        </p:spPr>
        <p:txBody>
          <a:bodyPr wrap="square" rtlCol="0" anchor="ctr"/>
          <a:lstStyle/>
          <a:p>
            <a:pPr marL="0" indent="0" algn="ctr">
              <a:buNone/>
            </a:pPr>
            <a:r>
              <a:rPr lang="en-US" sz="900" dirty="0">
                <a:solidFill>
                  <a:srgbClr val="E8E0CC"/>
                </a:solidFill>
              </a:rPr>
              <a:t>Integrated social media, SEO and content plan drives discovery and builds loyal community.</a:t>
            </a:r>
            <a:endParaRPr lang="en-US" sz="900" dirty="0"/>
          </a:p>
        </p:txBody>
      </p:sp>
      <p:sp>
        <p:nvSpPr>
          <p:cNvPr id="19" name="Shape 13"/>
          <p:cNvSpPr/>
          <p:nvPr/>
        </p:nvSpPr>
        <p:spPr>
          <a:xfrm>
            <a:off x="4626864" y="1920240"/>
            <a:ext cx="2048256" cy="2395728"/>
          </a:xfrm>
          <a:prstGeom prst="rect">
            <a:avLst/>
          </a:prstGeom>
          <a:solidFill>
            <a:srgbClr val="1E4D2B"/>
          </a:solidFill>
          <a:ln w="12700">
            <a:solidFill>
              <a:srgbClr val="1E4D2B"/>
            </a:solidFill>
            <a:prstDash val="solid"/>
          </a:ln>
        </p:spPr>
        <p:txBody>
          <a:bodyPr/>
          <a:lstStyle/>
          <a:p>
            <a:endParaRPr lang="en-GB"/>
          </a:p>
        </p:txBody>
      </p:sp>
      <p:sp>
        <p:nvSpPr>
          <p:cNvPr id="20" name="Shape 14"/>
          <p:cNvSpPr/>
          <p:nvPr/>
        </p:nvSpPr>
        <p:spPr>
          <a:xfrm>
            <a:off x="5376672" y="2121408"/>
            <a:ext cx="548640" cy="548640"/>
          </a:xfrm>
          <a:prstGeom prst="ellipse">
            <a:avLst/>
          </a:prstGeom>
          <a:solidFill>
            <a:srgbClr val="7FB069"/>
          </a:solidFill>
          <a:ln w="12700">
            <a:solidFill>
              <a:srgbClr val="7FB069"/>
            </a:solidFill>
            <a:prstDash val="solid"/>
          </a:ln>
        </p:spPr>
        <p:txBody>
          <a:bodyPr/>
          <a:lstStyle/>
          <a:p>
            <a:endParaRPr lang="en-GB"/>
          </a:p>
        </p:txBody>
      </p:sp>
      <p:pic>
        <p:nvPicPr>
          <p:cNvPr id="21" name="Image 4" descr="preencoded.png"/>
          <p:cNvPicPr>
            <a:picLocks noChangeAspect="1"/>
          </p:cNvPicPr>
          <p:nvPr/>
        </p:nvPicPr>
        <p:blipFill>
          <a:blip r:embed="rId6"/>
          <a:stretch>
            <a:fillRect/>
          </a:stretch>
        </p:blipFill>
        <p:spPr>
          <a:xfrm>
            <a:off x="5480914" y="2225650"/>
            <a:ext cx="340157" cy="340157"/>
          </a:xfrm>
          <a:prstGeom prst="rect">
            <a:avLst/>
          </a:prstGeom>
        </p:spPr>
      </p:pic>
      <p:sp>
        <p:nvSpPr>
          <p:cNvPr id="22" name="Text 15"/>
          <p:cNvSpPr/>
          <p:nvPr/>
        </p:nvSpPr>
        <p:spPr>
          <a:xfrm>
            <a:off x="4718304" y="2761488"/>
            <a:ext cx="1865376" cy="384048"/>
          </a:xfrm>
          <a:prstGeom prst="rect">
            <a:avLst/>
          </a:prstGeom>
          <a:noFill/>
          <a:ln/>
        </p:spPr>
        <p:txBody>
          <a:bodyPr wrap="square" rtlCol="0" anchor="ctr"/>
          <a:lstStyle/>
          <a:p>
            <a:pPr marL="0" indent="0" algn="ctr">
              <a:buNone/>
            </a:pPr>
            <a:r>
              <a:rPr lang="en-US" sz="1200" b="1" dirty="0">
                <a:solidFill>
                  <a:srgbClr val="7FB069"/>
                </a:solidFill>
                <a:latin typeface="Calibri" pitchFamily="34" charset="0"/>
                <a:ea typeface="Calibri" pitchFamily="34" charset="-122"/>
                <a:cs typeface="Calibri" pitchFamily="34" charset="-120"/>
              </a:rPr>
              <a:t>Cloud Computing</a:t>
            </a:r>
            <a:endParaRPr lang="en-US" sz="1200" dirty="0"/>
          </a:p>
        </p:txBody>
      </p:sp>
      <p:sp>
        <p:nvSpPr>
          <p:cNvPr id="23" name="Text 16"/>
          <p:cNvSpPr/>
          <p:nvPr/>
        </p:nvSpPr>
        <p:spPr>
          <a:xfrm>
            <a:off x="4718304" y="3182112"/>
            <a:ext cx="1865376" cy="1024128"/>
          </a:xfrm>
          <a:prstGeom prst="rect">
            <a:avLst/>
          </a:prstGeom>
          <a:noFill/>
          <a:ln/>
        </p:spPr>
        <p:txBody>
          <a:bodyPr wrap="square" rtlCol="0" anchor="ctr"/>
          <a:lstStyle/>
          <a:p>
            <a:pPr marL="0" indent="0" algn="ctr">
              <a:buNone/>
            </a:pPr>
            <a:r>
              <a:rPr lang="en-US" sz="900" dirty="0">
                <a:solidFill>
                  <a:srgbClr val="E8E0CC"/>
                </a:solidFill>
              </a:rPr>
              <a:t>Scalable cloud architecture supports growth, real-time operations and data-driven decisions.</a:t>
            </a:r>
            <a:endParaRPr lang="en-US" sz="900" dirty="0"/>
          </a:p>
        </p:txBody>
      </p:sp>
      <p:sp>
        <p:nvSpPr>
          <p:cNvPr id="24" name="Shape 17"/>
          <p:cNvSpPr/>
          <p:nvPr/>
        </p:nvSpPr>
        <p:spPr>
          <a:xfrm>
            <a:off x="6803136" y="1920240"/>
            <a:ext cx="2048256" cy="2395728"/>
          </a:xfrm>
          <a:prstGeom prst="rect">
            <a:avLst/>
          </a:prstGeom>
          <a:solidFill>
            <a:srgbClr val="4A7C59"/>
          </a:solidFill>
          <a:ln w="12700">
            <a:solidFill>
              <a:srgbClr val="4A7C59"/>
            </a:solidFill>
            <a:prstDash val="solid"/>
          </a:ln>
        </p:spPr>
        <p:txBody>
          <a:bodyPr/>
          <a:lstStyle/>
          <a:p>
            <a:endParaRPr lang="en-GB"/>
          </a:p>
        </p:txBody>
      </p:sp>
      <p:sp>
        <p:nvSpPr>
          <p:cNvPr id="25" name="Shape 18"/>
          <p:cNvSpPr/>
          <p:nvPr/>
        </p:nvSpPr>
        <p:spPr>
          <a:xfrm>
            <a:off x="7552944" y="2121408"/>
            <a:ext cx="548640" cy="548640"/>
          </a:xfrm>
          <a:prstGeom prst="ellipse">
            <a:avLst/>
          </a:prstGeom>
          <a:solidFill>
            <a:srgbClr val="7FB069"/>
          </a:solidFill>
          <a:ln w="12700">
            <a:solidFill>
              <a:srgbClr val="7FB069"/>
            </a:solidFill>
            <a:prstDash val="solid"/>
          </a:ln>
        </p:spPr>
        <p:txBody>
          <a:bodyPr/>
          <a:lstStyle/>
          <a:p>
            <a:endParaRPr lang="en-GB"/>
          </a:p>
        </p:txBody>
      </p:sp>
      <p:pic>
        <p:nvPicPr>
          <p:cNvPr id="26" name="Image 5" descr="preencoded.png"/>
          <p:cNvPicPr>
            <a:picLocks noChangeAspect="1"/>
          </p:cNvPicPr>
          <p:nvPr/>
        </p:nvPicPr>
        <p:blipFill>
          <a:blip r:embed="rId7"/>
          <a:stretch>
            <a:fillRect/>
          </a:stretch>
        </p:blipFill>
        <p:spPr>
          <a:xfrm>
            <a:off x="7657186" y="2225650"/>
            <a:ext cx="340157" cy="340157"/>
          </a:xfrm>
          <a:prstGeom prst="rect">
            <a:avLst/>
          </a:prstGeom>
        </p:spPr>
      </p:pic>
      <p:sp>
        <p:nvSpPr>
          <p:cNvPr id="27" name="Text 19"/>
          <p:cNvSpPr/>
          <p:nvPr/>
        </p:nvSpPr>
        <p:spPr>
          <a:xfrm>
            <a:off x="6894576" y="2761488"/>
            <a:ext cx="1865376" cy="384048"/>
          </a:xfrm>
          <a:prstGeom prst="rect">
            <a:avLst/>
          </a:prstGeom>
          <a:noFill/>
          <a:ln/>
        </p:spPr>
        <p:txBody>
          <a:bodyPr wrap="square" rtlCol="0" anchor="ctr"/>
          <a:lstStyle/>
          <a:p>
            <a:pPr marL="0" indent="0" algn="ctr">
              <a:buNone/>
            </a:pPr>
            <a:r>
              <a:rPr lang="en-US" sz="1200" b="1" dirty="0">
                <a:solidFill>
                  <a:srgbClr val="7FB069"/>
                </a:solidFill>
                <a:latin typeface="Calibri" pitchFamily="34" charset="0"/>
                <a:ea typeface="Calibri" pitchFamily="34" charset="-122"/>
                <a:cs typeface="Calibri" pitchFamily="34" charset="-120"/>
              </a:rPr>
              <a:t>Security Measures</a:t>
            </a:r>
            <a:endParaRPr lang="en-US" sz="1200" dirty="0"/>
          </a:p>
        </p:txBody>
      </p:sp>
      <p:sp>
        <p:nvSpPr>
          <p:cNvPr id="28" name="Text 20"/>
          <p:cNvSpPr/>
          <p:nvPr/>
        </p:nvSpPr>
        <p:spPr>
          <a:xfrm>
            <a:off x="6894576" y="3182112"/>
            <a:ext cx="1865376" cy="1024128"/>
          </a:xfrm>
          <a:prstGeom prst="rect">
            <a:avLst/>
          </a:prstGeom>
          <a:noFill/>
          <a:ln/>
        </p:spPr>
        <p:txBody>
          <a:bodyPr wrap="square" rtlCol="0" anchor="ctr"/>
          <a:lstStyle/>
          <a:p>
            <a:pPr marL="0" indent="0" algn="ctr">
              <a:buNone/>
            </a:pPr>
            <a:r>
              <a:rPr lang="en-US" sz="900" dirty="0">
                <a:solidFill>
                  <a:srgbClr val="E8E0CC"/>
                </a:solidFill>
              </a:rPr>
              <a:t>Multi-layered security (WAF, MFA, HTTPS, GDPR) protects customer trust from cyber threats.</a:t>
            </a:r>
            <a:endParaRPr lang="en-US" sz="900" dirty="0"/>
          </a:p>
        </p:txBody>
      </p:sp>
      <p:sp>
        <p:nvSpPr>
          <p:cNvPr id="29" name="Shape 21"/>
          <p:cNvSpPr/>
          <p:nvPr/>
        </p:nvSpPr>
        <p:spPr>
          <a:xfrm>
            <a:off x="274320" y="4434840"/>
            <a:ext cx="8595360" cy="502920"/>
          </a:xfrm>
          <a:prstGeom prst="rect">
            <a:avLst/>
          </a:prstGeom>
          <a:solidFill>
            <a:srgbClr val="4A7C59"/>
          </a:solidFill>
          <a:ln w="12700">
            <a:solidFill>
              <a:srgbClr val="4A7C59"/>
            </a:solidFill>
            <a:prstDash val="solid"/>
          </a:ln>
        </p:spPr>
        <p:txBody>
          <a:bodyPr/>
          <a:lstStyle/>
          <a:p>
            <a:endParaRPr lang="en-GB"/>
          </a:p>
        </p:txBody>
      </p:sp>
      <p:sp>
        <p:nvSpPr>
          <p:cNvPr id="30" name="Text 22"/>
          <p:cNvSpPr/>
          <p:nvPr/>
        </p:nvSpPr>
        <p:spPr>
          <a:xfrm>
            <a:off x="365760" y="4434840"/>
            <a:ext cx="8412480" cy="502920"/>
          </a:xfrm>
          <a:prstGeom prst="rect">
            <a:avLst/>
          </a:prstGeom>
          <a:noFill/>
          <a:ln/>
        </p:spPr>
        <p:txBody>
          <a:bodyPr wrap="square" rtlCol="0" anchor="ctr"/>
          <a:lstStyle/>
          <a:p>
            <a:pPr marL="0" indent="0" algn="ctr">
              <a:buNone/>
            </a:pPr>
            <a:r>
              <a:rPr lang="en-US" sz="1050" b="1" i="1" dirty="0">
                <a:solidFill>
                  <a:srgbClr val="FFFFFF"/>
                </a:solidFill>
              </a:rPr>
              <a:t>A well-executed online presence will position Urban Green Café as the leading sustainable dining destination in the city.</a:t>
            </a:r>
            <a:endParaRPr lang="en-US" sz="10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7F5EE"/>
        </a:solidFill>
        <a:effectLst/>
      </p:bgPr>
    </p:bg>
    <p:spTree>
      <p:nvGrpSpPr>
        <p:cNvPr id="1" name=""/>
        <p:cNvGrpSpPr/>
        <p:nvPr/>
      </p:nvGrpSpPr>
      <p:grpSpPr>
        <a:xfrm>
          <a:off x="0" y="0"/>
          <a:ext cx="0" cy="0"/>
          <a:chOff x="0" y="0"/>
          <a:chExt cx="0" cy="0"/>
        </a:xfrm>
      </p:grpSpPr>
      <p:sp>
        <p:nvSpPr>
          <p:cNvPr id="2" name="Shape 0"/>
          <p:cNvSpPr/>
          <p:nvPr/>
        </p:nvSpPr>
        <p:spPr>
          <a:xfrm>
            <a:off x="0" y="-18288"/>
            <a:ext cx="9144000" cy="914400"/>
          </a:xfrm>
          <a:prstGeom prst="rect">
            <a:avLst/>
          </a:prstGeom>
          <a:solidFill>
            <a:srgbClr val="1E4D2B"/>
          </a:solidFill>
          <a:ln w="12700">
            <a:solidFill>
              <a:srgbClr val="1E4D2B"/>
            </a:solidFill>
            <a:prstDash val="solid"/>
          </a:ln>
        </p:spPr>
        <p:txBody>
          <a:bodyPr/>
          <a:lstStyle/>
          <a:p>
            <a:endParaRPr lang="en-GB"/>
          </a:p>
        </p:txBody>
      </p:sp>
      <p:sp>
        <p:nvSpPr>
          <p:cNvPr id="3" name="Text 1"/>
          <p:cNvSpPr/>
          <p:nvPr/>
        </p:nvSpPr>
        <p:spPr>
          <a:xfrm>
            <a:off x="365760" y="109728"/>
            <a:ext cx="8412480" cy="713232"/>
          </a:xfrm>
          <a:prstGeom prst="rect">
            <a:avLst/>
          </a:prstGeom>
          <a:noFill/>
          <a:ln/>
        </p:spPr>
        <p:txBody>
          <a:bodyPr wrap="square" rtlCol="0" anchor="ctr"/>
          <a:lstStyle/>
          <a:p>
            <a:pPr marL="0" indent="0">
              <a:buNone/>
            </a:pPr>
            <a:r>
              <a:rPr lang="en-US" sz="2600" b="1" dirty="0">
                <a:solidFill>
                  <a:srgbClr val="FFFFFF"/>
                </a:solidFill>
                <a:latin typeface="Georgia" pitchFamily="34" charset="0"/>
                <a:ea typeface="Georgia" pitchFamily="34" charset="-122"/>
                <a:cs typeface="Georgia" pitchFamily="34" charset="-120"/>
              </a:rPr>
              <a:t>References</a:t>
            </a:r>
            <a:endParaRPr lang="en-US" sz="2600" dirty="0"/>
          </a:p>
        </p:txBody>
      </p:sp>
      <p:sp>
        <p:nvSpPr>
          <p:cNvPr id="4" name="Shape 2"/>
          <p:cNvSpPr/>
          <p:nvPr/>
        </p:nvSpPr>
        <p:spPr>
          <a:xfrm>
            <a:off x="274320" y="1078992"/>
            <a:ext cx="45720" cy="164592"/>
          </a:xfrm>
          <a:prstGeom prst="rect">
            <a:avLst/>
          </a:prstGeom>
          <a:solidFill>
            <a:srgbClr val="7FB069"/>
          </a:solidFill>
          <a:ln w="12700">
            <a:solidFill>
              <a:srgbClr val="7FB069"/>
            </a:solidFill>
            <a:prstDash val="solid"/>
          </a:ln>
        </p:spPr>
        <p:txBody>
          <a:bodyPr/>
          <a:lstStyle/>
          <a:p>
            <a:endParaRPr lang="en-GB"/>
          </a:p>
        </p:txBody>
      </p:sp>
      <p:sp>
        <p:nvSpPr>
          <p:cNvPr id="5" name="Text 3"/>
          <p:cNvSpPr/>
          <p:nvPr/>
        </p:nvSpPr>
        <p:spPr>
          <a:xfrm>
            <a:off x="402336" y="1024128"/>
            <a:ext cx="4187952" cy="274320"/>
          </a:xfrm>
          <a:prstGeom prst="rect">
            <a:avLst/>
          </a:prstGeom>
          <a:noFill/>
          <a:ln/>
        </p:spPr>
        <p:txBody>
          <a:bodyPr wrap="square" rtlCol="0" anchor="ctr"/>
          <a:lstStyle/>
          <a:p>
            <a:pPr marL="0" indent="0">
              <a:buNone/>
            </a:pPr>
            <a:r>
              <a:rPr lang="en-US" sz="750" dirty="0">
                <a:solidFill>
                  <a:srgbClr val="1E2D24"/>
                </a:solidFill>
              </a:rPr>
              <a:t>[1] M. Armbrust et al., "A View of Cloud Computing," Commun. ACM, vol. 53, no. 4, pp. 50–58, Apr. 2010.</a:t>
            </a:r>
            <a:endParaRPr lang="en-US" sz="750" dirty="0"/>
          </a:p>
        </p:txBody>
      </p:sp>
      <p:sp>
        <p:nvSpPr>
          <p:cNvPr id="6" name="Shape 4"/>
          <p:cNvSpPr/>
          <p:nvPr/>
        </p:nvSpPr>
        <p:spPr>
          <a:xfrm>
            <a:off x="274320" y="1353312"/>
            <a:ext cx="45720" cy="164592"/>
          </a:xfrm>
          <a:prstGeom prst="rect">
            <a:avLst/>
          </a:prstGeom>
          <a:solidFill>
            <a:srgbClr val="7FB069"/>
          </a:solidFill>
          <a:ln w="12700">
            <a:solidFill>
              <a:srgbClr val="7FB069"/>
            </a:solidFill>
            <a:prstDash val="solid"/>
          </a:ln>
        </p:spPr>
        <p:txBody>
          <a:bodyPr/>
          <a:lstStyle/>
          <a:p>
            <a:endParaRPr lang="en-GB"/>
          </a:p>
        </p:txBody>
      </p:sp>
      <p:sp>
        <p:nvSpPr>
          <p:cNvPr id="7" name="Text 5"/>
          <p:cNvSpPr/>
          <p:nvPr/>
        </p:nvSpPr>
        <p:spPr>
          <a:xfrm>
            <a:off x="402336" y="1298448"/>
            <a:ext cx="4187952" cy="274320"/>
          </a:xfrm>
          <a:prstGeom prst="rect">
            <a:avLst/>
          </a:prstGeom>
          <a:noFill/>
          <a:ln/>
        </p:spPr>
        <p:txBody>
          <a:bodyPr wrap="square" rtlCol="0" anchor="ctr"/>
          <a:lstStyle/>
          <a:p>
            <a:pPr marL="0" indent="0">
              <a:buNone/>
            </a:pPr>
            <a:r>
              <a:rPr lang="en-US" sz="750" dirty="0">
                <a:solidFill>
                  <a:srgbClr val="1E2D24"/>
                </a:solidFill>
              </a:rPr>
              <a:t>[2] R. Anderson, Security Engineering: A Guide to Building Dependable Distributed Systems, 3rd ed. Wiley, 2023.</a:t>
            </a:r>
            <a:endParaRPr lang="en-US" sz="750" dirty="0"/>
          </a:p>
        </p:txBody>
      </p:sp>
      <p:sp>
        <p:nvSpPr>
          <p:cNvPr id="8" name="Shape 6"/>
          <p:cNvSpPr/>
          <p:nvPr/>
        </p:nvSpPr>
        <p:spPr>
          <a:xfrm>
            <a:off x="274320" y="1627632"/>
            <a:ext cx="45720" cy="164592"/>
          </a:xfrm>
          <a:prstGeom prst="rect">
            <a:avLst/>
          </a:prstGeom>
          <a:solidFill>
            <a:srgbClr val="7FB069"/>
          </a:solidFill>
          <a:ln w="12700">
            <a:solidFill>
              <a:srgbClr val="7FB069"/>
            </a:solidFill>
            <a:prstDash val="solid"/>
          </a:ln>
        </p:spPr>
        <p:txBody>
          <a:bodyPr/>
          <a:lstStyle/>
          <a:p>
            <a:endParaRPr lang="en-GB"/>
          </a:p>
        </p:txBody>
      </p:sp>
      <p:sp>
        <p:nvSpPr>
          <p:cNvPr id="9" name="Text 7"/>
          <p:cNvSpPr/>
          <p:nvPr/>
        </p:nvSpPr>
        <p:spPr>
          <a:xfrm>
            <a:off x="402336" y="1572768"/>
            <a:ext cx="4187952" cy="274320"/>
          </a:xfrm>
          <a:prstGeom prst="rect">
            <a:avLst/>
          </a:prstGeom>
          <a:noFill/>
          <a:ln/>
        </p:spPr>
        <p:txBody>
          <a:bodyPr wrap="square" rtlCol="0" anchor="ctr"/>
          <a:lstStyle/>
          <a:p>
            <a:pPr marL="0" indent="0">
              <a:buNone/>
            </a:pPr>
            <a:r>
              <a:rPr lang="en-US" sz="750" dirty="0">
                <a:solidFill>
                  <a:srgbClr val="1E2D24"/>
                </a:solidFill>
              </a:rPr>
              <a:t>[3] D. Chaffey and F. Ellis-Chadwick, Digital Marketing: Strategy, Implementation and Practice, 7th ed. Pearson, 2022.</a:t>
            </a:r>
            <a:endParaRPr lang="en-US" sz="750" dirty="0"/>
          </a:p>
        </p:txBody>
      </p:sp>
      <p:sp>
        <p:nvSpPr>
          <p:cNvPr id="10" name="Shape 8"/>
          <p:cNvSpPr/>
          <p:nvPr/>
        </p:nvSpPr>
        <p:spPr>
          <a:xfrm>
            <a:off x="274320" y="1901952"/>
            <a:ext cx="45720" cy="164592"/>
          </a:xfrm>
          <a:prstGeom prst="rect">
            <a:avLst/>
          </a:prstGeom>
          <a:solidFill>
            <a:srgbClr val="7FB069"/>
          </a:solidFill>
          <a:ln w="12700">
            <a:solidFill>
              <a:srgbClr val="7FB069"/>
            </a:solidFill>
            <a:prstDash val="solid"/>
          </a:ln>
        </p:spPr>
        <p:txBody>
          <a:bodyPr/>
          <a:lstStyle/>
          <a:p>
            <a:endParaRPr lang="en-GB"/>
          </a:p>
        </p:txBody>
      </p:sp>
      <p:sp>
        <p:nvSpPr>
          <p:cNvPr id="11" name="Text 9"/>
          <p:cNvSpPr/>
          <p:nvPr/>
        </p:nvSpPr>
        <p:spPr>
          <a:xfrm>
            <a:off x="402336" y="1847088"/>
            <a:ext cx="4187952" cy="274320"/>
          </a:xfrm>
          <a:prstGeom prst="rect">
            <a:avLst/>
          </a:prstGeom>
          <a:noFill/>
          <a:ln/>
        </p:spPr>
        <p:txBody>
          <a:bodyPr wrap="square" rtlCol="0" anchor="ctr"/>
          <a:lstStyle/>
          <a:p>
            <a:pPr marL="0" indent="0">
              <a:buNone/>
            </a:pPr>
            <a:r>
              <a:rPr lang="en-US" sz="750" dirty="0">
                <a:solidFill>
                  <a:srgbClr val="1E2D24"/>
                </a:solidFill>
              </a:rPr>
              <a:t>[4] R. Fishkin and Moz Team, The Art of SEO, 3rd ed. O'Reilly Media, 2015.</a:t>
            </a:r>
            <a:endParaRPr lang="en-US" sz="750" dirty="0"/>
          </a:p>
        </p:txBody>
      </p:sp>
      <p:sp>
        <p:nvSpPr>
          <p:cNvPr id="12" name="Shape 10"/>
          <p:cNvSpPr/>
          <p:nvPr/>
        </p:nvSpPr>
        <p:spPr>
          <a:xfrm>
            <a:off x="274320" y="2176272"/>
            <a:ext cx="45720" cy="164592"/>
          </a:xfrm>
          <a:prstGeom prst="rect">
            <a:avLst/>
          </a:prstGeom>
          <a:solidFill>
            <a:srgbClr val="7FB069"/>
          </a:solidFill>
          <a:ln w="12700">
            <a:solidFill>
              <a:srgbClr val="7FB069"/>
            </a:solidFill>
            <a:prstDash val="solid"/>
          </a:ln>
        </p:spPr>
        <p:txBody>
          <a:bodyPr/>
          <a:lstStyle/>
          <a:p>
            <a:endParaRPr lang="en-GB"/>
          </a:p>
        </p:txBody>
      </p:sp>
      <p:sp>
        <p:nvSpPr>
          <p:cNvPr id="13" name="Text 11"/>
          <p:cNvSpPr/>
          <p:nvPr/>
        </p:nvSpPr>
        <p:spPr>
          <a:xfrm>
            <a:off x="402336" y="2121408"/>
            <a:ext cx="4187952" cy="274320"/>
          </a:xfrm>
          <a:prstGeom prst="rect">
            <a:avLst/>
          </a:prstGeom>
          <a:noFill/>
          <a:ln/>
        </p:spPr>
        <p:txBody>
          <a:bodyPr wrap="square" rtlCol="0" anchor="ctr"/>
          <a:lstStyle/>
          <a:p>
            <a:pPr marL="0" indent="0">
              <a:buNone/>
            </a:pPr>
            <a:r>
              <a:rPr lang="en-US" sz="750" dirty="0">
                <a:solidFill>
                  <a:srgbClr val="1E2D24"/>
                </a:solidFill>
              </a:rPr>
              <a:t>[5] P. Kotler and G. Armstrong, Principles of Marketing, 18th ed. Pearson, 2021.</a:t>
            </a:r>
            <a:endParaRPr lang="en-US" sz="750" dirty="0"/>
          </a:p>
        </p:txBody>
      </p:sp>
      <p:sp>
        <p:nvSpPr>
          <p:cNvPr id="14" name="Shape 12"/>
          <p:cNvSpPr/>
          <p:nvPr/>
        </p:nvSpPr>
        <p:spPr>
          <a:xfrm>
            <a:off x="274320" y="2450592"/>
            <a:ext cx="45720" cy="164592"/>
          </a:xfrm>
          <a:prstGeom prst="rect">
            <a:avLst/>
          </a:prstGeom>
          <a:solidFill>
            <a:srgbClr val="7FB069"/>
          </a:solidFill>
          <a:ln w="12700">
            <a:solidFill>
              <a:srgbClr val="7FB069"/>
            </a:solidFill>
            <a:prstDash val="solid"/>
          </a:ln>
        </p:spPr>
        <p:txBody>
          <a:bodyPr/>
          <a:lstStyle/>
          <a:p>
            <a:endParaRPr lang="en-GB"/>
          </a:p>
        </p:txBody>
      </p:sp>
      <p:sp>
        <p:nvSpPr>
          <p:cNvPr id="15" name="Text 13"/>
          <p:cNvSpPr/>
          <p:nvPr/>
        </p:nvSpPr>
        <p:spPr>
          <a:xfrm>
            <a:off x="402336" y="2395728"/>
            <a:ext cx="4187952" cy="274320"/>
          </a:xfrm>
          <a:prstGeom prst="rect">
            <a:avLst/>
          </a:prstGeom>
          <a:noFill/>
          <a:ln/>
        </p:spPr>
        <p:txBody>
          <a:bodyPr wrap="square" rtlCol="0" anchor="ctr"/>
          <a:lstStyle/>
          <a:p>
            <a:pPr marL="0" indent="0">
              <a:buNone/>
            </a:pPr>
            <a:r>
              <a:rPr lang="en-US" sz="750" dirty="0">
                <a:solidFill>
                  <a:srgbClr val="1E2D24"/>
                </a:solidFill>
              </a:rPr>
              <a:t>[6] L. J. Labrecque and G. R. Milne, "Exciting red and competent blue," J. Acad. Mark. Sci., vol. 40, no. 5, pp. 711–727, 2012.</a:t>
            </a:r>
            <a:endParaRPr lang="en-US" sz="750" dirty="0"/>
          </a:p>
        </p:txBody>
      </p:sp>
      <p:sp>
        <p:nvSpPr>
          <p:cNvPr id="16" name="Shape 14"/>
          <p:cNvSpPr/>
          <p:nvPr/>
        </p:nvSpPr>
        <p:spPr>
          <a:xfrm>
            <a:off x="274320" y="2724912"/>
            <a:ext cx="45720" cy="164592"/>
          </a:xfrm>
          <a:prstGeom prst="rect">
            <a:avLst/>
          </a:prstGeom>
          <a:solidFill>
            <a:srgbClr val="7FB069"/>
          </a:solidFill>
          <a:ln w="12700">
            <a:solidFill>
              <a:srgbClr val="7FB069"/>
            </a:solidFill>
            <a:prstDash val="solid"/>
          </a:ln>
        </p:spPr>
        <p:txBody>
          <a:bodyPr/>
          <a:lstStyle/>
          <a:p>
            <a:endParaRPr lang="en-GB"/>
          </a:p>
        </p:txBody>
      </p:sp>
      <p:sp>
        <p:nvSpPr>
          <p:cNvPr id="17" name="Text 15"/>
          <p:cNvSpPr/>
          <p:nvPr/>
        </p:nvSpPr>
        <p:spPr>
          <a:xfrm>
            <a:off x="402336" y="2670048"/>
            <a:ext cx="4187952" cy="274320"/>
          </a:xfrm>
          <a:prstGeom prst="rect">
            <a:avLst/>
          </a:prstGeom>
          <a:noFill/>
          <a:ln/>
        </p:spPr>
        <p:txBody>
          <a:bodyPr wrap="square" rtlCol="0" anchor="ctr"/>
          <a:lstStyle/>
          <a:p>
            <a:pPr marL="0" indent="0">
              <a:buNone/>
            </a:pPr>
            <a:r>
              <a:rPr lang="en-US" sz="750" dirty="0">
                <a:solidFill>
                  <a:srgbClr val="1E2D24"/>
                </a:solidFill>
              </a:rPr>
              <a:t>[7] B. Keegan and J. Rowley, "Evaluation and decision making in social media marketing," Manag. Decis., vol. 55, no. 1, pp. 15–31, 2017.</a:t>
            </a:r>
            <a:endParaRPr lang="en-US" sz="750" dirty="0"/>
          </a:p>
        </p:txBody>
      </p:sp>
      <p:sp>
        <p:nvSpPr>
          <p:cNvPr id="18" name="Shape 16"/>
          <p:cNvSpPr/>
          <p:nvPr/>
        </p:nvSpPr>
        <p:spPr>
          <a:xfrm>
            <a:off x="274320" y="2999232"/>
            <a:ext cx="45720" cy="164592"/>
          </a:xfrm>
          <a:prstGeom prst="rect">
            <a:avLst/>
          </a:prstGeom>
          <a:solidFill>
            <a:srgbClr val="7FB069"/>
          </a:solidFill>
          <a:ln w="12700">
            <a:solidFill>
              <a:srgbClr val="7FB069"/>
            </a:solidFill>
            <a:prstDash val="solid"/>
          </a:ln>
        </p:spPr>
        <p:txBody>
          <a:bodyPr/>
          <a:lstStyle/>
          <a:p>
            <a:endParaRPr lang="en-GB"/>
          </a:p>
        </p:txBody>
      </p:sp>
      <p:sp>
        <p:nvSpPr>
          <p:cNvPr id="19" name="Text 17"/>
          <p:cNvSpPr/>
          <p:nvPr/>
        </p:nvSpPr>
        <p:spPr>
          <a:xfrm>
            <a:off x="402336" y="2944368"/>
            <a:ext cx="4187952" cy="274320"/>
          </a:xfrm>
          <a:prstGeom prst="rect">
            <a:avLst/>
          </a:prstGeom>
          <a:noFill/>
          <a:ln/>
        </p:spPr>
        <p:txBody>
          <a:bodyPr wrap="square" rtlCol="0" anchor="ctr"/>
          <a:lstStyle/>
          <a:p>
            <a:pPr marL="0" indent="0">
              <a:buNone/>
            </a:pPr>
            <a:r>
              <a:rPr lang="en-US" sz="750" dirty="0">
                <a:solidFill>
                  <a:srgbClr val="1E2D24"/>
                </a:solidFill>
              </a:rPr>
              <a:t>[8] P. Mell and T. Grance, "The NIST Definition of Cloud Computing," NIST SP 800-145, Sep. 2011.</a:t>
            </a:r>
            <a:endParaRPr lang="en-US" sz="750" dirty="0"/>
          </a:p>
        </p:txBody>
      </p:sp>
      <p:sp>
        <p:nvSpPr>
          <p:cNvPr id="20" name="Shape 18"/>
          <p:cNvSpPr/>
          <p:nvPr/>
        </p:nvSpPr>
        <p:spPr>
          <a:xfrm>
            <a:off x="4709160" y="1078992"/>
            <a:ext cx="45720" cy="164592"/>
          </a:xfrm>
          <a:prstGeom prst="rect">
            <a:avLst/>
          </a:prstGeom>
          <a:solidFill>
            <a:srgbClr val="7FB069"/>
          </a:solidFill>
          <a:ln w="12700">
            <a:solidFill>
              <a:srgbClr val="7FB069"/>
            </a:solidFill>
            <a:prstDash val="solid"/>
          </a:ln>
        </p:spPr>
        <p:txBody>
          <a:bodyPr/>
          <a:lstStyle/>
          <a:p>
            <a:endParaRPr lang="en-GB"/>
          </a:p>
        </p:txBody>
      </p:sp>
      <p:sp>
        <p:nvSpPr>
          <p:cNvPr id="21" name="Text 19"/>
          <p:cNvSpPr/>
          <p:nvPr/>
        </p:nvSpPr>
        <p:spPr>
          <a:xfrm>
            <a:off x="4837176" y="1024128"/>
            <a:ext cx="4187952" cy="274320"/>
          </a:xfrm>
          <a:prstGeom prst="rect">
            <a:avLst/>
          </a:prstGeom>
          <a:noFill/>
          <a:ln/>
        </p:spPr>
        <p:txBody>
          <a:bodyPr wrap="square" rtlCol="0" anchor="ctr"/>
          <a:lstStyle/>
          <a:p>
            <a:pPr marL="0" indent="0">
              <a:buNone/>
            </a:pPr>
            <a:r>
              <a:rPr lang="en-US" sz="750" dirty="0">
                <a:solidFill>
                  <a:srgbClr val="1E2D24"/>
                </a:solidFill>
              </a:rPr>
              <a:t>[9] NCSC, Cyber Essentials: Requirements for IT Infrastructure, v3.1. National Cyber Security Centre, 2023.</a:t>
            </a:r>
            <a:endParaRPr lang="en-US" sz="750" dirty="0"/>
          </a:p>
        </p:txBody>
      </p:sp>
      <p:sp>
        <p:nvSpPr>
          <p:cNvPr id="22" name="Shape 20"/>
          <p:cNvSpPr/>
          <p:nvPr/>
        </p:nvSpPr>
        <p:spPr>
          <a:xfrm>
            <a:off x="4709160" y="1353312"/>
            <a:ext cx="45720" cy="164592"/>
          </a:xfrm>
          <a:prstGeom prst="rect">
            <a:avLst/>
          </a:prstGeom>
          <a:solidFill>
            <a:srgbClr val="7FB069"/>
          </a:solidFill>
          <a:ln w="12700">
            <a:solidFill>
              <a:srgbClr val="7FB069"/>
            </a:solidFill>
            <a:prstDash val="solid"/>
          </a:ln>
        </p:spPr>
        <p:txBody>
          <a:bodyPr/>
          <a:lstStyle/>
          <a:p>
            <a:endParaRPr lang="en-GB"/>
          </a:p>
        </p:txBody>
      </p:sp>
      <p:sp>
        <p:nvSpPr>
          <p:cNvPr id="23" name="Text 21"/>
          <p:cNvSpPr/>
          <p:nvPr/>
        </p:nvSpPr>
        <p:spPr>
          <a:xfrm>
            <a:off x="4837176" y="1298448"/>
            <a:ext cx="4187952" cy="274320"/>
          </a:xfrm>
          <a:prstGeom prst="rect">
            <a:avLst/>
          </a:prstGeom>
          <a:noFill/>
          <a:ln/>
        </p:spPr>
        <p:txBody>
          <a:bodyPr wrap="square" rtlCol="0" anchor="ctr"/>
          <a:lstStyle/>
          <a:p>
            <a:pPr marL="0" indent="0">
              <a:buNone/>
            </a:pPr>
            <a:r>
              <a:rPr lang="en-US" sz="750" dirty="0">
                <a:solidFill>
                  <a:srgbClr val="1E2D24"/>
                </a:solidFill>
              </a:rPr>
              <a:t>[10] J. Nielsen and H. Loranger, Prioritizing Web Usability. New Riders Press, 2006.</a:t>
            </a:r>
            <a:endParaRPr lang="en-US" sz="750" dirty="0"/>
          </a:p>
        </p:txBody>
      </p:sp>
      <p:sp>
        <p:nvSpPr>
          <p:cNvPr id="24" name="Shape 22"/>
          <p:cNvSpPr/>
          <p:nvPr/>
        </p:nvSpPr>
        <p:spPr>
          <a:xfrm>
            <a:off x="4709160" y="1627632"/>
            <a:ext cx="45720" cy="164592"/>
          </a:xfrm>
          <a:prstGeom prst="rect">
            <a:avLst/>
          </a:prstGeom>
          <a:solidFill>
            <a:srgbClr val="7FB069"/>
          </a:solidFill>
          <a:ln w="12700">
            <a:solidFill>
              <a:srgbClr val="7FB069"/>
            </a:solidFill>
            <a:prstDash val="solid"/>
          </a:ln>
        </p:spPr>
        <p:txBody>
          <a:bodyPr/>
          <a:lstStyle/>
          <a:p>
            <a:endParaRPr lang="en-GB"/>
          </a:p>
        </p:txBody>
      </p:sp>
      <p:sp>
        <p:nvSpPr>
          <p:cNvPr id="25" name="Text 23"/>
          <p:cNvSpPr/>
          <p:nvPr/>
        </p:nvSpPr>
        <p:spPr>
          <a:xfrm>
            <a:off x="4837176" y="1572768"/>
            <a:ext cx="4187952" cy="274320"/>
          </a:xfrm>
          <a:prstGeom prst="rect">
            <a:avLst/>
          </a:prstGeom>
          <a:noFill/>
          <a:ln/>
        </p:spPr>
        <p:txBody>
          <a:bodyPr wrap="square" rtlCol="0" anchor="ctr"/>
          <a:lstStyle/>
          <a:p>
            <a:pPr marL="0" indent="0">
              <a:buNone/>
            </a:pPr>
            <a:r>
              <a:rPr lang="en-US" sz="750" dirty="0">
                <a:solidFill>
                  <a:srgbClr val="1E2D24"/>
                </a:solidFill>
              </a:rPr>
              <a:t>[11] W. Olins, The Brand Handbook. Thames &amp; Hudson, 2008.</a:t>
            </a:r>
            <a:endParaRPr lang="en-US" sz="750" dirty="0"/>
          </a:p>
        </p:txBody>
      </p:sp>
      <p:sp>
        <p:nvSpPr>
          <p:cNvPr id="26" name="Shape 24"/>
          <p:cNvSpPr/>
          <p:nvPr/>
        </p:nvSpPr>
        <p:spPr>
          <a:xfrm>
            <a:off x="4709160" y="1901952"/>
            <a:ext cx="45720" cy="164592"/>
          </a:xfrm>
          <a:prstGeom prst="rect">
            <a:avLst/>
          </a:prstGeom>
          <a:solidFill>
            <a:srgbClr val="7FB069"/>
          </a:solidFill>
          <a:ln w="12700">
            <a:solidFill>
              <a:srgbClr val="7FB069"/>
            </a:solidFill>
            <a:prstDash val="solid"/>
          </a:ln>
        </p:spPr>
        <p:txBody>
          <a:bodyPr/>
          <a:lstStyle/>
          <a:p>
            <a:endParaRPr lang="en-GB"/>
          </a:p>
        </p:txBody>
      </p:sp>
      <p:sp>
        <p:nvSpPr>
          <p:cNvPr id="27" name="Text 25"/>
          <p:cNvSpPr/>
          <p:nvPr/>
        </p:nvSpPr>
        <p:spPr>
          <a:xfrm>
            <a:off x="4837176" y="1847088"/>
            <a:ext cx="4187952" cy="274320"/>
          </a:xfrm>
          <a:prstGeom prst="rect">
            <a:avLst/>
          </a:prstGeom>
          <a:noFill/>
          <a:ln/>
        </p:spPr>
        <p:txBody>
          <a:bodyPr wrap="square" rtlCol="0" anchor="ctr"/>
          <a:lstStyle/>
          <a:p>
            <a:pPr marL="0" indent="0">
              <a:buNone/>
            </a:pPr>
            <a:r>
              <a:rPr lang="en-US" sz="750" dirty="0">
                <a:solidFill>
                  <a:srgbClr val="1E2D24"/>
                </a:solidFill>
              </a:rPr>
              <a:t>[12] J. Pulizzi, Content Inc. McGraw-Hill Education, 2014.</a:t>
            </a:r>
            <a:endParaRPr lang="en-US" sz="750" dirty="0"/>
          </a:p>
        </p:txBody>
      </p:sp>
      <p:sp>
        <p:nvSpPr>
          <p:cNvPr id="28" name="Shape 26"/>
          <p:cNvSpPr/>
          <p:nvPr/>
        </p:nvSpPr>
        <p:spPr>
          <a:xfrm>
            <a:off x="4709160" y="2176272"/>
            <a:ext cx="45720" cy="164592"/>
          </a:xfrm>
          <a:prstGeom prst="rect">
            <a:avLst/>
          </a:prstGeom>
          <a:solidFill>
            <a:srgbClr val="7FB069"/>
          </a:solidFill>
          <a:ln w="12700">
            <a:solidFill>
              <a:srgbClr val="7FB069"/>
            </a:solidFill>
            <a:prstDash val="solid"/>
          </a:ln>
        </p:spPr>
        <p:txBody>
          <a:bodyPr/>
          <a:lstStyle/>
          <a:p>
            <a:endParaRPr lang="en-GB"/>
          </a:p>
        </p:txBody>
      </p:sp>
      <p:sp>
        <p:nvSpPr>
          <p:cNvPr id="29" name="Text 27"/>
          <p:cNvSpPr/>
          <p:nvPr/>
        </p:nvSpPr>
        <p:spPr>
          <a:xfrm>
            <a:off x="4837176" y="2121408"/>
            <a:ext cx="4187952" cy="274320"/>
          </a:xfrm>
          <a:prstGeom prst="rect">
            <a:avLst/>
          </a:prstGeom>
          <a:noFill/>
          <a:ln/>
        </p:spPr>
        <p:txBody>
          <a:bodyPr wrap="square" rtlCol="0" anchor="ctr"/>
          <a:lstStyle/>
          <a:p>
            <a:pPr marL="0" indent="0">
              <a:buNone/>
            </a:pPr>
            <a:r>
              <a:rPr lang="en-US" sz="750" dirty="0">
                <a:solidFill>
                  <a:srgbClr val="1E2D24"/>
                </a:solidFill>
              </a:rPr>
              <a:t>[13] D. Ryan, Understanding Digital Marketing: Marketing Strategies for Engaging the Digital Generation, 5th ed. Kogan Page, 2020.</a:t>
            </a:r>
            <a:endParaRPr lang="en-US" sz="750" dirty="0"/>
          </a:p>
        </p:txBody>
      </p:sp>
      <p:sp>
        <p:nvSpPr>
          <p:cNvPr id="30" name="Shape 28"/>
          <p:cNvSpPr/>
          <p:nvPr/>
        </p:nvSpPr>
        <p:spPr>
          <a:xfrm>
            <a:off x="4709160" y="2450592"/>
            <a:ext cx="45720" cy="164592"/>
          </a:xfrm>
          <a:prstGeom prst="rect">
            <a:avLst/>
          </a:prstGeom>
          <a:solidFill>
            <a:srgbClr val="7FB069"/>
          </a:solidFill>
          <a:ln w="12700">
            <a:solidFill>
              <a:srgbClr val="7FB069"/>
            </a:solidFill>
            <a:prstDash val="solid"/>
          </a:ln>
        </p:spPr>
        <p:txBody>
          <a:bodyPr/>
          <a:lstStyle/>
          <a:p>
            <a:endParaRPr lang="en-GB"/>
          </a:p>
        </p:txBody>
      </p:sp>
      <p:sp>
        <p:nvSpPr>
          <p:cNvPr id="31" name="Text 29"/>
          <p:cNvSpPr/>
          <p:nvPr/>
        </p:nvSpPr>
        <p:spPr>
          <a:xfrm>
            <a:off x="4837176" y="2340864"/>
            <a:ext cx="4187952" cy="274320"/>
          </a:xfrm>
          <a:prstGeom prst="rect">
            <a:avLst/>
          </a:prstGeom>
          <a:noFill/>
          <a:ln/>
        </p:spPr>
        <p:txBody>
          <a:bodyPr wrap="square" rtlCol="0" anchor="ctr"/>
          <a:lstStyle/>
          <a:p>
            <a:pPr marL="0" indent="0">
              <a:buNone/>
            </a:pPr>
            <a:r>
              <a:rPr lang="en-US" sz="750" dirty="0">
                <a:solidFill>
                  <a:srgbClr val="1E2D24"/>
                </a:solidFill>
              </a:rPr>
              <a:t>[14] European Parliament, "General Data Protection Regulation (GDPR)," Regulation (EU) 2016/679, Apr. 2016.</a:t>
            </a:r>
            <a:endParaRPr lang="en-US" sz="750" dirty="0"/>
          </a:p>
        </p:txBody>
      </p:sp>
      <p:sp>
        <p:nvSpPr>
          <p:cNvPr id="32" name="Shape 30"/>
          <p:cNvSpPr/>
          <p:nvPr/>
        </p:nvSpPr>
        <p:spPr>
          <a:xfrm>
            <a:off x="4709160" y="2779776"/>
            <a:ext cx="45720" cy="164592"/>
          </a:xfrm>
          <a:prstGeom prst="rect">
            <a:avLst/>
          </a:prstGeom>
          <a:solidFill>
            <a:srgbClr val="7FB069"/>
          </a:solidFill>
          <a:ln w="12700">
            <a:solidFill>
              <a:srgbClr val="7FB069"/>
            </a:solidFill>
            <a:prstDash val="solid"/>
          </a:ln>
        </p:spPr>
        <p:txBody>
          <a:bodyPr/>
          <a:lstStyle/>
          <a:p>
            <a:endParaRPr lang="en-GB"/>
          </a:p>
        </p:txBody>
      </p:sp>
      <p:sp>
        <p:nvSpPr>
          <p:cNvPr id="33" name="Text 31"/>
          <p:cNvSpPr/>
          <p:nvPr/>
        </p:nvSpPr>
        <p:spPr>
          <a:xfrm>
            <a:off x="4837176" y="2670048"/>
            <a:ext cx="4187952" cy="274320"/>
          </a:xfrm>
          <a:prstGeom prst="rect">
            <a:avLst/>
          </a:prstGeom>
          <a:noFill/>
          <a:ln/>
        </p:spPr>
        <p:txBody>
          <a:bodyPr wrap="square" rtlCol="0" anchor="ctr"/>
          <a:lstStyle/>
          <a:p>
            <a:pPr marL="0" indent="0">
              <a:buNone/>
            </a:pPr>
            <a:r>
              <a:rPr lang="en-US" sz="750" dirty="0">
                <a:solidFill>
                  <a:srgbClr val="1E2D24"/>
                </a:solidFill>
              </a:rPr>
              <a:t>[15] Google LLC, "Google Search Central — How Search Works," Google, 2024. [Online]. Available: https://developers.google.com/search/docs</a:t>
            </a:r>
            <a:endParaRPr lang="en-US" sz="750" dirty="0"/>
          </a:p>
          <a:p>
            <a:pPr marL="0" indent="0">
              <a:buNone/>
            </a:pPr>
            <a:r>
              <a:rPr lang="en-US" sz="750" dirty="0">
                <a:solidFill>
                  <a:srgbClr val="1E2D24"/>
                </a:solidFill>
              </a:rPr>
              <a:t>[16] BrightLocal, "Local Consumer Review Survey," BrightLocal, 2023. [Online]. Available: https://www.brightlocal.com/research/local-consumer-review-survey/</a:t>
            </a:r>
            <a:endParaRPr lang="en-US" sz="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2393</Words>
  <Application>Microsoft Office PowerPoint</Application>
  <PresentationFormat>On-screen Show (16:9)</PresentationFormat>
  <Paragraphs>312</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Green Café — Online Presence Strategy</dc:title>
  <dc:subject>PptxGenJS Presentation</dc:subject>
  <dc:creator>Nathen</dc:creator>
  <cp:lastModifiedBy>Kelvin Tavares</cp:lastModifiedBy>
  <cp:revision>8</cp:revision>
  <dcterms:created xsi:type="dcterms:W3CDTF">2026-04-10T21:21:18Z</dcterms:created>
  <dcterms:modified xsi:type="dcterms:W3CDTF">2026-04-12T08:54:33Z</dcterms:modified>
</cp:coreProperties>
</file>