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7" r:id="rId4"/>
  </p:sldMasterIdLst>
  <p:notesMasterIdLst>
    <p:notesMasterId r:id="rId1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019797-6AE5-8512-B41E-55A1B5D71B1E}" v="16" dt="2026-02-22T04:28:08.330"/>
    <p1510:client id="{5E40B00D-F8D6-49BC-B97C-C418079B964F}" v="237" dt="2026-02-22T04:23:39.7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5A26DF-78F9-46A5-97A0-57DE29DE1120}" type="doc">
      <dgm:prSet loTypeId="urn:microsoft.com/office/officeart/2009/3/layout/Descending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68322E5-9D58-40A5-B281-76CEAFA4018B}">
      <dgm:prSet phldrT="[Text]" phldr="0"/>
      <dgm:spPr/>
      <dgm:t>
        <a:bodyPr/>
        <a:lstStyle/>
        <a:p>
          <a:r>
            <a:rPr lang="en-GB"/>
            <a:t>Improves patient safety</a:t>
          </a:r>
        </a:p>
      </dgm:t>
    </dgm:pt>
    <dgm:pt modelId="{368F5B5A-7010-4EB1-ABD3-89A0889B2B42}" type="parTrans" cxnId="{59762EA4-4F04-42C6-B68F-7D72499F220B}">
      <dgm:prSet/>
      <dgm:spPr/>
      <dgm:t>
        <a:bodyPr/>
        <a:lstStyle/>
        <a:p>
          <a:endParaRPr lang="en-GB"/>
        </a:p>
      </dgm:t>
    </dgm:pt>
    <dgm:pt modelId="{4C4A7423-38E3-46D9-8DF8-DD6A843B2DC5}" type="sibTrans" cxnId="{59762EA4-4F04-42C6-B68F-7D72499F220B}">
      <dgm:prSet/>
      <dgm:spPr/>
      <dgm:t>
        <a:bodyPr/>
        <a:lstStyle/>
        <a:p>
          <a:endParaRPr lang="en-GB"/>
        </a:p>
      </dgm:t>
    </dgm:pt>
    <dgm:pt modelId="{D3348F05-00D0-4CAB-8425-53930653901F}">
      <dgm:prSet phldrT="[Text]" phldr="0"/>
      <dgm:spPr/>
      <dgm:t>
        <a:bodyPr/>
        <a:lstStyle/>
        <a:p>
          <a:r>
            <a:rPr lang="en-GB"/>
            <a:t>Builds trust and confidence </a:t>
          </a:r>
        </a:p>
      </dgm:t>
    </dgm:pt>
    <dgm:pt modelId="{0283F6B4-0387-438F-8F69-328E0EA835AF}" type="parTrans" cxnId="{9A2761C5-3E32-4620-AC19-B5694A59F8FE}">
      <dgm:prSet/>
      <dgm:spPr/>
      <dgm:t>
        <a:bodyPr/>
        <a:lstStyle/>
        <a:p>
          <a:endParaRPr lang="en-GB"/>
        </a:p>
      </dgm:t>
    </dgm:pt>
    <dgm:pt modelId="{B819BFD7-F4E8-4331-B059-A8B7C74D906D}" type="sibTrans" cxnId="{9A2761C5-3E32-4620-AC19-B5694A59F8FE}">
      <dgm:prSet/>
      <dgm:spPr/>
      <dgm:t>
        <a:bodyPr/>
        <a:lstStyle/>
        <a:p>
          <a:endParaRPr lang="en-GB"/>
        </a:p>
      </dgm:t>
    </dgm:pt>
    <dgm:pt modelId="{BE5523BE-D8F4-400F-9108-9BA2930866AF}">
      <dgm:prSet phldrT="[Text]" phldr="0"/>
      <dgm:spPr/>
      <dgm:t>
        <a:bodyPr/>
        <a:lstStyle/>
        <a:p>
          <a:r>
            <a:rPr lang="en-GB"/>
            <a:t>Supports person-centred care</a:t>
          </a:r>
        </a:p>
      </dgm:t>
    </dgm:pt>
    <dgm:pt modelId="{78EBB1E2-2841-43A7-A143-2C022A5DA106}" type="parTrans" cxnId="{E4E66279-2FF9-4580-B485-908B8049E410}">
      <dgm:prSet/>
      <dgm:spPr/>
      <dgm:t>
        <a:bodyPr/>
        <a:lstStyle/>
        <a:p>
          <a:endParaRPr lang="en-GB"/>
        </a:p>
      </dgm:t>
    </dgm:pt>
    <dgm:pt modelId="{2A4803AB-02E7-4E14-8886-E16F9D33CA13}" type="sibTrans" cxnId="{E4E66279-2FF9-4580-B485-908B8049E410}">
      <dgm:prSet/>
      <dgm:spPr/>
      <dgm:t>
        <a:bodyPr/>
        <a:lstStyle/>
        <a:p>
          <a:endParaRPr lang="en-GB"/>
        </a:p>
      </dgm:t>
    </dgm:pt>
    <dgm:pt modelId="{14EBDBC0-791A-4CAC-9E82-49508F440E8A}">
      <dgm:prSet phldrT="[Text]" phldr="0"/>
      <dgm:spPr/>
      <dgm:t>
        <a:bodyPr/>
        <a:lstStyle/>
        <a:p>
          <a:r>
            <a:rPr lang="en-GB"/>
            <a:t>Reduces errors </a:t>
          </a:r>
        </a:p>
      </dgm:t>
    </dgm:pt>
    <dgm:pt modelId="{BF01A4F4-313F-4ADA-9008-9018E87E180D}" type="parTrans" cxnId="{56A1B675-1B04-4371-8EB2-01F1EB4EC566}">
      <dgm:prSet/>
      <dgm:spPr/>
      <dgm:t>
        <a:bodyPr/>
        <a:lstStyle/>
        <a:p>
          <a:endParaRPr lang="en-GB"/>
        </a:p>
      </dgm:t>
    </dgm:pt>
    <dgm:pt modelId="{52A73F88-282E-4289-98B9-BCB3011F0F7D}" type="sibTrans" cxnId="{56A1B675-1B04-4371-8EB2-01F1EB4EC566}">
      <dgm:prSet/>
      <dgm:spPr/>
      <dgm:t>
        <a:bodyPr/>
        <a:lstStyle/>
        <a:p>
          <a:endParaRPr lang="en-GB"/>
        </a:p>
      </dgm:t>
    </dgm:pt>
    <dgm:pt modelId="{01AF3607-96A7-4042-828E-851D0AEDEFB3}">
      <dgm:prSet phldrT="[Text]" phldr="0"/>
      <dgm:spPr/>
      <dgm:t>
        <a:bodyPr/>
        <a:lstStyle/>
        <a:p>
          <a:r>
            <a:rPr lang="en-GB"/>
            <a:t>Arnold &amp; Boggs, 2020)</a:t>
          </a:r>
        </a:p>
      </dgm:t>
    </dgm:pt>
    <dgm:pt modelId="{5AB960C7-793D-4091-B27A-17178A1CF0DE}" type="parTrans" cxnId="{36F9149B-66A9-4619-A999-8E29040C1AB4}">
      <dgm:prSet/>
      <dgm:spPr/>
      <dgm:t>
        <a:bodyPr/>
        <a:lstStyle/>
        <a:p>
          <a:endParaRPr lang="en-GB"/>
        </a:p>
      </dgm:t>
    </dgm:pt>
    <dgm:pt modelId="{7621E7F5-1B8C-4480-AF23-F706755C9630}" type="sibTrans" cxnId="{36F9149B-66A9-4619-A999-8E29040C1AB4}">
      <dgm:prSet/>
      <dgm:spPr/>
      <dgm:t>
        <a:bodyPr/>
        <a:lstStyle/>
        <a:p>
          <a:endParaRPr lang="en-GB"/>
        </a:p>
      </dgm:t>
    </dgm:pt>
    <dgm:pt modelId="{3828140E-D485-4656-9F10-93C5ED433A83}">
      <dgm:prSet/>
      <dgm:spPr/>
      <dgm:t>
        <a:bodyPr/>
        <a:lstStyle/>
        <a:p>
          <a:endParaRPr lang="en-GB"/>
        </a:p>
      </dgm:t>
    </dgm:pt>
    <dgm:pt modelId="{9955A800-EFCB-4D4B-937A-F0542187C927}" type="parTrans" cxnId="{EBE00FE2-12F8-465F-8269-374611705172}">
      <dgm:prSet/>
      <dgm:spPr/>
      <dgm:t>
        <a:bodyPr/>
        <a:lstStyle/>
        <a:p>
          <a:endParaRPr lang="en-GB"/>
        </a:p>
      </dgm:t>
    </dgm:pt>
    <dgm:pt modelId="{27167239-81D9-4069-BB02-5EEF31C4DC38}" type="sibTrans" cxnId="{EBE00FE2-12F8-465F-8269-374611705172}">
      <dgm:prSet/>
      <dgm:spPr/>
      <dgm:t>
        <a:bodyPr/>
        <a:lstStyle/>
        <a:p>
          <a:endParaRPr lang="en-GB"/>
        </a:p>
      </dgm:t>
    </dgm:pt>
    <dgm:pt modelId="{1683E335-3E91-493E-B44A-DEF6F89AC1F3}">
      <dgm:prSet/>
      <dgm:spPr/>
      <dgm:t>
        <a:bodyPr/>
        <a:lstStyle/>
        <a:p>
          <a:r>
            <a:rPr lang="en-GB"/>
            <a:t>Importance of communication in health and social care</a:t>
          </a:r>
        </a:p>
      </dgm:t>
    </dgm:pt>
    <dgm:pt modelId="{21125D30-4BEE-4A28-A239-5072713B31F1}" type="parTrans" cxnId="{C0CADBB9-119E-4250-9354-B8B2923FCAAC}">
      <dgm:prSet/>
      <dgm:spPr/>
      <dgm:t>
        <a:bodyPr/>
        <a:lstStyle/>
        <a:p>
          <a:endParaRPr lang="en-GB"/>
        </a:p>
      </dgm:t>
    </dgm:pt>
    <dgm:pt modelId="{286E76BD-6E5E-480B-B43F-5BB417FCCDA8}" type="sibTrans" cxnId="{C0CADBB9-119E-4250-9354-B8B2923FCAAC}">
      <dgm:prSet/>
      <dgm:spPr/>
      <dgm:t>
        <a:bodyPr/>
        <a:lstStyle/>
        <a:p>
          <a:endParaRPr lang="en-GB"/>
        </a:p>
      </dgm:t>
    </dgm:pt>
    <dgm:pt modelId="{F780A4D4-1D91-4FA7-98E1-A3D20B9B70F4}" type="pres">
      <dgm:prSet presAssocID="{1B5A26DF-78F9-46A5-97A0-57DE29DE1120}" presName="Name0" presStyleCnt="0">
        <dgm:presLayoutVars>
          <dgm:chMax val="7"/>
          <dgm:chPref val="5"/>
        </dgm:presLayoutVars>
      </dgm:prSet>
      <dgm:spPr/>
    </dgm:pt>
    <dgm:pt modelId="{CE45D18B-BD86-4D01-8D89-A3BCE363C0E2}" type="pres">
      <dgm:prSet presAssocID="{1B5A26DF-78F9-46A5-97A0-57DE29DE1120}" presName="arrowNode" presStyleLbl="node1" presStyleIdx="0" presStyleCnt="1"/>
      <dgm:spPr/>
    </dgm:pt>
    <dgm:pt modelId="{BBEF70E2-B801-4799-B952-2D07504B85D3}" type="pres">
      <dgm:prSet presAssocID="{1683E335-3E91-493E-B44A-DEF6F89AC1F3}" presName="txNode1" presStyleLbl="revTx" presStyleIdx="0" presStyleCnt="7">
        <dgm:presLayoutVars>
          <dgm:bulletEnabled val="1"/>
        </dgm:presLayoutVars>
      </dgm:prSet>
      <dgm:spPr/>
    </dgm:pt>
    <dgm:pt modelId="{2FDB5C33-9A64-42BE-AA5A-525A57E9E246}" type="pres">
      <dgm:prSet presAssocID="{168322E5-9D58-40A5-B281-76CEAFA4018B}" presName="txNode2" presStyleLbl="revTx" presStyleIdx="1" presStyleCnt="7">
        <dgm:presLayoutVars>
          <dgm:bulletEnabled val="1"/>
        </dgm:presLayoutVars>
      </dgm:prSet>
      <dgm:spPr/>
    </dgm:pt>
    <dgm:pt modelId="{A7C92ED7-06AA-445B-AA25-C79CE4E734AF}" type="pres">
      <dgm:prSet presAssocID="{4C4A7423-38E3-46D9-8DF8-DD6A843B2DC5}" presName="dotNode2" presStyleCnt="0"/>
      <dgm:spPr/>
    </dgm:pt>
    <dgm:pt modelId="{1D2A6575-EAA7-4819-A916-58A57F716E4A}" type="pres">
      <dgm:prSet presAssocID="{4C4A7423-38E3-46D9-8DF8-DD6A843B2DC5}" presName="dotRepeatNode" presStyleLbl="fgShp" presStyleIdx="0" presStyleCnt="5"/>
      <dgm:spPr/>
    </dgm:pt>
    <dgm:pt modelId="{3F87E0B7-7106-4FCD-B9F7-00D73D724C70}" type="pres">
      <dgm:prSet presAssocID="{D3348F05-00D0-4CAB-8425-53930653901F}" presName="txNode3" presStyleLbl="revTx" presStyleIdx="2" presStyleCnt="7">
        <dgm:presLayoutVars>
          <dgm:bulletEnabled val="1"/>
        </dgm:presLayoutVars>
      </dgm:prSet>
      <dgm:spPr/>
    </dgm:pt>
    <dgm:pt modelId="{C4B93354-FFF9-4A99-966C-37659BEA6261}" type="pres">
      <dgm:prSet presAssocID="{B819BFD7-F4E8-4331-B059-A8B7C74D906D}" presName="dotNode3" presStyleCnt="0"/>
      <dgm:spPr/>
    </dgm:pt>
    <dgm:pt modelId="{40B8580F-4EA1-4AEF-B1D0-314A9B5739B0}" type="pres">
      <dgm:prSet presAssocID="{B819BFD7-F4E8-4331-B059-A8B7C74D906D}" presName="dotRepeatNode" presStyleLbl="fgShp" presStyleIdx="1" presStyleCnt="5"/>
      <dgm:spPr/>
    </dgm:pt>
    <dgm:pt modelId="{931466DB-AB9A-4D69-B768-957AD8C22D47}" type="pres">
      <dgm:prSet presAssocID="{BE5523BE-D8F4-400F-9108-9BA2930866AF}" presName="txNode4" presStyleLbl="revTx" presStyleIdx="3" presStyleCnt="7">
        <dgm:presLayoutVars>
          <dgm:bulletEnabled val="1"/>
        </dgm:presLayoutVars>
      </dgm:prSet>
      <dgm:spPr/>
    </dgm:pt>
    <dgm:pt modelId="{3ADE319F-B0EB-4F73-8EDB-1C4890F1118C}" type="pres">
      <dgm:prSet presAssocID="{2A4803AB-02E7-4E14-8886-E16F9D33CA13}" presName="dotNode4" presStyleCnt="0"/>
      <dgm:spPr/>
    </dgm:pt>
    <dgm:pt modelId="{D13CAC41-59C6-4DBC-94BA-AC2C93A415A2}" type="pres">
      <dgm:prSet presAssocID="{2A4803AB-02E7-4E14-8886-E16F9D33CA13}" presName="dotRepeatNode" presStyleLbl="fgShp" presStyleIdx="2" presStyleCnt="5"/>
      <dgm:spPr/>
    </dgm:pt>
    <dgm:pt modelId="{DF64A72B-F445-4DAA-83DD-FE6E2A2BD368}" type="pres">
      <dgm:prSet presAssocID="{14EBDBC0-791A-4CAC-9E82-49508F440E8A}" presName="txNode5" presStyleLbl="revTx" presStyleIdx="4" presStyleCnt="7">
        <dgm:presLayoutVars>
          <dgm:bulletEnabled val="1"/>
        </dgm:presLayoutVars>
      </dgm:prSet>
      <dgm:spPr/>
    </dgm:pt>
    <dgm:pt modelId="{6E9B26C1-216F-4AD0-A505-FC5F1D91CE82}" type="pres">
      <dgm:prSet presAssocID="{52A73F88-282E-4289-98B9-BCB3011F0F7D}" presName="dotNode5" presStyleCnt="0"/>
      <dgm:spPr/>
    </dgm:pt>
    <dgm:pt modelId="{63D0AB6E-0CA3-4A50-90B3-442465AC7795}" type="pres">
      <dgm:prSet presAssocID="{52A73F88-282E-4289-98B9-BCB3011F0F7D}" presName="dotRepeatNode" presStyleLbl="fgShp" presStyleIdx="3" presStyleCnt="5"/>
      <dgm:spPr/>
    </dgm:pt>
    <dgm:pt modelId="{7127865F-6E8A-435B-A3A3-39B53229C542}" type="pres">
      <dgm:prSet presAssocID="{3828140E-D485-4656-9F10-93C5ED433A83}" presName="txNode6" presStyleLbl="revTx" presStyleIdx="5" presStyleCnt="7">
        <dgm:presLayoutVars>
          <dgm:bulletEnabled val="1"/>
        </dgm:presLayoutVars>
      </dgm:prSet>
      <dgm:spPr/>
    </dgm:pt>
    <dgm:pt modelId="{C0C05C84-F33B-46B8-A17C-00C76025BA98}" type="pres">
      <dgm:prSet presAssocID="{27167239-81D9-4069-BB02-5EEF31C4DC38}" presName="dotNode6" presStyleCnt="0"/>
      <dgm:spPr/>
    </dgm:pt>
    <dgm:pt modelId="{C10B3C65-9C77-4491-811D-1DA1871E0C77}" type="pres">
      <dgm:prSet presAssocID="{27167239-81D9-4069-BB02-5EEF31C4DC38}" presName="dotRepeatNode" presStyleLbl="fgShp" presStyleIdx="4" presStyleCnt="5"/>
      <dgm:spPr/>
    </dgm:pt>
    <dgm:pt modelId="{1AA9C24F-2C87-44C7-B668-B027BDDE6D28}" type="pres">
      <dgm:prSet presAssocID="{01AF3607-96A7-4042-828E-851D0AEDEFB3}" presName="txNode7" presStyleLbl="revTx" presStyleIdx="6" presStyleCnt="7">
        <dgm:presLayoutVars>
          <dgm:bulletEnabled val="1"/>
        </dgm:presLayoutVars>
      </dgm:prSet>
      <dgm:spPr/>
    </dgm:pt>
  </dgm:ptLst>
  <dgm:cxnLst>
    <dgm:cxn modelId="{7905EC14-097B-4DAB-AC2F-DB9E04266A46}" type="presOf" srcId="{1B5A26DF-78F9-46A5-97A0-57DE29DE1120}" destId="{F780A4D4-1D91-4FA7-98E1-A3D20B9B70F4}" srcOrd="0" destOrd="0" presId="urn:microsoft.com/office/officeart/2009/3/layout/DescendingProcess"/>
    <dgm:cxn modelId="{5A2C6F21-9A58-4634-9906-79C820DEE99D}" type="presOf" srcId="{52A73F88-282E-4289-98B9-BCB3011F0F7D}" destId="{63D0AB6E-0CA3-4A50-90B3-442465AC7795}" srcOrd="0" destOrd="0" presId="urn:microsoft.com/office/officeart/2009/3/layout/DescendingProcess"/>
    <dgm:cxn modelId="{2B494737-3FBD-45FD-A6F2-13DBBDC450EC}" type="presOf" srcId="{B819BFD7-F4E8-4331-B059-A8B7C74D906D}" destId="{40B8580F-4EA1-4AEF-B1D0-314A9B5739B0}" srcOrd="0" destOrd="0" presId="urn:microsoft.com/office/officeart/2009/3/layout/DescendingProcess"/>
    <dgm:cxn modelId="{E519AC75-C062-474E-91A7-50E2F0488F75}" type="presOf" srcId="{4C4A7423-38E3-46D9-8DF8-DD6A843B2DC5}" destId="{1D2A6575-EAA7-4819-A916-58A57F716E4A}" srcOrd="0" destOrd="0" presId="urn:microsoft.com/office/officeart/2009/3/layout/DescendingProcess"/>
    <dgm:cxn modelId="{56A1B675-1B04-4371-8EB2-01F1EB4EC566}" srcId="{1B5A26DF-78F9-46A5-97A0-57DE29DE1120}" destId="{14EBDBC0-791A-4CAC-9E82-49508F440E8A}" srcOrd="4" destOrd="0" parTransId="{BF01A4F4-313F-4ADA-9008-9018E87E180D}" sibTransId="{52A73F88-282E-4289-98B9-BCB3011F0F7D}"/>
    <dgm:cxn modelId="{E4E66279-2FF9-4580-B485-908B8049E410}" srcId="{1B5A26DF-78F9-46A5-97A0-57DE29DE1120}" destId="{BE5523BE-D8F4-400F-9108-9BA2930866AF}" srcOrd="3" destOrd="0" parTransId="{78EBB1E2-2841-43A7-A143-2C022A5DA106}" sibTransId="{2A4803AB-02E7-4E14-8886-E16F9D33CA13}"/>
    <dgm:cxn modelId="{0934975A-F173-4FDA-9985-062AC7945132}" type="presOf" srcId="{3828140E-D485-4656-9F10-93C5ED433A83}" destId="{7127865F-6E8A-435B-A3A3-39B53229C542}" srcOrd="0" destOrd="0" presId="urn:microsoft.com/office/officeart/2009/3/layout/DescendingProcess"/>
    <dgm:cxn modelId="{A69D2191-CC0A-47B5-A2D3-D09CB1B9336A}" type="presOf" srcId="{14EBDBC0-791A-4CAC-9E82-49508F440E8A}" destId="{DF64A72B-F445-4DAA-83DD-FE6E2A2BD368}" srcOrd="0" destOrd="0" presId="urn:microsoft.com/office/officeart/2009/3/layout/DescendingProcess"/>
    <dgm:cxn modelId="{03FE7E93-D989-4E2D-8DD7-4E888E7DC61C}" type="presOf" srcId="{27167239-81D9-4069-BB02-5EEF31C4DC38}" destId="{C10B3C65-9C77-4491-811D-1DA1871E0C77}" srcOrd="0" destOrd="0" presId="urn:microsoft.com/office/officeart/2009/3/layout/DescendingProcess"/>
    <dgm:cxn modelId="{36F9149B-66A9-4619-A999-8E29040C1AB4}" srcId="{1B5A26DF-78F9-46A5-97A0-57DE29DE1120}" destId="{01AF3607-96A7-4042-828E-851D0AEDEFB3}" srcOrd="6" destOrd="0" parTransId="{5AB960C7-793D-4091-B27A-17178A1CF0DE}" sibTransId="{7621E7F5-1B8C-4480-AF23-F706755C9630}"/>
    <dgm:cxn modelId="{59762EA4-4F04-42C6-B68F-7D72499F220B}" srcId="{1B5A26DF-78F9-46A5-97A0-57DE29DE1120}" destId="{168322E5-9D58-40A5-B281-76CEAFA4018B}" srcOrd="1" destOrd="0" parTransId="{368F5B5A-7010-4EB1-ABD3-89A0889B2B42}" sibTransId="{4C4A7423-38E3-46D9-8DF8-DD6A843B2DC5}"/>
    <dgm:cxn modelId="{678668A8-E38E-4E7D-B533-7AB94B2E0C31}" type="presOf" srcId="{01AF3607-96A7-4042-828E-851D0AEDEFB3}" destId="{1AA9C24F-2C87-44C7-B668-B027BDDE6D28}" srcOrd="0" destOrd="0" presId="urn:microsoft.com/office/officeart/2009/3/layout/DescendingProcess"/>
    <dgm:cxn modelId="{86188BB0-90B9-454E-84EA-1CC242D4C8E1}" type="presOf" srcId="{168322E5-9D58-40A5-B281-76CEAFA4018B}" destId="{2FDB5C33-9A64-42BE-AA5A-525A57E9E246}" srcOrd="0" destOrd="0" presId="urn:microsoft.com/office/officeart/2009/3/layout/DescendingProcess"/>
    <dgm:cxn modelId="{C0CADBB9-119E-4250-9354-B8B2923FCAAC}" srcId="{1B5A26DF-78F9-46A5-97A0-57DE29DE1120}" destId="{1683E335-3E91-493E-B44A-DEF6F89AC1F3}" srcOrd="0" destOrd="0" parTransId="{21125D30-4BEE-4A28-A239-5072713B31F1}" sibTransId="{286E76BD-6E5E-480B-B43F-5BB417FCCDA8}"/>
    <dgm:cxn modelId="{461475C2-5565-42A3-BCFB-15418025D772}" type="presOf" srcId="{2A4803AB-02E7-4E14-8886-E16F9D33CA13}" destId="{D13CAC41-59C6-4DBC-94BA-AC2C93A415A2}" srcOrd="0" destOrd="0" presId="urn:microsoft.com/office/officeart/2009/3/layout/DescendingProcess"/>
    <dgm:cxn modelId="{9A2761C5-3E32-4620-AC19-B5694A59F8FE}" srcId="{1B5A26DF-78F9-46A5-97A0-57DE29DE1120}" destId="{D3348F05-00D0-4CAB-8425-53930653901F}" srcOrd="2" destOrd="0" parTransId="{0283F6B4-0387-438F-8F69-328E0EA835AF}" sibTransId="{B819BFD7-F4E8-4331-B059-A8B7C74D906D}"/>
    <dgm:cxn modelId="{9BD777DE-0519-4070-A132-E1560BAC58AE}" type="presOf" srcId="{D3348F05-00D0-4CAB-8425-53930653901F}" destId="{3F87E0B7-7106-4FCD-B9F7-00D73D724C70}" srcOrd="0" destOrd="0" presId="urn:microsoft.com/office/officeart/2009/3/layout/DescendingProcess"/>
    <dgm:cxn modelId="{EBE00FE2-12F8-465F-8269-374611705172}" srcId="{1B5A26DF-78F9-46A5-97A0-57DE29DE1120}" destId="{3828140E-D485-4656-9F10-93C5ED433A83}" srcOrd="5" destOrd="0" parTransId="{9955A800-EFCB-4D4B-937A-F0542187C927}" sibTransId="{27167239-81D9-4069-BB02-5EEF31C4DC38}"/>
    <dgm:cxn modelId="{063380F1-37F8-442C-9525-C873A6F2232B}" type="presOf" srcId="{1683E335-3E91-493E-B44A-DEF6F89AC1F3}" destId="{BBEF70E2-B801-4799-B952-2D07504B85D3}" srcOrd="0" destOrd="0" presId="urn:microsoft.com/office/officeart/2009/3/layout/DescendingProcess"/>
    <dgm:cxn modelId="{216AABFC-8EA9-468B-B45D-DEBED46B0298}" type="presOf" srcId="{BE5523BE-D8F4-400F-9108-9BA2930866AF}" destId="{931466DB-AB9A-4D69-B768-957AD8C22D47}" srcOrd="0" destOrd="0" presId="urn:microsoft.com/office/officeart/2009/3/layout/DescendingProcess"/>
    <dgm:cxn modelId="{929C30C7-A3A2-44E4-A1DE-E08408A86567}" type="presParOf" srcId="{F780A4D4-1D91-4FA7-98E1-A3D20B9B70F4}" destId="{CE45D18B-BD86-4D01-8D89-A3BCE363C0E2}" srcOrd="0" destOrd="0" presId="urn:microsoft.com/office/officeart/2009/3/layout/DescendingProcess"/>
    <dgm:cxn modelId="{F99FF0EB-52ED-4DBC-8125-E1B57BF96463}" type="presParOf" srcId="{F780A4D4-1D91-4FA7-98E1-A3D20B9B70F4}" destId="{BBEF70E2-B801-4799-B952-2D07504B85D3}" srcOrd="1" destOrd="0" presId="urn:microsoft.com/office/officeart/2009/3/layout/DescendingProcess"/>
    <dgm:cxn modelId="{FD967AE1-B854-4767-9AB2-842884A1BC72}" type="presParOf" srcId="{F780A4D4-1D91-4FA7-98E1-A3D20B9B70F4}" destId="{2FDB5C33-9A64-42BE-AA5A-525A57E9E246}" srcOrd="2" destOrd="0" presId="urn:microsoft.com/office/officeart/2009/3/layout/DescendingProcess"/>
    <dgm:cxn modelId="{F9ADB94D-ECA1-46A8-AA79-3A913A6118AC}" type="presParOf" srcId="{F780A4D4-1D91-4FA7-98E1-A3D20B9B70F4}" destId="{A7C92ED7-06AA-445B-AA25-C79CE4E734AF}" srcOrd="3" destOrd="0" presId="urn:microsoft.com/office/officeart/2009/3/layout/DescendingProcess"/>
    <dgm:cxn modelId="{8B06D3D3-7217-4780-BB1B-10C61F544705}" type="presParOf" srcId="{A7C92ED7-06AA-445B-AA25-C79CE4E734AF}" destId="{1D2A6575-EAA7-4819-A916-58A57F716E4A}" srcOrd="0" destOrd="0" presId="urn:microsoft.com/office/officeart/2009/3/layout/DescendingProcess"/>
    <dgm:cxn modelId="{BA13B35E-0C11-46C8-89FC-338E92F10D05}" type="presParOf" srcId="{F780A4D4-1D91-4FA7-98E1-A3D20B9B70F4}" destId="{3F87E0B7-7106-4FCD-B9F7-00D73D724C70}" srcOrd="4" destOrd="0" presId="urn:microsoft.com/office/officeart/2009/3/layout/DescendingProcess"/>
    <dgm:cxn modelId="{AC5A8DBE-5185-4010-92BA-0EC864B0E007}" type="presParOf" srcId="{F780A4D4-1D91-4FA7-98E1-A3D20B9B70F4}" destId="{C4B93354-FFF9-4A99-966C-37659BEA6261}" srcOrd="5" destOrd="0" presId="urn:microsoft.com/office/officeart/2009/3/layout/DescendingProcess"/>
    <dgm:cxn modelId="{1E68E5A4-FEF0-40C3-A810-C620DDDCA749}" type="presParOf" srcId="{C4B93354-FFF9-4A99-966C-37659BEA6261}" destId="{40B8580F-4EA1-4AEF-B1D0-314A9B5739B0}" srcOrd="0" destOrd="0" presId="urn:microsoft.com/office/officeart/2009/3/layout/DescendingProcess"/>
    <dgm:cxn modelId="{9A0C02E2-36AE-487B-9C41-74BF13C233A7}" type="presParOf" srcId="{F780A4D4-1D91-4FA7-98E1-A3D20B9B70F4}" destId="{931466DB-AB9A-4D69-B768-957AD8C22D47}" srcOrd="6" destOrd="0" presId="urn:microsoft.com/office/officeart/2009/3/layout/DescendingProcess"/>
    <dgm:cxn modelId="{6529FFCF-3D84-4465-940C-844A2B8030C8}" type="presParOf" srcId="{F780A4D4-1D91-4FA7-98E1-A3D20B9B70F4}" destId="{3ADE319F-B0EB-4F73-8EDB-1C4890F1118C}" srcOrd="7" destOrd="0" presId="urn:microsoft.com/office/officeart/2009/3/layout/DescendingProcess"/>
    <dgm:cxn modelId="{7ADD73C2-EBD5-44F6-9394-4127F7024E13}" type="presParOf" srcId="{3ADE319F-B0EB-4F73-8EDB-1C4890F1118C}" destId="{D13CAC41-59C6-4DBC-94BA-AC2C93A415A2}" srcOrd="0" destOrd="0" presId="urn:microsoft.com/office/officeart/2009/3/layout/DescendingProcess"/>
    <dgm:cxn modelId="{CE33373C-3D9F-4BCC-BCE6-5C3B5C76FD76}" type="presParOf" srcId="{F780A4D4-1D91-4FA7-98E1-A3D20B9B70F4}" destId="{DF64A72B-F445-4DAA-83DD-FE6E2A2BD368}" srcOrd="8" destOrd="0" presId="urn:microsoft.com/office/officeart/2009/3/layout/DescendingProcess"/>
    <dgm:cxn modelId="{5D5730E5-C009-48D0-9074-B84C80903748}" type="presParOf" srcId="{F780A4D4-1D91-4FA7-98E1-A3D20B9B70F4}" destId="{6E9B26C1-216F-4AD0-A505-FC5F1D91CE82}" srcOrd="9" destOrd="0" presId="urn:microsoft.com/office/officeart/2009/3/layout/DescendingProcess"/>
    <dgm:cxn modelId="{7DFFB0A5-DCEB-4BFB-914F-2D7A29A74C89}" type="presParOf" srcId="{6E9B26C1-216F-4AD0-A505-FC5F1D91CE82}" destId="{63D0AB6E-0CA3-4A50-90B3-442465AC7795}" srcOrd="0" destOrd="0" presId="urn:microsoft.com/office/officeart/2009/3/layout/DescendingProcess"/>
    <dgm:cxn modelId="{E319FE1B-E2B3-4E2D-9B41-78DBFD4C1937}" type="presParOf" srcId="{F780A4D4-1D91-4FA7-98E1-A3D20B9B70F4}" destId="{7127865F-6E8A-435B-A3A3-39B53229C542}" srcOrd="10" destOrd="0" presId="urn:microsoft.com/office/officeart/2009/3/layout/DescendingProcess"/>
    <dgm:cxn modelId="{808B6AEA-6986-4D3F-A2CF-ABBFB5C0DF9E}" type="presParOf" srcId="{F780A4D4-1D91-4FA7-98E1-A3D20B9B70F4}" destId="{C0C05C84-F33B-46B8-A17C-00C76025BA98}" srcOrd="11" destOrd="0" presId="urn:microsoft.com/office/officeart/2009/3/layout/DescendingProcess"/>
    <dgm:cxn modelId="{B9175BB4-7B6B-4E3D-A3C7-AAC951CD3F19}" type="presParOf" srcId="{C0C05C84-F33B-46B8-A17C-00C76025BA98}" destId="{C10B3C65-9C77-4491-811D-1DA1871E0C77}" srcOrd="0" destOrd="0" presId="urn:microsoft.com/office/officeart/2009/3/layout/DescendingProcess"/>
    <dgm:cxn modelId="{307F63EF-08D1-4A3C-8372-183759969051}" type="presParOf" srcId="{F780A4D4-1D91-4FA7-98E1-A3D20B9B70F4}" destId="{1AA9C24F-2C87-44C7-B668-B027BDDE6D28}" srcOrd="12" destOrd="0" presId="urn:microsoft.com/office/officeart/2009/3/layout/Descending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45D18B-BD86-4D01-8D89-A3BCE363C0E2}">
      <dsp:nvSpPr>
        <dsp:cNvPr id="0" name=""/>
        <dsp:cNvSpPr/>
      </dsp:nvSpPr>
      <dsp:spPr>
        <a:xfrm rot="4396374">
          <a:off x="561925" y="760895"/>
          <a:ext cx="3300885" cy="2301956"/>
        </a:xfrm>
        <a:prstGeom prst="swooshArrow">
          <a:avLst>
            <a:gd name="adj1" fmla="val 16310"/>
            <a:gd name="adj2" fmla="val 313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2A6575-EAA7-4819-A916-58A57F716E4A}">
      <dsp:nvSpPr>
        <dsp:cNvPr id="0" name=""/>
        <dsp:cNvSpPr/>
      </dsp:nvSpPr>
      <dsp:spPr>
        <a:xfrm>
          <a:off x="1686985" y="988056"/>
          <a:ext cx="83357" cy="83357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B8580F-4EA1-4AEF-B1D0-314A9B5739B0}">
      <dsp:nvSpPr>
        <dsp:cNvPr id="0" name=""/>
        <dsp:cNvSpPr/>
      </dsp:nvSpPr>
      <dsp:spPr>
        <a:xfrm>
          <a:off x="2086566" y="1267572"/>
          <a:ext cx="83357" cy="83357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3CAC41-59C6-4DBC-94BA-AC2C93A415A2}">
      <dsp:nvSpPr>
        <dsp:cNvPr id="0" name=""/>
        <dsp:cNvSpPr/>
      </dsp:nvSpPr>
      <dsp:spPr>
        <a:xfrm>
          <a:off x="2423056" y="1593355"/>
          <a:ext cx="83357" cy="83357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EF70E2-B801-4799-B952-2D07504B85D3}">
      <dsp:nvSpPr>
        <dsp:cNvPr id="0" name=""/>
        <dsp:cNvSpPr/>
      </dsp:nvSpPr>
      <dsp:spPr>
        <a:xfrm>
          <a:off x="340643" y="0"/>
          <a:ext cx="1556265" cy="6117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b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Importance of communication in health and social care</a:t>
          </a:r>
        </a:p>
      </dsp:txBody>
      <dsp:txXfrm>
        <a:off x="340643" y="0"/>
        <a:ext cx="1556265" cy="611799"/>
      </dsp:txXfrm>
    </dsp:sp>
    <dsp:sp modelId="{2FDB5C33-9A64-42BE-AA5A-525A57E9E246}">
      <dsp:nvSpPr>
        <dsp:cNvPr id="0" name=""/>
        <dsp:cNvSpPr/>
      </dsp:nvSpPr>
      <dsp:spPr>
        <a:xfrm>
          <a:off x="2191337" y="723835"/>
          <a:ext cx="2355428" cy="6117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Improves patient safety</a:t>
          </a:r>
        </a:p>
      </dsp:txBody>
      <dsp:txXfrm>
        <a:off x="2191337" y="723835"/>
        <a:ext cx="2355428" cy="611799"/>
      </dsp:txXfrm>
    </dsp:sp>
    <dsp:sp modelId="{3F87E0B7-7106-4FCD-B9F7-00D73D724C70}">
      <dsp:nvSpPr>
        <dsp:cNvPr id="0" name=""/>
        <dsp:cNvSpPr/>
      </dsp:nvSpPr>
      <dsp:spPr>
        <a:xfrm>
          <a:off x="340643" y="1003351"/>
          <a:ext cx="1388020" cy="6117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Builds trust and confidence </a:t>
          </a:r>
        </a:p>
      </dsp:txBody>
      <dsp:txXfrm>
        <a:off x="340643" y="1003351"/>
        <a:ext cx="1388020" cy="611799"/>
      </dsp:txXfrm>
    </dsp:sp>
    <dsp:sp modelId="{63D0AB6E-0CA3-4A50-90B3-442465AC7795}">
      <dsp:nvSpPr>
        <dsp:cNvPr id="0" name=""/>
        <dsp:cNvSpPr/>
      </dsp:nvSpPr>
      <dsp:spPr>
        <a:xfrm>
          <a:off x="2714120" y="1953552"/>
          <a:ext cx="83357" cy="83357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1466DB-AB9A-4D69-B768-957AD8C22D47}">
      <dsp:nvSpPr>
        <dsp:cNvPr id="0" name=""/>
        <dsp:cNvSpPr/>
      </dsp:nvSpPr>
      <dsp:spPr>
        <a:xfrm>
          <a:off x="2906378" y="1329134"/>
          <a:ext cx="1640387" cy="6117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Supports person-centred care</a:t>
          </a:r>
        </a:p>
      </dsp:txBody>
      <dsp:txXfrm>
        <a:off x="2906378" y="1329134"/>
        <a:ext cx="1640387" cy="611799"/>
      </dsp:txXfrm>
    </dsp:sp>
    <dsp:sp modelId="{DF64A72B-F445-4DAA-83DD-FE6E2A2BD368}">
      <dsp:nvSpPr>
        <dsp:cNvPr id="0" name=""/>
        <dsp:cNvSpPr/>
      </dsp:nvSpPr>
      <dsp:spPr>
        <a:xfrm>
          <a:off x="340643" y="1689331"/>
          <a:ext cx="2103061" cy="6117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Reduces errors </a:t>
          </a:r>
        </a:p>
      </dsp:txBody>
      <dsp:txXfrm>
        <a:off x="340643" y="1689331"/>
        <a:ext cx="2103061" cy="611799"/>
      </dsp:txXfrm>
    </dsp:sp>
    <dsp:sp modelId="{C10B3C65-9C77-4491-811D-1DA1871E0C77}">
      <dsp:nvSpPr>
        <dsp:cNvPr id="0" name=""/>
        <dsp:cNvSpPr/>
      </dsp:nvSpPr>
      <dsp:spPr>
        <a:xfrm>
          <a:off x="2948822" y="2321015"/>
          <a:ext cx="83357" cy="83357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27865F-6E8A-435B-A3A3-39B53229C542}">
      <dsp:nvSpPr>
        <dsp:cNvPr id="0" name=""/>
        <dsp:cNvSpPr/>
      </dsp:nvSpPr>
      <dsp:spPr>
        <a:xfrm>
          <a:off x="3326990" y="2056794"/>
          <a:ext cx="1219775" cy="6117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/>
        </a:p>
      </dsp:txBody>
      <dsp:txXfrm>
        <a:off x="3326990" y="2056794"/>
        <a:ext cx="1219775" cy="611799"/>
      </dsp:txXfrm>
    </dsp:sp>
    <dsp:sp modelId="{1AA9C24F-2C87-44C7-B668-B027BDDE6D28}">
      <dsp:nvSpPr>
        <dsp:cNvPr id="0" name=""/>
        <dsp:cNvSpPr/>
      </dsp:nvSpPr>
      <dsp:spPr>
        <a:xfrm>
          <a:off x="2443705" y="3211948"/>
          <a:ext cx="2103061" cy="6117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Arnold &amp; Boggs, 2020)</a:t>
          </a:r>
        </a:p>
      </dsp:txBody>
      <dsp:txXfrm>
        <a:off x="2443705" y="3211948"/>
        <a:ext cx="2103061" cy="6117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DescendingProcess">
  <dgm:title val=""/>
  <dgm:desc val=""/>
  <dgm:catLst>
    <dgm:cat type="process" pri="23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clrData>
  <dgm:layoutNode name="Name0">
    <dgm:varLst>
      <dgm:chMax val="7"/>
      <dgm:chPref val="5"/>
    </dgm:varLst>
    <dgm:alg type="composite">
      <dgm:param type="ar" val="1.1"/>
    </dgm:alg>
    <dgm:shape xmlns:r="http://schemas.openxmlformats.org/officeDocument/2006/relationships" r:blip="">
      <dgm:adjLst/>
    </dgm:shape>
    <dgm:choose name="Name1">
      <dgm:if name="Name2" axis="ch" ptType="node" func="cnt" op="equ" val="1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</dgm:constrLst>
      </dgm:if>
      <dgm:if name="Name3" axis="ch" ptType="node" func="cnt" op="equ" val="2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"/>
          <dgm:constr type="b" for="ch" forName="txNode2" refType="h"/>
          <dgm:constr type="r" for="ch" forName="txNode2" refType="w"/>
          <dgm:constr type="h" for="ch" forName="txNode2" refType="h" fact="0.16"/>
        </dgm:constrLst>
      </dgm:if>
      <dgm:if name="Name4" axis="ch" ptType="node" func="cnt" op="equ" val="3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6"/>
          <dgm:constr type="ctrY" for="ch" forName="txNode2" refType="h" fact="0.3992"/>
          <dgm:constr type="r" for="ch" forName="txNode2" refType="w"/>
          <dgm:constr type="h" for="ch" forName="txNode2" refType="h" fact="0.16"/>
          <dgm:constr type="l" for="ch" forName="txNode3" refType="w" fact="0.5"/>
          <dgm:constr type="b" for="ch" forName="txNode3" refType="h"/>
          <dgm:constr type="r" for="ch" forName="txNode3" refType="w"/>
          <dgm:constr type="h" for="ch" forName="txNode3" refType="h" fact="0.16"/>
          <dgm:constr type="ctrX" for="ch" forName="dotNode2" refType="w" fact="0.4782"/>
          <dgm:constr type="ctrY" for="ch" forName="dotNode2" refType="h" fact="0.3992"/>
          <dgm:constr type="h" for="ch" forName="dotNode2" refType="h" fact="0.0218"/>
          <dgm:constr type="w" for="ch" forName="dotNode2" refType="h" refFor="ch" refForName="dotNode2"/>
        </dgm:constrLst>
      </dgm:if>
      <dgm:if name="Name5" axis="ch" ptType="node" func="cnt" op="equ" val="4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9"/>
          <dgm:constr type="ctrY" for="ch" forName="txNode2" refType="h" fact="0.315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5004"/>
          <dgm:constr type="r" for="ch" forName="txNode3" refType="w" fact="0.5"/>
          <dgm:constr type="h" for="ch" forName="txNode3" refType="h" fact="0.16"/>
          <dgm:constr type="l" for="ch" forName="txNode4" refType="w" fact="0.5"/>
          <dgm:constr type="b" for="ch" forName="txNode4" refType="h"/>
          <dgm:constr type="r" for="ch" forName="txNode4" refType="w"/>
          <dgm:constr type="h" for="ch" forName="txNode4" refType="h" fact="0.16"/>
          <dgm:constr type="ctrX" for="ch" forName="dotNode2" refType="w" fact="0.39"/>
          <dgm:constr type="ctrY" for="ch" forName="dotNode2" refType="h" fact="0.315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5626"/>
          <dgm:constr type="ctrY" for="ch" forName="dotNode3" refType="h" fact="0.5004"/>
          <dgm:constr type="h" for="ch" forName="dotNode3" refType="h" fact="0.0218"/>
          <dgm:constr type="w" for="ch" forName="dotNode3" refType="h" refFor="ch" refForName="dotNode3"/>
        </dgm:constrLst>
      </dgm:if>
      <dgm:if name="Name6" axis="ch" ptType="node" func="cnt" op="equ" val="5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6"/>
          <dgm:constr type="ctrY" for="ch" forName="txNode2" refType="h" fact="0.2885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4089"/>
          <dgm:constr type="r" for="ch" forName="txNode3" refType="w" fact="0.43"/>
          <dgm:constr type="h" for="ch" forName="txNode3" refType="h" fact="0.16"/>
          <dgm:constr type="l" for="ch" forName="txNode4" refType="w" fact="0.67"/>
          <dgm:constr type="ctrY" for="ch" forName="txNode4" refType="h" fact="0.5497"/>
          <dgm:constr type="r" for="ch" forName="txNode4" refType="w"/>
          <dgm:constr type="h" for="ch" forName="txNode4" refType="h" fact="0.16"/>
          <dgm:constr type="l" for="ch" forName="txNode5" refType="w" fact="0.5"/>
          <dgm:constr type="b" for="ch" forName="txNode5" refType="h"/>
          <dgm:constr type="r" for="ch" forName="txNode5" refType="w"/>
          <dgm:constr type="h" for="ch" forName="txNode5" refType="h" fact="0.16"/>
          <dgm:constr type="ctrX" for="ch" forName="dotNode2" refType="w" fact="0.3565"/>
          <dgm:constr type="ctrY" for="ch" forName="dotNode2" refType="h" fact="0.2885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922"/>
          <dgm:constr type="ctrY" for="ch" forName="dotNode3" refType="h" fact="0.4089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939"/>
          <dgm:constr type="ctrY" for="ch" forName="dotNode4" refType="h" fact="0.5497"/>
          <dgm:constr type="h" for="ch" forName="dotNode4" refType="h" fact="0.0218"/>
          <dgm:constr type="w" for="ch" forName="dotNode4" refType="h" refFor="ch" refForName="dotNode4"/>
        </dgm:constrLst>
      </dgm:if>
      <dgm:if name="Name7" axis="ch" ptType="node" func="cnt" op="equ" val="6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5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638"/>
          <dgm:constr type="r" for="ch" forName="txNode3" refType="w" fact="0.37"/>
          <dgm:constr type="h" for="ch" forName="txNode3" refType="h" fact="0.16"/>
          <dgm:constr type="l" for="ch" forName="txNode4" refType="w" fact="0.63"/>
          <dgm:constr type="ctrY" for="ch" forName="txNode4" refType="h" fact="0.4744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961"/>
          <dgm:constr type="r" for="ch" forName="txNode5" refType="w" fact="0.55"/>
          <dgm:constr type="h" for="ch" forName="txNode5" refType="h" fact="0.16"/>
          <dgm:constr type="l" for="ch" forName="txNode6" refType="w" fact="0.5"/>
          <dgm:constr type="b" for="ch" forName="txNode6" refType="h"/>
          <dgm:constr type="r" for="ch" forName="txNode6" refType="w"/>
          <dgm:constr type="h" for="ch" forName="txNode6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419"/>
          <dgm:constr type="ctrY" for="ch" forName="dotNode3" refType="h" fact="0.3638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425"/>
          <dgm:constr type="ctrY" for="ch" forName="dotNode4" refType="h" fact="0.4744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6153"/>
          <dgm:constr type="ctrY" for="ch" forName="dotNode5" refType="h" fact="0.5961"/>
          <dgm:constr type="h" for="ch" forName="dotNode5" refType="h" fact="0.0218"/>
          <dgm:constr type="w" for="ch" forName="dotNode5" refType="h" refFor="ch" refForName="dotNode5"/>
        </dgm:constrLst>
      </dgm:if>
      <dgm:else name="Name8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4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424"/>
          <dgm:constr type="r" for="ch" forName="txNode3" refType="w" fact="0.33"/>
          <dgm:constr type="h" for="ch" forName="txNode3" refType="h" fact="0.16"/>
          <dgm:constr type="l" for="ch" forName="txNode4" refType="w" fact="0.61"/>
          <dgm:constr type="ctrY" for="ch" forName="txNode4" refType="h" fact="0.4276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218"/>
          <dgm:constr type="r" for="ch" forName="txNode5" refType="w" fact="0.5"/>
          <dgm:constr type="h" for="ch" forName="txNode5" refType="h" fact="0.16"/>
          <dgm:constr type="l" for="ch" forName="txNode6" refType="w" fact="0.71"/>
          <dgm:constr type="ctrY" for="ch" forName="txNode6" refType="h" fact="0.6179"/>
          <dgm:constr type="r" for="ch" forName="txNode6" refType="w"/>
          <dgm:constr type="h" for="ch" forName="txNode6" refType="h" fact="0.16"/>
          <dgm:constr type="l" for="ch" forName="txNode7" refType="w" fact="0.5"/>
          <dgm:constr type="b" for="ch" forName="txNode7" refType="h"/>
          <dgm:constr type="r" for="ch" forName="txNode7" refType="w"/>
          <dgm:constr type="h" for="ch" forName="txNode7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25"/>
          <dgm:constr type="ctrY" for="ch" forName="dotNode3" refType="h" fact="0.3424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05"/>
          <dgm:constr type="ctrY" for="ch" forName="dotNode4" refType="h" fact="0.4276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5742"/>
          <dgm:constr type="ctrY" for="ch" forName="dotNode5" refType="h" fact="0.5218"/>
          <dgm:constr type="h" for="ch" forName="dotNode5" refType="h" fact="0.0218"/>
          <dgm:constr type="w" for="ch" forName="dotNode5" refType="h" refFor="ch" refForName="dotNode5"/>
          <dgm:constr type="ctrX" for="ch" forName="dotNode6" refType="w" fact="0.63"/>
          <dgm:constr type="ctrY" for="ch" forName="dotNode6" refType="h" fact="0.6179"/>
          <dgm:constr type="h" for="ch" forName="dotNode6" refType="h" fact="0.0218"/>
          <dgm:constr type="w" for="ch" forName="dotNode6" refType="h" refFor="ch" refForName="dotNode6"/>
        </dgm:constrLst>
      </dgm:else>
    </dgm:choose>
    <dgm:forEach name="Name9" axis="self" ptType="parTrans">
      <dgm:forEach name="Name10" axis="self" ptType="sibTrans" st="2">
        <dgm:forEach name="dotRepeat" axis="self">
          <dgm:layoutNode name="dotRepeatNode" styleLbl="fgShp">
            <dgm:alg type="sp"/>
            <dgm:shape xmlns:r="http://schemas.openxmlformats.org/officeDocument/2006/relationships" type="ellipse" r:blip="">
              <dgm:adjLst/>
            </dgm:shape>
            <dgm:presOf axis="self"/>
          </dgm:layoutNode>
        </dgm:forEach>
      </dgm:forEach>
    </dgm:forEach>
    <dgm:choose name="Name11">
      <dgm:if name="Name12" axis="ch" ptType="node" func="cnt" op="gte" val="1">
        <dgm:layoutNode name="arrowNode" styleLbl="node1">
          <dgm:alg type="sp"/>
          <dgm:shape xmlns:r="http://schemas.openxmlformats.org/officeDocument/2006/relationships" rot="73.2729" type="swooshArrow" r:blip="">
            <dgm:adjLst>
              <dgm:adj idx="1" val="0.1631"/>
              <dgm:adj idx="2" val="0.3137"/>
            </dgm:adjLst>
          </dgm:shape>
          <dgm:presOf/>
        </dgm:layoutNode>
      </dgm:if>
      <dgm:else name="Name13"/>
    </dgm:choose>
    <dgm:forEach name="Name14" axis="ch" ptType="node" cnt="1">
      <dgm:layoutNode name="txNode1" styleLbl="revTx">
        <dgm:varLst>
          <dgm:bulletEnabled val="1"/>
        </dgm:varLst>
        <dgm:alg type="tx">
          <dgm:param type="txAnchorVert" val="b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5" axis="ch" ptType="node" st="2" cnt="1">
      <dgm:layoutNode name="txNode2" styleLbl="revTx">
        <dgm:varLst>
          <dgm:bulletEnabled val="1"/>
        </dgm:varLst>
        <dgm:choose name="Name16">
          <dgm:if name="Name17" axis="self" ptType="node" func="revPos" op="equ" val="1">
            <dgm:alg type="tx">
              <dgm:param type="txAnchorVert" val="t"/>
            </dgm:alg>
          </dgm:if>
          <dgm:if name="Name18" axis="self" ptType="node" func="posOdd" op="equ" val="1">
            <dgm:alg type="tx">
              <dgm:param type="parTxLTRAlign" val="r"/>
              <dgm:param type="parTxRTLAlign" val="r"/>
            </dgm:alg>
          </dgm:if>
          <dgm:else name="Name1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20">
        <dgm:if name="Name21" axis="par ch" ptType="all node" func="cnt" op="neq" val="2">
          <dgm:forEach name="Name22" axis="follow" ptType="sibTrans" cnt="1">
            <dgm:layoutNode name="dotNode2">
              <dgm:alg type="sp"/>
              <dgm:shape xmlns:r="http://schemas.openxmlformats.org/officeDocument/2006/relationships" r:blip="">
                <dgm:adjLst/>
              </dgm:shape>
              <dgm:presOf/>
              <dgm:forEach name="Name23" ref="dotRepeat"/>
            </dgm:layoutNode>
          </dgm:forEach>
        </dgm:if>
        <dgm:else name="Name24"/>
      </dgm:choose>
    </dgm:forEach>
    <dgm:forEach name="Name25" axis="ch" ptType="node" st="3" cnt="1">
      <dgm:layoutNode name="txNode3" styleLbl="revTx">
        <dgm:varLst>
          <dgm:bulletEnabled val="1"/>
        </dgm:varLst>
        <dgm:choose name="Name26">
          <dgm:if name="Name27" axis="self" ptType="node" func="revPos" op="equ" val="1">
            <dgm:alg type="tx">
              <dgm:param type="txAnchorVert" val="t"/>
            </dgm:alg>
          </dgm:if>
          <dgm:if name="Name28" axis="self" ptType="node" func="posOdd" op="equ" val="1">
            <dgm:alg type="tx">
              <dgm:param type="parTxLTRAlign" val="r"/>
              <dgm:param type="parTxRTLAlign" val="r"/>
            </dgm:alg>
          </dgm:if>
          <dgm:else name="Name2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30">
        <dgm:if name="Name31" axis="par ch" ptType="all node" func="cnt" op="neq" val="3">
          <dgm:forEach name="Name32" axis="follow" ptType="sibTrans" cnt="1">
            <dgm:layoutNode name="dotNode3">
              <dgm:alg type="sp"/>
              <dgm:shape xmlns:r="http://schemas.openxmlformats.org/officeDocument/2006/relationships" r:blip="">
                <dgm:adjLst/>
              </dgm:shape>
              <dgm:presOf/>
              <dgm:forEach name="Name33" ref="dotRepeat"/>
            </dgm:layoutNode>
          </dgm:forEach>
        </dgm:if>
        <dgm:else name="Name34"/>
      </dgm:choose>
    </dgm:forEach>
    <dgm:forEach name="Name35" axis="ch" ptType="node" st="4" cnt="1">
      <dgm:layoutNode name="txNode4" styleLbl="revTx">
        <dgm:varLst>
          <dgm:bulletEnabled val="1"/>
        </dgm:varLst>
        <dgm:choose name="Name36">
          <dgm:if name="Name37" axis="self" ptType="node" func="revPos" op="equ" val="1">
            <dgm:alg type="tx">
              <dgm:param type="txAnchorVert" val="t"/>
            </dgm:alg>
          </dgm:if>
          <dgm:if name="Name38" axis="self" ptType="node" func="posOdd" op="equ" val="1">
            <dgm:alg type="tx">
              <dgm:param type="parTxLTRAlign" val="r"/>
              <dgm:param type="parTxRTLAlign" val="r"/>
            </dgm:alg>
          </dgm:if>
          <dgm:else name="Name3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40">
        <dgm:if name="Name41" axis="par ch" ptType="all node" func="cnt" op="neq" val="4">
          <dgm:forEach name="Name42" axis="follow" ptType="sibTrans" cnt="1">
            <dgm:layoutNode name="dotNode4">
              <dgm:alg type="sp"/>
              <dgm:shape xmlns:r="http://schemas.openxmlformats.org/officeDocument/2006/relationships" r:blip="">
                <dgm:adjLst/>
              </dgm:shape>
              <dgm:presOf/>
              <dgm:forEach name="Name43" ref="dotRepeat"/>
            </dgm:layoutNode>
          </dgm:forEach>
        </dgm:if>
        <dgm:else name="Name44"/>
      </dgm:choose>
    </dgm:forEach>
    <dgm:forEach name="Name45" axis="ch" ptType="node" st="5" cnt="1">
      <dgm:layoutNode name="txNode5" styleLbl="revTx">
        <dgm:varLst>
          <dgm:bulletEnabled val="1"/>
        </dgm:varLst>
        <dgm:choose name="Name46">
          <dgm:if name="Name47" axis="self" ptType="node" func="revPos" op="equ" val="1">
            <dgm:alg type="tx">
              <dgm:param type="txAnchorVert" val="t"/>
            </dgm:alg>
          </dgm:if>
          <dgm:if name="Name48" axis="self" ptType="node" func="posOdd" op="equ" val="1">
            <dgm:alg type="tx">
              <dgm:param type="parTxLTRAlign" val="r"/>
              <dgm:param type="parTxRTLAlign" val="r"/>
            </dgm:alg>
          </dgm:if>
          <dgm:else name="Name4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50">
        <dgm:if name="Name51" axis="par ch" ptType="all node" func="cnt" op="neq" val="5">
          <dgm:forEach name="Name52" axis="follow" ptType="sibTrans" cnt="1">
            <dgm:layoutNode name="dotNode5">
              <dgm:alg type="sp"/>
              <dgm:shape xmlns:r="http://schemas.openxmlformats.org/officeDocument/2006/relationships" r:blip="">
                <dgm:adjLst/>
              </dgm:shape>
              <dgm:presOf/>
              <dgm:forEach name="Name53" ref="dotRepeat"/>
            </dgm:layoutNode>
          </dgm:forEach>
        </dgm:if>
        <dgm:else name="Name54"/>
      </dgm:choose>
    </dgm:forEach>
    <dgm:forEach name="Name55" axis="ch" ptType="node" st="6" cnt="1">
      <dgm:layoutNode name="txNode6" styleLbl="revTx">
        <dgm:varLst>
          <dgm:bulletEnabled val="1"/>
        </dgm:varLst>
        <dgm:choose name="Name56">
          <dgm:if name="Name57" axis="self" ptType="node" func="revPos" op="equ" val="1">
            <dgm:alg type="tx">
              <dgm:param type="txAnchorVert" val="t"/>
            </dgm:alg>
          </dgm:if>
          <dgm:if name="Name58" axis="self" ptType="node" func="posOdd" op="equ" val="1">
            <dgm:alg type="tx">
              <dgm:param type="parTxLTRAlign" val="r"/>
              <dgm:param type="parTxRTLAlign" val="r"/>
            </dgm:alg>
          </dgm:if>
          <dgm:else name="Name5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60">
        <dgm:if name="Name61" axis="par ch" ptType="all node" func="cnt" op="neq" val="6">
          <dgm:forEach name="Name62" axis="follow" ptType="sibTrans" cnt="1">
            <dgm:layoutNode name="dotNode6">
              <dgm:alg type="sp"/>
              <dgm:shape xmlns:r="http://schemas.openxmlformats.org/officeDocument/2006/relationships" r:blip="">
                <dgm:adjLst/>
              </dgm:shape>
              <dgm:presOf/>
              <dgm:forEach name="Name63" ref="dotRepeat"/>
            </dgm:layoutNode>
          </dgm:forEach>
        </dgm:if>
        <dgm:else name="Name64"/>
      </dgm:choose>
    </dgm:forEach>
    <dgm:forEach name="Name65" axis="ch" ptType="node" st="7" cnt="1">
      <dgm:layoutNode name="txNode7" styleLbl="revTx">
        <dgm:varLst>
          <dgm:bulletEnabled val="1"/>
        </dgm:varLst>
        <dgm:alg type="tx">
          <dgm:param type="txAnchorVert" val="t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9F046-7835-4580-BCC1-3D9C53A4BFF2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B6540-FA7F-4B91-A0E5-2FA5C301D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776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4B6540-FA7F-4B91-A0E5-2FA5C301DB6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895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315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964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162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2/22/2026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818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2/22/2026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925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2/22/2026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93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2/22/2026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36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84F1-FFEA-405F-9602-3DCA865EDA4E}" type="datetime1">
              <a:rPr lang="en-US" smtClean="0"/>
              <a:t>2/22/2026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912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2/22/2026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793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17161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0136092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35275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2209820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331791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851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299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2/22/2026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541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  <p:sldLayoutId id="2147483799" r:id="rId12"/>
    <p:sldLayoutId id="2147483800" r:id="rId13"/>
    <p:sldLayoutId id="2147483801" r:id="rId14"/>
    <p:sldLayoutId id="2147483802" r:id="rId15"/>
    <p:sldLayoutId id="2147483803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nterest.com/pin/types-of-communication-in-2025--804455552228990443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acssss97.wordpress.com/2023/07/15/shannon-weaver-model-of-communication/" TargetMode="External"/><Relationship Id="rId2" Type="http://schemas.openxmlformats.org/officeDocument/2006/relationships/image" Target="../media/image3.web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68716695@N06/29720264655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n abstract burst of blue and pink">
            <a:extLst>
              <a:ext uri="{FF2B5EF4-FFF2-40B4-BE49-F238E27FC236}">
                <a16:creationId xmlns:a16="http://schemas.microsoft.com/office/drawing/2014/main" id="{822C201E-E42D-E474-E252-96A538BE076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9091" t="9091"/>
          <a:stretch>
            <a:fillRect/>
          </a:stretch>
        </p:blipFill>
        <p:spPr>
          <a:xfrm>
            <a:off x="-3175" y="160872"/>
            <a:ext cx="12191999" cy="68579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2D51B66-F563-1498-A581-E4EEBCF869DE}"/>
              </a:ext>
            </a:extLst>
          </p:cNvPr>
          <p:cNvSpPr txBox="1"/>
          <p:nvPr/>
        </p:nvSpPr>
        <p:spPr>
          <a:xfrm>
            <a:off x="1126727" y="633037"/>
            <a:ext cx="10270615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GB" sz="4000" b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Module Title – Professional Development within Health and Social care </a:t>
            </a:r>
            <a:endParaRPr lang="en-GB" sz="400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GB" sz="4000" b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Module Code – LCHS 4009</a:t>
            </a:r>
            <a:endParaRPr lang="en-GB" sz="400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GB" sz="4000" b="1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Assignment Title – </a:t>
            </a:r>
            <a: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sz="4000" b="1">
                <a:latin typeface="Arial" panose="020B0604020202020204" pitchFamily="34" charset="0"/>
                <a:cs typeface="Arial" panose="020B0604020202020204" pitchFamily="34" charset="0"/>
              </a:rPr>
              <a:t>Self- Awareness Presentation </a:t>
            </a:r>
          </a:p>
          <a:p>
            <a:pPr algn="ctr">
              <a:lnSpc>
                <a:spcPct val="90000"/>
              </a:lnSpc>
            </a:pPr>
            <a:r>
              <a:rPr lang="en-GB" sz="4000" b="1">
                <a:latin typeface="Arial" panose="020B0604020202020204" pitchFamily="34" charset="0"/>
                <a:cs typeface="Arial" panose="020B0604020202020204" pitchFamily="34" charset="0"/>
              </a:rPr>
              <a:t>Student Name – Romeenah Akhtar</a:t>
            </a:r>
            <a:endParaRPr lang="en-GB" sz="4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GB" sz="4000" b="1">
                <a:latin typeface="Arial" panose="020B0604020202020204" pitchFamily="34" charset="0"/>
                <a:cs typeface="Arial" panose="020B0604020202020204" pitchFamily="34" charset="0"/>
              </a:rPr>
              <a:t>Student Number- 2433755</a:t>
            </a:r>
            <a:endParaRPr lang="en-GB" sz="4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GB" sz="4000" b="1">
                <a:latin typeface="Arial" panose="020B0604020202020204" pitchFamily="34" charset="0"/>
                <a:cs typeface="Arial" panose="020B0604020202020204" pitchFamily="34" charset="0"/>
              </a:rPr>
              <a:t>Lecturer’s Name – Anika Tahsin Ahmed </a:t>
            </a:r>
            <a: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ctr">
              <a:lnSpc>
                <a:spcPct val="90000"/>
              </a:lnSpc>
            </a:pPr>
            <a:r>
              <a:rPr lang="en-GB" sz="4000" b="1">
                <a:latin typeface="Arial" panose="020B0604020202020204" pitchFamily="34" charset="0"/>
                <a:cs typeface="Arial" panose="020B0604020202020204" pitchFamily="34" charset="0"/>
              </a:rPr>
              <a:t>Date 17</a:t>
            </a:r>
            <a:r>
              <a:rPr lang="en-GB" sz="4000" b="1" baseline="3000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4000" b="1">
                <a:latin typeface="Arial" panose="020B0604020202020204" pitchFamily="34" charset="0"/>
                <a:cs typeface="Arial" panose="020B0604020202020204" pitchFamily="34" charset="0"/>
              </a:rPr>
              <a:t> July 2025</a:t>
            </a:r>
            <a:endParaRPr lang="en-GB" sz="4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951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B431C-04C1-41DD-C5AA-79E0D845C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8945637" cy="783650"/>
          </a:xfrm>
        </p:spPr>
        <p:txBody>
          <a:bodyPr anchor="t">
            <a:normAutofit/>
          </a:bodyPr>
          <a:lstStyle/>
          <a:p>
            <a:pPr algn="ctr"/>
            <a:r>
              <a:rPr lang="en-GB" u="sng">
                <a:latin typeface="Arial" panose="020B0604020202020204" pitchFamily="34" charset="0"/>
                <a:cs typeface="Arial" panose="020B0604020202020204" pitchFamily="34" charset="0"/>
              </a:rPr>
              <a:t>What is communication?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4F5A76-69D3-0520-D958-9FF725A6E0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0572" y="1583977"/>
            <a:ext cx="6357258" cy="4816823"/>
          </a:xfrm>
        </p:spPr>
        <p:txBody>
          <a:bodyPr>
            <a:normAutofit/>
          </a:bodyPr>
          <a:lstStyle/>
          <a:p>
            <a:r>
              <a:rPr lang="en-GB" sz="2400"/>
              <a:t>Process of sharing and interpreting information</a:t>
            </a:r>
          </a:p>
          <a:p>
            <a:r>
              <a:rPr lang="en-GB" sz="2400"/>
              <a:t> Enables understanding of patient needs</a:t>
            </a:r>
          </a:p>
          <a:p>
            <a:r>
              <a:rPr lang="en-GB" sz="2400"/>
              <a:t>Builds trust and therapeutic relationships</a:t>
            </a:r>
          </a:p>
          <a:p>
            <a:r>
              <a:rPr lang="en-GB" sz="2400"/>
              <a:t> Includes verbal and non-verbal communication</a:t>
            </a:r>
          </a:p>
          <a:p>
            <a:r>
              <a:rPr lang="en-GB" sz="2400"/>
              <a:t> Active listening strengthens understanding (Arnold and Boggs, 2020)</a:t>
            </a:r>
          </a:p>
          <a:p>
            <a:r>
              <a:rPr lang="en-GB" sz="2400"/>
              <a:t>Communication failures are a major cause of patient complaints (Reader et al., 2014)</a:t>
            </a:r>
          </a:p>
          <a:p>
            <a:endParaRPr lang="en-GB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E89A72-1D6E-0EBB-5C1C-5D591A60B5FA}"/>
              </a:ext>
            </a:extLst>
          </p:cNvPr>
          <p:cNvSpPr txBox="1"/>
          <p:nvPr/>
        </p:nvSpPr>
        <p:spPr>
          <a:xfrm>
            <a:off x="470505" y="4713514"/>
            <a:ext cx="2610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(Bing,N.D.)</a:t>
            </a:r>
          </a:p>
        </p:txBody>
      </p:sp>
      <p:pic>
        <p:nvPicPr>
          <p:cNvPr id="7" name="Picture 6" descr="A poster of different types of communication&#10;&#10;AI-generated content may be incorrect.">
            <a:extLst>
              <a:ext uri="{FF2B5EF4-FFF2-40B4-BE49-F238E27FC236}">
                <a16:creationId xmlns:a16="http://schemas.microsoft.com/office/drawing/2014/main" id="{05FDC0C4-E11C-762A-9014-BE22EBA535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74170" y="1329929"/>
            <a:ext cx="5453806" cy="3383586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A12B42B7-0DEE-3BBF-BFD0-870B11B9E5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72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01EA6-A788-B4AB-5B7F-C7CC63DCA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9772952" cy="1320800"/>
          </a:xfrm>
        </p:spPr>
        <p:txBody>
          <a:bodyPr>
            <a:noAutofit/>
          </a:bodyPr>
          <a:lstStyle/>
          <a:p>
            <a:pPr algn="ctr"/>
            <a:r>
              <a:rPr lang="en-GB" u="sng">
                <a:latin typeface="Arial" panose="020B0604020202020204" pitchFamily="34" charset="0"/>
                <a:cs typeface="Arial" panose="020B0604020202020204" pitchFamily="34" charset="0"/>
              </a:rPr>
              <a:t>Communication Skills &amp; Why They Are Needed ?</a:t>
            </a:r>
            <a:br>
              <a:rPr lang="en-GB" sz="3200" u="sng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200" u="sng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E4BD7C-E34B-3365-C6D1-3767B82B0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38074"/>
            <a:ext cx="6659637" cy="4261984"/>
          </a:xfrm>
        </p:spPr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endParaRPr lang="en-GB" sz="3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en-US" sz="3200">
                <a:solidFill>
                  <a:schemeClr val="tx1"/>
                </a:solidFill>
                <a:latin typeface="Arial" panose="020B0604020202020204" pitchFamily="34" charset="0"/>
              </a:rPr>
              <a:t>Active listening improves understanding (Bramhall, 2021)</a:t>
            </a:r>
          </a:p>
          <a:p>
            <a:r>
              <a:rPr lang="en-US" altLang="en-US" sz="3200">
                <a:solidFill>
                  <a:schemeClr val="tx1"/>
                </a:solidFill>
                <a:latin typeface="Arial" panose="020B0604020202020204" pitchFamily="34" charset="0"/>
              </a:rPr>
              <a:t>Clear and simple language reduces misunderstanding</a:t>
            </a:r>
          </a:p>
          <a:p>
            <a:r>
              <a:rPr lang="en-US" altLang="en-US" sz="3200">
                <a:solidFill>
                  <a:schemeClr val="tx1"/>
                </a:solidFill>
                <a:latin typeface="Arial" panose="020B0604020202020204" pitchFamily="34" charset="0"/>
              </a:rPr>
              <a:t>Empathy supports person-</a:t>
            </a:r>
            <a:r>
              <a:rPr lang="en-GB" sz="3200" noProof="0">
                <a:solidFill>
                  <a:schemeClr val="tx1"/>
                </a:solidFill>
                <a:latin typeface="Arial" panose="020B0604020202020204" pitchFamily="34" charset="0"/>
              </a:rPr>
              <a:t>centred</a:t>
            </a:r>
            <a:r>
              <a:rPr lang="en-US" altLang="en-US" sz="3200">
                <a:solidFill>
                  <a:schemeClr val="tx1"/>
                </a:solidFill>
                <a:latin typeface="Arial" panose="020B0604020202020204" pitchFamily="34" charset="0"/>
              </a:rPr>
              <a:t> care</a:t>
            </a:r>
          </a:p>
          <a:p>
            <a:r>
              <a:rPr lang="en-US" altLang="en-US" sz="3200">
                <a:solidFill>
                  <a:schemeClr val="tx1"/>
                </a:solidFill>
                <a:latin typeface="Arial" panose="020B0604020202020204" pitchFamily="34" charset="0"/>
              </a:rPr>
              <a:t>Professional body language reinforces trust</a:t>
            </a:r>
          </a:p>
          <a:p>
            <a:r>
              <a:rPr lang="en-US" altLang="en-US" sz="3200">
                <a:solidFill>
                  <a:schemeClr val="tx1"/>
                </a:solidFill>
                <a:latin typeface="Arial" panose="020B0604020202020204" pitchFamily="34" charset="0"/>
              </a:rPr>
              <a:t>Accurate documentation ensures safe care (O’Hagan et al., 2014)</a:t>
            </a:r>
          </a:p>
          <a:p>
            <a:r>
              <a:rPr lang="en-US" altLang="en-US" sz="3200">
                <a:solidFill>
                  <a:schemeClr val="tx1"/>
                </a:solidFill>
                <a:latin typeface="Arial" panose="020B0604020202020204" pitchFamily="34" charset="0"/>
              </a:rPr>
              <a:t>Personal accountability for record keeping (Royal College of Nursing, 2019)</a:t>
            </a:r>
          </a:p>
          <a:p>
            <a:endParaRPr lang="en-GB" sz="3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3D5B8CC9-3C86-0261-4DFF-290DC85514D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10339267"/>
              </p:ext>
            </p:extLst>
          </p:nvPr>
        </p:nvGraphicFramePr>
        <p:xfrm>
          <a:off x="7173962" y="1930400"/>
          <a:ext cx="4887410" cy="3823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98F9C851-E842-D0CE-29BF-DA2F90C55E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292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E45D18B-BD86-4D01-8D89-A3BCE363C0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graphicEl>
                                              <a:dgm id="{CE45D18B-BD86-4D01-8D89-A3BCE363C0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graphicEl>
                                              <a:dgm id="{CE45D18B-BD86-4D01-8D89-A3BCE363C0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graphicEl>
                                              <a:dgm id="{CE45D18B-BD86-4D01-8D89-A3BCE363C0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BEF70E2-B801-4799-B952-2D07504B85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graphicEl>
                                              <a:dgm id="{BBEF70E2-B801-4799-B952-2D07504B85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graphicEl>
                                              <a:dgm id="{BBEF70E2-B801-4799-B952-2D07504B85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graphicEl>
                                              <a:dgm id="{BBEF70E2-B801-4799-B952-2D07504B85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FDB5C33-9A64-42BE-AA5A-525A57E9E2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graphicEl>
                                              <a:dgm id="{2FDB5C33-9A64-42BE-AA5A-525A57E9E2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graphicEl>
                                              <a:dgm id="{2FDB5C33-9A64-42BE-AA5A-525A57E9E2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graphicEl>
                                              <a:dgm id="{2FDB5C33-9A64-42BE-AA5A-525A57E9E2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D2A6575-EAA7-4819-A916-58A57F716E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graphicEl>
                                              <a:dgm id="{1D2A6575-EAA7-4819-A916-58A57F716E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graphicEl>
                                              <a:dgm id="{1D2A6575-EAA7-4819-A916-58A57F716E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graphicEl>
                                              <a:dgm id="{1D2A6575-EAA7-4819-A916-58A57F716E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F87E0B7-7106-4FCD-B9F7-00D73D724C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>
                                            <p:graphicEl>
                                              <a:dgm id="{3F87E0B7-7106-4FCD-B9F7-00D73D724C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>
                                            <p:graphicEl>
                                              <a:dgm id="{3F87E0B7-7106-4FCD-B9F7-00D73D724C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graphicEl>
                                              <a:dgm id="{3F87E0B7-7106-4FCD-B9F7-00D73D724C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0B8580F-4EA1-4AEF-B1D0-314A9B5739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>
                                            <p:graphicEl>
                                              <a:dgm id="{40B8580F-4EA1-4AEF-B1D0-314A9B5739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graphicEl>
                                              <a:dgm id="{40B8580F-4EA1-4AEF-B1D0-314A9B5739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graphicEl>
                                              <a:dgm id="{40B8580F-4EA1-4AEF-B1D0-314A9B5739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31466DB-AB9A-4D69-B768-957AD8C22D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>
                                            <p:graphicEl>
                                              <a:dgm id="{931466DB-AB9A-4D69-B768-957AD8C22D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>
                                            <p:graphicEl>
                                              <a:dgm id="{931466DB-AB9A-4D69-B768-957AD8C22D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graphicEl>
                                              <a:dgm id="{931466DB-AB9A-4D69-B768-957AD8C22D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D13CAC41-59C6-4DBC-94BA-AC2C93A415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>
                                            <p:graphicEl>
                                              <a:dgm id="{D13CAC41-59C6-4DBC-94BA-AC2C93A415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>
                                            <p:graphicEl>
                                              <a:dgm id="{D13CAC41-59C6-4DBC-94BA-AC2C93A415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>
                                            <p:graphicEl>
                                              <a:dgm id="{D13CAC41-59C6-4DBC-94BA-AC2C93A415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DF64A72B-F445-4DAA-83DD-FE6E2A2BD3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>
                                            <p:graphicEl>
                                              <a:dgm id="{DF64A72B-F445-4DAA-83DD-FE6E2A2BD3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graphicEl>
                                              <a:dgm id="{DF64A72B-F445-4DAA-83DD-FE6E2A2BD3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>
                                            <p:graphicEl>
                                              <a:dgm id="{DF64A72B-F445-4DAA-83DD-FE6E2A2BD3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3D0AB6E-0CA3-4A50-90B3-442465AC77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>
                                            <p:graphicEl>
                                              <a:dgm id="{63D0AB6E-0CA3-4A50-90B3-442465AC77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>
                                            <p:graphicEl>
                                              <a:dgm id="{63D0AB6E-0CA3-4A50-90B3-442465AC77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">
                                            <p:graphicEl>
                                              <a:dgm id="{63D0AB6E-0CA3-4A50-90B3-442465AC77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127865F-6E8A-435B-A3A3-39B53229C5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">
                                            <p:graphicEl>
                                              <a:dgm id="{7127865F-6E8A-435B-A3A3-39B53229C5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>
                                            <p:graphicEl>
                                              <a:dgm id="{7127865F-6E8A-435B-A3A3-39B53229C5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>
                                            <p:graphicEl>
                                              <a:dgm id="{7127865F-6E8A-435B-A3A3-39B53229C5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10B3C65-9C77-4491-811D-1DA1871E0C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">
                                            <p:graphicEl>
                                              <a:dgm id="{C10B3C65-9C77-4491-811D-1DA1871E0C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">
                                            <p:graphicEl>
                                              <a:dgm id="{C10B3C65-9C77-4491-811D-1DA1871E0C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>
                                            <p:graphicEl>
                                              <a:dgm id="{C10B3C65-9C77-4491-811D-1DA1871E0C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AA9C24F-2C87-44C7-B668-B027BDDE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8">
                                            <p:graphicEl>
                                              <a:dgm id="{1AA9C24F-2C87-44C7-B668-B027BDDE6D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">
                                            <p:graphicEl>
                                              <a:dgm id="{1AA9C24F-2C87-44C7-B668-B027BDDE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">
                                            <p:graphicEl>
                                              <a:dgm id="{1AA9C24F-2C87-44C7-B668-B027BDDE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5DC7D-DB3C-8EDA-70EB-F4A6AF10C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5486" y="320127"/>
            <a:ext cx="6945085" cy="170420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u="sng">
                <a:latin typeface="Arial" panose="020B0604020202020204" pitchFamily="34" charset="0"/>
                <a:cs typeface="Arial" panose="020B0604020202020204" pitchFamily="34" charset="0"/>
              </a:rPr>
              <a:t>Shannon &amp; Weaver (1949) Communication Model</a:t>
            </a:r>
            <a:br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">
            <a:extLst>
              <a:ext uri="{FF2B5EF4-FFF2-40B4-BE49-F238E27FC236}">
                <a16:creationId xmlns:a16="http://schemas.microsoft.com/office/drawing/2014/main" id="{73E09A88-BCDE-F043-98E6-0F7E7283DF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991" y="1486869"/>
            <a:ext cx="5306037" cy="505100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Ctr="0" compatLnSpc="1">
            <a:prstTxWarp prst="textNoShape">
              <a:avLst/>
            </a:prstTxWarp>
            <a:noAutofit/>
          </a:bodyPr>
          <a:lstStyle/>
          <a:p>
            <a:pPr marL="0" marR="0" lvl="0" indent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tabLst/>
            </a:pP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Sender – Person delivering the message</a:t>
            </a:r>
          </a:p>
          <a:p>
            <a:pPr marL="0" marR="0" lvl="0" indent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tabLst/>
            </a:pP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Message – Information being communicated to the patient </a:t>
            </a:r>
          </a:p>
          <a:p>
            <a:pPr marL="0" marR="0" lvl="0" indent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tabLst/>
            </a:pP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Channel – Method (spoken, written, electronic)</a:t>
            </a:r>
          </a:p>
          <a:p>
            <a:pPr marL="0" marR="0" lvl="0" indent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tabLst/>
            </a:pP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Receiver – Person receiving the message, (patient or colleague</a:t>
            </a:r>
            <a:r>
              <a:rPr lang="en-US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marR="0" lvl="0" indent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tabLst/>
            </a:pP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Feedback – Confirms and shows understanding</a:t>
            </a:r>
          </a:p>
          <a:p>
            <a:pPr marL="0" marR="0" lvl="0" indent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tabLst/>
            </a:pP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Noise – Barriers interfering with communication </a:t>
            </a:r>
            <a:r>
              <a:rPr lang="en-US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e.g., </a:t>
            </a: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stress, language, environment </a:t>
            </a:r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B149DD1E-20DE-7508-43FC-3743B9D6B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4">
            <a:extLst>
              <a:ext uri="{FF2B5EF4-FFF2-40B4-BE49-F238E27FC236}">
                <a16:creationId xmlns:a16="http://schemas.microsoft.com/office/drawing/2014/main" id="{57A5A1C0-E7E6-402A-36E8-9DDD7D1476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3878" y="1465809"/>
            <a:ext cx="7314779" cy="72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5" name="Picture 14" descr="A diagram of communication&#10;&#10;AI-generated content may be incorrect.">
            <a:extLst>
              <a:ext uri="{FF2B5EF4-FFF2-40B4-BE49-F238E27FC236}">
                <a16:creationId xmlns:a16="http://schemas.microsoft.com/office/drawing/2014/main" id="{5087C202-BDCA-C911-F060-44415E946A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281267" y="2289329"/>
            <a:ext cx="4997890" cy="293700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F8BDF52-CABB-DE77-75A7-F1B913CE5096}"/>
              </a:ext>
            </a:extLst>
          </p:cNvPr>
          <p:cNvSpPr txBox="1"/>
          <p:nvPr/>
        </p:nvSpPr>
        <p:spPr>
          <a:xfrm>
            <a:off x="8244882" y="5338660"/>
            <a:ext cx="2714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(Bing, N.D.)</a:t>
            </a:r>
          </a:p>
        </p:txBody>
      </p:sp>
    </p:spTree>
    <p:extLst>
      <p:ext uri="{BB962C8B-B14F-4D97-AF65-F5344CB8AC3E}">
        <p14:creationId xmlns:p14="http://schemas.microsoft.com/office/powerpoint/2010/main" val="39597190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nurse giving an old person a blood test&#10;&#10;AI-generated content may be incorrect.">
            <a:extLst>
              <a:ext uri="{FF2B5EF4-FFF2-40B4-BE49-F238E27FC236}">
                <a16:creationId xmlns:a16="http://schemas.microsoft.com/office/drawing/2014/main" id="{4FE2FE69-1941-4DF9-11E8-461A735739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5800" r="7091" b="-2"/>
          <a:stretch>
            <a:fillRect/>
          </a:stretch>
        </p:blipFill>
        <p:spPr>
          <a:xfrm>
            <a:off x="4266678" y="8466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2F429E5-C4B9-6D1D-753C-F2D7C6565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938210" cy="1921934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u="sng">
                <a:latin typeface="Arial" panose="020B0604020202020204" pitchFamily="34" charset="0"/>
                <a:cs typeface="Arial" panose="020B0604020202020204" pitchFamily="34" charset="0"/>
              </a:rPr>
              <a:t>Example of Communication in Nursing Practice</a:t>
            </a:r>
            <a:br>
              <a:rPr lang="en-GB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D98848-9B73-CC61-67FE-850186FA15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644" y="2322287"/>
            <a:ext cx="4406899" cy="3926113"/>
          </a:xfrm>
        </p:spPr>
        <p:txBody>
          <a:bodyPr>
            <a:normAutofit fontScale="92500" lnSpcReduction="20000"/>
          </a:bodyPr>
          <a:lstStyle/>
          <a:p>
            <a:r>
              <a:rPr lang="en-US" altLang="en-US" sz="2400">
                <a:solidFill>
                  <a:schemeClr val="tx1"/>
                </a:solidFill>
                <a:latin typeface="Arial" panose="020B0604020202020204" pitchFamily="34" charset="0"/>
              </a:rPr>
              <a:t>Professional introduction and explanation of role (Silverman, Kurtz and Draper, 2016)</a:t>
            </a:r>
          </a:p>
          <a:p>
            <a:r>
              <a:rPr lang="en-US" altLang="en-US" sz="2400">
                <a:solidFill>
                  <a:schemeClr val="tx1"/>
                </a:solidFill>
                <a:latin typeface="Arial" panose="020B0604020202020204" pitchFamily="34" charset="0"/>
              </a:rPr>
              <a:t>Open-ended questioning to gather information</a:t>
            </a:r>
          </a:p>
          <a:p>
            <a:r>
              <a:rPr lang="en-US" altLang="en-US" sz="2400">
                <a:solidFill>
                  <a:schemeClr val="tx1"/>
                </a:solidFill>
                <a:latin typeface="Arial" panose="020B0604020202020204" pitchFamily="34" charset="0"/>
              </a:rPr>
              <a:t>Clear explanation of procedures</a:t>
            </a:r>
          </a:p>
          <a:p>
            <a:r>
              <a:rPr lang="en-US" altLang="en-US" sz="2400">
                <a:solidFill>
                  <a:schemeClr val="tx1"/>
                </a:solidFill>
                <a:latin typeface="Arial" panose="020B0604020202020204" pitchFamily="34" charset="0"/>
              </a:rPr>
              <a:t>Accurate documentation for continuity</a:t>
            </a:r>
          </a:p>
          <a:p>
            <a:r>
              <a:rPr lang="en-US" altLang="en-US" sz="2400">
                <a:solidFill>
                  <a:schemeClr val="tx1"/>
                </a:solidFill>
                <a:latin typeface="Arial" panose="020B0604020202020204" pitchFamily="34" charset="0"/>
              </a:rPr>
              <a:t>Documentation must be specific, factual and measurable (Gault, 2017)</a:t>
            </a:r>
          </a:p>
          <a:p>
            <a:endParaRPr lang="en-GB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0A63F60-F27D-32CD-78FA-1882C30663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7714" y="-197971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639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D073B-BA32-8CDF-BEFF-98A2E52CC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619" y="152400"/>
            <a:ext cx="8596668" cy="794657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>
                <a:latin typeface="Arial" panose="020B0604020202020204" pitchFamily="34" charset="0"/>
                <a:cs typeface="Arial" panose="020B0604020202020204" pitchFamily="34" charset="0"/>
              </a:rPr>
              <a:t>How Effective Is Communication?</a:t>
            </a:r>
            <a:br>
              <a:rPr lang="en-GB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FCF255-E962-8C84-578A-7E05E95610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737" y="947057"/>
            <a:ext cx="10807097" cy="5435600"/>
          </a:xfrm>
        </p:spPr>
        <p:txBody>
          <a:bodyPr>
            <a:normAutofit fontScale="92500" lnSpcReduction="10000"/>
          </a:bodyPr>
          <a:lstStyle/>
          <a:p>
            <a:r>
              <a:rPr lang="en-GB" sz="2400" b="1"/>
              <a:t>Effectiveness:</a:t>
            </a:r>
            <a:endParaRPr lang="en-GB" sz="2400"/>
          </a:p>
          <a:p>
            <a:r>
              <a:rPr lang="en-GB" sz="2400"/>
              <a:t>Improves safety and reduces errors</a:t>
            </a:r>
          </a:p>
          <a:p>
            <a:r>
              <a:rPr lang="en-GB" sz="2400"/>
              <a:t>Strengthens patient-centred outcomes (Sharkiya, 2023)</a:t>
            </a:r>
          </a:p>
          <a:p>
            <a:r>
              <a:rPr lang="en-GB" sz="2400"/>
              <a:t>Enhances trust and satisfaction</a:t>
            </a:r>
          </a:p>
          <a:p>
            <a:r>
              <a:rPr lang="en-GB" sz="2400"/>
              <a:t>Supports teamwork and collaboration</a:t>
            </a:r>
          </a:p>
          <a:p>
            <a:r>
              <a:rPr lang="en-GB" sz="2400"/>
              <a:t>Electronic prescribing reduces errors (Qureshi et al., 2015)</a:t>
            </a:r>
          </a:p>
          <a:p>
            <a:r>
              <a:rPr lang="en-GB" sz="2400" b="1"/>
              <a:t>Barriers:</a:t>
            </a:r>
            <a:endParaRPr lang="en-GB" sz="2400"/>
          </a:p>
          <a:p>
            <a:r>
              <a:rPr lang="en-GB" sz="2400"/>
              <a:t>Language and cultural differences</a:t>
            </a:r>
          </a:p>
          <a:p>
            <a:r>
              <a:rPr lang="en-GB" sz="2400"/>
              <a:t>Emotional distress or anxiety</a:t>
            </a:r>
          </a:p>
          <a:p>
            <a:r>
              <a:rPr lang="en-GB" sz="2400"/>
              <a:t>Environmental distractions</a:t>
            </a:r>
          </a:p>
          <a:p>
            <a:r>
              <a:rPr lang="en-GB" sz="2400"/>
              <a:t>Time pressures</a:t>
            </a:r>
          </a:p>
          <a:p>
            <a:r>
              <a:rPr lang="en-GB" sz="2400"/>
              <a:t>Burnout affecting empathy (Zhang et al., 2014)</a:t>
            </a:r>
          </a:p>
          <a:p>
            <a:endParaRPr lang="en-GB" sz="2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566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070B5-FCAE-3FB5-53B5-010EC09AF6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2579" y="267096"/>
            <a:ext cx="2515680" cy="1161278"/>
          </a:xfrm>
        </p:spPr>
        <p:txBody>
          <a:bodyPr anchor="ctr">
            <a:normAutofit fontScale="90000"/>
          </a:bodyPr>
          <a:lstStyle/>
          <a:p>
            <a:r>
              <a:rPr lang="en-GB" u="sng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  <a:br>
              <a:rPr lang="en-GB" u="sng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u="sng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AA61B-F609-C9FC-A380-7ED09DE48D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378" y="1294227"/>
            <a:ext cx="8721336" cy="4475202"/>
          </a:xfrm>
        </p:spPr>
        <p:txBody>
          <a:bodyPr anchor="ctr">
            <a:normAutofit/>
          </a:bodyPr>
          <a:lstStyle/>
          <a:p>
            <a:r>
              <a:rPr lang="en-US" altLang="en-US" sz="2400">
                <a:solidFill>
                  <a:schemeClr val="tx1"/>
                </a:solidFill>
                <a:latin typeface="Arial" panose="020B0604020202020204" pitchFamily="34" charset="0"/>
              </a:rPr>
              <a:t>Communication underpins safe practice</a:t>
            </a:r>
          </a:p>
          <a:p>
            <a:r>
              <a:rPr lang="en-US" altLang="en-US" sz="2400">
                <a:solidFill>
                  <a:schemeClr val="tx1"/>
                </a:solidFill>
                <a:latin typeface="Arial" panose="020B0604020202020204" pitchFamily="34" charset="0"/>
              </a:rPr>
              <a:t>Essential for person-centered care</a:t>
            </a:r>
          </a:p>
          <a:p>
            <a:r>
              <a:rPr lang="en-US" altLang="en-US" sz="2400">
                <a:solidFill>
                  <a:schemeClr val="tx1"/>
                </a:solidFill>
                <a:latin typeface="Arial" panose="020B0604020202020204" pitchFamily="34" charset="0"/>
              </a:rPr>
              <a:t>Influences patient outcomes and safety</a:t>
            </a:r>
          </a:p>
          <a:p>
            <a:r>
              <a:rPr lang="en-US" altLang="en-US" sz="2400">
                <a:solidFill>
                  <a:schemeClr val="tx1"/>
                </a:solidFill>
                <a:latin typeface="Arial" panose="020B0604020202020204" pitchFamily="34" charset="0"/>
              </a:rPr>
              <a:t>Requires empathy and accountability</a:t>
            </a:r>
          </a:p>
          <a:p>
            <a:r>
              <a:rPr lang="en-US" altLang="en-US" sz="2400">
                <a:solidFill>
                  <a:schemeClr val="tx1"/>
                </a:solidFill>
                <a:latin typeface="Arial" panose="020B0604020202020204" pitchFamily="34" charset="0"/>
              </a:rPr>
              <a:t>Key skill for professional development</a:t>
            </a:r>
          </a:p>
          <a:p>
            <a:endParaRPr lang="en-GB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26FD7BA-4F97-4237-8D60-2BF8100364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0571" y="4719710"/>
            <a:ext cx="1243148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898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E80B86A7-A1EC-475B-9166-88902B033A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7D6F09-462D-48F5-0BF3-56A7DD3E4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1706" y="0"/>
            <a:ext cx="262889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u="sng"/>
              <a:t>References </a:t>
            </a:r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C2C29CB1-9F74-4879-A6AF-AEA67B6F1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CD1A5B3-6D7E-0B46-47FE-7CD848B3FD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0776" y="691583"/>
            <a:ext cx="10552491" cy="496368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R="0" lvl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Arnold, E.C. and Boggs, K.U. (2020) </a:t>
            </a:r>
            <a:r>
              <a:rPr kumimoji="0" lang="en-US" altLang="en-US" sz="1400" b="0" i="1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Interpersonal relationships: Professional communication skills for nurses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. 8th </a:t>
            </a:r>
            <a:r>
              <a:rPr kumimoji="0" lang="en-US" altLang="en-US" sz="1400" b="0" i="0" u="none" strike="noStrike" cap="none" normalizeH="0" baseline="0" err="1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edn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. St. Louis: Elsevier.</a:t>
            </a:r>
            <a:endParaRPr lang="en-US" altLang="en-US" sz="14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marR="0" lvl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Bramhall, E. (2021) ‘Effective communication skills in nursing practice’, </a:t>
            </a:r>
            <a:r>
              <a:rPr kumimoji="0" lang="en-US" altLang="en-US" sz="1400" b="0" i="1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Nursing Standard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, 36(3), pp. 45–50.</a:t>
            </a:r>
            <a:endParaRPr lang="en-US" altLang="en-US" sz="14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marR="0" lvl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Gault, I. (2017) </a:t>
            </a:r>
            <a:r>
              <a:rPr kumimoji="0" lang="en-US" altLang="en-US" sz="1400" b="0" i="1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Communication in nursing and healthcare: A guide for compassionate practice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. London: SAGE.</a:t>
            </a:r>
            <a:endParaRPr lang="en-US" altLang="en-US" sz="14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marR="0" lvl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O’Hagan, S., Manias, E., Elder, C., Pill, J., Woodward-Kron, R., McNamara, T. and McColl, G. (2014) ‘What counts as effective communication in nursing?’, </a:t>
            </a:r>
            <a:r>
              <a:rPr kumimoji="0" lang="en-US" altLang="en-US" sz="1400" b="0" i="1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Journal of Clinical Nursing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, 23(15–16), pp. 2325–2338.</a:t>
            </a:r>
            <a:endParaRPr lang="en-US" altLang="en-US" sz="14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Qureshi, H., Smith, J., Patel, R., Khan, A. and Lee, S. (2015) ‘Impact of electronic prescribing on medication errors’, </a:t>
            </a:r>
            <a:r>
              <a:rPr kumimoji="0" lang="en-US" altLang="en-US" sz="1400" b="0" i="1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Journal of Evaluation in Clinical Practice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, 21(5), pp. 1–7.</a:t>
            </a:r>
            <a:endParaRPr lang="en-US" altLang="en-US" sz="14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Reader, T.W., Gillespie, A. and Roberts, J. (2014) ‘Patient complaints in healthcare systems’, </a:t>
            </a:r>
            <a:r>
              <a:rPr kumimoji="0" lang="en-US" altLang="en-US" sz="1400" b="0" i="1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BMJ Quality &amp; Safety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, 23(8), pp. 678–689.</a:t>
            </a:r>
            <a:endParaRPr lang="en-US" altLang="en-US" sz="14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Royal College of Nursing (2019) </a:t>
            </a:r>
            <a:r>
              <a:rPr kumimoji="0" lang="en-US" altLang="en-US" sz="1400" b="0" i="1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Record keeping guidance for nurses and midwives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. London: RCN.</a:t>
            </a:r>
            <a:endParaRPr lang="en-US" altLang="en-US" sz="14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marR="0" lvl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Shannon, C.E. and Weaver, W. (1949) </a:t>
            </a:r>
            <a:r>
              <a:rPr kumimoji="0" lang="en-US" altLang="en-US" sz="1400" b="0" i="1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The mathematical theory of communication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. Urbana, IL: University of Illinois Press.</a:t>
            </a:r>
            <a:endParaRPr lang="en-US" altLang="en-US" sz="14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Arial"/>
              <a:cs typeface="Arial"/>
            </a:endParaRPr>
          </a:p>
          <a:p>
            <a:pPr marR="0" lvl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Sharkiya, S.H. (2023) ‘Quality communication and patient-</a:t>
            </a:r>
            <a:r>
              <a:rPr kumimoji="0" lang="en-US" altLang="en-US" sz="1400" b="0" i="0" u="none" strike="noStrike" cap="none" normalizeH="0" baseline="0" err="1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centred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 outcomes’, </a:t>
            </a:r>
            <a:r>
              <a:rPr kumimoji="0" lang="en-US" altLang="en-US" sz="1400" b="0" i="1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BMC Health Services Research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, 23, p. 886.</a:t>
            </a:r>
            <a:endParaRPr lang="en-US" altLang="en-US" sz="14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Silverman, J., Kurtz, S. and Draper, J. (2016) </a:t>
            </a:r>
            <a:r>
              <a:rPr kumimoji="0" lang="en-US" altLang="en-US" sz="1400" b="0" i="1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Skills for communicating with patients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. 3rd </a:t>
            </a:r>
            <a:r>
              <a:rPr kumimoji="0" lang="en-US" altLang="en-US" sz="1400" b="0" i="0" u="none" strike="noStrike" cap="none" normalizeH="0" baseline="0" err="1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edn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. Boca Raton: CRC Press.</a:t>
            </a:r>
            <a:endParaRPr lang="en-US" altLang="en-US" sz="14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Zhang, Y.Y., Wang, H., Wang, L. and Li, X. (2014) ‘Burnout and professional values among nurses’, </a:t>
            </a:r>
            <a:r>
              <a:rPr kumimoji="0" lang="en-US" altLang="en-US" sz="1400" b="0" i="1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Nursing Ethics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cs typeface="Arial"/>
              </a:rPr>
              <a:t>, 21(7), pp. 747–760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/>
                <a:cs typeface="Arial"/>
              </a:rPr>
              <a:t>.</a:t>
            </a:r>
            <a:endParaRPr lang="en-US" altLang="en-US" sz="1400" b="0" i="0" u="none" strike="noStrike" cap="none" normalizeH="0" baseline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7E2C7115-5336-410C-AD71-0F0952A2E5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34037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A43605AFCE4AD44AFD2866DE116F034" ma:contentTypeVersion="9" ma:contentTypeDescription="Create a new document." ma:contentTypeScope="" ma:versionID="3e7eacc1d5013346450cceb9bfd512c8">
  <xsd:schema xmlns:xsd="http://www.w3.org/2001/XMLSchema" xmlns:xs="http://www.w3.org/2001/XMLSchema" xmlns:p="http://schemas.microsoft.com/office/2006/metadata/properties" xmlns:ns3="f799553d-1ac0-48da-9ae3-fe400ced9c3b" targetNamespace="http://schemas.microsoft.com/office/2006/metadata/properties" ma:root="true" ma:fieldsID="0547fd1aa43b0d2e977b0698dd77b401" ns3:_="">
    <xsd:import namespace="f799553d-1ac0-48da-9ae3-fe400ced9c3b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99553d-1ac0-48da-9ae3-fe400ced9c3b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799553d-1ac0-48da-9ae3-fe400ced9c3b" xsi:nil="true"/>
  </documentManagement>
</p:properties>
</file>

<file path=customXml/itemProps1.xml><?xml version="1.0" encoding="utf-8"?>
<ds:datastoreItem xmlns:ds="http://schemas.openxmlformats.org/officeDocument/2006/customXml" ds:itemID="{FA9A88DB-C382-481C-9D69-16A5B15009FC}">
  <ds:schemaRefs>
    <ds:schemaRef ds:uri="f799553d-1ac0-48da-9ae3-fe400ced9c3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EAEE1509-3064-4AB7-8A56-F932B33034E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CC6258-B6BD-4FDE-A5A2-FD9554E3C8E0}">
  <ds:schemaRefs>
    <ds:schemaRef ds:uri="f799553d-1ac0-48da-9ae3-fe400ced9c3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758</Words>
  <Application>Microsoft Office PowerPoint</Application>
  <PresentationFormat>Widescreen</PresentationFormat>
  <Paragraphs>76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Arial</vt:lpstr>
      <vt:lpstr>Times New Roman</vt:lpstr>
      <vt:lpstr>Trebuchet MS</vt:lpstr>
      <vt:lpstr>Wingdings 3</vt:lpstr>
      <vt:lpstr>Facet</vt:lpstr>
      <vt:lpstr>PowerPoint Presentation</vt:lpstr>
      <vt:lpstr>What is communication?</vt:lpstr>
      <vt:lpstr>Communication Skills &amp; Why They Are Needed ? </vt:lpstr>
      <vt:lpstr>Shannon &amp; Weaver (1949) Communication Model </vt:lpstr>
      <vt:lpstr>Example of Communication in Nursing Practice </vt:lpstr>
      <vt:lpstr>How Effective Is Communication? </vt:lpstr>
      <vt:lpstr>Conclusion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Romeenah Akhtar</dc:creator>
  <cp:lastModifiedBy>Romeenah Akhtar</cp:lastModifiedBy>
  <cp:revision>2</cp:revision>
  <dcterms:created xsi:type="dcterms:W3CDTF">2026-02-20T02:32:47Z</dcterms:created>
  <dcterms:modified xsi:type="dcterms:W3CDTF">2026-02-22T04:38:25Z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0x010100CA43605AFCE4AD44AFD2866DE116F034</vt:lpwstr>
  </property>
</Properties>
</file>