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3957" autoAdjust="0"/>
  </p:normalViewPr>
  <p:slideViewPr>
    <p:cSldViewPr snapToGrid="0">
      <p:cViewPr varScale="1">
        <p:scale>
          <a:sx n="68" d="100"/>
          <a:sy n="68" d="100"/>
        </p:scale>
        <p:origin x="81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6FFFC8-B4BC-41F3-A207-524C5073AF4E}" type="datetimeFigureOut">
              <a:rPr lang="en-US" smtClean="0"/>
              <a:t>10/12/26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D183B1-1AC1-4C5E-BA3D-77620AE8BC28}" type="slidenum">
              <a:rPr lang="en-US" smtClean="0"/>
              <a:t>‹#›</a:t>
            </a:fld>
            <a:endParaRPr lang="en-US"/>
          </a:p>
        </p:txBody>
      </p:sp>
    </p:spTree>
    <p:extLst>
      <p:ext uri="{BB962C8B-B14F-4D97-AF65-F5344CB8AC3E}">
        <p14:creationId xmlns:p14="http://schemas.microsoft.com/office/powerpoint/2010/main" val="3214980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presentation focuses on supporting Shona’s development through Bowlby’s Attachment Theory. Shona is a three-year-old child in a nursery setting, and the presentation will explore how attachment theory can help explain her emotional distress, limited communication and difficulty joining group play.</a:t>
            </a:r>
          </a:p>
        </p:txBody>
      </p:sp>
      <p:sp>
        <p:nvSpPr>
          <p:cNvPr id="4" name="Slide Number Placeholder 3"/>
          <p:cNvSpPr>
            <a:spLocks noGrp="1"/>
          </p:cNvSpPr>
          <p:nvPr>
            <p:ph type="sldNum" sz="quarter" idx="5"/>
          </p:nvPr>
        </p:nvSpPr>
        <p:spPr/>
        <p:txBody>
          <a:bodyPr/>
          <a:lstStyle/>
          <a:p>
            <a:fld id="{CED183B1-1AC1-4C5E-BA3D-77620AE8BC28}" type="slidenum">
              <a:rPr lang="en-US" smtClean="0"/>
              <a:t>1</a:t>
            </a:fld>
            <a:endParaRPr lang="en-US"/>
          </a:p>
        </p:txBody>
      </p:sp>
    </p:spTree>
    <p:extLst>
      <p:ext uri="{BB962C8B-B14F-4D97-AF65-F5344CB8AC3E}">
        <p14:creationId xmlns:p14="http://schemas.microsoft.com/office/powerpoint/2010/main" val="3449349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will begin by introducing Shona’s nursery context and developmental needs. I will then explain the main ideas of Bowlby’s Attachment Theory and apply them to Shona’s </a:t>
            </a:r>
            <a:r>
              <a:rPr lang="en-US" dirty="0" err="1"/>
              <a:t>behaviour</a:t>
            </a:r>
            <a:r>
              <a:rPr lang="en-US" dirty="0"/>
              <a:t>. After that, I will consider biological and environmental influences, suggest practical nursery strategies, and critically evaluate the usefulness and limitations of the theory.</a:t>
            </a:r>
          </a:p>
        </p:txBody>
      </p:sp>
      <p:sp>
        <p:nvSpPr>
          <p:cNvPr id="4" name="Slide Number Placeholder 3"/>
          <p:cNvSpPr>
            <a:spLocks noGrp="1"/>
          </p:cNvSpPr>
          <p:nvPr>
            <p:ph type="sldNum" sz="quarter" idx="5"/>
          </p:nvPr>
        </p:nvSpPr>
        <p:spPr/>
        <p:txBody>
          <a:bodyPr/>
          <a:lstStyle/>
          <a:p>
            <a:fld id="{CED183B1-1AC1-4C5E-BA3D-77620AE8BC28}" type="slidenum">
              <a:rPr lang="en-US" smtClean="0"/>
              <a:t>2</a:t>
            </a:fld>
            <a:endParaRPr lang="en-US"/>
          </a:p>
        </p:txBody>
      </p:sp>
    </p:spTree>
    <p:extLst>
      <p:ext uri="{BB962C8B-B14F-4D97-AF65-F5344CB8AC3E}">
        <p14:creationId xmlns:p14="http://schemas.microsoft.com/office/powerpoint/2010/main" val="2841623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Shona is three years old and has recently moved into a nursery environment. This is a major transition for a young child. Her distress when separated from carers suggests that she may not yet feel secure in the setting. Her limited communication and difficulty engaging in group play may affect her emotional, social, cognitive and physical development.</a:t>
            </a:r>
          </a:p>
        </p:txBody>
      </p:sp>
      <p:sp>
        <p:nvSpPr>
          <p:cNvPr id="4" name="Slide Number Placeholder 3"/>
          <p:cNvSpPr>
            <a:spLocks noGrp="1"/>
          </p:cNvSpPr>
          <p:nvPr>
            <p:ph type="sldNum" sz="quarter" idx="5"/>
          </p:nvPr>
        </p:nvSpPr>
        <p:spPr/>
        <p:txBody>
          <a:bodyPr/>
          <a:lstStyle/>
          <a:p>
            <a:fld id="{CED183B1-1AC1-4C5E-BA3D-77620AE8BC28}" type="slidenum">
              <a:rPr lang="en-US" smtClean="0"/>
              <a:t>3</a:t>
            </a:fld>
            <a:endParaRPr lang="en-US"/>
          </a:p>
        </p:txBody>
      </p:sp>
    </p:spTree>
    <p:extLst>
      <p:ext uri="{BB962C8B-B14F-4D97-AF65-F5344CB8AC3E}">
        <p14:creationId xmlns:p14="http://schemas.microsoft.com/office/powerpoint/2010/main" val="2114208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Bowlby’s Attachment Theory argues that children need consistent and reassuring relationships with caregivers. When children feel secure, they are more able to explore, learn and build relationships. The idea of a secure base is important here, because Shona may need one trusted adult in nursery before she can confidently engage with others.</a:t>
            </a:r>
          </a:p>
        </p:txBody>
      </p:sp>
      <p:sp>
        <p:nvSpPr>
          <p:cNvPr id="4" name="Slide Number Placeholder 3"/>
          <p:cNvSpPr>
            <a:spLocks noGrp="1"/>
          </p:cNvSpPr>
          <p:nvPr>
            <p:ph type="sldNum" sz="quarter" idx="5"/>
          </p:nvPr>
        </p:nvSpPr>
        <p:spPr/>
        <p:txBody>
          <a:bodyPr/>
          <a:lstStyle/>
          <a:p>
            <a:fld id="{CED183B1-1AC1-4C5E-BA3D-77620AE8BC28}" type="slidenum">
              <a:rPr lang="en-US" smtClean="0"/>
              <a:t>4</a:t>
            </a:fld>
            <a:endParaRPr lang="en-US"/>
          </a:p>
        </p:txBody>
      </p:sp>
    </p:spTree>
    <p:extLst>
      <p:ext uri="{BB962C8B-B14F-4D97-AF65-F5344CB8AC3E}">
        <p14:creationId xmlns:p14="http://schemas.microsoft.com/office/powerpoint/2010/main" val="2717371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Applying Bowlby’s theory, Shona’s anxiety may suggest that she does not yet feel emotionally safe with unfamiliar adults. Her limited speech may also make separation harder because she cannot easily express her feelings. A consistent key person could help Shona build trust gradually and feel more confident in the nursery environment.</a:t>
            </a:r>
          </a:p>
        </p:txBody>
      </p:sp>
      <p:sp>
        <p:nvSpPr>
          <p:cNvPr id="4" name="Slide Number Placeholder 3"/>
          <p:cNvSpPr>
            <a:spLocks noGrp="1"/>
          </p:cNvSpPr>
          <p:nvPr>
            <p:ph type="sldNum" sz="quarter" idx="5"/>
          </p:nvPr>
        </p:nvSpPr>
        <p:spPr/>
        <p:txBody>
          <a:bodyPr/>
          <a:lstStyle/>
          <a:p>
            <a:fld id="{CED183B1-1AC1-4C5E-BA3D-77620AE8BC28}" type="slidenum">
              <a:rPr lang="en-US" smtClean="0"/>
              <a:t>5</a:t>
            </a:fld>
            <a:endParaRPr lang="en-US"/>
          </a:p>
        </p:txBody>
      </p:sp>
    </p:spTree>
    <p:extLst>
      <p:ext uri="{BB962C8B-B14F-4D97-AF65-F5344CB8AC3E}">
        <p14:creationId xmlns:p14="http://schemas.microsoft.com/office/powerpoint/2010/main" val="1671085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Biological factors may also affect Shona’s </a:t>
            </a:r>
            <a:r>
              <a:rPr lang="en-US" dirty="0" err="1"/>
              <a:t>behaviour</a:t>
            </a:r>
            <a:r>
              <a:rPr lang="en-US" dirty="0"/>
              <a:t>. Her temperament may make her naturally cautious or slow to adapt. Her language development may influence how well she joins activities and communicates with peers. However, staff should not assume developmental delay too quickly. Careful observation is needed before making professional judgements.</a:t>
            </a:r>
          </a:p>
        </p:txBody>
      </p:sp>
      <p:sp>
        <p:nvSpPr>
          <p:cNvPr id="4" name="Slide Number Placeholder 3"/>
          <p:cNvSpPr>
            <a:spLocks noGrp="1"/>
          </p:cNvSpPr>
          <p:nvPr>
            <p:ph type="sldNum" sz="quarter" idx="5"/>
          </p:nvPr>
        </p:nvSpPr>
        <p:spPr/>
        <p:txBody>
          <a:bodyPr/>
          <a:lstStyle/>
          <a:p>
            <a:fld id="{CED183B1-1AC1-4C5E-BA3D-77620AE8BC28}" type="slidenum">
              <a:rPr lang="en-US" smtClean="0"/>
              <a:t>6</a:t>
            </a:fld>
            <a:endParaRPr lang="en-US"/>
          </a:p>
        </p:txBody>
      </p:sp>
    </p:spTree>
    <p:extLst>
      <p:ext uri="{BB962C8B-B14F-4D97-AF65-F5344CB8AC3E}">
        <p14:creationId xmlns:p14="http://schemas.microsoft.com/office/powerpoint/2010/main" val="30798547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Environmental factors are also important. New routines, unfamiliar adults and separation from carers can increase anxiety. Peer groups may feel overwhelming for Shona at first, particularly while she is adjusting to unfamiliar social situations. Strong communication between home and nursery can help create consistency, which may make Shona feel safer and more settled.</a:t>
            </a:r>
          </a:p>
        </p:txBody>
      </p:sp>
      <p:sp>
        <p:nvSpPr>
          <p:cNvPr id="4" name="Slide Number Placeholder 3"/>
          <p:cNvSpPr>
            <a:spLocks noGrp="1"/>
          </p:cNvSpPr>
          <p:nvPr>
            <p:ph type="sldNum" sz="quarter" idx="5"/>
          </p:nvPr>
        </p:nvSpPr>
        <p:spPr/>
        <p:txBody>
          <a:bodyPr/>
          <a:lstStyle/>
          <a:p>
            <a:fld id="{CED183B1-1AC1-4C5E-BA3D-77620AE8BC28}" type="slidenum">
              <a:rPr lang="en-US" smtClean="0"/>
              <a:t>7</a:t>
            </a:fld>
            <a:endParaRPr lang="en-US"/>
          </a:p>
        </p:txBody>
      </p:sp>
    </p:spTree>
    <p:extLst>
      <p:ext uri="{BB962C8B-B14F-4D97-AF65-F5344CB8AC3E}">
        <p14:creationId xmlns:p14="http://schemas.microsoft.com/office/powerpoint/2010/main" val="3045307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nursery should assign Shona a consistent key person who can build trust with her. A gradual settling-in process with familiar carers may reduce anxiety. Visual routines can help her understand what will happen next. Small-group or parallel play should be used before expecting her to join larger group activities.</a:t>
            </a:r>
          </a:p>
        </p:txBody>
      </p:sp>
      <p:sp>
        <p:nvSpPr>
          <p:cNvPr id="4" name="Slide Number Placeholder 3"/>
          <p:cNvSpPr>
            <a:spLocks noGrp="1"/>
          </p:cNvSpPr>
          <p:nvPr>
            <p:ph type="sldNum" sz="quarter" idx="5"/>
          </p:nvPr>
        </p:nvSpPr>
        <p:spPr/>
        <p:txBody>
          <a:bodyPr/>
          <a:lstStyle/>
          <a:p>
            <a:fld id="{CED183B1-1AC1-4C5E-BA3D-77620AE8BC28}" type="slidenum">
              <a:rPr lang="en-US" smtClean="0"/>
              <a:t>8</a:t>
            </a:fld>
            <a:endParaRPr lang="en-US"/>
          </a:p>
        </p:txBody>
      </p:sp>
    </p:spTree>
    <p:extLst>
      <p:ext uri="{BB962C8B-B14F-4D97-AF65-F5344CB8AC3E}">
        <p14:creationId xmlns:p14="http://schemas.microsoft.com/office/powerpoint/2010/main" val="41750283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Bowlby’s theory is useful because it may help explain Shona’s separation distress and supports relationship-based practice. However, it is not enough on its own. It may overlook speech development, culture, family circumstances and the wider nursery environment. Therefore, staff should use attachment theory alongside wider observation and professional judgement.</a:t>
            </a:r>
          </a:p>
        </p:txBody>
      </p:sp>
      <p:sp>
        <p:nvSpPr>
          <p:cNvPr id="4" name="Slide Number Placeholder 3"/>
          <p:cNvSpPr>
            <a:spLocks noGrp="1"/>
          </p:cNvSpPr>
          <p:nvPr>
            <p:ph type="sldNum" sz="quarter" idx="5"/>
          </p:nvPr>
        </p:nvSpPr>
        <p:spPr/>
        <p:txBody>
          <a:bodyPr/>
          <a:lstStyle/>
          <a:p>
            <a:fld id="{CED183B1-1AC1-4C5E-BA3D-77620AE8BC28}" type="slidenum">
              <a:rPr lang="en-US" smtClean="0"/>
              <a:t>9</a:t>
            </a:fld>
            <a:endParaRPr lang="en-US"/>
          </a:p>
        </p:txBody>
      </p:sp>
    </p:spTree>
    <p:extLst>
      <p:ext uri="{BB962C8B-B14F-4D97-AF65-F5344CB8AC3E}">
        <p14:creationId xmlns:p14="http://schemas.microsoft.com/office/powerpoint/2010/main" val="26859047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Greater emotional security may support Shona’s exploration, communication and play. Attachment-informed support can help reduce her anxiety, but her development is shaped by both nature and nurture. Bowlby’s theory is useful, but it should not be treated as the only explanation.</a:t>
            </a:r>
          </a:p>
        </p:txBody>
      </p:sp>
      <p:sp>
        <p:nvSpPr>
          <p:cNvPr id="4" name="Slide Number Placeholder 3"/>
          <p:cNvSpPr>
            <a:spLocks noGrp="1"/>
          </p:cNvSpPr>
          <p:nvPr>
            <p:ph type="sldNum" sz="quarter" idx="5"/>
          </p:nvPr>
        </p:nvSpPr>
        <p:spPr/>
        <p:txBody>
          <a:bodyPr/>
          <a:lstStyle/>
          <a:p>
            <a:fld id="{CED183B1-1AC1-4C5E-BA3D-77620AE8BC28}" type="slidenum">
              <a:rPr lang="en-US" smtClean="0"/>
              <a:t>10</a:t>
            </a:fld>
            <a:endParaRPr lang="en-US"/>
          </a:p>
        </p:txBody>
      </p:sp>
    </p:spTree>
    <p:extLst>
      <p:ext uri="{BB962C8B-B14F-4D97-AF65-F5344CB8AC3E}">
        <p14:creationId xmlns:p14="http://schemas.microsoft.com/office/powerpoint/2010/main" val="39935784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lists the sources used to support the presentation. I have used these references to support the explanation of attachment theory, Shona’s developmental needs, biological and environmental influences, and the recommended nursery strategies.</a:t>
            </a:r>
          </a:p>
        </p:txBody>
      </p:sp>
      <p:sp>
        <p:nvSpPr>
          <p:cNvPr id="4" name="Slide Number Placeholder 3"/>
          <p:cNvSpPr>
            <a:spLocks noGrp="1"/>
          </p:cNvSpPr>
          <p:nvPr>
            <p:ph type="sldNum" sz="quarter" idx="5"/>
          </p:nvPr>
        </p:nvSpPr>
        <p:spPr/>
        <p:txBody>
          <a:bodyPr/>
          <a:lstStyle/>
          <a:p>
            <a:fld id="{CED183B1-1AC1-4C5E-BA3D-77620AE8BC28}" type="slidenum">
              <a:rPr lang="en-US" smtClean="0"/>
              <a:t>11</a:t>
            </a:fld>
            <a:endParaRPr lang="en-US"/>
          </a:p>
        </p:txBody>
      </p:sp>
    </p:spTree>
    <p:extLst>
      <p:ext uri="{BB962C8B-B14F-4D97-AF65-F5344CB8AC3E}">
        <p14:creationId xmlns:p14="http://schemas.microsoft.com/office/powerpoint/2010/main" val="33647639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5AB1F04-0E06-404B-A03D-2BFF48453A99}" type="datetimeFigureOut">
              <a:rPr lang="en-US" smtClean="0"/>
              <a:t>10/12/26</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0BD04DE-9CA4-481D-861C-E8F9252177E7}" type="slidenum">
              <a:rPr lang="en-US" smtClean="0"/>
              <a:t>‹#›</a:t>
            </a:fld>
            <a:endParaRPr lang="en-US"/>
          </a:p>
        </p:txBody>
      </p:sp>
    </p:spTree>
    <p:extLst>
      <p:ext uri="{BB962C8B-B14F-4D97-AF65-F5344CB8AC3E}">
        <p14:creationId xmlns:p14="http://schemas.microsoft.com/office/powerpoint/2010/main" val="2521412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AB1F04-0E06-404B-A03D-2BFF48453A99}" type="datetimeFigureOut">
              <a:rPr lang="en-US" smtClean="0"/>
              <a:t>10/12/26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BD04DE-9CA4-481D-861C-E8F9252177E7}" type="slidenum">
              <a:rPr lang="en-US" smtClean="0"/>
              <a:t>‹#›</a:t>
            </a:fld>
            <a:endParaRPr lang="en-US"/>
          </a:p>
        </p:txBody>
      </p:sp>
    </p:spTree>
    <p:extLst>
      <p:ext uri="{BB962C8B-B14F-4D97-AF65-F5344CB8AC3E}">
        <p14:creationId xmlns:p14="http://schemas.microsoft.com/office/powerpoint/2010/main" val="3674817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AB1F04-0E06-404B-A03D-2BFF48453A99}" type="datetimeFigureOut">
              <a:rPr lang="en-US" smtClean="0"/>
              <a:t>10/12/26</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0BD04DE-9CA4-481D-861C-E8F9252177E7}" type="slidenum">
              <a:rPr lang="en-US" smtClean="0"/>
              <a:t>‹#›</a:t>
            </a:fld>
            <a:endParaRPr lang="en-US"/>
          </a:p>
        </p:txBody>
      </p:sp>
    </p:spTree>
    <p:extLst>
      <p:ext uri="{BB962C8B-B14F-4D97-AF65-F5344CB8AC3E}">
        <p14:creationId xmlns:p14="http://schemas.microsoft.com/office/powerpoint/2010/main" val="3392809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AB1F04-0E06-404B-A03D-2BFF48453A99}" type="datetimeFigureOut">
              <a:rPr lang="en-US" smtClean="0"/>
              <a:t>10/12/26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0BD04DE-9CA4-481D-861C-E8F9252177E7}" type="slidenum">
              <a:rPr lang="en-US" smtClean="0"/>
              <a:t>‹#›</a:t>
            </a:fld>
            <a:endParaRPr lang="en-US"/>
          </a:p>
        </p:txBody>
      </p:sp>
    </p:spTree>
    <p:extLst>
      <p:ext uri="{BB962C8B-B14F-4D97-AF65-F5344CB8AC3E}">
        <p14:creationId xmlns:p14="http://schemas.microsoft.com/office/powerpoint/2010/main" val="29329385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5AB1F04-0E06-404B-A03D-2BFF48453A99}" type="datetimeFigureOut">
              <a:rPr lang="en-US" smtClean="0"/>
              <a:t>10/12/26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BD04DE-9CA4-481D-861C-E8F9252177E7}" type="slidenum">
              <a:rPr lang="en-US" smtClean="0"/>
              <a:t>‹#›</a:t>
            </a:fld>
            <a:endParaRPr lang="en-US"/>
          </a:p>
        </p:txBody>
      </p:sp>
    </p:spTree>
    <p:extLst>
      <p:ext uri="{BB962C8B-B14F-4D97-AF65-F5344CB8AC3E}">
        <p14:creationId xmlns:p14="http://schemas.microsoft.com/office/powerpoint/2010/main" val="716729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5AB1F04-0E06-404B-A03D-2BFF48453A99}" type="datetimeFigureOut">
              <a:rPr lang="en-US" smtClean="0"/>
              <a:t>10/12/26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0BD04DE-9CA4-481D-861C-E8F9252177E7}" type="slidenum">
              <a:rPr lang="en-US" smtClean="0"/>
              <a:t>‹#›</a:t>
            </a:fld>
            <a:endParaRPr lang="en-US"/>
          </a:p>
        </p:txBody>
      </p:sp>
    </p:spTree>
    <p:extLst>
      <p:ext uri="{BB962C8B-B14F-4D97-AF65-F5344CB8AC3E}">
        <p14:creationId xmlns:p14="http://schemas.microsoft.com/office/powerpoint/2010/main" val="2163947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AB1F04-0E06-404B-A03D-2BFF48453A99}" type="datetimeFigureOut">
              <a:rPr lang="en-US" smtClean="0"/>
              <a:t>10/12/26</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0BD04DE-9CA4-481D-861C-E8F9252177E7}" type="slidenum">
              <a:rPr lang="en-US" smtClean="0"/>
              <a:t>‹#›</a:t>
            </a:fld>
            <a:endParaRPr lang="en-US"/>
          </a:p>
        </p:txBody>
      </p:sp>
    </p:spTree>
    <p:extLst>
      <p:ext uri="{BB962C8B-B14F-4D97-AF65-F5344CB8AC3E}">
        <p14:creationId xmlns:p14="http://schemas.microsoft.com/office/powerpoint/2010/main" val="4214200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AB1F04-0E06-404B-A03D-2BFF48453A99}" type="datetimeFigureOut">
              <a:rPr lang="en-US" smtClean="0"/>
              <a:t>10/12/26</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0BD04DE-9CA4-481D-861C-E8F9252177E7}" type="slidenum">
              <a:rPr lang="en-US" smtClean="0"/>
              <a:t>‹#›</a:t>
            </a:fld>
            <a:endParaRPr lang="en-US"/>
          </a:p>
        </p:txBody>
      </p:sp>
    </p:spTree>
    <p:extLst>
      <p:ext uri="{BB962C8B-B14F-4D97-AF65-F5344CB8AC3E}">
        <p14:creationId xmlns:p14="http://schemas.microsoft.com/office/powerpoint/2010/main" val="1548053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AB1F04-0E06-404B-A03D-2BFF48453A99}" type="datetimeFigureOut">
              <a:rPr lang="en-US" smtClean="0"/>
              <a:t>10/12/26</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0BD04DE-9CA4-481D-861C-E8F9252177E7}" type="slidenum">
              <a:rPr lang="en-US" smtClean="0"/>
              <a:t>‹#›</a:t>
            </a:fld>
            <a:endParaRPr lang="en-US"/>
          </a:p>
        </p:txBody>
      </p:sp>
    </p:spTree>
    <p:extLst>
      <p:ext uri="{BB962C8B-B14F-4D97-AF65-F5344CB8AC3E}">
        <p14:creationId xmlns:p14="http://schemas.microsoft.com/office/powerpoint/2010/main" val="3986716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AB1F04-0E06-404B-A03D-2BFF48453A99}" type="datetimeFigureOut">
              <a:rPr lang="en-US" smtClean="0"/>
              <a:t>10/12/26</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0BD04DE-9CA4-481D-861C-E8F9252177E7}" type="slidenum">
              <a:rPr lang="en-US" smtClean="0"/>
              <a:t>‹#›</a:t>
            </a:fld>
            <a:endParaRPr lang="en-US"/>
          </a:p>
        </p:txBody>
      </p:sp>
    </p:spTree>
    <p:extLst>
      <p:ext uri="{BB962C8B-B14F-4D97-AF65-F5344CB8AC3E}">
        <p14:creationId xmlns:p14="http://schemas.microsoft.com/office/powerpoint/2010/main" val="3475455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5AB1F04-0E06-404B-A03D-2BFF48453A99}" type="datetimeFigureOut">
              <a:rPr lang="en-US" smtClean="0"/>
              <a:t>10/12/26</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0BD04DE-9CA4-481D-861C-E8F9252177E7}" type="slidenum">
              <a:rPr lang="en-US" smtClean="0"/>
              <a:t>‹#›</a:t>
            </a:fld>
            <a:endParaRPr lang="en-US"/>
          </a:p>
        </p:txBody>
      </p:sp>
    </p:spTree>
    <p:extLst>
      <p:ext uri="{BB962C8B-B14F-4D97-AF65-F5344CB8AC3E}">
        <p14:creationId xmlns:p14="http://schemas.microsoft.com/office/powerpoint/2010/main" val="21327610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5AB1F04-0E06-404B-A03D-2BFF48453A99}" type="datetimeFigureOut">
              <a:rPr lang="en-US" smtClean="0"/>
              <a:t>10/12/26</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0BD04DE-9CA4-481D-861C-E8F9252177E7}" type="slidenum">
              <a:rPr lang="en-US" smtClean="0"/>
              <a:t>‹#›</a:t>
            </a:fld>
            <a:endParaRPr lang="en-US"/>
          </a:p>
        </p:txBody>
      </p:sp>
    </p:spTree>
    <p:extLst>
      <p:ext uri="{BB962C8B-B14F-4D97-AF65-F5344CB8AC3E}">
        <p14:creationId xmlns:p14="http://schemas.microsoft.com/office/powerpoint/2010/main" val="25498974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AB1F04-0E06-404B-A03D-2BFF48453A99}" type="datetimeFigureOut">
              <a:rPr lang="en-US" smtClean="0"/>
              <a:t>10/12/26</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0BD04DE-9CA4-481D-861C-E8F9252177E7}" type="slidenum">
              <a:rPr lang="en-US" smtClean="0"/>
              <a:t>‹#›</a:t>
            </a:fld>
            <a:endParaRPr lang="en-US"/>
          </a:p>
        </p:txBody>
      </p:sp>
    </p:spTree>
    <p:extLst>
      <p:ext uri="{BB962C8B-B14F-4D97-AF65-F5344CB8AC3E}">
        <p14:creationId xmlns:p14="http://schemas.microsoft.com/office/powerpoint/2010/main" val="16017656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5AB1F04-0E06-404B-A03D-2BFF48453A99}" type="datetimeFigureOut">
              <a:rPr lang="en-US" smtClean="0"/>
              <a:t>10/12/26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BD04DE-9CA4-481D-861C-E8F9252177E7}" type="slidenum">
              <a:rPr lang="en-US" smtClean="0"/>
              <a:t>‹#›</a:t>
            </a:fld>
            <a:endParaRPr lang="en-US"/>
          </a:p>
        </p:txBody>
      </p:sp>
    </p:spTree>
    <p:extLst>
      <p:ext uri="{BB962C8B-B14F-4D97-AF65-F5344CB8AC3E}">
        <p14:creationId xmlns:p14="http://schemas.microsoft.com/office/powerpoint/2010/main" val="15025109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5AB1F04-0E06-404B-A03D-2BFF48453A99}" type="datetimeFigureOut">
              <a:rPr lang="en-US" smtClean="0"/>
              <a:t>10/12/26</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30BD04DE-9CA4-481D-861C-E8F9252177E7}" type="slidenum">
              <a:rPr lang="en-US" smtClean="0"/>
              <a:t>‹#›</a:t>
            </a:fld>
            <a:endParaRPr lang="en-US"/>
          </a:p>
        </p:txBody>
      </p:sp>
    </p:spTree>
    <p:extLst>
      <p:ext uri="{BB962C8B-B14F-4D97-AF65-F5344CB8AC3E}">
        <p14:creationId xmlns:p14="http://schemas.microsoft.com/office/powerpoint/2010/main" val="804284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5AB1F04-0E06-404B-A03D-2BFF48453A99}" type="datetimeFigureOut">
              <a:rPr lang="en-US" smtClean="0"/>
              <a:t>10/12/26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BD04DE-9CA4-481D-861C-E8F9252177E7}" type="slidenum">
              <a:rPr lang="en-US" smtClean="0"/>
              <a:t>‹#›</a:t>
            </a:fld>
            <a:endParaRPr lang="en-US"/>
          </a:p>
        </p:txBody>
      </p:sp>
    </p:spTree>
    <p:extLst>
      <p:ext uri="{BB962C8B-B14F-4D97-AF65-F5344CB8AC3E}">
        <p14:creationId xmlns:p14="http://schemas.microsoft.com/office/powerpoint/2010/main" val="28544379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5AB1F04-0E06-404B-A03D-2BFF48453A99}" type="datetimeFigureOut">
              <a:rPr lang="en-US" smtClean="0"/>
              <a:t>10/12/26</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0BD04DE-9CA4-481D-861C-E8F9252177E7}" type="slidenum">
              <a:rPr lang="en-US" smtClean="0"/>
              <a:t>‹#›</a:t>
            </a:fld>
            <a:endParaRPr lang="en-US"/>
          </a:p>
        </p:txBody>
      </p:sp>
    </p:spTree>
    <p:extLst>
      <p:ext uri="{BB962C8B-B14F-4D97-AF65-F5344CB8AC3E}">
        <p14:creationId xmlns:p14="http://schemas.microsoft.com/office/powerpoint/2010/main" val="169138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5AB1F04-0E06-404B-A03D-2BFF48453A99}" type="datetimeFigureOut">
              <a:rPr lang="en-US" smtClean="0"/>
              <a:t>10/12/26</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0BD04DE-9CA4-481D-861C-E8F9252177E7}" type="slidenum">
              <a:rPr lang="en-US" smtClean="0"/>
              <a:t>‹#›</a:t>
            </a:fld>
            <a:endParaRPr lang="en-US"/>
          </a:p>
        </p:txBody>
      </p:sp>
    </p:spTree>
    <p:extLst>
      <p:ext uri="{BB962C8B-B14F-4D97-AF65-F5344CB8AC3E}">
        <p14:creationId xmlns:p14="http://schemas.microsoft.com/office/powerpoint/2010/main" val="1181786382"/>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8E1B0-2313-B3B9-70EB-056E4F33AD91}"/>
              </a:ext>
            </a:extLst>
          </p:cNvPr>
          <p:cNvSpPr>
            <a:spLocks noGrp="1"/>
          </p:cNvSpPr>
          <p:nvPr>
            <p:ph type="ctrTitle"/>
          </p:nvPr>
        </p:nvSpPr>
        <p:spPr>
          <a:xfrm>
            <a:off x="1524000" y="957473"/>
            <a:ext cx="9144000" cy="2387600"/>
          </a:xfrm>
        </p:spPr>
        <p:txBody>
          <a:bodyPr>
            <a:normAutofit/>
          </a:bodyPr>
          <a:lstStyle/>
          <a:p>
            <a:pPr algn="ctr"/>
            <a:r>
              <a:rPr lang="en-US" sz="4000" dirty="0"/>
              <a:t>Supporting Shona’s Development Through Bowlby’s Attachment Theory</a:t>
            </a:r>
          </a:p>
        </p:txBody>
      </p:sp>
      <p:sp>
        <p:nvSpPr>
          <p:cNvPr id="3" name="Subtitle 2">
            <a:extLst>
              <a:ext uri="{FF2B5EF4-FFF2-40B4-BE49-F238E27FC236}">
                <a16:creationId xmlns:a16="http://schemas.microsoft.com/office/drawing/2014/main" id="{2B60A0D4-F4ED-CB83-C04E-2BC1BB0716DC}"/>
              </a:ext>
            </a:extLst>
          </p:cNvPr>
          <p:cNvSpPr>
            <a:spLocks noGrp="1"/>
          </p:cNvSpPr>
          <p:nvPr>
            <p:ph type="subTitle" idx="1"/>
          </p:nvPr>
        </p:nvSpPr>
        <p:spPr>
          <a:xfrm>
            <a:off x="1524000" y="3781918"/>
            <a:ext cx="9144000" cy="1655762"/>
          </a:xfrm>
        </p:spPr>
        <p:txBody>
          <a:bodyPr>
            <a:normAutofit fontScale="92500" lnSpcReduction="10000"/>
          </a:bodyPr>
          <a:lstStyle/>
          <a:p>
            <a:pPr algn="ctr"/>
            <a:r>
              <a:rPr lang="en-US" sz="2000" dirty="0"/>
              <a:t>LCHS4010 Psychology in Health and Social Care</a:t>
            </a:r>
            <a:br>
              <a:rPr lang="en-US" sz="2000" dirty="0"/>
            </a:br>
            <a:r>
              <a:rPr lang="en-US" sz="2000" dirty="0"/>
              <a:t>Assignment 1</a:t>
            </a:r>
            <a:br>
              <a:rPr lang="en-US" sz="2000" dirty="0"/>
            </a:br>
            <a:r>
              <a:rPr lang="en-GB" sz="2000" dirty="0"/>
              <a:t>Shabana khan 2209438</a:t>
            </a:r>
          </a:p>
          <a:p>
            <a:pPr algn="ctr"/>
            <a:r>
              <a:rPr lang="en-GB" sz="2000" dirty="0"/>
              <a:t>LCHS4010</a:t>
            </a:r>
          </a:p>
          <a:p>
            <a:pPr algn="ctr"/>
            <a:r>
              <a:rPr lang="en-GB" sz="2000" dirty="0"/>
              <a:t>Psychology in health and social care</a:t>
            </a:r>
          </a:p>
        </p:txBody>
      </p:sp>
    </p:spTree>
    <p:extLst>
      <p:ext uri="{BB962C8B-B14F-4D97-AF65-F5344CB8AC3E}">
        <p14:creationId xmlns:p14="http://schemas.microsoft.com/office/powerpoint/2010/main" val="3938971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A9B60-3522-03AB-2A03-DBF39457BAD0}"/>
              </a:ext>
            </a:extLst>
          </p:cNvPr>
          <p:cNvSpPr>
            <a:spLocks noGrp="1"/>
          </p:cNvSpPr>
          <p:nvPr>
            <p:ph type="title"/>
          </p:nvPr>
        </p:nvSpPr>
        <p:spPr/>
        <p:txBody>
          <a:bodyPr/>
          <a:lstStyle/>
          <a:p>
            <a:r>
              <a:rPr lang="en-US" dirty="0"/>
              <a:t>Presentation Outline</a:t>
            </a:r>
          </a:p>
        </p:txBody>
      </p:sp>
      <p:sp>
        <p:nvSpPr>
          <p:cNvPr id="3" name="Content Placeholder 2">
            <a:extLst>
              <a:ext uri="{FF2B5EF4-FFF2-40B4-BE49-F238E27FC236}">
                <a16:creationId xmlns:a16="http://schemas.microsoft.com/office/drawing/2014/main" id="{CFDB6272-FB80-7BA7-5089-BCD3F4D25997}"/>
              </a:ext>
            </a:extLst>
          </p:cNvPr>
          <p:cNvSpPr>
            <a:spLocks noGrp="1"/>
          </p:cNvSpPr>
          <p:nvPr>
            <p:ph idx="1"/>
          </p:nvPr>
        </p:nvSpPr>
        <p:spPr>
          <a:xfrm>
            <a:off x="1154954" y="2603500"/>
            <a:ext cx="9847826" cy="3962192"/>
          </a:xfrm>
        </p:spPr>
        <p:txBody>
          <a:bodyPr/>
          <a:lstStyle/>
          <a:p>
            <a:pPr>
              <a:lnSpc>
                <a:spcPct val="150000"/>
              </a:lnSpc>
            </a:pPr>
            <a:r>
              <a:rPr lang="en-US" dirty="0"/>
              <a:t>Present Shona’s nursery context and developmental needs.</a:t>
            </a:r>
          </a:p>
          <a:p>
            <a:pPr>
              <a:lnSpc>
                <a:spcPct val="150000"/>
              </a:lnSpc>
            </a:pPr>
            <a:r>
              <a:rPr lang="en-US" dirty="0"/>
              <a:t>Clearly explain Bowlby's elements of attachment theory.</a:t>
            </a:r>
          </a:p>
          <a:p>
            <a:pPr>
              <a:lnSpc>
                <a:spcPct val="150000"/>
              </a:lnSpc>
            </a:pPr>
            <a:r>
              <a:rPr lang="en-US" dirty="0"/>
              <a:t>Apply attachment theory to understand Shona’s </a:t>
            </a:r>
            <a:r>
              <a:rPr lang="en-US" dirty="0" err="1"/>
              <a:t>behaviours</a:t>
            </a:r>
            <a:r>
              <a:rPr lang="en-US" dirty="0"/>
              <a:t>.</a:t>
            </a:r>
          </a:p>
          <a:p>
            <a:pPr>
              <a:lnSpc>
                <a:spcPct val="150000"/>
              </a:lnSpc>
            </a:pPr>
            <a:r>
              <a:rPr lang="en-US" dirty="0"/>
              <a:t>Evaluate the developmental influences in the biological and environmental realms.</a:t>
            </a:r>
          </a:p>
          <a:p>
            <a:pPr>
              <a:lnSpc>
                <a:spcPct val="150000"/>
              </a:lnSpc>
            </a:pPr>
            <a:r>
              <a:rPr lang="en-US" dirty="0"/>
              <a:t>Critically assess theory and recommend practical strategies of support.</a:t>
            </a:r>
          </a:p>
        </p:txBody>
      </p:sp>
    </p:spTree>
    <p:extLst>
      <p:ext uri="{BB962C8B-B14F-4D97-AF65-F5344CB8AC3E}">
        <p14:creationId xmlns:p14="http://schemas.microsoft.com/office/powerpoint/2010/main" val="1019205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BDB24-51C9-E37E-0E07-F071F5337667}"/>
              </a:ext>
            </a:extLst>
          </p:cNvPr>
          <p:cNvSpPr>
            <a:spLocks noGrp="1"/>
          </p:cNvSpPr>
          <p:nvPr>
            <p:ph type="title"/>
          </p:nvPr>
        </p:nvSpPr>
        <p:spPr/>
        <p:txBody>
          <a:bodyPr/>
          <a:lstStyle/>
          <a:p>
            <a:r>
              <a:rPr lang="en-US" dirty="0"/>
              <a:t>Shona’s Developmental Needs</a:t>
            </a:r>
          </a:p>
        </p:txBody>
      </p:sp>
      <p:sp>
        <p:nvSpPr>
          <p:cNvPr id="3" name="Content Placeholder 2">
            <a:extLst>
              <a:ext uri="{FF2B5EF4-FFF2-40B4-BE49-F238E27FC236}">
                <a16:creationId xmlns:a16="http://schemas.microsoft.com/office/drawing/2014/main" id="{277EA98A-96E1-F4A2-DD65-E3414F24D310}"/>
              </a:ext>
            </a:extLst>
          </p:cNvPr>
          <p:cNvSpPr>
            <a:spLocks noGrp="1"/>
          </p:cNvSpPr>
          <p:nvPr>
            <p:ph idx="1"/>
          </p:nvPr>
        </p:nvSpPr>
        <p:spPr>
          <a:xfrm>
            <a:off x="1154955" y="2603500"/>
            <a:ext cx="8063996" cy="3416300"/>
          </a:xfrm>
        </p:spPr>
        <p:txBody>
          <a:bodyPr>
            <a:normAutofit/>
          </a:bodyPr>
          <a:lstStyle/>
          <a:p>
            <a:pPr>
              <a:lnSpc>
                <a:spcPct val="150000"/>
              </a:lnSpc>
            </a:pPr>
            <a:r>
              <a:rPr lang="en-US" dirty="0"/>
              <a:t>Shona is 3 and recently moved to nursery.</a:t>
            </a:r>
          </a:p>
          <a:p>
            <a:pPr>
              <a:lnSpc>
                <a:spcPct val="150000"/>
              </a:lnSpc>
            </a:pPr>
            <a:r>
              <a:rPr lang="en-US" dirty="0"/>
              <a:t>Shona shows anxiety when separated from her carers.</a:t>
            </a:r>
          </a:p>
          <a:p>
            <a:pPr>
              <a:lnSpc>
                <a:spcPct val="150000"/>
              </a:lnSpc>
            </a:pPr>
            <a:r>
              <a:rPr lang="en-US" dirty="0"/>
              <a:t>Shona shows limited verbal communication in nursery.</a:t>
            </a:r>
          </a:p>
          <a:p>
            <a:pPr>
              <a:lnSpc>
                <a:spcPct val="150000"/>
              </a:lnSpc>
            </a:pPr>
            <a:r>
              <a:rPr lang="en-US" dirty="0"/>
              <a:t>Shona has difficulty engaging in group play.</a:t>
            </a:r>
          </a:p>
          <a:p>
            <a:pPr>
              <a:lnSpc>
                <a:spcPct val="150000"/>
              </a:lnSpc>
            </a:pPr>
            <a:r>
              <a:rPr lang="en-US" dirty="0"/>
              <a:t>Her needs are emotional, social, cognitive, and physical.</a:t>
            </a:r>
          </a:p>
        </p:txBody>
      </p:sp>
      <p:pic>
        <p:nvPicPr>
          <p:cNvPr id="4" name="Picture 3">
            <a:extLst>
              <a:ext uri="{FF2B5EF4-FFF2-40B4-BE49-F238E27FC236}">
                <a16:creationId xmlns:a16="http://schemas.microsoft.com/office/drawing/2014/main" id="{D71AC522-948E-04D5-58FD-48309BBCFFB4}"/>
              </a:ext>
            </a:extLst>
          </p:cNvPr>
          <p:cNvPicPr>
            <a:picLocks noChangeAspect="1"/>
          </p:cNvPicPr>
          <p:nvPr/>
        </p:nvPicPr>
        <p:blipFill>
          <a:blip r:embed="rId3"/>
          <a:stretch>
            <a:fillRect/>
          </a:stretch>
        </p:blipFill>
        <p:spPr>
          <a:xfrm>
            <a:off x="7942603" y="4062335"/>
            <a:ext cx="4081537" cy="2529486"/>
          </a:xfrm>
          <a:prstGeom prst="rect">
            <a:avLst/>
          </a:prstGeom>
          <a:ln>
            <a:noFill/>
          </a:ln>
          <a:effectLst>
            <a:softEdge rad="112500"/>
          </a:effectLst>
        </p:spPr>
      </p:pic>
    </p:spTree>
    <p:extLst>
      <p:ext uri="{BB962C8B-B14F-4D97-AF65-F5344CB8AC3E}">
        <p14:creationId xmlns:p14="http://schemas.microsoft.com/office/powerpoint/2010/main" val="3782833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F066F-DF09-4B05-CC9B-798915DD1EB9}"/>
              </a:ext>
            </a:extLst>
          </p:cNvPr>
          <p:cNvSpPr>
            <a:spLocks noGrp="1"/>
          </p:cNvSpPr>
          <p:nvPr>
            <p:ph type="title"/>
          </p:nvPr>
        </p:nvSpPr>
        <p:spPr/>
        <p:txBody>
          <a:bodyPr/>
          <a:lstStyle/>
          <a:p>
            <a:r>
              <a:rPr lang="en-US" dirty="0"/>
              <a:t>Bowlby’s Attachment Theory</a:t>
            </a:r>
          </a:p>
        </p:txBody>
      </p:sp>
      <p:sp>
        <p:nvSpPr>
          <p:cNvPr id="3" name="Content Placeholder 2">
            <a:extLst>
              <a:ext uri="{FF2B5EF4-FFF2-40B4-BE49-F238E27FC236}">
                <a16:creationId xmlns:a16="http://schemas.microsoft.com/office/drawing/2014/main" id="{FBFF05B6-9688-4875-A1E7-7B34E598A68C}"/>
              </a:ext>
            </a:extLst>
          </p:cNvPr>
          <p:cNvSpPr>
            <a:spLocks noGrp="1"/>
          </p:cNvSpPr>
          <p:nvPr>
            <p:ph idx="1"/>
          </p:nvPr>
        </p:nvSpPr>
        <p:spPr>
          <a:xfrm>
            <a:off x="1154955" y="2505024"/>
            <a:ext cx="5935394" cy="4079224"/>
          </a:xfrm>
        </p:spPr>
        <p:txBody>
          <a:bodyPr>
            <a:normAutofit fontScale="92500" lnSpcReduction="20000"/>
          </a:bodyPr>
          <a:lstStyle/>
          <a:p>
            <a:pPr>
              <a:lnSpc>
                <a:spcPct val="150000"/>
              </a:lnSpc>
            </a:pPr>
            <a:r>
              <a:rPr lang="en-US" dirty="0"/>
              <a:t>Children require reassuring relationships with well-established primary carers.</a:t>
            </a:r>
          </a:p>
          <a:p>
            <a:pPr>
              <a:lnSpc>
                <a:spcPct val="150000"/>
              </a:lnSpc>
            </a:pPr>
            <a:r>
              <a:rPr lang="en-US" dirty="0"/>
              <a:t>Secure attachment can support confidence, exploration and learning (Bowlby, 1979).</a:t>
            </a:r>
          </a:p>
          <a:p>
            <a:pPr>
              <a:lnSpc>
                <a:spcPct val="150000"/>
              </a:lnSpc>
            </a:pPr>
            <a:r>
              <a:rPr lang="en-US" dirty="0"/>
              <a:t>Children may experience distress when separated from attachment figures.</a:t>
            </a:r>
          </a:p>
          <a:p>
            <a:pPr>
              <a:lnSpc>
                <a:spcPct val="150000"/>
              </a:lnSpc>
            </a:pPr>
            <a:r>
              <a:rPr lang="en-US" dirty="0"/>
              <a:t>Relationships in the future are influenced by internal working models.</a:t>
            </a:r>
          </a:p>
          <a:p>
            <a:pPr>
              <a:lnSpc>
                <a:spcPct val="150000"/>
              </a:lnSpc>
            </a:pPr>
            <a:r>
              <a:rPr lang="en-US" dirty="0"/>
              <a:t>A secure base supports exploration and early relationships.</a:t>
            </a:r>
          </a:p>
        </p:txBody>
      </p:sp>
      <p:pic>
        <p:nvPicPr>
          <p:cNvPr id="5" name="Picture 4">
            <a:extLst>
              <a:ext uri="{FF2B5EF4-FFF2-40B4-BE49-F238E27FC236}">
                <a16:creationId xmlns:a16="http://schemas.microsoft.com/office/drawing/2014/main" id="{4F45A178-C272-906D-C692-9E890A7ADC2A}"/>
              </a:ext>
            </a:extLst>
          </p:cNvPr>
          <p:cNvPicPr>
            <a:picLocks noChangeAspect="1"/>
          </p:cNvPicPr>
          <p:nvPr/>
        </p:nvPicPr>
        <p:blipFill>
          <a:blip r:embed="rId3"/>
          <a:stretch>
            <a:fillRect/>
          </a:stretch>
        </p:blipFill>
        <p:spPr>
          <a:xfrm>
            <a:off x="7246706" y="3317437"/>
            <a:ext cx="4499548" cy="3365287"/>
          </a:xfrm>
          <a:prstGeom prst="rect">
            <a:avLst/>
          </a:prstGeom>
          <a:ln>
            <a:noFill/>
          </a:ln>
          <a:effectLst>
            <a:softEdge rad="112500"/>
          </a:effectLst>
        </p:spPr>
      </p:pic>
    </p:spTree>
    <p:extLst>
      <p:ext uri="{BB962C8B-B14F-4D97-AF65-F5344CB8AC3E}">
        <p14:creationId xmlns:p14="http://schemas.microsoft.com/office/powerpoint/2010/main" val="2484533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27AC0-B2CE-CE50-FA11-DE72E9A5CA78}"/>
              </a:ext>
            </a:extLst>
          </p:cNvPr>
          <p:cNvSpPr>
            <a:spLocks noGrp="1"/>
          </p:cNvSpPr>
          <p:nvPr>
            <p:ph type="title"/>
          </p:nvPr>
        </p:nvSpPr>
        <p:spPr/>
        <p:txBody>
          <a:bodyPr/>
          <a:lstStyle/>
          <a:p>
            <a:r>
              <a:rPr lang="en-US" dirty="0"/>
              <a:t>Applying Bowlby to Shona</a:t>
            </a:r>
          </a:p>
        </p:txBody>
      </p:sp>
      <p:sp>
        <p:nvSpPr>
          <p:cNvPr id="3" name="Content Placeholder 2">
            <a:extLst>
              <a:ext uri="{FF2B5EF4-FFF2-40B4-BE49-F238E27FC236}">
                <a16:creationId xmlns:a16="http://schemas.microsoft.com/office/drawing/2014/main" id="{3E533EC5-C004-8528-C1C5-2F946830423D}"/>
              </a:ext>
            </a:extLst>
          </p:cNvPr>
          <p:cNvSpPr>
            <a:spLocks noGrp="1"/>
          </p:cNvSpPr>
          <p:nvPr>
            <p:ph idx="1"/>
          </p:nvPr>
        </p:nvSpPr>
        <p:spPr>
          <a:xfrm>
            <a:off x="1154954" y="2490955"/>
            <a:ext cx="6624941" cy="4052133"/>
          </a:xfrm>
        </p:spPr>
        <p:txBody>
          <a:bodyPr>
            <a:normAutofit lnSpcReduction="10000"/>
          </a:bodyPr>
          <a:lstStyle/>
          <a:p>
            <a:pPr>
              <a:lnSpc>
                <a:spcPct val="150000"/>
              </a:lnSpc>
            </a:pPr>
            <a:r>
              <a:rPr lang="en-US" dirty="0"/>
              <a:t>Shona might not yet be emotionally safe.</a:t>
            </a:r>
          </a:p>
          <a:p>
            <a:pPr>
              <a:lnSpc>
                <a:spcPct val="150000"/>
              </a:lnSpc>
            </a:pPr>
            <a:r>
              <a:rPr lang="en-US" dirty="0"/>
              <a:t>Separation anxiety may reflect difficulty adjusting to unfamiliar adults.</a:t>
            </a:r>
          </a:p>
          <a:p>
            <a:pPr>
              <a:lnSpc>
                <a:spcPct val="150000"/>
              </a:lnSpc>
            </a:pPr>
            <a:r>
              <a:rPr lang="en-US" dirty="0"/>
              <a:t>Limited verbal communication may increase frustration during transitions.</a:t>
            </a:r>
          </a:p>
          <a:p>
            <a:pPr>
              <a:lnSpc>
                <a:spcPct val="150000"/>
              </a:lnSpc>
            </a:pPr>
            <a:r>
              <a:rPr lang="en-US" dirty="0"/>
              <a:t>Emotional security may support communication and group engagement.</a:t>
            </a:r>
          </a:p>
          <a:p>
            <a:pPr>
              <a:lnSpc>
                <a:spcPct val="150000"/>
              </a:lnSpc>
            </a:pPr>
            <a:r>
              <a:rPr lang="en-US" dirty="0"/>
              <a:t>A key person can help to ease anxiety gradually (Archer, 2024). </a:t>
            </a:r>
          </a:p>
        </p:txBody>
      </p:sp>
      <p:pic>
        <p:nvPicPr>
          <p:cNvPr id="5" name="Picture 4">
            <a:extLst>
              <a:ext uri="{FF2B5EF4-FFF2-40B4-BE49-F238E27FC236}">
                <a16:creationId xmlns:a16="http://schemas.microsoft.com/office/drawing/2014/main" id="{DCB0B219-7998-94B0-4909-7C3AE937CA80}"/>
              </a:ext>
            </a:extLst>
          </p:cNvPr>
          <p:cNvPicPr>
            <a:picLocks noChangeAspect="1"/>
          </p:cNvPicPr>
          <p:nvPr/>
        </p:nvPicPr>
        <p:blipFill>
          <a:blip r:embed="rId3"/>
          <a:stretch>
            <a:fillRect/>
          </a:stretch>
        </p:blipFill>
        <p:spPr>
          <a:xfrm>
            <a:off x="7779895" y="3600865"/>
            <a:ext cx="4114800" cy="2057400"/>
          </a:xfrm>
          <a:prstGeom prst="rect">
            <a:avLst/>
          </a:prstGeom>
          <a:ln>
            <a:noFill/>
          </a:ln>
          <a:effectLst>
            <a:softEdge rad="112500"/>
          </a:effectLst>
        </p:spPr>
      </p:pic>
    </p:spTree>
    <p:extLst>
      <p:ext uri="{BB962C8B-B14F-4D97-AF65-F5344CB8AC3E}">
        <p14:creationId xmlns:p14="http://schemas.microsoft.com/office/powerpoint/2010/main" val="2691641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85D91-5DEC-971D-4478-D15942301C06}"/>
              </a:ext>
            </a:extLst>
          </p:cNvPr>
          <p:cNvSpPr>
            <a:spLocks noGrp="1"/>
          </p:cNvSpPr>
          <p:nvPr>
            <p:ph type="title"/>
          </p:nvPr>
        </p:nvSpPr>
        <p:spPr/>
        <p:txBody>
          <a:bodyPr/>
          <a:lstStyle/>
          <a:p>
            <a:r>
              <a:rPr lang="en-US" dirty="0"/>
              <a:t>Biological Influences</a:t>
            </a:r>
          </a:p>
        </p:txBody>
      </p:sp>
      <p:sp>
        <p:nvSpPr>
          <p:cNvPr id="3" name="Content Placeholder 2">
            <a:extLst>
              <a:ext uri="{FF2B5EF4-FFF2-40B4-BE49-F238E27FC236}">
                <a16:creationId xmlns:a16="http://schemas.microsoft.com/office/drawing/2014/main" id="{0A6AA642-11A4-0285-D395-A6AAEFE35DDC}"/>
              </a:ext>
            </a:extLst>
          </p:cNvPr>
          <p:cNvSpPr>
            <a:spLocks noGrp="1"/>
          </p:cNvSpPr>
          <p:nvPr>
            <p:ph idx="1"/>
          </p:nvPr>
        </p:nvSpPr>
        <p:spPr>
          <a:xfrm>
            <a:off x="1154955" y="2603500"/>
            <a:ext cx="6684902" cy="4132392"/>
          </a:xfrm>
        </p:spPr>
        <p:txBody>
          <a:bodyPr>
            <a:normAutofit fontScale="92500" lnSpcReduction="20000"/>
          </a:bodyPr>
          <a:lstStyle/>
          <a:p>
            <a:pPr>
              <a:lnSpc>
                <a:spcPct val="150000"/>
              </a:lnSpc>
            </a:pPr>
            <a:r>
              <a:rPr lang="en-US" dirty="0"/>
              <a:t>Temperament may influence responses to novelty and separation.</a:t>
            </a:r>
          </a:p>
          <a:p>
            <a:pPr>
              <a:lnSpc>
                <a:spcPct val="150000"/>
              </a:lnSpc>
            </a:pPr>
            <a:r>
              <a:rPr lang="en-US" dirty="0"/>
              <a:t>Language development may influence communication and emotional expression.</a:t>
            </a:r>
          </a:p>
          <a:p>
            <a:pPr>
              <a:lnSpc>
                <a:spcPct val="150000"/>
              </a:lnSpc>
            </a:pPr>
            <a:r>
              <a:rPr lang="en-US" dirty="0"/>
              <a:t>The stress response may have an impact on emotional regulation </a:t>
            </a:r>
            <a:r>
              <a:rPr lang="de-DE" dirty="0"/>
              <a:t>(Langer, Jentsch and Wolf, 2023)</a:t>
            </a:r>
            <a:r>
              <a:rPr lang="en-US" dirty="0"/>
              <a:t>.</a:t>
            </a:r>
          </a:p>
          <a:p>
            <a:pPr>
              <a:lnSpc>
                <a:spcPct val="150000"/>
              </a:lnSpc>
            </a:pPr>
            <a:r>
              <a:rPr lang="en-US" dirty="0"/>
              <a:t>Developmental delay should not be assumed without careful observation.</a:t>
            </a:r>
          </a:p>
          <a:p>
            <a:pPr>
              <a:lnSpc>
                <a:spcPct val="150000"/>
              </a:lnSpc>
            </a:pPr>
            <a:r>
              <a:rPr lang="en-US" dirty="0"/>
              <a:t>Biological factors are intertwined with experiences in the nursery.</a:t>
            </a:r>
          </a:p>
        </p:txBody>
      </p:sp>
      <p:pic>
        <p:nvPicPr>
          <p:cNvPr id="6" name="Picture 5">
            <a:extLst>
              <a:ext uri="{FF2B5EF4-FFF2-40B4-BE49-F238E27FC236}">
                <a16:creationId xmlns:a16="http://schemas.microsoft.com/office/drawing/2014/main" id="{3134FF46-41EC-C992-C1C8-3D95B677C424}"/>
              </a:ext>
            </a:extLst>
          </p:cNvPr>
          <p:cNvPicPr>
            <a:picLocks noChangeAspect="1"/>
          </p:cNvPicPr>
          <p:nvPr/>
        </p:nvPicPr>
        <p:blipFill>
          <a:blip r:embed="rId3"/>
          <a:stretch>
            <a:fillRect/>
          </a:stretch>
        </p:blipFill>
        <p:spPr>
          <a:xfrm>
            <a:off x="7839857" y="3945308"/>
            <a:ext cx="4185876" cy="2790584"/>
          </a:xfrm>
          <a:prstGeom prst="rect">
            <a:avLst/>
          </a:prstGeom>
          <a:ln>
            <a:noFill/>
          </a:ln>
          <a:effectLst>
            <a:softEdge rad="112500"/>
          </a:effectLst>
        </p:spPr>
      </p:pic>
    </p:spTree>
    <p:extLst>
      <p:ext uri="{BB962C8B-B14F-4D97-AF65-F5344CB8AC3E}">
        <p14:creationId xmlns:p14="http://schemas.microsoft.com/office/powerpoint/2010/main" val="3345008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96053-D200-7327-1B29-02B42DDDC3E8}"/>
              </a:ext>
            </a:extLst>
          </p:cNvPr>
          <p:cNvSpPr>
            <a:spLocks noGrp="1"/>
          </p:cNvSpPr>
          <p:nvPr>
            <p:ph type="title"/>
          </p:nvPr>
        </p:nvSpPr>
        <p:spPr/>
        <p:txBody>
          <a:bodyPr/>
          <a:lstStyle/>
          <a:p>
            <a:r>
              <a:rPr lang="en-US" dirty="0"/>
              <a:t>Environmental Influences</a:t>
            </a:r>
          </a:p>
        </p:txBody>
      </p:sp>
      <p:sp>
        <p:nvSpPr>
          <p:cNvPr id="3" name="Content Placeholder 2">
            <a:extLst>
              <a:ext uri="{FF2B5EF4-FFF2-40B4-BE49-F238E27FC236}">
                <a16:creationId xmlns:a16="http://schemas.microsoft.com/office/drawing/2014/main" id="{E127BE77-D41F-B2A4-338E-0DA617D3946F}"/>
              </a:ext>
            </a:extLst>
          </p:cNvPr>
          <p:cNvSpPr>
            <a:spLocks noGrp="1"/>
          </p:cNvSpPr>
          <p:nvPr>
            <p:ph idx="1"/>
          </p:nvPr>
        </p:nvSpPr>
        <p:spPr>
          <a:xfrm>
            <a:off x="1154954" y="2603500"/>
            <a:ext cx="6235197" cy="4022152"/>
          </a:xfrm>
        </p:spPr>
        <p:txBody>
          <a:bodyPr>
            <a:normAutofit fontScale="92500" lnSpcReduction="10000"/>
          </a:bodyPr>
          <a:lstStyle/>
          <a:p>
            <a:pPr>
              <a:lnSpc>
                <a:spcPct val="150000"/>
              </a:lnSpc>
            </a:pPr>
            <a:r>
              <a:rPr lang="en-US" dirty="0"/>
              <a:t>The development of new routines can raise uncertainty and anxiety (Berk, 2022).</a:t>
            </a:r>
          </a:p>
          <a:p>
            <a:pPr>
              <a:lnSpc>
                <a:spcPct val="150000"/>
              </a:lnSpc>
            </a:pPr>
            <a:r>
              <a:rPr lang="en-US" dirty="0"/>
              <a:t>Distancing from carers may cause emotional distress.</a:t>
            </a:r>
          </a:p>
          <a:p>
            <a:pPr>
              <a:lnSpc>
                <a:spcPct val="150000"/>
              </a:lnSpc>
            </a:pPr>
            <a:r>
              <a:rPr lang="en-US" dirty="0"/>
              <a:t>Unfamiliar adult responses may initially affect Shona’s security.</a:t>
            </a:r>
          </a:p>
          <a:p>
            <a:pPr>
              <a:lnSpc>
                <a:spcPct val="150000"/>
              </a:lnSpc>
            </a:pPr>
            <a:r>
              <a:rPr lang="en-US" dirty="0"/>
              <a:t>Group settings may challenge Shona’s current social engagement.</a:t>
            </a:r>
          </a:p>
          <a:p>
            <a:pPr>
              <a:lnSpc>
                <a:spcPct val="150000"/>
              </a:lnSpc>
            </a:pPr>
            <a:r>
              <a:rPr lang="en-US" dirty="0"/>
              <a:t>Home-nursery communication aids in maintaining consistency in care (</a:t>
            </a:r>
            <a:r>
              <a:rPr lang="en-US" dirty="0" err="1"/>
              <a:t>Harmey</a:t>
            </a:r>
            <a:r>
              <a:rPr lang="en-US" dirty="0"/>
              <a:t>, Ang and Grenier, 2022).</a:t>
            </a:r>
          </a:p>
        </p:txBody>
      </p:sp>
      <p:pic>
        <p:nvPicPr>
          <p:cNvPr id="4" name="Picture 3">
            <a:extLst>
              <a:ext uri="{FF2B5EF4-FFF2-40B4-BE49-F238E27FC236}">
                <a16:creationId xmlns:a16="http://schemas.microsoft.com/office/drawing/2014/main" id="{AC15CBD3-F5F4-F6F6-5F78-04B866866B6A}"/>
              </a:ext>
            </a:extLst>
          </p:cNvPr>
          <p:cNvPicPr>
            <a:picLocks noChangeAspect="1"/>
          </p:cNvPicPr>
          <p:nvPr/>
        </p:nvPicPr>
        <p:blipFill>
          <a:blip r:embed="rId3"/>
          <a:stretch>
            <a:fillRect/>
          </a:stretch>
        </p:blipFill>
        <p:spPr>
          <a:xfrm>
            <a:off x="7390151" y="2398427"/>
            <a:ext cx="4710658" cy="3275351"/>
          </a:xfrm>
          <a:prstGeom prst="rect">
            <a:avLst/>
          </a:prstGeom>
          <a:ln>
            <a:noFill/>
          </a:ln>
          <a:effectLst>
            <a:softEdge rad="112500"/>
          </a:effectLst>
        </p:spPr>
      </p:pic>
    </p:spTree>
    <p:extLst>
      <p:ext uri="{BB962C8B-B14F-4D97-AF65-F5344CB8AC3E}">
        <p14:creationId xmlns:p14="http://schemas.microsoft.com/office/powerpoint/2010/main" val="2064404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25493-8FBD-1787-9EC6-804992C24C6B}"/>
              </a:ext>
            </a:extLst>
          </p:cNvPr>
          <p:cNvSpPr>
            <a:spLocks noGrp="1"/>
          </p:cNvSpPr>
          <p:nvPr>
            <p:ph type="title"/>
          </p:nvPr>
        </p:nvSpPr>
        <p:spPr/>
        <p:txBody>
          <a:bodyPr/>
          <a:lstStyle/>
          <a:p>
            <a:r>
              <a:rPr lang="en-US" dirty="0"/>
              <a:t>Practical Nursery Strategies</a:t>
            </a:r>
          </a:p>
        </p:txBody>
      </p:sp>
      <p:sp>
        <p:nvSpPr>
          <p:cNvPr id="3" name="Content Placeholder 2">
            <a:extLst>
              <a:ext uri="{FF2B5EF4-FFF2-40B4-BE49-F238E27FC236}">
                <a16:creationId xmlns:a16="http://schemas.microsoft.com/office/drawing/2014/main" id="{4E358185-1DE2-406A-963E-E7754C715E85}"/>
              </a:ext>
            </a:extLst>
          </p:cNvPr>
          <p:cNvSpPr>
            <a:spLocks noGrp="1"/>
          </p:cNvSpPr>
          <p:nvPr>
            <p:ph idx="1"/>
          </p:nvPr>
        </p:nvSpPr>
        <p:spPr>
          <a:xfrm>
            <a:off x="1154954" y="2603500"/>
            <a:ext cx="6220207" cy="4007162"/>
          </a:xfrm>
        </p:spPr>
        <p:txBody>
          <a:bodyPr>
            <a:normAutofit/>
          </a:bodyPr>
          <a:lstStyle/>
          <a:p>
            <a:pPr>
              <a:lnSpc>
                <a:spcPct val="150000"/>
              </a:lnSpc>
            </a:pPr>
            <a:r>
              <a:rPr lang="en-US" dirty="0"/>
              <a:t>Assign Shona a consistent and responsive key person.</a:t>
            </a:r>
          </a:p>
          <a:p>
            <a:pPr>
              <a:lnSpc>
                <a:spcPct val="150000"/>
              </a:lnSpc>
            </a:pPr>
            <a:r>
              <a:rPr lang="en-US" dirty="0"/>
              <a:t>Start with a gradual settling-in with familiar carers.</a:t>
            </a:r>
          </a:p>
          <a:p>
            <a:pPr>
              <a:lnSpc>
                <a:spcPct val="150000"/>
              </a:lnSpc>
            </a:pPr>
            <a:r>
              <a:rPr lang="en-US" dirty="0"/>
              <a:t>Establish routines and visual supports (Brace, 2020).</a:t>
            </a:r>
          </a:p>
          <a:p>
            <a:pPr>
              <a:lnSpc>
                <a:spcPct val="150000"/>
              </a:lnSpc>
            </a:pPr>
            <a:r>
              <a:rPr lang="en-US" dirty="0"/>
              <a:t>Ensure children have opportunities to play together in small groups before they play in large groups.</a:t>
            </a:r>
          </a:p>
          <a:p>
            <a:pPr>
              <a:lnSpc>
                <a:spcPct val="150000"/>
              </a:lnSpc>
            </a:pPr>
            <a:r>
              <a:rPr lang="en-US" dirty="0"/>
              <a:t>Use calm reassurance to encourage exploration and engagement.</a:t>
            </a:r>
          </a:p>
        </p:txBody>
      </p:sp>
      <p:pic>
        <p:nvPicPr>
          <p:cNvPr id="4" name="Picture 3">
            <a:extLst>
              <a:ext uri="{FF2B5EF4-FFF2-40B4-BE49-F238E27FC236}">
                <a16:creationId xmlns:a16="http://schemas.microsoft.com/office/drawing/2014/main" id="{142899CC-E995-23F8-34C4-130F90858313}"/>
              </a:ext>
            </a:extLst>
          </p:cNvPr>
          <p:cNvPicPr>
            <a:picLocks noChangeAspect="1"/>
          </p:cNvPicPr>
          <p:nvPr/>
        </p:nvPicPr>
        <p:blipFill>
          <a:blip r:embed="rId3"/>
          <a:stretch>
            <a:fillRect/>
          </a:stretch>
        </p:blipFill>
        <p:spPr>
          <a:xfrm>
            <a:off x="7375161" y="2443397"/>
            <a:ext cx="4618916" cy="3082092"/>
          </a:xfrm>
          <a:prstGeom prst="rect">
            <a:avLst/>
          </a:prstGeom>
          <a:ln>
            <a:noFill/>
          </a:ln>
          <a:effectLst>
            <a:softEdge rad="112500"/>
          </a:effectLst>
        </p:spPr>
      </p:pic>
    </p:spTree>
    <p:extLst>
      <p:ext uri="{BB962C8B-B14F-4D97-AF65-F5344CB8AC3E}">
        <p14:creationId xmlns:p14="http://schemas.microsoft.com/office/powerpoint/2010/main" val="2409547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52520-C460-F870-F68A-18420064B31B}"/>
              </a:ext>
            </a:extLst>
          </p:cNvPr>
          <p:cNvSpPr>
            <a:spLocks noGrp="1"/>
          </p:cNvSpPr>
          <p:nvPr>
            <p:ph type="title"/>
          </p:nvPr>
        </p:nvSpPr>
        <p:spPr/>
        <p:txBody>
          <a:bodyPr/>
          <a:lstStyle/>
          <a:p>
            <a:r>
              <a:rPr lang="en-US" dirty="0"/>
              <a:t>Critical Evaluation</a:t>
            </a:r>
          </a:p>
        </p:txBody>
      </p:sp>
      <p:sp>
        <p:nvSpPr>
          <p:cNvPr id="3" name="Content Placeholder 2">
            <a:extLst>
              <a:ext uri="{FF2B5EF4-FFF2-40B4-BE49-F238E27FC236}">
                <a16:creationId xmlns:a16="http://schemas.microsoft.com/office/drawing/2014/main" id="{28649283-FB88-BCA8-4A2C-08ED9F677FCF}"/>
              </a:ext>
            </a:extLst>
          </p:cNvPr>
          <p:cNvSpPr>
            <a:spLocks noGrp="1"/>
          </p:cNvSpPr>
          <p:nvPr>
            <p:ph idx="1"/>
          </p:nvPr>
        </p:nvSpPr>
        <p:spPr>
          <a:xfrm>
            <a:off x="1154954" y="2603500"/>
            <a:ext cx="6250187" cy="4127084"/>
          </a:xfrm>
        </p:spPr>
        <p:txBody>
          <a:bodyPr>
            <a:normAutofit fontScale="85000" lnSpcReduction="10000"/>
          </a:bodyPr>
          <a:lstStyle/>
          <a:p>
            <a:pPr>
              <a:lnSpc>
                <a:spcPct val="160000"/>
              </a:lnSpc>
            </a:pPr>
            <a:r>
              <a:rPr lang="en-US" dirty="0"/>
              <a:t>Attachment theory may help explain Shona’s separation distress (Duschinsky, 2020).</a:t>
            </a:r>
          </a:p>
          <a:p>
            <a:pPr>
              <a:lnSpc>
                <a:spcPct val="160000"/>
              </a:lnSpc>
            </a:pPr>
            <a:r>
              <a:rPr lang="en-US" dirty="0"/>
              <a:t>It enables a relationship-focused approach to early years practice</a:t>
            </a:r>
          </a:p>
          <a:p>
            <a:pPr>
              <a:lnSpc>
                <a:spcPct val="160000"/>
              </a:lnSpc>
            </a:pPr>
            <a:r>
              <a:rPr lang="en-US" dirty="0"/>
              <a:t>The theory may </a:t>
            </a:r>
            <a:r>
              <a:rPr lang="en-US" dirty="0" err="1"/>
              <a:t>underemphasise</a:t>
            </a:r>
            <a:r>
              <a:rPr lang="en-US" dirty="0"/>
              <a:t> language, culture and environment.</a:t>
            </a:r>
          </a:p>
          <a:p>
            <a:pPr>
              <a:lnSpc>
                <a:spcPct val="160000"/>
              </a:lnSpc>
            </a:pPr>
            <a:r>
              <a:rPr lang="en-US" dirty="0"/>
              <a:t>Attachment theory cannot explain all developmental influences alone.</a:t>
            </a:r>
          </a:p>
          <a:p>
            <a:pPr>
              <a:lnSpc>
                <a:spcPct val="160000"/>
              </a:lnSpc>
            </a:pPr>
            <a:r>
              <a:rPr lang="en-US" dirty="0"/>
              <a:t>Wider observation supports balanced professional judgement.</a:t>
            </a:r>
          </a:p>
        </p:txBody>
      </p:sp>
      <p:pic>
        <p:nvPicPr>
          <p:cNvPr id="4" name="Picture 3">
            <a:extLst>
              <a:ext uri="{FF2B5EF4-FFF2-40B4-BE49-F238E27FC236}">
                <a16:creationId xmlns:a16="http://schemas.microsoft.com/office/drawing/2014/main" id="{82450518-D386-369A-4C96-1B427CCFEC5A}"/>
              </a:ext>
            </a:extLst>
          </p:cNvPr>
          <p:cNvPicPr>
            <a:picLocks noChangeAspect="1"/>
          </p:cNvPicPr>
          <p:nvPr/>
        </p:nvPicPr>
        <p:blipFill>
          <a:blip r:embed="rId3"/>
          <a:stretch>
            <a:fillRect/>
          </a:stretch>
        </p:blipFill>
        <p:spPr>
          <a:xfrm>
            <a:off x="7732418" y="3228835"/>
            <a:ext cx="3959910" cy="2642353"/>
          </a:xfrm>
          <a:prstGeom prst="rect">
            <a:avLst/>
          </a:prstGeom>
          <a:ln>
            <a:noFill/>
          </a:ln>
          <a:effectLst>
            <a:softEdge rad="112500"/>
          </a:effectLst>
        </p:spPr>
      </p:pic>
    </p:spTree>
    <p:extLst>
      <p:ext uri="{BB962C8B-B14F-4D97-AF65-F5344CB8AC3E}">
        <p14:creationId xmlns:p14="http://schemas.microsoft.com/office/powerpoint/2010/main" val="2041174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494B9-AE67-5AC1-6172-840D6554F052}"/>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D76E9DAE-A279-27B1-CEE5-64E1871A8A91}"/>
              </a:ext>
            </a:extLst>
          </p:cNvPr>
          <p:cNvSpPr>
            <a:spLocks noGrp="1"/>
          </p:cNvSpPr>
          <p:nvPr>
            <p:ph idx="1"/>
          </p:nvPr>
        </p:nvSpPr>
        <p:spPr>
          <a:xfrm>
            <a:off x="1154954" y="2603500"/>
            <a:ext cx="9832836" cy="4007162"/>
          </a:xfrm>
        </p:spPr>
        <p:txBody>
          <a:bodyPr/>
          <a:lstStyle/>
          <a:p>
            <a:pPr>
              <a:lnSpc>
                <a:spcPct val="150000"/>
              </a:lnSpc>
            </a:pPr>
            <a:r>
              <a:rPr lang="en-US" dirty="0"/>
              <a:t>Emotional security may support Shona’s confident exploration.</a:t>
            </a:r>
          </a:p>
          <a:p>
            <a:pPr>
              <a:lnSpc>
                <a:spcPct val="150000"/>
              </a:lnSpc>
            </a:pPr>
            <a:r>
              <a:rPr lang="en-US" dirty="0"/>
              <a:t>A child's anxiety can be lessened through attachment-informed support.</a:t>
            </a:r>
          </a:p>
          <a:p>
            <a:pPr>
              <a:lnSpc>
                <a:spcPct val="150000"/>
              </a:lnSpc>
            </a:pPr>
            <a:r>
              <a:rPr lang="en-US" dirty="0"/>
              <a:t>She is shaped by nature and nurture</a:t>
            </a:r>
          </a:p>
          <a:p>
            <a:pPr>
              <a:lnSpc>
                <a:spcPct val="150000"/>
              </a:lnSpc>
            </a:pPr>
            <a:r>
              <a:rPr lang="en-US" dirty="0"/>
              <a:t>Staff should use evidence-based, child-</a:t>
            </a:r>
            <a:r>
              <a:rPr lang="en-US" dirty="0" err="1"/>
              <a:t>centred</a:t>
            </a:r>
            <a:r>
              <a:rPr lang="en-US" dirty="0"/>
              <a:t> strategies.</a:t>
            </a:r>
          </a:p>
          <a:p>
            <a:pPr>
              <a:lnSpc>
                <a:spcPct val="150000"/>
              </a:lnSpc>
            </a:pPr>
            <a:r>
              <a:rPr lang="en-US" dirty="0"/>
              <a:t>Bowlby provides useful insight, but not complete explanation.</a:t>
            </a:r>
          </a:p>
        </p:txBody>
      </p:sp>
    </p:spTree>
    <p:extLst>
      <p:ext uri="{BB962C8B-B14F-4D97-AF65-F5344CB8AC3E}">
        <p14:creationId xmlns:p14="http://schemas.microsoft.com/office/powerpoint/2010/main" val="628203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88459-05F0-D5B1-C737-2C389A370E0B}"/>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56FF4B92-A068-3594-D3F9-44F6C99F525C}"/>
              </a:ext>
            </a:extLst>
          </p:cNvPr>
          <p:cNvSpPr>
            <a:spLocks noGrp="1"/>
          </p:cNvSpPr>
          <p:nvPr>
            <p:ph idx="1"/>
          </p:nvPr>
        </p:nvSpPr>
        <p:spPr>
          <a:xfrm>
            <a:off x="838200" y="2365272"/>
            <a:ext cx="10884108" cy="4919949"/>
          </a:xfrm>
        </p:spPr>
        <p:txBody>
          <a:bodyPr>
            <a:normAutofit/>
          </a:bodyPr>
          <a:lstStyle/>
          <a:p>
            <a:r>
              <a:rPr lang="en-US" sz="1200" dirty="0"/>
              <a:t>Bowlby, J. (1979). The </a:t>
            </a:r>
            <a:r>
              <a:rPr lang="en-US" sz="1200" dirty="0" err="1"/>
              <a:t>bowlby-ainsworth</a:t>
            </a:r>
            <a:r>
              <a:rPr lang="en-US" sz="1200" dirty="0"/>
              <a:t> attachment theory. Behavioral and Brain Sciences, [online] 2(4), pp.637–638. doi:10.1017/S0140525X00064955. </a:t>
            </a:r>
          </a:p>
          <a:p>
            <a:r>
              <a:rPr lang="en-US" sz="1200" dirty="0" err="1"/>
              <a:t>Harmey</a:t>
            </a:r>
            <a:r>
              <a:rPr lang="en-US" sz="1200" dirty="0"/>
              <a:t>, S., Ang, L. and Grenier, J. (2022). A participatory approach to embedding evidence in practice to support early language and communication in a London nursery school. London Review of Education, [online] 20(1). Available at: https://eric.ed.gov/?id=EJ1365340 [Accessed 30 Sept. 2026].</a:t>
            </a:r>
          </a:p>
          <a:p>
            <a:r>
              <a:rPr lang="en-US" sz="1200" dirty="0"/>
              <a:t>Langer, K., Jentsch, V.L. and Wolf, O.T. (2023). Rapid effects of acute stress on cognitive emotion regulation. </a:t>
            </a:r>
            <a:r>
              <a:rPr lang="en-US" sz="1200" dirty="0" err="1"/>
              <a:t>Psychoneuroendocrinology</a:t>
            </a:r>
            <a:r>
              <a:rPr lang="en-US" sz="1200" dirty="0"/>
              <a:t>, 151, p.106054. doi:10.1016/j.psyneuen.2023.106054.</a:t>
            </a:r>
          </a:p>
          <a:p>
            <a:r>
              <a:rPr lang="en-US" sz="1200" dirty="0"/>
              <a:t>Archer, N. (2024). The development of birth to five matters guidance : Reflections on the critical agency and collective advocacy of an English early childhood coalition. Early Years Journal of International Research and Development, 44(5), pp.1–15. doi:10.1080/09575146.2024.2387343.</a:t>
            </a:r>
          </a:p>
          <a:p>
            <a:r>
              <a:rPr lang="en-US" sz="1200" dirty="0"/>
              <a:t>Berk, L.E. (2022). Development through the lifespan. [online] SAGE Publications. Available at: https://books.google.com/books?id=h8jVEAAAQBAJ [Accessed 30 Sept. 2026].</a:t>
            </a:r>
          </a:p>
          <a:p>
            <a:r>
              <a:rPr lang="en-US" sz="1200" dirty="0"/>
              <a:t>Brace, D. (2020). ‘Settling in’: Exploring the complexities of observing and responding to young children’s communications of distress as they start day care. Infant Observation, 23(3), pp.133–148. doi:10.1080/13698036.2021.1875869.</a:t>
            </a:r>
          </a:p>
          <a:p>
            <a:r>
              <a:rPr lang="en-US" sz="1200" dirty="0"/>
              <a:t>Duschinsky, R. (2020). Cornerstones of Attachment Research. [online] Oup.com. Available at: https://academic.oup.com/book/28760 [Accessed 30 Sept. 2026].</a:t>
            </a:r>
          </a:p>
        </p:txBody>
      </p:sp>
    </p:spTree>
    <p:extLst>
      <p:ext uri="{BB962C8B-B14F-4D97-AF65-F5344CB8AC3E}">
        <p14:creationId xmlns:p14="http://schemas.microsoft.com/office/powerpoint/2010/main" val="27650641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119</TotalTime>
  <Words>1437</Words>
  <Application>Microsoft Office PowerPoint</Application>
  <PresentationFormat>Widescreen</PresentationFormat>
  <Paragraphs>86</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 Boardroom</vt:lpstr>
      <vt:lpstr>Supporting Shona’s Development Through Bowlby’s Attachment Theory</vt:lpstr>
      <vt:lpstr>Presentation Outline</vt:lpstr>
      <vt:lpstr>Shona’s Developmental Needs</vt:lpstr>
      <vt:lpstr>Bowlby’s Attachment Theory</vt:lpstr>
      <vt:lpstr>Applying Bowlby to Shona</vt:lpstr>
      <vt:lpstr>Biological Influences</vt:lpstr>
      <vt:lpstr>Environmental Influences</vt:lpstr>
      <vt:lpstr>Practical Nursery Strategies</vt:lpstr>
      <vt:lpstr>Critical Evaluation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Shona’s Development Through Bowlby’s Attachment Theory</dc:title>
  <cp:lastModifiedBy>Faiza Khan</cp:lastModifiedBy>
  <cp:revision>1</cp:revision>
  <dcterms:created xsi:type="dcterms:W3CDTF">2026-09-30T12:39:24Z</dcterms:created>
  <dcterms:modified xsi:type="dcterms:W3CDTF">2026-10-12T07:03:01Z</dcterms:modified>
</cp:coreProperties>
</file>