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63" r:id="rId4"/>
    <p:sldId id="258" r:id="rId5"/>
    <p:sldId id="259" r:id="rId6"/>
    <p:sldId id="260" r:id="rId7"/>
    <p:sldId id="261" r:id="rId8"/>
    <p:sldId id="267" r:id="rId9"/>
    <p:sldId id="265" r:id="rId10"/>
    <p:sldId id="268" r:id="rId11"/>
    <p:sldId id="264"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3238497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2397058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4206516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6B93D0-03FB-4C0F-8442-1E31032A6E4E}"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1906927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6B93D0-03FB-4C0F-8442-1E31032A6E4E}" type="datetimeFigureOut">
              <a:rPr lang="en-GB" smtClean="0"/>
              <a:t>14/01/2021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791413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6B93D0-03FB-4C0F-8442-1E31032A6E4E}" type="datetimeFigureOut">
              <a:rPr lang="en-GB" smtClean="0"/>
              <a:t>14/01/2021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75869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6B93D0-03FB-4C0F-8442-1E31032A6E4E}" type="datetimeFigureOut">
              <a:rPr lang="en-GB" smtClean="0"/>
              <a:t>14/01/2021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917922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6B93D0-03FB-4C0F-8442-1E31032A6E4E}"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3192678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9B096-4B2A-4469-ACF1-C5C0441A352D}" type="slidenum">
              <a:rPr lang="en-GB" smtClean="0"/>
              <a:t>‹#›</a:t>
            </a:fld>
            <a:endParaRPr lang="en-GB"/>
          </a:p>
        </p:txBody>
      </p:sp>
      <p:sp>
        <p:nvSpPr>
          <p:cNvPr id="5" name="Date Placeholder 4"/>
          <p:cNvSpPr>
            <a:spLocks noGrp="1"/>
          </p:cNvSpPr>
          <p:nvPr>
            <p:ph type="dt" sz="half" idx="10"/>
          </p:nvPr>
        </p:nvSpPr>
        <p:spPr/>
        <p:txBody>
          <a:bodyPr/>
          <a:lstStyle/>
          <a:p>
            <a:fld id="{EE6B93D0-03FB-4C0F-8442-1E31032A6E4E}" type="datetimeFigureOut">
              <a:rPr lang="en-GB" smtClean="0"/>
              <a:t>14/01/2021</a:t>
            </a:fld>
            <a:endParaRPr lang="en-GB"/>
          </a:p>
        </p:txBody>
      </p:sp>
    </p:spTree>
    <p:extLst>
      <p:ext uri="{BB962C8B-B14F-4D97-AF65-F5344CB8AC3E}">
        <p14:creationId xmlns:p14="http://schemas.microsoft.com/office/powerpoint/2010/main" val="1971695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2980745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1132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1129659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2334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4035670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2526461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3529269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6B93D0-03FB-4C0F-8442-1E31032A6E4E}" type="datetimeFigureOut">
              <a:rPr lang="en-GB" smtClean="0"/>
              <a:t>14/01/2021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689B096-4B2A-4469-ACF1-C5C0441A352D}" type="slidenum">
              <a:rPr lang="en-GB" smtClean="0"/>
              <a:t>‹#›</a:t>
            </a:fld>
            <a:endParaRPr lang="en-GB"/>
          </a:p>
        </p:txBody>
      </p:sp>
    </p:spTree>
    <p:extLst>
      <p:ext uri="{BB962C8B-B14F-4D97-AF65-F5344CB8AC3E}">
        <p14:creationId xmlns:p14="http://schemas.microsoft.com/office/powerpoint/2010/main" val="181131821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www.legislation.gov.uk/ukpga/Geo5/23-24/12/contents" TargetMode="External"/><Relationship Id="rId13" Type="http://schemas.openxmlformats.org/officeDocument/2006/relationships/hyperlink" Target="http://www.legislation.gov.uk/ukpga/2005/9/contents" TargetMode="External"/><Relationship Id="rId3" Type="http://schemas.openxmlformats.org/officeDocument/2006/relationships/hyperlink" Target="http://www.legislation.gov.uk/uksi/2014/2936/contents/made" TargetMode="External"/><Relationship Id="rId7" Type="http://schemas.openxmlformats.org/officeDocument/2006/relationships/hyperlink" Target="http://www.legislation.gov.uk/ukpga/2004/31/contents" TargetMode="External"/><Relationship Id="rId12" Type="http://schemas.openxmlformats.org/officeDocument/2006/relationships/hyperlink" Target="http://www.legislation.gov.uk/uksi/2012/1916/contents/made" TargetMode="External"/><Relationship Id="rId2" Type="http://schemas.openxmlformats.org/officeDocument/2006/relationships/hyperlink" Target="http://www.legislation.gov.uk/ukpga/2014/23/contents" TargetMode="External"/><Relationship Id="rId1" Type="http://schemas.openxmlformats.org/officeDocument/2006/relationships/slideLayout" Target="../slideLayouts/slideLayout2.xml"/><Relationship Id="rId6" Type="http://schemas.openxmlformats.org/officeDocument/2006/relationships/hyperlink" Target="http://www.legislation.gov.uk/ukpga/1989/41/contents" TargetMode="External"/><Relationship Id="rId11" Type="http://schemas.openxmlformats.org/officeDocument/2006/relationships/hyperlink" Target="http://www.legislation.gov.uk/ukpga/1968/67" TargetMode="External"/><Relationship Id="rId5" Type="http://schemas.openxmlformats.org/officeDocument/2006/relationships/hyperlink" Target="http://www.legislation.gov.uk/ukpga/2009/15/section/1" TargetMode="External"/><Relationship Id="rId15" Type="http://schemas.openxmlformats.org/officeDocument/2006/relationships/hyperlink" Target="https://www.gov.uk/government/uploads/system/uploads/attachment_data/file/396918/Code_of_Practice.pdf" TargetMode="External"/><Relationship Id="rId10" Type="http://schemas.openxmlformats.org/officeDocument/2006/relationships/hyperlink" Target="http://www.legislation.gov.uk/ukpga/1998/42/schedule/1" TargetMode="External"/><Relationship Id="rId4" Type="http://schemas.openxmlformats.org/officeDocument/2006/relationships/hyperlink" Target="http://www.legislation.gov.uk/uksi/2015/64/pdfs/uksi_20150064_en.pdf" TargetMode="External"/><Relationship Id="rId9" Type="http://schemas.openxmlformats.org/officeDocument/2006/relationships/hyperlink" Target="http://www.legislation.gov.uk/ukpga/2010/15/contents" TargetMode="External"/><Relationship Id="rId14" Type="http://schemas.openxmlformats.org/officeDocument/2006/relationships/hyperlink" Target="http://www.legislation.gov.uk/ukpga/2007/12/content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onlinelibrary.wiley.com/doi/full/10.1002/nop2.597#nop2597-bib-002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1A3F4-61C6-46BB-8AEF-F860ED596D78}"/>
              </a:ext>
            </a:extLst>
          </p:cNvPr>
          <p:cNvSpPr>
            <a:spLocks noGrp="1"/>
          </p:cNvSpPr>
          <p:nvPr>
            <p:ph type="ctrTitle"/>
          </p:nvPr>
        </p:nvSpPr>
        <p:spPr>
          <a:xfrm>
            <a:off x="4419136" y="323851"/>
            <a:ext cx="6960759" cy="2343462"/>
          </a:xfrm>
        </p:spPr>
        <p:txBody>
          <a:bodyPr>
            <a:normAutofit/>
          </a:bodyPr>
          <a:lstStyle/>
          <a:p>
            <a:pPr algn="l">
              <a:spcBef>
                <a:spcPts val="600"/>
              </a:spcBef>
              <a:spcAft>
                <a:spcPts val="600"/>
              </a:spcAft>
            </a:pPr>
            <a:r>
              <a:rPr lang="en-GB" sz="4800" dirty="0">
                <a:solidFill>
                  <a:srgbClr val="FFFFFF"/>
                </a:solidFill>
                <a:latin typeface="Times New Roman" panose="02020603050405020304" pitchFamily="18" charset="0"/>
                <a:cs typeface="Times New Roman" panose="02020603050405020304" pitchFamily="18" charset="0"/>
              </a:rPr>
              <a:t>1804381</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SJSS6004</a:t>
            </a:r>
            <a:b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Assessment 2</a:t>
            </a:r>
            <a:endParaRPr lang="en-GB" sz="48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B044D69-7DA5-4E97-AF36-4CA4D7302A52}"/>
              </a:ext>
            </a:extLst>
          </p:cNvPr>
          <p:cNvSpPr>
            <a:spLocks noGrp="1"/>
          </p:cNvSpPr>
          <p:nvPr>
            <p:ph type="subTitle" idx="1"/>
          </p:nvPr>
        </p:nvSpPr>
        <p:spPr>
          <a:xfrm>
            <a:off x="3694477" y="3625849"/>
            <a:ext cx="8410075" cy="2517245"/>
          </a:xfrm>
        </p:spPr>
        <p:txBody>
          <a:bodyPr>
            <a:noAutofit/>
          </a:bodyPr>
          <a:lstStyle/>
          <a:p>
            <a:pPr algn="l" fontAlgn="base" hangingPunct="0"/>
            <a:r>
              <a:rPr lang="en-GB" sz="4400" i="1" dirty="0">
                <a:solidFill>
                  <a:srgbClr val="FFFFFF">
                    <a:alpha val="70000"/>
                  </a:srgbClr>
                </a:solidFill>
                <a:latin typeface="Times New Roman" panose="02020603050405020304" pitchFamily="18" charset="0"/>
                <a:ea typeface="Times New Roman" panose="02020603050405020304" pitchFamily="18" charset="0"/>
              </a:rPr>
              <a:t>‘P</a:t>
            </a:r>
            <a:r>
              <a:rPr lang="en-GB" sz="4400" i="1" dirty="0">
                <a:solidFill>
                  <a:srgbClr val="FFFFFF">
                    <a:alpha val="70000"/>
                  </a:srgbClr>
                </a:solidFill>
                <a:effectLst/>
                <a:latin typeface="Times New Roman" panose="02020603050405020304" pitchFamily="18" charset="0"/>
                <a:ea typeface="Times New Roman" panose="02020603050405020304" pitchFamily="18" charset="0"/>
              </a:rPr>
              <a:t>erson Centred Practice’ should be ‘applied’ equally to all accessing Health and Social Care provision.  </a:t>
            </a:r>
            <a:endParaRPr lang="en-GB" sz="4400" dirty="0">
              <a:solidFill>
                <a:srgbClr val="FFFFFF">
                  <a:alpha val="70000"/>
                </a:srgbClr>
              </a:solidFill>
              <a:effectLst/>
              <a:latin typeface="Times New Roman" panose="02020603050405020304" pitchFamily="18" charset="0"/>
              <a:ea typeface="Times New Roman" panose="02020603050405020304" pitchFamily="18" charset="0"/>
            </a:endParaRPr>
          </a:p>
          <a:p>
            <a:pPr algn="l"/>
            <a:r>
              <a:rPr lang="en-GB" sz="4400" i="1" dirty="0">
                <a:solidFill>
                  <a:srgbClr val="FFFFFF">
                    <a:alpha val="70000"/>
                  </a:srgbClr>
                </a:solidFill>
                <a:effectLst/>
                <a:latin typeface="Times New Roman" panose="02020603050405020304" pitchFamily="18" charset="0"/>
                <a:ea typeface="Times New Roman" panose="02020603050405020304" pitchFamily="18" charset="0"/>
              </a:rPr>
              <a:t>Critically discuss this statement. </a:t>
            </a:r>
            <a:endParaRPr lang="en-GB" sz="4400" dirty="0">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69919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DEBCC-30C1-4166-9045-46F047B01543}"/>
              </a:ext>
            </a:extLst>
          </p:cNvPr>
          <p:cNvSpPr>
            <a:spLocks noGrp="1"/>
          </p:cNvSpPr>
          <p:nvPr>
            <p:ph type="title"/>
          </p:nvPr>
        </p:nvSpPr>
        <p:spPr>
          <a:xfrm>
            <a:off x="448733" y="228600"/>
            <a:ext cx="11413067" cy="914400"/>
          </a:xfrm>
        </p:spPr>
        <p:txBody>
          <a:bodyPr vert="horz" lIns="91440" tIns="45720" rIns="91440" bIns="45720" rtlCol="0">
            <a:noAutofit/>
          </a:bodyPr>
          <a:lstStyle/>
          <a:p>
            <a:r>
              <a:rPr lang="en-US" sz="4400" dirty="0">
                <a:solidFill>
                  <a:schemeClr val="accent2">
                    <a:lumMod val="50000"/>
                  </a:schemeClr>
                </a:solidFill>
                <a:latin typeface="Times New Roman" panose="02020603050405020304" pitchFamily="18" charset="0"/>
                <a:cs typeface="Times New Roman" panose="02020603050405020304" pitchFamily="18" charset="0"/>
              </a:rPr>
              <a:t>What is person-centred practice???</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F152041-425A-4BD3-AACC-D8527D9C8736}"/>
              </a:ext>
            </a:extLst>
          </p:cNvPr>
          <p:cNvSpPr>
            <a:spLocks noGrp="1"/>
          </p:cNvSpPr>
          <p:nvPr>
            <p:ph idx="1"/>
          </p:nvPr>
        </p:nvSpPr>
        <p:spPr>
          <a:xfrm>
            <a:off x="185739" y="1130169"/>
            <a:ext cx="11787186" cy="5533097"/>
          </a:xfrm>
        </p:spPr>
        <p:txBody>
          <a:bodyPr vert="horz" lIns="91440" tIns="45720" rIns="91440" bIns="45720" rtlCol="0">
            <a:normAutofit/>
          </a:bodyPr>
          <a:lstStyle/>
          <a:p>
            <a:pPr marL="0" indent="0">
              <a:lnSpc>
                <a:spcPct val="90000"/>
              </a:lnSpc>
              <a:buNone/>
            </a:pPr>
            <a:r>
              <a:rPr lang="en-US" dirty="0">
                <a:latin typeface="Times New Roman" panose="02020603050405020304" pitchFamily="18" charset="0"/>
                <a:cs typeface="Times New Roman" panose="02020603050405020304" pitchFamily="18" charset="0"/>
              </a:rPr>
              <a:t>Person-centred practice is:-</a:t>
            </a:r>
          </a:p>
          <a:p>
            <a:pPr>
              <a:lnSpc>
                <a:spcPct val="90000"/>
              </a:lnSpc>
            </a:pPr>
            <a:r>
              <a:rPr lang="en-US" dirty="0">
                <a:latin typeface="Times New Roman" panose="02020603050405020304" pitchFamily="18" charset="0"/>
                <a:cs typeface="Times New Roman" panose="02020603050405020304" pitchFamily="18" charset="0"/>
              </a:rPr>
              <a:t>Having respect for people’s values and making sure people are at the centre of their care </a:t>
            </a:r>
          </a:p>
          <a:p>
            <a:pPr>
              <a:lnSpc>
                <a:spcPct val="90000"/>
              </a:lnSpc>
            </a:pPr>
            <a:r>
              <a:rPr lang="en-US" dirty="0">
                <a:latin typeface="Times New Roman" panose="02020603050405020304" pitchFamily="18" charset="0"/>
                <a:cs typeface="Times New Roman" panose="02020603050405020304" pitchFamily="18" charset="0"/>
              </a:rPr>
              <a:t>Consider people’s preferences and what needs they have</a:t>
            </a:r>
          </a:p>
          <a:p>
            <a:pPr>
              <a:lnSpc>
                <a:spcPct val="90000"/>
              </a:lnSpc>
            </a:pPr>
            <a:r>
              <a:rPr lang="en-US" dirty="0">
                <a:latin typeface="Times New Roman" panose="02020603050405020304" pitchFamily="18" charset="0"/>
                <a:cs typeface="Times New Roman" panose="02020603050405020304" pitchFamily="18" charset="0"/>
              </a:rPr>
              <a:t>Working as a team to ensure there is good communication, information and education </a:t>
            </a:r>
          </a:p>
          <a:p>
            <a:pPr>
              <a:lnSpc>
                <a:spcPct val="90000"/>
              </a:lnSpc>
            </a:pPr>
            <a:r>
              <a:rPr lang="en-US" dirty="0">
                <a:latin typeface="Times New Roman" panose="02020603050405020304" pitchFamily="18" charset="0"/>
                <a:cs typeface="Times New Roman" panose="02020603050405020304" pitchFamily="18" charset="0"/>
              </a:rPr>
              <a:t>Ensuring people are physically and mentally comfortable and safe </a:t>
            </a:r>
          </a:p>
          <a:p>
            <a:pPr>
              <a:lnSpc>
                <a:spcPct val="90000"/>
              </a:lnSpc>
            </a:pPr>
            <a:r>
              <a:rPr lang="en-US" dirty="0">
                <a:latin typeface="Times New Roman" panose="02020603050405020304" pitchFamily="18" charset="0"/>
                <a:cs typeface="Times New Roman" panose="02020603050405020304" pitchFamily="18" charset="0"/>
              </a:rPr>
              <a:t>Emotional support</a:t>
            </a:r>
          </a:p>
          <a:p>
            <a:pPr>
              <a:lnSpc>
                <a:spcPct val="90000"/>
              </a:lnSpc>
            </a:pPr>
            <a:r>
              <a:rPr lang="en-US" dirty="0">
                <a:latin typeface="Times New Roman" panose="02020603050405020304" pitchFamily="18" charset="0"/>
                <a:cs typeface="Times New Roman" panose="02020603050405020304" pitchFamily="18" charset="0"/>
              </a:rPr>
              <a:t>Ensuring family and friends are involved</a:t>
            </a:r>
          </a:p>
          <a:p>
            <a:pPr>
              <a:lnSpc>
                <a:spcPct val="90000"/>
              </a:lnSpc>
            </a:pPr>
            <a:r>
              <a:rPr lang="en-US" dirty="0">
                <a:latin typeface="Times New Roman" panose="02020603050405020304" pitchFamily="18" charset="0"/>
                <a:cs typeface="Times New Roman" panose="02020603050405020304" pitchFamily="18" charset="0"/>
              </a:rPr>
              <a:t>Making sure there is progression between and within services </a:t>
            </a:r>
          </a:p>
          <a:p>
            <a:pPr>
              <a:lnSpc>
                <a:spcPct val="90000"/>
              </a:lnSpc>
            </a:pPr>
            <a:r>
              <a:rPr lang="en-US" dirty="0">
                <a:latin typeface="Times New Roman" panose="02020603050405020304" pitchFamily="18" charset="0"/>
                <a:cs typeface="Times New Roman" panose="02020603050405020304" pitchFamily="18" charset="0"/>
              </a:rPr>
              <a:t>Ensuring people have the right access to the appropriate care when they need it.</a:t>
            </a:r>
          </a:p>
          <a:p>
            <a:pPr marL="0" indent="0">
              <a:lnSpc>
                <a:spcPct val="90000"/>
              </a:lnSpc>
              <a:buNone/>
            </a:pPr>
            <a:r>
              <a:rPr lang="en-US" dirty="0">
                <a:latin typeface="Times New Roman" panose="02020603050405020304" pitchFamily="18" charset="0"/>
                <a:cs typeface="Times New Roman" panose="02020603050405020304" pitchFamily="18" charset="0"/>
              </a:rPr>
              <a:t>                                                                                                                                          (</a:t>
            </a:r>
            <a:r>
              <a:rPr lang="en-US" b="0" i="0" dirty="0">
                <a:effectLst/>
                <a:latin typeface="Times New Roman" panose="02020603050405020304" pitchFamily="18" charset="0"/>
                <a:cs typeface="Times New Roman" panose="02020603050405020304" pitchFamily="18" charset="0"/>
              </a:rPr>
              <a:t>Health innovation network, 2021).</a:t>
            </a:r>
            <a:endParaRPr lang="en-US" dirty="0">
              <a:latin typeface="Times New Roman" panose="02020603050405020304" pitchFamily="18" charset="0"/>
              <a:cs typeface="Times New Roman" panose="02020603050405020304" pitchFamily="18" charset="0"/>
            </a:endParaRPr>
          </a:p>
          <a:p>
            <a:pPr>
              <a:lnSpc>
                <a:spcPct val="90000"/>
              </a:lnSpc>
            </a:pPr>
            <a:r>
              <a:rPr lang="en-US" b="0" i="0" dirty="0">
                <a:effectLst/>
                <a:latin typeface="Times New Roman" panose="02020603050405020304" pitchFamily="18" charset="0"/>
                <a:cs typeface="Times New Roman" panose="02020603050405020304" pitchFamily="18" charset="0"/>
              </a:rPr>
              <a:t>PCP is an ongoing approach and has been for years, originally </a:t>
            </a:r>
            <a:r>
              <a:rPr lang="en-US" dirty="0">
                <a:latin typeface="Times New Roman" panose="02020603050405020304" pitchFamily="18" charset="0"/>
                <a:cs typeface="Times New Roman" panose="02020603050405020304" pitchFamily="18" charset="0"/>
              </a:rPr>
              <a:t>portrayed</a:t>
            </a:r>
            <a:r>
              <a:rPr lang="en-US" b="0" i="0" dirty="0">
                <a:effectLst/>
                <a:latin typeface="Times New Roman" panose="02020603050405020304" pitchFamily="18" charset="0"/>
                <a:cs typeface="Times New Roman" panose="02020603050405020304" pitchFamily="18" charset="0"/>
              </a:rPr>
              <a:t> by Edith Balint in 1969 as “understanding </a:t>
            </a:r>
          </a:p>
          <a:p>
            <a:pPr marL="0" indent="0">
              <a:lnSpc>
                <a:spcPct val="90000"/>
              </a:lnSpc>
              <a:buNone/>
            </a:pPr>
            <a:r>
              <a:rPr lang="en-US" dirty="0">
                <a:latin typeface="Times New Roman" panose="02020603050405020304" pitchFamily="18" charset="0"/>
                <a:cs typeface="Times New Roman" panose="02020603050405020304" pitchFamily="18" charset="0"/>
              </a:rPr>
              <a:t>      </a:t>
            </a:r>
            <a:r>
              <a:rPr lang="en-US" b="0" i="0" dirty="0">
                <a:effectLst/>
                <a:latin typeface="Times New Roman" panose="02020603050405020304" pitchFamily="18" charset="0"/>
                <a:cs typeface="Times New Roman" panose="02020603050405020304" pitchFamily="18" charset="0"/>
              </a:rPr>
              <a:t>the patient as a unique human being” </a:t>
            </a:r>
            <a:r>
              <a:rPr lang="en-US" dirty="0">
                <a:latin typeface="Times New Roman" panose="02020603050405020304" pitchFamily="18" charset="0"/>
                <a:cs typeface="Times New Roman" panose="02020603050405020304" pitchFamily="18" charset="0"/>
              </a:rPr>
              <a:t>(Balint,1969).</a:t>
            </a:r>
            <a:endParaRPr lang="en-US" b="0" i="0" dirty="0">
              <a:effectLst/>
              <a:latin typeface="Times New Roman" panose="02020603050405020304" pitchFamily="18" charset="0"/>
              <a:cs typeface="Times New Roman" panose="02020603050405020304" pitchFamily="18" charset="0"/>
            </a:endParaRPr>
          </a:p>
          <a:p>
            <a:pPr>
              <a:lnSpc>
                <a:spcPct val="90000"/>
              </a:lnSpc>
            </a:pPr>
            <a:endParaRPr lang="en-US" sz="900" dirty="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53860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2F26-6C9E-425E-9228-00FE1FE6BAEC}"/>
              </a:ext>
            </a:extLst>
          </p:cNvPr>
          <p:cNvSpPr>
            <a:spLocks noGrp="1"/>
          </p:cNvSpPr>
          <p:nvPr>
            <p:ph type="title"/>
          </p:nvPr>
        </p:nvSpPr>
        <p:spPr>
          <a:xfrm>
            <a:off x="271462" y="228599"/>
            <a:ext cx="11649076" cy="1057275"/>
          </a:xfrm>
        </p:spPr>
        <p:txBody>
          <a:bodyPr anchor="ctr">
            <a:noAutofit/>
          </a:bodyPr>
          <a:lstStyle/>
          <a:p>
            <a:br>
              <a:rPr lang="en-US" sz="4400" b="0" i="0" dirty="0">
                <a:solidFill>
                  <a:srgbClr val="231F20"/>
                </a:solidFill>
                <a:effectLst/>
                <a:latin typeface="Times New Roman" panose="02020603050405020304" pitchFamily="18" charset="0"/>
                <a:cs typeface="Times New Roman" panose="02020603050405020304" pitchFamily="18" charset="0"/>
              </a:rPr>
            </a:br>
            <a:br>
              <a:rPr lang="en-US" sz="4400" b="0" i="0" dirty="0">
                <a:solidFill>
                  <a:srgbClr val="231F20"/>
                </a:solidFill>
                <a:effectLst/>
                <a:latin typeface="Times New Roman" panose="02020603050405020304" pitchFamily="18" charset="0"/>
                <a:cs typeface="Times New Roman" panose="02020603050405020304" pitchFamily="18" charset="0"/>
              </a:rPr>
            </a:br>
            <a:r>
              <a:rPr lang="en-US" sz="4400" b="0" i="0" dirty="0">
                <a:solidFill>
                  <a:schemeClr val="accent2">
                    <a:lumMod val="50000"/>
                  </a:schemeClr>
                </a:solidFill>
                <a:effectLst/>
                <a:latin typeface="Times New Roman" panose="02020603050405020304" pitchFamily="18" charset="0"/>
                <a:cs typeface="Times New Roman" panose="02020603050405020304" pitchFamily="18" charset="0"/>
              </a:rPr>
              <a:t>Person-centred practice framework. </a:t>
            </a:r>
            <a:br>
              <a:rPr lang="en-US" sz="4400" b="0" i="0" dirty="0">
                <a:solidFill>
                  <a:srgbClr val="4F4C4D"/>
                </a:solidFill>
                <a:effectLst/>
                <a:latin typeface="Times New Roman" panose="02020603050405020304" pitchFamily="18" charset="0"/>
                <a:cs typeface="Times New Roman" panose="02020603050405020304" pitchFamily="18" charset="0"/>
              </a:rPr>
            </a:br>
            <a:br>
              <a:rPr lang="en-US" sz="4800" b="0" i="0" dirty="0">
                <a:solidFill>
                  <a:srgbClr val="231F20"/>
                </a:solidFill>
                <a:effectLst/>
                <a:latin typeface="ffd"/>
              </a:rPr>
            </a:br>
            <a:endParaRPr lang="en-GB" sz="4800" dirty="0"/>
          </a:p>
        </p:txBody>
      </p:sp>
      <p:sp>
        <p:nvSpPr>
          <p:cNvPr id="10" name="Content Placeholder 9">
            <a:extLst>
              <a:ext uri="{FF2B5EF4-FFF2-40B4-BE49-F238E27FC236}">
                <a16:creationId xmlns:a16="http://schemas.microsoft.com/office/drawing/2014/main" id="{EE162310-AC0B-47B3-B00B-F041C4F1205B}"/>
              </a:ext>
            </a:extLst>
          </p:cNvPr>
          <p:cNvSpPr>
            <a:spLocks noGrp="1"/>
          </p:cNvSpPr>
          <p:nvPr>
            <p:ph idx="1"/>
          </p:nvPr>
        </p:nvSpPr>
        <p:spPr>
          <a:xfrm>
            <a:off x="152400" y="1157287"/>
            <a:ext cx="4233864" cy="5472114"/>
          </a:xfrm>
        </p:spPr>
        <p:txBody>
          <a:bodyPr>
            <a:normAutofit/>
          </a:bodyPr>
          <a:lstStyle/>
          <a:p>
            <a:pPr marL="0" indent="0">
              <a:buNone/>
            </a:pPr>
            <a:endParaRPr lang="en-US" sz="1900" b="0" dirty="0">
              <a:solidFill>
                <a:srgbClr val="1C1D1E"/>
              </a:solidFill>
              <a:effectLst/>
              <a:latin typeface="Times New Roman" panose="02020603050405020304" pitchFamily="18" charset="0"/>
              <a:cs typeface="Times New Roman" panose="02020603050405020304" pitchFamily="18" charset="0"/>
            </a:endParaRPr>
          </a:p>
          <a:p>
            <a:pPr marL="0" indent="0">
              <a:buNone/>
            </a:pPr>
            <a:endParaRPr lang="en-US" sz="1900" dirty="0">
              <a:solidFill>
                <a:srgbClr val="1C1D1E"/>
              </a:solidFill>
              <a:latin typeface="Times New Roman" panose="02020603050405020304" pitchFamily="18" charset="0"/>
              <a:cs typeface="Times New Roman" panose="02020603050405020304" pitchFamily="18" charset="0"/>
            </a:endParaRPr>
          </a:p>
          <a:p>
            <a:pPr marL="0" indent="0">
              <a:buNone/>
            </a:pPr>
            <a:endParaRPr lang="en-US" sz="1900" b="0" dirty="0">
              <a:solidFill>
                <a:srgbClr val="1C1D1E"/>
              </a:solidFill>
              <a:effectLst/>
              <a:latin typeface="Times New Roman" panose="02020603050405020304" pitchFamily="18" charset="0"/>
              <a:cs typeface="Times New Roman" panose="02020603050405020304" pitchFamily="18" charset="0"/>
            </a:endParaRPr>
          </a:p>
          <a:p>
            <a:pPr marL="0" indent="0">
              <a:buNone/>
            </a:pPr>
            <a:r>
              <a:rPr lang="en-US" sz="1900" b="0" dirty="0">
                <a:solidFill>
                  <a:srgbClr val="1C1D1E"/>
                </a:solidFill>
                <a:effectLst/>
                <a:latin typeface="Times New Roman" panose="02020603050405020304" pitchFamily="18" charset="0"/>
                <a:cs typeface="Times New Roman" panose="02020603050405020304" pitchFamily="18" charset="0"/>
              </a:rPr>
              <a:t>The PCPF module is made up of five sections with several concepts within each one.</a:t>
            </a:r>
          </a:p>
          <a:p>
            <a:pPr marL="0" indent="0">
              <a:buNone/>
            </a:pPr>
            <a:endParaRPr lang="en-US" sz="1900" dirty="0">
              <a:solidFill>
                <a:srgbClr val="1C1D1E"/>
              </a:solidFill>
              <a:latin typeface="Times New Roman" panose="02020603050405020304" pitchFamily="18" charset="0"/>
              <a:cs typeface="Times New Roman" panose="02020603050405020304" pitchFamily="18" charset="0"/>
            </a:endParaRPr>
          </a:p>
          <a:p>
            <a:r>
              <a:rPr lang="en-US" sz="1900" b="0" dirty="0">
                <a:solidFill>
                  <a:srgbClr val="1C1D1E"/>
                </a:solidFill>
                <a:effectLst/>
                <a:latin typeface="Times New Roman" panose="02020603050405020304" pitchFamily="18" charset="0"/>
                <a:cs typeface="Times New Roman" panose="02020603050405020304" pitchFamily="18" charset="0"/>
              </a:rPr>
              <a:t>Macro Context</a:t>
            </a:r>
            <a:r>
              <a:rPr lang="en-US" sz="1900" dirty="0">
                <a:solidFill>
                  <a:srgbClr val="1C1D1E"/>
                </a:solidFill>
                <a:latin typeface="Times New Roman" panose="02020603050405020304" pitchFamily="18" charset="0"/>
                <a:cs typeface="Times New Roman" panose="02020603050405020304" pitchFamily="18" charset="0"/>
              </a:rPr>
              <a:t> </a:t>
            </a:r>
          </a:p>
          <a:p>
            <a:r>
              <a:rPr lang="en-US" sz="1900" b="0" dirty="0">
                <a:solidFill>
                  <a:srgbClr val="1C1D1E"/>
                </a:solidFill>
                <a:effectLst/>
                <a:latin typeface="Times New Roman" panose="02020603050405020304" pitchFamily="18" charset="0"/>
                <a:cs typeface="Times New Roman" panose="02020603050405020304" pitchFamily="18" charset="0"/>
              </a:rPr>
              <a:t>Prerequisites </a:t>
            </a:r>
          </a:p>
          <a:p>
            <a:r>
              <a:rPr lang="en-US" sz="1900" b="0" dirty="0">
                <a:solidFill>
                  <a:srgbClr val="1C1D1E"/>
                </a:solidFill>
                <a:effectLst/>
                <a:latin typeface="Times New Roman" panose="02020603050405020304" pitchFamily="18" charset="0"/>
                <a:cs typeface="Times New Roman" panose="02020603050405020304" pitchFamily="18" charset="0"/>
              </a:rPr>
              <a:t>The care environment</a:t>
            </a:r>
            <a:r>
              <a:rPr lang="en-US" sz="1900" dirty="0">
                <a:solidFill>
                  <a:srgbClr val="1C1D1E"/>
                </a:solidFill>
                <a:latin typeface="Times New Roman" panose="02020603050405020304" pitchFamily="18" charset="0"/>
                <a:cs typeface="Times New Roman" panose="02020603050405020304" pitchFamily="18" charset="0"/>
              </a:rPr>
              <a:t> </a:t>
            </a:r>
          </a:p>
          <a:p>
            <a:r>
              <a:rPr lang="en-US" sz="1900" b="0" dirty="0">
                <a:solidFill>
                  <a:srgbClr val="1C1D1E"/>
                </a:solidFill>
                <a:effectLst/>
                <a:latin typeface="Times New Roman" panose="02020603050405020304" pitchFamily="18" charset="0"/>
                <a:cs typeface="Times New Roman" panose="02020603050405020304" pitchFamily="18" charset="0"/>
              </a:rPr>
              <a:t>Person‐centred processes</a:t>
            </a:r>
          </a:p>
          <a:p>
            <a:r>
              <a:rPr lang="en-US" sz="1900" b="0" dirty="0">
                <a:solidFill>
                  <a:srgbClr val="1C1D1E"/>
                </a:solidFill>
                <a:effectLst/>
                <a:latin typeface="Times New Roman" panose="02020603050405020304" pitchFamily="18" charset="0"/>
                <a:cs typeface="Times New Roman" panose="02020603050405020304" pitchFamily="18" charset="0"/>
              </a:rPr>
              <a:t>Person‐centred outcomes</a:t>
            </a:r>
          </a:p>
          <a:p>
            <a:pPr marL="0" indent="0" algn="r">
              <a:buNone/>
            </a:pPr>
            <a:r>
              <a:rPr lang="en-US" b="0" i="0" dirty="0">
                <a:solidFill>
                  <a:srgbClr val="231F20"/>
                </a:solidFill>
                <a:effectLst/>
                <a:latin typeface="Times New Roman" panose="02020603050405020304" pitchFamily="18" charset="0"/>
                <a:cs typeface="Times New Roman" panose="02020603050405020304" pitchFamily="18" charset="0"/>
              </a:rPr>
              <a:t>(McCormack &amp; McCance, 2017).</a:t>
            </a:r>
            <a:endParaRPr lang="en-US" b="0" dirty="0">
              <a:solidFill>
                <a:srgbClr val="1C1D1E"/>
              </a:solidFill>
              <a:effectLst/>
              <a:latin typeface="Times New Roman" panose="02020603050405020304" pitchFamily="18" charset="0"/>
              <a:cs typeface="Times New Roman" panose="02020603050405020304" pitchFamily="18" charset="0"/>
            </a:endParaRPr>
          </a:p>
          <a:p>
            <a:endParaRPr lang="en-US" sz="2000" b="0" i="0" dirty="0">
              <a:solidFill>
                <a:srgbClr val="1C1D1E"/>
              </a:solidFill>
              <a:effectLst/>
              <a:latin typeface="Open Sans"/>
            </a:endParaRPr>
          </a:p>
          <a:p>
            <a:endParaRPr lang="en-US" dirty="0"/>
          </a:p>
        </p:txBody>
      </p:sp>
      <p:pic>
        <p:nvPicPr>
          <p:cNvPr id="6" name="Content Placeholder 5" descr="Diagram&#10;&#10;Description automatically generated">
            <a:extLst>
              <a:ext uri="{FF2B5EF4-FFF2-40B4-BE49-F238E27FC236}">
                <a16:creationId xmlns:a16="http://schemas.microsoft.com/office/drawing/2014/main" id="{A311B8C9-9AB2-4369-9409-EA1D582EBD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586288" y="1157287"/>
            <a:ext cx="7453313" cy="5472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6515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7B8A-2663-4341-B4AF-9022A70ED185}"/>
              </a:ext>
            </a:extLst>
          </p:cNvPr>
          <p:cNvSpPr>
            <a:spLocks noGrp="1"/>
          </p:cNvSpPr>
          <p:nvPr>
            <p:ph type="title"/>
          </p:nvPr>
        </p:nvSpPr>
        <p:spPr>
          <a:xfrm>
            <a:off x="200025" y="271462"/>
            <a:ext cx="11791950" cy="785813"/>
          </a:xfrm>
        </p:spPr>
        <p:txBody>
          <a:bodyPr>
            <a:norm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What is health and social care???</a:t>
            </a:r>
          </a:p>
        </p:txBody>
      </p:sp>
      <p:sp>
        <p:nvSpPr>
          <p:cNvPr id="7" name="Content Placeholder 6">
            <a:extLst>
              <a:ext uri="{FF2B5EF4-FFF2-40B4-BE49-F238E27FC236}">
                <a16:creationId xmlns:a16="http://schemas.microsoft.com/office/drawing/2014/main" id="{763666A3-2F64-4378-8A62-1B3D74D5676A}"/>
              </a:ext>
            </a:extLst>
          </p:cNvPr>
          <p:cNvSpPr>
            <a:spLocks noGrp="1"/>
          </p:cNvSpPr>
          <p:nvPr>
            <p:ph idx="1"/>
          </p:nvPr>
        </p:nvSpPr>
        <p:spPr>
          <a:xfrm>
            <a:off x="200025" y="1057274"/>
            <a:ext cx="10372725" cy="5686425"/>
          </a:xfrm>
        </p:spPr>
        <p:txBody>
          <a:bodyPr>
            <a:normAutofit/>
          </a:bodyPr>
          <a:lstStyle/>
          <a:p>
            <a:pPr marL="0" indent="0" algn="l">
              <a:buNone/>
            </a:pPr>
            <a:r>
              <a:rPr lang="en-US" b="1" i="0" dirty="0">
                <a:solidFill>
                  <a:srgbClr val="3A3A3A"/>
                </a:solidFill>
                <a:effectLst/>
                <a:latin typeface="Times New Roman" panose="02020603050405020304" pitchFamily="18" charset="0"/>
                <a:cs typeface="Times New Roman" panose="02020603050405020304" pitchFamily="18" charset="0"/>
              </a:rPr>
              <a:t>What is Health and Social Care?</a:t>
            </a:r>
          </a:p>
          <a:p>
            <a:r>
              <a:rPr lang="en-US" dirty="0">
                <a:solidFill>
                  <a:srgbClr val="3A3A3A"/>
                </a:solidFill>
                <a:latin typeface="Times New Roman" panose="02020603050405020304" pitchFamily="18" charset="0"/>
                <a:cs typeface="Times New Roman" panose="02020603050405020304" pitchFamily="18" charset="0"/>
              </a:rPr>
              <a:t>The UK has so many services available it can get confusing, the system has two different bodies handling them, healthcare is organized by the government while social care is administered by social care.</a:t>
            </a:r>
            <a:endParaRPr lang="en-US" i="0" dirty="0">
              <a:solidFill>
                <a:srgbClr val="3A3A3A"/>
              </a:solidFill>
              <a:effectLst/>
              <a:latin typeface="Times New Roman" panose="02020603050405020304" pitchFamily="18" charset="0"/>
              <a:cs typeface="Times New Roman" panose="02020603050405020304" pitchFamily="18" charset="0"/>
            </a:endParaRPr>
          </a:p>
          <a:p>
            <a:pPr algn="l"/>
            <a:r>
              <a:rPr lang="en-US" dirty="0">
                <a:solidFill>
                  <a:srgbClr val="3A3A3A"/>
                </a:solidFill>
                <a:latin typeface="Times New Roman" panose="02020603050405020304" pitchFamily="18" charset="0"/>
                <a:cs typeface="Times New Roman" panose="02020603050405020304" pitchFamily="18" charset="0"/>
              </a:rPr>
              <a:t>T</a:t>
            </a:r>
            <a:r>
              <a:rPr lang="en-US" b="0" i="0" dirty="0">
                <a:solidFill>
                  <a:srgbClr val="3A3A3A"/>
                </a:solidFill>
                <a:effectLst/>
                <a:latin typeface="Times New Roman" panose="02020603050405020304" pitchFamily="18" charset="0"/>
                <a:cs typeface="Times New Roman" panose="02020603050405020304" pitchFamily="18" charset="0"/>
              </a:rPr>
              <a:t>he incredible number of moving parts and organisations involved in social care means that finding answers to your questions in the system can be difficult to use and to understand. </a:t>
            </a:r>
          </a:p>
          <a:p>
            <a:pPr marL="0" indent="0" algn="l">
              <a:buNone/>
            </a:pPr>
            <a:r>
              <a:rPr lang="en-US" b="1" dirty="0">
                <a:solidFill>
                  <a:srgbClr val="3A3A3A"/>
                </a:solidFill>
                <a:latin typeface="Times New Roman" panose="02020603050405020304" pitchFamily="18" charset="0"/>
                <a:cs typeface="Times New Roman" panose="02020603050405020304" pitchFamily="18" charset="0"/>
              </a:rPr>
              <a:t>Health care:-</a:t>
            </a:r>
          </a:p>
          <a:p>
            <a:r>
              <a:rPr lang="en-US" i="0" dirty="0">
                <a:solidFill>
                  <a:srgbClr val="3A3A3A"/>
                </a:solidFill>
                <a:effectLst/>
                <a:latin typeface="Times New Roman" panose="02020603050405020304" pitchFamily="18" charset="0"/>
                <a:cs typeface="Times New Roman" panose="02020603050405020304" pitchFamily="18" charset="0"/>
              </a:rPr>
              <a:t>The four nations have their own healthcare system known as NHS</a:t>
            </a:r>
          </a:p>
          <a:p>
            <a:r>
              <a:rPr lang="en-US" dirty="0">
                <a:solidFill>
                  <a:srgbClr val="3A3A3A"/>
                </a:solidFill>
                <a:latin typeface="Times New Roman" panose="02020603050405020304" pitchFamily="18" charset="0"/>
                <a:cs typeface="Times New Roman" panose="02020603050405020304" pitchFamily="18" charset="0"/>
              </a:rPr>
              <a:t>They have private sectors and contractors under their umbrella</a:t>
            </a:r>
          </a:p>
          <a:p>
            <a:r>
              <a:rPr lang="en-US" i="0" dirty="0">
                <a:solidFill>
                  <a:srgbClr val="3A3A3A"/>
                </a:solidFill>
                <a:effectLst/>
                <a:latin typeface="Times New Roman" panose="02020603050405020304" pitchFamily="18" charset="0"/>
                <a:cs typeface="Times New Roman" panose="02020603050405020304" pitchFamily="18" charset="0"/>
              </a:rPr>
              <a:t>Care pathways offered by NHS are G.P first referral</a:t>
            </a:r>
            <a:r>
              <a:rPr lang="en-US" dirty="0">
                <a:solidFill>
                  <a:srgbClr val="3A3A3A"/>
                </a:solidFill>
                <a:latin typeface="Times New Roman" panose="02020603050405020304" pitchFamily="18" charset="0"/>
                <a:cs typeface="Times New Roman" panose="02020603050405020304" pitchFamily="18" charset="0"/>
              </a:rPr>
              <a:t>, hospital secondary care, A+E for emergencies.</a:t>
            </a:r>
          </a:p>
          <a:p>
            <a:pPr marL="0" indent="0">
              <a:buNone/>
            </a:pPr>
            <a:r>
              <a:rPr lang="en-US" b="1" i="0" dirty="0">
                <a:solidFill>
                  <a:srgbClr val="3A3A3A"/>
                </a:solidFill>
                <a:effectLst/>
                <a:latin typeface="Times New Roman" panose="02020603050405020304" pitchFamily="18" charset="0"/>
                <a:cs typeface="Times New Roman" panose="02020603050405020304" pitchFamily="18" charset="0"/>
              </a:rPr>
              <a:t>Social care:</a:t>
            </a:r>
            <a:r>
              <a:rPr lang="en-US" b="1" dirty="0">
                <a:solidFill>
                  <a:srgbClr val="3A3A3A"/>
                </a:solidFill>
                <a:latin typeface="Times New Roman" panose="02020603050405020304" pitchFamily="18" charset="0"/>
                <a:cs typeface="Times New Roman" panose="02020603050405020304" pitchFamily="18" charset="0"/>
              </a:rPr>
              <a:t>-</a:t>
            </a:r>
          </a:p>
          <a:p>
            <a:r>
              <a:rPr lang="en-US" i="0" dirty="0">
                <a:solidFill>
                  <a:srgbClr val="3A3A3A"/>
                </a:solidFill>
                <a:effectLst/>
                <a:latin typeface="Times New Roman" panose="02020603050405020304" pitchFamily="18" charset="0"/>
                <a:cs typeface="Times New Roman" panose="02020603050405020304" pitchFamily="18" charset="0"/>
              </a:rPr>
              <a:t>Wide range term covering a number of different agencies and activities available</a:t>
            </a:r>
          </a:p>
          <a:p>
            <a:r>
              <a:rPr lang="en-US" i="0" dirty="0">
                <a:solidFill>
                  <a:srgbClr val="3A3A3A"/>
                </a:solidFill>
                <a:effectLst/>
                <a:latin typeface="Times New Roman" panose="02020603050405020304" pitchFamily="18" charset="0"/>
                <a:cs typeface="Times New Roman" panose="02020603050405020304" pitchFamily="18" charset="0"/>
              </a:rPr>
              <a:t>Helps people in need</a:t>
            </a:r>
          </a:p>
          <a:p>
            <a:r>
              <a:rPr lang="en-US" i="0" dirty="0">
                <a:solidFill>
                  <a:srgbClr val="3A3A3A"/>
                </a:solidFill>
                <a:effectLst/>
                <a:latin typeface="Times New Roman" panose="02020603050405020304" pitchFamily="18" charset="0"/>
                <a:cs typeface="Times New Roman" panose="02020603050405020304" pitchFamily="18" charset="0"/>
              </a:rPr>
              <a:t>Safety net for those most at risk</a:t>
            </a:r>
          </a:p>
          <a:p>
            <a:pPr marL="0" indent="0" algn="r">
              <a:buNone/>
            </a:pPr>
            <a:r>
              <a:rPr lang="en-US" b="0" i="0" dirty="0">
                <a:solidFill>
                  <a:srgbClr val="000000"/>
                </a:solidFill>
                <a:effectLst/>
                <a:latin typeface="Times New Roman" panose="02020603050405020304" pitchFamily="18" charset="0"/>
                <a:cs typeface="Times New Roman" panose="02020603050405020304" pitchFamily="18" charset="0"/>
              </a:rPr>
              <a:t>(The Care Workers Charity, 2021)</a:t>
            </a:r>
          </a:p>
          <a:p>
            <a:pPr marL="0" indent="0" algn="r">
              <a:buNone/>
            </a:pPr>
            <a:endParaRPr lang="en-GB" dirty="0"/>
          </a:p>
        </p:txBody>
      </p:sp>
    </p:spTree>
    <p:extLst>
      <p:ext uri="{BB962C8B-B14F-4D97-AF65-F5344CB8AC3E}">
        <p14:creationId xmlns:p14="http://schemas.microsoft.com/office/powerpoint/2010/main" val="2965606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77D5D-84B9-4D39-8262-5744B334D841}"/>
              </a:ext>
            </a:extLst>
          </p:cNvPr>
          <p:cNvSpPr>
            <a:spLocks noGrp="1"/>
          </p:cNvSpPr>
          <p:nvPr>
            <p:ph type="title"/>
          </p:nvPr>
        </p:nvSpPr>
        <p:spPr>
          <a:xfrm>
            <a:off x="191559" y="156238"/>
            <a:ext cx="11781366" cy="660400"/>
          </a:xfrm>
        </p:spPr>
        <p:txBody>
          <a:bodyPr>
            <a:no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Advocacy and person-centred practice.</a:t>
            </a:r>
          </a:p>
        </p:txBody>
      </p:sp>
      <p:sp>
        <p:nvSpPr>
          <p:cNvPr id="3" name="Content Placeholder 2">
            <a:extLst>
              <a:ext uri="{FF2B5EF4-FFF2-40B4-BE49-F238E27FC236}">
                <a16:creationId xmlns:a16="http://schemas.microsoft.com/office/drawing/2014/main" id="{ABAD69E5-DD94-4AC4-8A0F-E3CBE2D33668}"/>
              </a:ext>
            </a:extLst>
          </p:cNvPr>
          <p:cNvSpPr>
            <a:spLocks noGrp="1"/>
          </p:cNvSpPr>
          <p:nvPr>
            <p:ph idx="1"/>
          </p:nvPr>
        </p:nvSpPr>
        <p:spPr>
          <a:xfrm>
            <a:off x="191558" y="989014"/>
            <a:ext cx="11781366" cy="5712748"/>
          </a:xfrm>
        </p:spPr>
        <p:txBody>
          <a:bodyPr>
            <a:normAutofit/>
          </a:bodyPr>
          <a:lstStyle/>
          <a:p>
            <a:pPr marL="0" indent="0">
              <a:buNone/>
            </a:pPr>
            <a:r>
              <a:rPr lang="en-US" b="0" i="0" dirty="0">
                <a:solidFill>
                  <a:srgbClr val="1C1D1E"/>
                </a:solidFill>
                <a:effectLst/>
                <a:latin typeface="Times New Roman" panose="02020603050405020304" pitchFamily="18" charset="0"/>
                <a:cs typeface="Times New Roman" panose="02020603050405020304" pitchFamily="18" charset="0"/>
              </a:rPr>
              <a:t>Service users involved in a care setting will require the assistance of an advocate to ensure their voice is heard and they get the care and support services and activities they need. Service users should be made aware they are entitled to an advocate service by their care providers. </a:t>
            </a:r>
            <a:r>
              <a:rPr lang="en-US" dirty="0">
                <a:solidFill>
                  <a:srgbClr val="1C1D1E"/>
                </a:solidFill>
                <a:latin typeface="Times New Roman" panose="02020603050405020304" pitchFamily="18" charset="0"/>
                <a:cs typeface="Times New Roman" panose="02020603050405020304" pitchFamily="18" charset="0"/>
              </a:rPr>
              <a:t>Providing an advocate will ensure the service users rights heard are respected but, it also complies with Regulation 9 of the Care Quality Commission (CQC). With the help and support of an advocate it will ensure the service user gets the safeguarding procedures followed, help empower them and ensure their independence and dignity is upheld.</a:t>
            </a:r>
          </a:p>
          <a:p>
            <a:pPr marL="0" indent="0" algn="r">
              <a:buNone/>
            </a:pPr>
            <a:r>
              <a:rPr lang="en-US" b="0" i="0" dirty="0">
                <a:solidFill>
                  <a:srgbClr val="000000"/>
                </a:solidFill>
                <a:effectLst/>
                <a:latin typeface="Times New Roman" panose="02020603050405020304" pitchFamily="18" charset="0"/>
                <a:cs typeface="Times New Roman" panose="02020603050405020304" pitchFamily="18" charset="0"/>
              </a:rPr>
              <a:t>(Care Talk. 2021)</a:t>
            </a:r>
            <a:endParaRPr lang="en-US" b="0" i="0" dirty="0">
              <a:solidFill>
                <a:srgbClr val="1C1D1E"/>
              </a:solidFill>
              <a:effectLst/>
              <a:latin typeface="Times New Roman" panose="02020603050405020304" pitchFamily="18" charset="0"/>
              <a:cs typeface="Times New Roman" panose="02020603050405020304" pitchFamily="18" charset="0"/>
            </a:endParaRPr>
          </a:p>
          <a:p>
            <a:pPr marL="0" indent="0">
              <a:buNone/>
            </a:pPr>
            <a:endParaRPr lang="en-US" dirty="0">
              <a:solidFill>
                <a:srgbClr val="1C1D1E"/>
              </a:solidFill>
              <a:latin typeface="Times New Roman" panose="02020603050405020304" pitchFamily="18" charset="0"/>
              <a:cs typeface="Times New Roman" panose="02020603050405020304" pitchFamily="18" charset="0"/>
            </a:endParaRPr>
          </a:p>
          <a:p>
            <a:pPr marL="0" indent="0">
              <a:buNone/>
            </a:pPr>
            <a:r>
              <a:rPr lang="en-US" dirty="0">
                <a:solidFill>
                  <a:srgbClr val="1C1D1E"/>
                </a:solidFill>
                <a:latin typeface="Times New Roman" panose="02020603050405020304" pitchFamily="18" charset="0"/>
                <a:cs typeface="Times New Roman" panose="02020603050405020304" pitchFamily="18" charset="0"/>
              </a:rPr>
              <a:t>Having an advocate will positively reflect in the delivery             </a:t>
            </a:r>
          </a:p>
          <a:p>
            <a:pPr marL="0" indent="0">
              <a:buNone/>
            </a:pPr>
            <a:r>
              <a:rPr lang="en-US" dirty="0">
                <a:solidFill>
                  <a:srgbClr val="1C1D1E"/>
                </a:solidFill>
                <a:latin typeface="Times New Roman" panose="02020603050405020304" pitchFamily="18" charset="0"/>
                <a:cs typeface="Times New Roman" panose="02020603050405020304" pitchFamily="18" charset="0"/>
              </a:rPr>
              <a:t>plans of healthcare organisations, not just for the service</a:t>
            </a:r>
          </a:p>
          <a:p>
            <a:pPr marL="0" indent="0">
              <a:buNone/>
            </a:pPr>
            <a:r>
              <a:rPr lang="en-US" dirty="0">
                <a:solidFill>
                  <a:srgbClr val="1C1D1E"/>
                </a:solidFill>
                <a:latin typeface="Times New Roman" panose="02020603050405020304" pitchFamily="18" charset="0"/>
                <a:cs typeface="Times New Roman" panose="02020603050405020304" pitchFamily="18" charset="0"/>
              </a:rPr>
              <a:t>user but for the staff's rights too.  Service users being able </a:t>
            </a:r>
          </a:p>
          <a:p>
            <a:pPr marL="0" indent="0">
              <a:buNone/>
            </a:pPr>
            <a:r>
              <a:rPr lang="en-US" dirty="0">
                <a:solidFill>
                  <a:srgbClr val="1C1D1E"/>
                </a:solidFill>
                <a:latin typeface="Times New Roman" panose="02020603050405020304" pitchFamily="18" charset="0"/>
                <a:cs typeface="Times New Roman" panose="02020603050405020304" pitchFamily="18" charset="0"/>
              </a:rPr>
              <a:t>to participate in the shared decision making of their plans</a:t>
            </a:r>
          </a:p>
          <a:p>
            <a:pPr marL="0" indent="0">
              <a:buNone/>
            </a:pPr>
            <a:r>
              <a:rPr lang="en-US" dirty="0">
                <a:solidFill>
                  <a:srgbClr val="1C1D1E"/>
                </a:solidFill>
                <a:latin typeface="Times New Roman" panose="02020603050405020304" pitchFamily="18" charset="0"/>
                <a:cs typeface="Times New Roman" panose="02020603050405020304" pitchFamily="18" charset="0"/>
              </a:rPr>
              <a:t> and future can make the relationship between themselves, </a:t>
            </a:r>
          </a:p>
          <a:p>
            <a:pPr marL="0" indent="0">
              <a:buNone/>
            </a:pPr>
            <a:r>
              <a:rPr lang="en-US" dirty="0">
                <a:solidFill>
                  <a:srgbClr val="1C1D1E"/>
                </a:solidFill>
                <a:latin typeface="Times New Roman" panose="02020603050405020304" pitchFamily="18" charset="0"/>
                <a:cs typeface="Times New Roman" panose="02020603050405020304" pitchFamily="18" charset="0"/>
              </a:rPr>
              <a:t>staff and the organisation can flourish. </a:t>
            </a:r>
          </a:p>
          <a:p>
            <a:pPr marL="0" indent="0">
              <a:buNone/>
            </a:pPr>
            <a:r>
              <a:rPr lang="en-US" b="0" i="0" dirty="0">
                <a:solidFill>
                  <a:srgbClr val="1C1D1E"/>
                </a:solidFill>
                <a:effectLst/>
                <a:latin typeface="Times New Roman" panose="02020603050405020304" pitchFamily="18" charset="0"/>
                <a:cs typeface="Times New Roman" panose="02020603050405020304" pitchFamily="18" charset="0"/>
              </a:rPr>
              <a:t>(McCormack, Dewing, &amp; McCance, 2011).</a:t>
            </a:r>
          </a:p>
          <a:p>
            <a:pPr marL="0" indent="0" algn="r">
              <a:buNone/>
            </a:pPr>
            <a:r>
              <a:rPr lang="en-US" b="0" i="0" dirty="0">
                <a:solidFill>
                  <a:srgbClr val="000000"/>
                </a:solidFill>
                <a:effectLst/>
                <a:latin typeface="Open Sans"/>
              </a:rPr>
              <a:t>(The Health Hub. 2021) </a:t>
            </a:r>
            <a:endParaRPr lang="en-GB" dirty="0">
              <a:latin typeface="Times New Roman" panose="02020603050405020304" pitchFamily="18" charset="0"/>
              <a:cs typeface="Times New Roman" panose="02020603050405020304" pitchFamily="18" charset="0"/>
            </a:endParaRPr>
          </a:p>
        </p:txBody>
      </p:sp>
      <p:pic>
        <p:nvPicPr>
          <p:cNvPr id="4" name="Picture 2">
            <a:extLst>
              <a:ext uri="{FF2B5EF4-FFF2-40B4-BE49-F238E27FC236}">
                <a16:creationId xmlns:a16="http://schemas.microsoft.com/office/drawing/2014/main" id="{ADFC28F3-7B91-435D-8D67-CFA68BCF3C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841628"/>
            <a:ext cx="5904441" cy="3242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968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998D-9B35-478A-88C8-8E2CEDA75805}"/>
              </a:ext>
            </a:extLst>
          </p:cNvPr>
          <p:cNvSpPr>
            <a:spLocks noGrp="1"/>
          </p:cNvSpPr>
          <p:nvPr>
            <p:ph type="title"/>
          </p:nvPr>
        </p:nvSpPr>
        <p:spPr>
          <a:xfrm>
            <a:off x="134408" y="156238"/>
            <a:ext cx="11895667" cy="1586838"/>
          </a:xfrm>
        </p:spPr>
        <p:txBody>
          <a:bodyPr>
            <a:noAutofit/>
          </a:bodyPr>
          <a:lstStyle/>
          <a:p>
            <a:pPr algn="ctr"/>
            <a:r>
              <a:rPr lang="en-GB" sz="4400" dirty="0">
                <a:solidFill>
                  <a:schemeClr val="accent2">
                    <a:lumMod val="50000"/>
                  </a:schemeClr>
                </a:solidFill>
                <a:latin typeface="Times New Roman" panose="02020603050405020304" pitchFamily="18" charset="0"/>
                <a:cs typeface="Times New Roman" panose="02020603050405020304" pitchFamily="18" charset="0"/>
              </a:rPr>
              <a:t>Who has access to health and social care provision???</a:t>
            </a:r>
          </a:p>
        </p:txBody>
      </p:sp>
      <p:sp>
        <p:nvSpPr>
          <p:cNvPr id="3" name="Content Placeholder 2">
            <a:extLst>
              <a:ext uri="{FF2B5EF4-FFF2-40B4-BE49-F238E27FC236}">
                <a16:creationId xmlns:a16="http://schemas.microsoft.com/office/drawing/2014/main" id="{4F5101F5-1A80-4EC9-961C-279BF9445915}"/>
              </a:ext>
            </a:extLst>
          </p:cNvPr>
          <p:cNvSpPr>
            <a:spLocks noGrp="1"/>
          </p:cNvSpPr>
          <p:nvPr>
            <p:ph idx="1"/>
          </p:nvPr>
        </p:nvSpPr>
        <p:spPr>
          <a:xfrm>
            <a:off x="257175" y="1743076"/>
            <a:ext cx="11658600" cy="4958685"/>
          </a:xfrm>
        </p:spPr>
        <p:txBody>
          <a:bodyPr>
            <a:normAutofit/>
          </a:bodyPr>
          <a:lstStyle/>
          <a:p>
            <a:pPr marL="0" indent="0" algn="l" rtl="0">
              <a:buNone/>
            </a:pPr>
            <a:r>
              <a:rPr lang="en-US" b="0" i="0" dirty="0">
                <a:solidFill>
                  <a:srgbClr val="555555"/>
                </a:solidFill>
                <a:effectLst/>
                <a:latin typeface="Times New Roman" panose="02020603050405020304" pitchFamily="18" charset="0"/>
                <a:cs typeface="Times New Roman" panose="02020603050405020304" pitchFamily="18" charset="0"/>
              </a:rPr>
              <a:t>Everybody </a:t>
            </a:r>
            <a:r>
              <a:rPr lang="en-US" dirty="0">
                <a:solidFill>
                  <a:srgbClr val="555555"/>
                </a:solidFill>
                <a:latin typeface="Times New Roman" panose="02020603050405020304" pitchFamily="18" charset="0"/>
                <a:cs typeface="Times New Roman" panose="02020603050405020304" pitchFamily="18" charset="0"/>
              </a:rPr>
              <a:t>has the right for access to health and social care, the two differ in what they are so access to them will also differ. </a:t>
            </a:r>
            <a:endParaRPr lang="en-US" b="0" i="0" dirty="0">
              <a:solidFill>
                <a:srgbClr val="555555"/>
              </a:solidFill>
              <a:effectLst/>
              <a:latin typeface="Times New Roman" panose="02020603050405020304" pitchFamily="18" charset="0"/>
              <a:cs typeface="Times New Roman" panose="02020603050405020304" pitchFamily="18" charset="0"/>
            </a:endParaRPr>
          </a:p>
          <a:p>
            <a:pPr marL="0" indent="0" algn="l" rtl="0">
              <a:buNone/>
            </a:pPr>
            <a:endParaRPr lang="en-US" b="1" i="0" dirty="0">
              <a:solidFill>
                <a:srgbClr val="555555"/>
              </a:solidFill>
              <a:effectLst/>
              <a:latin typeface="Times New Roman" panose="02020603050405020304" pitchFamily="18" charset="0"/>
              <a:cs typeface="Times New Roman" panose="02020603050405020304" pitchFamily="18" charset="0"/>
            </a:endParaRPr>
          </a:p>
          <a:p>
            <a:pPr marL="0" indent="0" algn="l" rtl="0">
              <a:buNone/>
            </a:pPr>
            <a:r>
              <a:rPr lang="en-US" b="1" i="0" dirty="0">
                <a:solidFill>
                  <a:srgbClr val="555555"/>
                </a:solidFill>
                <a:effectLst/>
                <a:latin typeface="Times New Roman" panose="02020603050405020304" pitchFamily="18" charset="0"/>
                <a:cs typeface="Times New Roman" panose="02020603050405020304" pitchFamily="18" charset="0"/>
              </a:rPr>
              <a:t>A health care need </a:t>
            </a:r>
            <a:r>
              <a:rPr lang="en-US" i="0" dirty="0">
                <a:solidFill>
                  <a:srgbClr val="555555"/>
                </a:solidFill>
                <a:effectLst/>
                <a:latin typeface="Times New Roman" panose="02020603050405020304" pitchFamily="18" charset="0"/>
                <a:cs typeface="Times New Roman" panose="02020603050405020304" pitchFamily="18" charset="0"/>
              </a:rPr>
              <a:t>is based on the care and aftercare of a person who needs or has had treatment relating to illness, injury, the control or prevention of a disease or a disability. Most healthcare is free and is provided by the NHS.</a:t>
            </a:r>
          </a:p>
          <a:p>
            <a:pPr marL="0" indent="0" algn="l" rtl="0">
              <a:buNone/>
            </a:pPr>
            <a:endParaRPr lang="en-US" b="1" dirty="0">
              <a:solidFill>
                <a:srgbClr val="555555"/>
              </a:solidFill>
              <a:latin typeface="Times New Roman" panose="02020603050405020304" pitchFamily="18" charset="0"/>
              <a:cs typeface="Times New Roman" panose="02020603050405020304" pitchFamily="18" charset="0"/>
            </a:endParaRPr>
          </a:p>
          <a:p>
            <a:pPr marL="0" indent="0" algn="l" rtl="0">
              <a:buNone/>
            </a:pPr>
            <a:r>
              <a:rPr lang="en-US" b="1" i="0" dirty="0">
                <a:solidFill>
                  <a:srgbClr val="555555"/>
                </a:solidFill>
                <a:effectLst/>
                <a:latin typeface="Times New Roman" panose="02020603050405020304" pitchFamily="18" charset="0"/>
                <a:cs typeface="Times New Roman" panose="02020603050405020304" pitchFamily="18" charset="0"/>
              </a:rPr>
              <a:t>A social care need</a:t>
            </a:r>
            <a:r>
              <a:rPr lang="en-US" b="0" i="0" dirty="0">
                <a:solidFill>
                  <a:srgbClr val="555555"/>
                </a:solidFill>
                <a:effectLst/>
                <a:latin typeface="Times New Roman" panose="02020603050405020304" pitchFamily="18" charset="0"/>
                <a:cs typeface="Times New Roman" panose="02020603050405020304" pitchFamily="18" charset="0"/>
              </a:rPr>
              <a:t> is based on ensuring people have practical help and support due to their illness, disability or age. You will get an assessment to ensure you meet the correct eligibility. Any plans, support and care packages will be discussed with you.</a:t>
            </a:r>
          </a:p>
          <a:p>
            <a:pPr marL="0" indent="0" algn="l" rtl="0">
              <a:buNone/>
            </a:pPr>
            <a:endParaRPr lang="en-US" b="0" i="0" dirty="0">
              <a:solidFill>
                <a:srgbClr val="555555"/>
              </a:solidFill>
              <a:effectLst/>
              <a:latin typeface="Times New Roman" panose="02020603050405020304" pitchFamily="18" charset="0"/>
              <a:cs typeface="Times New Roman" panose="02020603050405020304" pitchFamily="18" charset="0"/>
            </a:endParaRPr>
          </a:p>
          <a:p>
            <a:pPr marL="0" indent="0" algn="l" rtl="0">
              <a:buNone/>
            </a:pPr>
            <a:r>
              <a:rPr lang="en-US" dirty="0">
                <a:solidFill>
                  <a:srgbClr val="555555"/>
                </a:solidFill>
                <a:latin typeface="Times New Roman" panose="02020603050405020304" pitchFamily="18" charset="0"/>
                <a:cs typeface="Times New Roman" panose="02020603050405020304" pitchFamily="18" charset="0"/>
              </a:rPr>
              <a:t>Deciding on what service a person requires can sometimes be difficult, making sure they get the correct service from either the health care or social care service is important for their treatment. NHS treatment for healthcare is usually free, whereas the local authority who provides social care can sometimes charge for it.</a:t>
            </a:r>
          </a:p>
        </p:txBody>
      </p:sp>
    </p:spTree>
    <p:extLst>
      <p:ext uri="{BB962C8B-B14F-4D97-AF65-F5344CB8AC3E}">
        <p14:creationId xmlns:p14="http://schemas.microsoft.com/office/powerpoint/2010/main" val="349568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B7B48-E4A6-4C62-9AB3-E1E226988DE4}"/>
              </a:ext>
            </a:extLst>
          </p:cNvPr>
          <p:cNvSpPr>
            <a:spLocks noGrp="1"/>
          </p:cNvSpPr>
          <p:nvPr>
            <p:ph type="title"/>
          </p:nvPr>
        </p:nvSpPr>
        <p:spPr>
          <a:xfrm>
            <a:off x="147639" y="0"/>
            <a:ext cx="11895667" cy="729587"/>
          </a:xfrm>
        </p:spPr>
        <p:txBody>
          <a:bodyPr>
            <a:normAutofit fontScale="90000"/>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Person-centred practice: legislation.</a:t>
            </a:r>
          </a:p>
        </p:txBody>
      </p:sp>
      <p:sp>
        <p:nvSpPr>
          <p:cNvPr id="4" name="Content Placeholder 3">
            <a:extLst>
              <a:ext uri="{FF2B5EF4-FFF2-40B4-BE49-F238E27FC236}">
                <a16:creationId xmlns:a16="http://schemas.microsoft.com/office/drawing/2014/main" id="{5B063379-C46F-4669-9A4D-C956860E7C6C}"/>
              </a:ext>
            </a:extLst>
          </p:cNvPr>
          <p:cNvSpPr>
            <a:spLocks noGrp="1"/>
          </p:cNvSpPr>
          <p:nvPr>
            <p:ph idx="1"/>
          </p:nvPr>
        </p:nvSpPr>
        <p:spPr>
          <a:xfrm>
            <a:off x="147639" y="744799"/>
            <a:ext cx="11895667" cy="5914101"/>
          </a:xfrm>
        </p:spPr>
        <p:txBody>
          <a:bodyPr>
            <a:normAutofit lnSpcReduction="10000"/>
          </a:bodyPr>
          <a:lstStyle/>
          <a:p>
            <a:pPr algn="l"/>
            <a:r>
              <a:rPr lang="en-US" b="0" i="0" u="none" strike="noStrike" dirty="0">
                <a:solidFill>
                  <a:srgbClr val="205982"/>
                </a:solidFill>
                <a:effectLst/>
                <a:latin typeface="Helvetica" panose="020B0604020202020204" pitchFamily="34" charset="0"/>
                <a:hlinkClick r:id="rId2"/>
              </a:rPr>
              <a:t>The Care Act 2014</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3"/>
              </a:rPr>
              <a:t>The Health and Social Care Act 2008 (Regulated Activities) Regulations 2014</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4"/>
              </a:rPr>
              <a:t>The Health and Social Care Act 2008 (Regulated Activities) (Amendment) Regulations 2015</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5"/>
              </a:rPr>
              <a:t>Autism Act 2009</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6"/>
              </a:rPr>
              <a:t>Children Act 1989</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7"/>
              </a:rPr>
              <a:t>Children Act 2004</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8"/>
              </a:rPr>
              <a:t>Children and Young Persons Act 1933</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9"/>
              </a:rPr>
              <a:t>Equality Act 2010</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0"/>
              </a:rPr>
              <a:t>Human Rights Act 1998</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1"/>
              </a:rPr>
              <a:t>Medicines Act 1968</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2"/>
              </a:rPr>
              <a:t>The Human Medicines Regulations 2012</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2"/>
              </a:rPr>
              <a:t>The Human Medicines Regulations 2012</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3"/>
              </a:rPr>
              <a:t>Mental Capacity Act 2005</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4"/>
              </a:rPr>
              <a:t>Mental Health Act 2007</a:t>
            </a:r>
            <a:endParaRPr lang="en-US" b="0" i="0" dirty="0">
              <a:solidFill>
                <a:srgbClr val="3E3E35"/>
              </a:solidFill>
              <a:effectLst/>
              <a:latin typeface="Helvetica" panose="020B0604020202020204" pitchFamily="34" charset="0"/>
            </a:endParaRPr>
          </a:p>
          <a:p>
            <a:pPr algn="l"/>
            <a:r>
              <a:rPr lang="en-US" b="0" i="0" u="sng" dirty="0">
                <a:solidFill>
                  <a:srgbClr val="205982"/>
                </a:solidFill>
                <a:effectLst/>
                <a:latin typeface="Helvetica" panose="020B0604020202020204" pitchFamily="34" charset="0"/>
                <a:hlinkClick r:id="rId15"/>
              </a:rPr>
              <a:t>Code of Practice (Mental Health Act 1983</a:t>
            </a:r>
            <a:r>
              <a:rPr lang="en-US" b="0" i="0" dirty="0">
                <a:solidFill>
                  <a:srgbClr val="205982"/>
                </a:solidFill>
                <a:effectLst/>
                <a:latin typeface="Helvetica" panose="020B0604020202020204" pitchFamily="34" charset="0"/>
                <a:hlinkClick r:id="rId15"/>
              </a:rPr>
              <a:t>)</a:t>
            </a:r>
            <a:r>
              <a:rPr lang="en-US" dirty="0">
                <a:solidFill>
                  <a:srgbClr val="205982"/>
                </a:solidFill>
                <a:latin typeface="Helvetica" panose="020B0604020202020204" pitchFamily="34" charset="0"/>
              </a:rPr>
              <a:t>                                                       </a:t>
            </a:r>
            <a:r>
              <a:rPr lang="en-US" b="0" i="0" dirty="0">
                <a:solidFill>
                  <a:srgbClr val="205982"/>
                </a:solidFill>
                <a:effectLst/>
                <a:latin typeface="Helvetica" panose="020B0604020202020204" pitchFamily="34" charset="0"/>
              </a:rPr>
              <a:t>(Care Quality Commission, 2021)        </a:t>
            </a:r>
            <a:endParaRPr lang="en-US" b="0" i="0" dirty="0">
              <a:solidFill>
                <a:srgbClr val="3E3E35"/>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1360652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D6E6B-EDC9-44DF-B311-40C8E4EF3DCF}"/>
              </a:ext>
            </a:extLst>
          </p:cNvPr>
          <p:cNvSpPr>
            <a:spLocks noGrp="1"/>
          </p:cNvSpPr>
          <p:nvPr>
            <p:ph type="title"/>
          </p:nvPr>
        </p:nvSpPr>
        <p:spPr>
          <a:xfrm>
            <a:off x="134408" y="156237"/>
            <a:ext cx="11881379" cy="1372525"/>
          </a:xfrm>
        </p:spPr>
        <p:txBody>
          <a:bodyPr>
            <a:no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Is person-centred practice applied equally to all accessing health and social care???</a:t>
            </a:r>
            <a:endParaRPr lang="en-GB" sz="4400" dirty="0"/>
          </a:p>
        </p:txBody>
      </p:sp>
      <p:sp>
        <p:nvSpPr>
          <p:cNvPr id="3" name="Content Placeholder 2">
            <a:extLst>
              <a:ext uri="{FF2B5EF4-FFF2-40B4-BE49-F238E27FC236}">
                <a16:creationId xmlns:a16="http://schemas.microsoft.com/office/drawing/2014/main" id="{EEDAF035-9FC6-4538-835F-F9E6A2CEB13A}"/>
              </a:ext>
            </a:extLst>
          </p:cNvPr>
          <p:cNvSpPr>
            <a:spLocks noGrp="1"/>
          </p:cNvSpPr>
          <p:nvPr>
            <p:ph idx="1"/>
          </p:nvPr>
        </p:nvSpPr>
        <p:spPr>
          <a:xfrm>
            <a:off x="209140" y="1528762"/>
            <a:ext cx="11773720" cy="517300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In a health and social care setting it is important that diversity and equality are at the heart and main priority of what you do for the patients. Ensuring that professionals strive to make patients have equal access to the services available to them will ensure their needs are being met.</a:t>
            </a:r>
          </a:p>
          <a:p>
            <a:pPr marL="0" indent="0">
              <a:buNone/>
            </a:pPr>
            <a:r>
              <a:rPr lang="en-GB" dirty="0">
                <a:latin typeface="Times New Roman" panose="02020603050405020304" pitchFamily="18" charset="0"/>
                <a:cs typeface="Times New Roman" panose="02020603050405020304" pitchFamily="18" charset="0"/>
              </a:rPr>
              <a:t>Equality means making sure that all patients in your care setting has equal opportunities, regardless of their abilities, background or lifestyle.</a:t>
            </a:r>
          </a:p>
          <a:p>
            <a:pPr marL="0" indent="0">
              <a:buNone/>
            </a:pPr>
            <a:r>
              <a:rPr lang="en-GB" dirty="0">
                <a:latin typeface="Times New Roman" panose="02020603050405020304" pitchFamily="18" charset="0"/>
                <a:cs typeface="Times New Roman" panose="02020603050405020304" pitchFamily="18" charset="0"/>
              </a:rPr>
              <a:t>Diversity means being able to tell the difference between each individual patient and treating their values, cultures and beliefs with respect.</a:t>
            </a:r>
          </a:p>
          <a:p>
            <a:pPr marL="0" indent="0">
              <a:buNone/>
            </a:pPr>
            <a:r>
              <a:rPr lang="en-GB" dirty="0"/>
              <a:t>                                                                             </a:t>
            </a:r>
            <a:r>
              <a:rPr lang="en-US" u="sng" dirty="0">
                <a:latin typeface="Times New Roman" panose="02020603050405020304" pitchFamily="18" charset="0"/>
                <a:cs typeface="Times New Roman" panose="02020603050405020304" pitchFamily="18" charset="0"/>
              </a:rPr>
              <a:t>Our model for Equality, Diversity &amp; Inclusion </a:t>
            </a:r>
            <a:endParaRPr lang="en-GB" u="sng" dirty="0">
              <a:latin typeface="Times New Roman" panose="02020603050405020304" pitchFamily="18" charset="0"/>
              <a:cs typeface="Times New Roman" panose="02020603050405020304" pitchFamily="18" charset="0"/>
            </a:endParaRPr>
          </a:p>
          <a:p>
            <a:pPr marL="0" indent="0">
              <a:buNone/>
            </a:pPr>
            <a:r>
              <a:rPr lang="en-GB" dirty="0"/>
              <a:t>                                                                             This model shows how if we can successfully promote human</a:t>
            </a:r>
          </a:p>
          <a:p>
            <a:pPr marL="0" indent="0">
              <a:buNone/>
            </a:pPr>
            <a:r>
              <a:rPr lang="en-GB" dirty="0"/>
              <a:t>                                                                             rights, and provide good access, experiences and outcomes </a:t>
            </a:r>
          </a:p>
          <a:p>
            <a:pPr marL="0" indent="0">
              <a:buNone/>
            </a:pPr>
            <a:r>
              <a:rPr lang="en-GB" dirty="0"/>
              <a:t>                                                                             then patients with health and/or social care needs will </a:t>
            </a:r>
          </a:p>
          <a:p>
            <a:pPr marL="0" indent="0">
              <a:buNone/>
            </a:pPr>
            <a:r>
              <a:rPr lang="en-GB" dirty="0"/>
              <a:t>                                                                             receive better quality care.</a:t>
            </a:r>
          </a:p>
          <a:p>
            <a:pPr marL="0" indent="0">
              <a:buNone/>
            </a:pPr>
            <a:r>
              <a:rPr lang="en-GB" dirty="0"/>
              <a:t>                                                                                                                      </a:t>
            </a:r>
            <a:r>
              <a:rPr lang="en-US" dirty="0"/>
              <a:t>(Care Quality Commissioner, 2017)</a:t>
            </a:r>
            <a:endParaRPr lang="en-GB" dirty="0"/>
          </a:p>
        </p:txBody>
      </p:sp>
      <p:pic>
        <p:nvPicPr>
          <p:cNvPr id="5" name="Picture 2">
            <a:extLst>
              <a:ext uri="{FF2B5EF4-FFF2-40B4-BE49-F238E27FC236}">
                <a16:creationId xmlns:a16="http://schemas.microsoft.com/office/drawing/2014/main" id="{C61847FF-BBC6-480D-8F3C-CEE40A6B7B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532" y="3760839"/>
            <a:ext cx="5013855" cy="2940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374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FE272-3853-452B-B646-49955E15FCE7}"/>
              </a:ext>
            </a:extLst>
          </p:cNvPr>
          <p:cNvSpPr>
            <a:spLocks noGrp="1"/>
          </p:cNvSpPr>
          <p:nvPr>
            <p:ph type="title"/>
          </p:nvPr>
        </p:nvSpPr>
        <p:spPr>
          <a:xfrm>
            <a:off x="162983" y="156238"/>
            <a:ext cx="11867091" cy="1615412"/>
          </a:xfrm>
        </p:spPr>
        <p:txBody>
          <a:bodyPr>
            <a:noAutofit/>
          </a:bodyPr>
          <a:lstStyle/>
          <a:p>
            <a:r>
              <a:rPr lang="en-GB" sz="4800" dirty="0">
                <a:solidFill>
                  <a:schemeClr val="accent2">
                    <a:lumMod val="50000"/>
                  </a:schemeClr>
                </a:solidFill>
                <a:latin typeface="Times New Roman" panose="02020603050405020304" pitchFamily="18" charset="0"/>
                <a:cs typeface="Times New Roman" panose="02020603050405020304" pitchFamily="18" charset="0"/>
              </a:rPr>
              <a:t>Is person-centred practice applied equally to all accessing health and social care???</a:t>
            </a:r>
          </a:p>
        </p:txBody>
      </p:sp>
      <p:sp>
        <p:nvSpPr>
          <p:cNvPr id="3" name="Content Placeholder 2">
            <a:extLst>
              <a:ext uri="{FF2B5EF4-FFF2-40B4-BE49-F238E27FC236}">
                <a16:creationId xmlns:a16="http://schemas.microsoft.com/office/drawing/2014/main" id="{2593299E-BC9C-4ADA-9428-4B859484607E}"/>
              </a:ext>
            </a:extLst>
          </p:cNvPr>
          <p:cNvSpPr>
            <a:spLocks noGrp="1"/>
          </p:cNvSpPr>
          <p:nvPr>
            <p:ph idx="1"/>
          </p:nvPr>
        </p:nvSpPr>
        <p:spPr>
          <a:xfrm>
            <a:off x="161925" y="1771650"/>
            <a:ext cx="11867091" cy="4930112"/>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Person-centred practice is a collaboration of both healthcare and social care professionals. The partnership of the two considers the special abilities of many different professionals and it is crucial for ensuring top quality patient care (Fox &amp; Reeves, 2015). </a:t>
            </a:r>
          </a:p>
          <a:p>
            <a:pPr marL="0" indent="0">
              <a:buNone/>
            </a:pPr>
            <a:r>
              <a:rPr lang="en-GB" dirty="0">
                <a:solidFill>
                  <a:schemeClr val="tx1"/>
                </a:solidFill>
                <a:latin typeface="Times New Roman" panose="02020603050405020304" pitchFamily="18" charset="0"/>
                <a:cs typeface="Times New Roman" panose="02020603050405020304" pitchFamily="18" charset="0"/>
              </a:rPr>
              <a:t>+ Looking at PCP in practice, healthcare and social care, organisations want to move to a more relationship-based collaborative and holistic care rather than just fragmented, paternalistic and disease-oriented care </a:t>
            </a:r>
            <a:r>
              <a:rPr lang="en-US" b="0" i="0" dirty="0">
                <a:solidFill>
                  <a:schemeClr val="tx1"/>
                </a:solidFill>
                <a:effectLst/>
                <a:latin typeface="Times New Roman" panose="02020603050405020304" pitchFamily="18" charset="0"/>
                <a:cs typeface="Times New Roman" panose="02020603050405020304" pitchFamily="18" charset="0"/>
              </a:rPr>
              <a:t>(McCance et al., </a:t>
            </a:r>
            <a:r>
              <a:rPr lang="en-US" i="0" dirty="0">
                <a:solidFill>
                  <a:schemeClr val="tx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2011</a:t>
            </a:r>
            <a:r>
              <a:rPr lang="en-US" b="0" i="0" dirty="0">
                <a:solidFill>
                  <a:schemeClr val="tx1"/>
                </a:solidFill>
                <a:effectLst/>
                <a:latin typeface="Times New Roman" panose="02020603050405020304" pitchFamily="18" charset="0"/>
                <a:cs typeface="Times New Roman" panose="02020603050405020304" pitchFamily="18" charset="0"/>
              </a:rPr>
              <a:t>; Washburn &amp; Grossman, 2017).</a:t>
            </a:r>
          </a:p>
          <a:p>
            <a:pPr marL="0" indent="0">
              <a:buNone/>
            </a:pPr>
            <a:r>
              <a:rPr lang="en-US" dirty="0">
                <a:solidFill>
                  <a:schemeClr val="tx1"/>
                </a:solidFill>
                <a:latin typeface="Times New Roman" panose="02020603050405020304" pitchFamily="18" charset="0"/>
                <a:cs typeface="Times New Roman" panose="02020603050405020304" pitchFamily="18" charset="0"/>
              </a:rPr>
              <a:t>- How ever this is not as easy said as done, many health systems are finding it difficult to effectively implement PCP </a:t>
            </a:r>
            <a:r>
              <a:rPr lang="en-US" b="0" i="0" dirty="0">
                <a:solidFill>
                  <a:schemeClr val="tx1"/>
                </a:solidFill>
                <a:effectLst/>
                <a:latin typeface="Times New Roman" panose="02020603050405020304" pitchFamily="18" charset="0"/>
                <a:cs typeface="Times New Roman" panose="02020603050405020304" pitchFamily="18" charset="0"/>
              </a:rPr>
              <a:t>(Santana et al, 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rPr>
              <a:t>- Implementing PCP is something that professionals believe they already do but, they did not have a true understanding of the idea and practice into collaborative planning. PCP is not just procedures and skills it is  about making a connection  with the patient (Edvardsson, 2015)</a:t>
            </a:r>
          </a:p>
          <a:p>
            <a:pPr marL="0" indent="0">
              <a:buNone/>
            </a:pPr>
            <a:r>
              <a:rPr lang="en-GB" dirty="0">
                <a:solidFill>
                  <a:schemeClr val="tx1"/>
                </a:solidFill>
                <a:latin typeface="Times New Roman" panose="02020603050405020304" pitchFamily="18" charset="0"/>
                <a:cs typeface="Times New Roman" panose="02020603050405020304" pitchFamily="18" charset="0"/>
              </a:rPr>
              <a:t>+ When discussing treatments with a patient mentioning best and worst case sicarios will help the patients fully understand the risks involved and encourage them to think about receiving supportive care if needed</a:t>
            </a:r>
            <a:r>
              <a:rPr lang="en-US" b="0" i="0" dirty="0">
                <a:solidFill>
                  <a:schemeClr val="tx1"/>
                </a:solidFill>
                <a:effectLst/>
                <a:latin typeface="Times New Roman" panose="02020603050405020304" pitchFamily="18" charset="0"/>
                <a:cs typeface="Times New Roman" panose="02020603050405020304" pitchFamily="18" charset="0"/>
              </a:rPr>
              <a:t> (Laryionava et al, 2015).</a:t>
            </a:r>
          </a:p>
          <a:p>
            <a:pPr marL="0" indent="0">
              <a:buNone/>
            </a:pPr>
            <a:r>
              <a:rPr lang="en-US" dirty="0">
                <a:solidFill>
                  <a:schemeClr val="tx1"/>
                </a:solidFill>
                <a:latin typeface="Times New Roman" panose="02020603050405020304" pitchFamily="18" charset="0"/>
                <a:cs typeface="Times New Roman" panose="02020603050405020304" pitchFamily="18" charset="0"/>
              </a:rPr>
              <a:t>- Patients who have not been told or had their treatment discussed with them will not understand and are less likely to see why PCC is relevant to them, making them less likely to engage in the conversation </a:t>
            </a:r>
            <a:r>
              <a:rPr lang="en-US" b="0" i="0" dirty="0">
                <a:solidFill>
                  <a:schemeClr val="tx1"/>
                </a:solidFill>
                <a:effectLst/>
                <a:latin typeface="Times New Roman" panose="02020603050405020304" pitchFamily="18" charset="0"/>
                <a:cs typeface="Times New Roman" panose="02020603050405020304" pitchFamily="18" charset="0"/>
              </a:rPr>
              <a:t>(Guo et al, 2010). </a:t>
            </a:r>
            <a:endParaRPr lang="en-US"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074349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B8AB-24E5-4A83-813C-094C57AA45B8}"/>
              </a:ext>
            </a:extLst>
          </p:cNvPr>
          <p:cNvSpPr>
            <a:spLocks noGrp="1"/>
          </p:cNvSpPr>
          <p:nvPr>
            <p:ph type="title"/>
          </p:nvPr>
        </p:nvSpPr>
        <p:spPr>
          <a:xfrm>
            <a:off x="162983" y="266700"/>
            <a:ext cx="11881379" cy="690563"/>
          </a:xfrm>
        </p:spPr>
        <p:txBody>
          <a:bodyPr>
            <a:no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892B10D-7178-4CB8-A50B-C493433FA360}"/>
              </a:ext>
            </a:extLst>
          </p:cNvPr>
          <p:cNvSpPr>
            <a:spLocks noGrp="1"/>
          </p:cNvSpPr>
          <p:nvPr>
            <p:ph idx="1"/>
          </p:nvPr>
        </p:nvSpPr>
        <p:spPr>
          <a:xfrm>
            <a:off x="162983" y="1214438"/>
            <a:ext cx="11881379" cy="5486399"/>
          </a:xfrm>
        </p:spPr>
        <p:txBody>
          <a:bodyPr>
            <a:normAutofit/>
          </a:bodyPr>
          <a:lstStyle/>
          <a:p>
            <a:r>
              <a:rPr lang="en-GB" dirty="0">
                <a:latin typeface="Times New Roman" panose="02020603050405020304" pitchFamily="18" charset="0"/>
                <a:cs typeface="Times New Roman" panose="02020603050405020304" pitchFamily="18" charset="0"/>
              </a:rPr>
              <a:t>PCP in health and social care is very complex.</a:t>
            </a:r>
          </a:p>
          <a:p>
            <a:r>
              <a:rPr lang="en-GB" dirty="0">
                <a:latin typeface="Times New Roman" panose="02020603050405020304" pitchFamily="18" charset="0"/>
                <a:cs typeface="Times New Roman" panose="02020603050405020304" pitchFamily="18" charset="0"/>
              </a:rPr>
              <a:t>Professionals need to know the difference in caring for a patient and only doing something for a patient.</a:t>
            </a:r>
          </a:p>
          <a:p>
            <a:r>
              <a:rPr lang="en-GB" dirty="0">
                <a:latin typeface="Times New Roman" panose="02020603050405020304" pitchFamily="18" charset="0"/>
                <a:cs typeface="Times New Roman" panose="02020603050405020304" pitchFamily="18" charset="0"/>
              </a:rPr>
              <a:t>A lot more research using PCP framework needs to be done in order to learn from the evidence.</a:t>
            </a:r>
          </a:p>
          <a:p>
            <a:r>
              <a:rPr lang="en-GB" dirty="0">
                <a:latin typeface="Times New Roman" panose="02020603050405020304" pitchFamily="18" charset="0"/>
                <a:cs typeface="Times New Roman" panose="02020603050405020304" pitchFamily="18" charset="0"/>
              </a:rPr>
              <a:t>Professionals from different sectors need to be able to communicate and work for the same system if they are to benefit the patient.</a:t>
            </a:r>
          </a:p>
          <a:p>
            <a:r>
              <a:rPr lang="en-GB" dirty="0">
                <a:latin typeface="Times New Roman" panose="02020603050405020304" pitchFamily="18" charset="0"/>
                <a:cs typeface="Times New Roman" panose="02020603050405020304" pitchFamily="18" charset="0"/>
              </a:rPr>
              <a:t>Having an advocate to help you with understanding your rights and expressing your views would benefit professionals from every sector, they would all clearly know the person-centred care plan you have decided on and your health care needs.</a:t>
            </a:r>
          </a:p>
          <a:p>
            <a:r>
              <a:rPr lang="en-US" dirty="0">
                <a:solidFill>
                  <a:srgbClr val="444444"/>
                </a:solidFill>
                <a:latin typeface="Times New Roman" panose="02020603050405020304" pitchFamily="18" charset="0"/>
                <a:cs typeface="Times New Roman" panose="02020603050405020304" pitchFamily="18" charset="0"/>
              </a:rPr>
              <a:t>All h</a:t>
            </a:r>
            <a:r>
              <a:rPr lang="en-US" b="0" i="0" dirty="0">
                <a:solidFill>
                  <a:srgbClr val="444444"/>
                </a:solidFill>
                <a:effectLst/>
                <a:latin typeface="Times New Roman" panose="02020603050405020304" pitchFamily="18" charset="0"/>
                <a:cs typeface="Times New Roman" panose="02020603050405020304" pitchFamily="18" charset="0"/>
              </a:rPr>
              <a:t>ealth professionals need to receive appropriate training in PCP, which can be a combination of formal training and online resources to improve their knowledge and understanding.</a:t>
            </a:r>
          </a:p>
          <a:p>
            <a:r>
              <a:rPr lang="en-US" dirty="0">
                <a:solidFill>
                  <a:srgbClr val="444444"/>
                </a:solidFill>
                <a:latin typeface="Times New Roman" panose="02020603050405020304" pitchFamily="18" charset="0"/>
                <a:cs typeface="Times New Roman" panose="02020603050405020304" pitchFamily="18" charset="0"/>
              </a:rPr>
              <a:t>The adaption of PCP comes with many different challenges and does need important changes about how care is delivered and how patients and professionals interact.</a:t>
            </a:r>
          </a:p>
          <a:p>
            <a:r>
              <a:rPr lang="en-US" dirty="0">
                <a:solidFill>
                  <a:srgbClr val="444444"/>
                </a:solidFill>
                <a:latin typeface="Times New Roman" panose="02020603050405020304" pitchFamily="18" charset="0"/>
                <a:cs typeface="Times New Roman" panose="02020603050405020304" pitchFamily="18" charset="0"/>
              </a:rPr>
              <a:t>The benefits of PCP are however evidentially presenting to be a massive prospect for improving our health care system outcomes.</a:t>
            </a:r>
          </a:p>
          <a:p>
            <a:r>
              <a:rPr lang="en-US" dirty="0">
                <a:solidFill>
                  <a:srgbClr val="444444"/>
                </a:solidFill>
                <a:latin typeface="Times New Roman" panose="02020603050405020304" pitchFamily="18" charset="0"/>
                <a:cs typeface="Times New Roman" panose="02020603050405020304" pitchFamily="18" charset="0"/>
              </a:rPr>
              <a:t>PCP is our future so finding ways to effectively implement and measure it is important for future improvement.</a:t>
            </a:r>
          </a:p>
          <a:p>
            <a:pPr marL="0" indent="0">
              <a:buNone/>
            </a:pPr>
            <a:endParaRPr lang="en-US" b="0" i="0" dirty="0">
              <a:solidFill>
                <a:srgbClr val="555555"/>
              </a:solidFill>
              <a:effectLst/>
              <a:latin typeface="Roboto"/>
            </a:endParaRPr>
          </a:p>
        </p:txBody>
      </p:sp>
    </p:spTree>
    <p:extLst>
      <p:ext uri="{BB962C8B-B14F-4D97-AF65-F5344CB8AC3E}">
        <p14:creationId xmlns:p14="http://schemas.microsoft.com/office/powerpoint/2010/main" val="3014172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34A3B-669E-4C9A-BA43-73C6F5CCCC81}"/>
              </a:ext>
            </a:extLst>
          </p:cNvPr>
          <p:cNvSpPr>
            <a:spLocks noGrp="1"/>
          </p:cNvSpPr>
          <p:nvPr>
            <p:ph type="title"/>
          </p:nvPr>
        </p:nvSpPr>
        <p:spPr>
          <a:xfrm>
            <a:off x="148696" y="156238"/>
            <a:ext cx="11852803" cy="660400"/>
          </a:xfrm>
        </p:spPr>
        <p:txBody>
          <a:bodyPr/>
          <a:lstStyle/>
          <a:p>
            <a:r>
              <a:rPr lang="en-GB" dirty="0">
                <a:solidFill>
                  <a:schemeClr val="accent2">
                    <a:lumMod val="50000"/>
                  </a:schemeClr>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F21C04A-BC5F-49CB-A95F-10E097EC3D06}"/>
              </a:ext>
            </a:extLst>
          </p:cNvPr>
          <p:cNvSpPr>
            <a:spLocks noGrp="1"/>
          </p:cNvSpPr>
          <p:nvPr>
            <p:ph idx="1"/>
          </p:nvPr>
        </p:nvSpPr>
        <p:spPr>
          <a:xfrm>
            <a:off x="148695" y="880602"/>
            <a:ext cx="11852803" cy="5821160"/>
          </a:xfrm>
        </p:spPr>
        <p:txBody>
          <a:bodyPr>
            <a:normAutofit/>
          </a:bodyPr>
          <a:lstStyle/>
          <a:p>
            <a:endParaRPr lang="en-GB" dirty="0"/>
          </a:p>
        </p:txBody>
      </p:sp>
    </p:spTree>
    <p:extLst>
      <p:ext uri="{BB962C8B-B14F-4D97-AF65-F5344CB8AC3E}">
        <p14:creationId xmlns:p14="http://schemas.microsoft.com/office/powerpoint/2010/main" val="3420305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101A-EE09-4679-878F-4A4E99F77067}"/>
              </a:ext>
            </a:extLst>
          </p:cNvPr>
          <p:cNvSpPr>
            <a:spLocks noGrp="1"/>
          </p:cNvSpPr>
          <p:nvPr>
            <p:ph type="title"/>
          </p:nvPr>
        </p:nvSpPr>
        <p:spPr>
          <a:xfrm>
            <a:off x="177272" y="197513"/>
            <a:ext cx="11895666" cy="759750"/>
          </a:xfrm>
        </p:spPr>
        <p:txBody>
          <a:bodyPr>
            <a:normAutofit fontScale="90000"/>
          </a:bodyPr>
          <a:lstStyle/>
          <a:p>
            <a:r>
              <a:rPr lang="en-GB" sz="4400" dirty="0">
                <a:solidFill>
                  <a:schemeClr val="accent2">
                    <a:lumMod val="50000"/>
                  </a:schemeClr>
                </a:solidFill>
              </a:rPr>
              <a:t>References.</a:t>
            </a:r>
            <a:r>
              <a:rPr lang="en-GB" dirty="0"/>
              <a:t> </a:t>
            </a:r>
          </a:p>
        </p:txBody>
      </p:sp>
      <p:sp>
        <p:nvSpPr>
          <p:cNvPr id="3" name="Content Placeholder 2">
            <a:extLst>
              <a:ext uri="{FF2B5EF4-FFF2-40B4-BE49-F238E27FC236}">
                <a16:creationId xmlns:a16="http://schemas.microsoft.com/office/drawing/2014/main" id="{86DDA4E0-5CB4-45E8-9975-C7AF609A0F39}"/>
              </a:ext>
            </a:extLst>
          </p:cNvPr>
          <p:cNvSpPr>
            <a:spLocks noGrp="1"/>
          </p:cNvSpPr>
          <p:nvPr>
            <p:ph idx="1"/>
          </p:nvPr>
        </p:nvSpPr>
        <p:spPr>
          <a:xfrm>
            <a:off x="177272" y="957263"/>
            <a:ext cx="11837456" cy="5703224"/>
          </a:xfrm>
        </p:spPr>
        <p:txBody>
          <a:bodyPr>
            <a:normAutofit/>
          </a:bodyPr>
          <a:lstStyle/>
          <a:p>
            <a:br>
              <a:rPr lang="en-US" dirty="0"/>
            </a:br>
            <a:endParaRPr lang="en-GB" dirty="0"/>
          </a:p>
        </p:txBody>
      </p:sp>
    </p:spTree>
    <p:extLst>
      <p:ext uri="{BB962C8B-B14F-4D97-AF65-F5344CB8AC3E}">
        <p14:creationId xmlns:p14="http://schemas.microsoft.com/office/powerpoint/2010/main" val="36240020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0</TotalTime>
  <Words>1502</Words>
  <Application>Microsoft Office PowerPoint</Application>
  <PresentationFormat>Widescreen</PresentationFormat>
  <Paragraphs>109</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ffd</vt:lpstr>
      <vt:lpstr>Helvetica</vt:lpstr>
      <vt:lpstr>Open Sans</vt:lpstr>
      <vt:lpstr>Roboto</vt:lpstr>
      <vt:lpstr>Times New Roman</vt:lpstr>
      <vt:lpstr>Trebuchet MS</vt:lpstr>
      <vt:lpstr>Wingdings 3</vt:lpstr>
      <vt:lpstr>Facet</vt:lpstr>
      <vt:lpstr>1804381 SJSS6004 Assessment 2</vt:lpstr>
      <vt:lpstr>What is person-centred practice???</vt:lpstr>
      <vt:lpstr>  Person-centred practice framework.   </vt:lpstr>
      <vt:lpstr>What is health and social care???</vt:lpstr>
      <vt:lpstr>Advocacy and person-centred practice.</vt:lpstr>
      <vt:lpstr>Who has access to health and social care provision???</vt:lpstr>
      <vt:lpstr>Person-centred practice: legislation.</vt:lpstr>
      <vt:lpstr>Is person-centred practice applied equally to all accessing health and social care???</vt:lpstr>
      <vt:lpstr>Is person-centred practice applied equally to all accessing health and social care???</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1804381 SJSS6004 Assessment 2</dc:title>
  <dc:creator>Kirsty Louise Smith (1804381)</dc:creator>
  <cp:lastModifiedBy>Kirsty Louise Smith (1804381)</cp:lastModifiedBy>
  <cp:revision>11</cp:revision>
  <dcterms:created xsi:type="dcterms:W3CDTF">2021-01-14T17:57:15Z</dcterms:created>
  <dcterms:modified xsi:type="dcterms:W3CDTF">2021-01-14T19:31:15Z</dcterms:modified>
</cp:coreProperties>
</file>