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3.xml" ContentType="application/vnd.openxmlformats-officedocument.presentationml.notesSlide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notesSlides/notesSlide5.xml" ContentType="application/vnd.openxmlformats-officedocument.presentationml.notesSlide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notesSlides/notesSlide9.xml" ContentType="application/vnd.openxmlformats-officedocument.presentationml.notesSlide+xml"/>
  <Override PartName="/ppt/tags/tag13.xml" ContentType="application/vnd.openxmlformats-officedocument.presentationml.tags+xml"/>
  <Override PartName="/ppt/notesSlides/notesSlide10.xml" ContentType="application/vnd.openxmlformats-officedocument.presentationml.notesSlide+xml"/>
  <Override PartName="/ppt/tags/tag14.xml" ContentType="application/vnd.openxmlformats-officedocument.presentationml.tags+xml"/>
  <Override PartName="/ppt/notesSlides/notesSlide11.xml" ContentType="application/vnd.openxmlformats-officedocument.presentationml.notesSlide+xml"/>
  <Override PartName="/ppt/tags/tag15.xml" ContentType="application/vnd.openxmlformats-officedocument.presentationml.tags+xml"/>
  <Override PartName="/ppt/notesSlides/notesSlide12.xml" ContentType="application/vnd.openxmlformats-officedocument.presentationml.notesSlide+xml"/>
  <Override PartName="/ppt/tags/tag16.xml" ContentType="application/vnd.openxmlformats-officedocument.presentationml.tags+xml"/>
  <Override PartName="/ppt/notesSlides/notesSlide13.xml" ContentType="application/vnd.openxmlformats-officedocument.presentationml.notesSlide+xml"/>
  <Override PartName="/ppt/tags/tag17.xml" ContentType="application/vnd.openxmlformats-officedocument.presentationml.tags+xml"/>
  <Override PartName="/ppt/notesSlides/notesSlide14.xml" ContentType="application/vnd.openxmlformats-officedocument.presentationml.notesSlide+xml"/>
  <Override PartName="/ppt/tags/tag18.xml" ContentType="application/vnd.openxmlformats-officedocument.presentationml.tags+xml"/>
  <Override PartName="/ppt/notesSlides/notesSlide15.xml" ContentType="application/vnd.openxmlformats-officedocument.presentationml.notesSlide+xml"/>
  <Override PartName="/ppt/tags/tag19.xml" ContentType="application/vnd.openxmlformats-officedocument.presentationml.tags+xml"/>
  <Override PartName="/ppt/notesSlides/notesSlide16.xml" ContentType="application/vnd.openxmlformats-officedocument.presentationml.notesSlide+xml"/>
  <Override PartName="/ppt/tags/tag20.xml" ContentType="application/vnd.openxmlformats-officedocument.presentationml.tags+xml"/>
  <Override PartName="/ppt/notesSlides/notesSlide17.xml" ContentType="application/vnd.openxmlformats-officedocument.presentationml.notesSlide+xml"/>
  <Override PartName="/ppt/tags/tag21.xml" ContentType="application/vnd.openxmlformats-officedocument.presentationml.tags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63" r:id="rId6"/>
    <p:sldId id="264" r:id="rId7"/>
    <p:sldId id="265" r:id="rId8"/>
    <p:sldId id="266" r:id="rId9"/>
    <p:sldId id="273" r:id="rId10"/>
    <p:sldId id="360" r:id="rId11"/>
    <p:sldId id="281" r:id="rId12"/>
    <p:sldId id="274" r:id="rId13"/>
    <p:sldId id="275" r:id="rId14"/>
    <p:sldId id="276" r:id="rId15"/>
    <p:sldId id="277" r:id="rId16"/>
    <p:sldId id="278" r:id="rId17"/>
    <p:sldId id="280" r:id="rId18"/>
    <p:sldId id="283" r:id="rId19"/>
    <p:sldId id="279" r:id="rId20"/>
    <p:sldId id="285" r:id="rId21"/>
    <p:sldId id="291" r:id="rId22"/>
    <p:sldId id="288" r:id="rId23"/>
    <p:sldId id="287" r:id="rId24"/>
    <p:sldId id="289" r:id="rId25"/>
    <p:sldId id="29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0"/>
    <p:restoredTop sz="84464"/>
  </p:normalViewPr>
  <p:slideViewPr>
    <p:cSldViewPr>
      <p:cViewPr>
        <p:scale>
          <a:sx n="89" d="100"/>
          <a:sy n="89" d="100"/>
        </p:scale>
        <p:origin x="764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4B002648-9972-4409-AD2E-1056BE4644F5}"/>
    <pc:docChg chg="modSld">
      <pc:chgData name="Sian Bowen" userId="c345053a-4abb-4e43-8ff7-c21186a2fa29" providerId="ADAL" clId="{4B002648-9972-4409-AD2E-1056BE4644F5}" dt="2023-10-05T11:10:10.608" v="20" actId="6549"/>
      <pc:docMkLst>
        <pc:docMk/>
      </pc:docMkLst>
      <pc:sldChg chg="modSp mod">
        <pc:chgData name="Sian Bowen" userId="c345053a-4abb-4e43-8ff7-c21186a2fa29" providerId="ADAL" clId="{4B002648-9972-4409-AD2E-1056BE4644F5}" dt="2023-10-05T11:10:10.608" v="20" actId="6549"/>
        <pc:sldMkLst>
          <pc:docMk/>
          <pc:sldMk cId="249046305" sldId="263"/>
        </pc:sldMkLst>
        <pc:spChg chg="mod">
          <ac:chgData name="Sian Bowen" userId="c345053a-4abb-4e43-8ff7-c21186a2fa29" providerId="ADAL" clId="{4B002648-9972-4409-AD2E-1056BE4644F5}" dt="2023-10-05T11:10:10.608" v="20" actId="6549"/>
          <ac:spMkLst>
            <pc:docMk/>
            <pc:sldMk cId="249046305" sldId="263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10:07.270" v="19" actId="6549"/>
        <pc:sldMkLst>
          <pc:docMk/>
          <pc:sldMk cId="1096979846" sldId="264"/>
        </pc:sldMkLst>
        <pc:spChg chg="mod">
          <ac:chgData name="Sian Bowen" userId="c345053a-4abb-4e43-8ff7-c21186a2fa29" providerId="ADAL" clId="{4B002648-9972-4409-AD2E-1056BE4644F5}" dt="2023-10-05T11:10:07.270" v="19" actId="6549"/>
          <ac:spMkLst>
            <pc:docMk/>
            <pc:sldMk cId="1096979846" sldId="264"/>
            <ac:spMk id="6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59.618" v="18" actId="6549"/>
        <pc:sldMkLst>
          <pc:docMk/>
          <pc:sldMk cId="1783588406" sldId="265"/>
        </pc:sldMkLst>
        <pc:spChg chg="mod">
          <ac:chgData name="Sian Bowen" userId="c345053a-4abb-4e43-8ff7-c21186a2fa29" providerId="ADAL" clId="{4B002648-9972-4409-AD2E-1056BE4644F5}" dt="2023-10-05T11:09:59.618" v="18" actId="6549"/>
          <ac:spMkLst>
            <pc:docMk/>
            <pc:sldMk cId="1783588406" sldId="265"/>
            <ac:spMk id="6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55.895" v="17" actId="6549"/>
        <pc:sldMkLst>
          <pc:docMk/>
          <pc:sldMk cId="1472254427" sldId="266"/>
        </pc:sldMkLst>
        <pc:spChg chg="mod">
          <ac:chgData name="Sian Bowen" userId="c345053a-4abb-4e43-8ff7-c21186a2fa29" providerId="ADAL" clId="{4B002648-9972-4409-AD2E-1056BE4644F5}" dt="2023-10-05T11:09:55.895" v="17" actId="6549"/>
          <ac:spMkLst>
            <pc:docMk/>
            <pc:sldMk cId="1472254427" sldId="266"/>
            <ac:spMk id="6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49.583" v="16" actId="6549"/>
        <pc:sldMkLst>
          <pc:docMk/>
          <pc:sldMk cId="1988854743" sldId="273"/>
        </pc:sldMkLst>
        <pc:spChg chg="mod">
          <ac:chgData name="Sian Bowen" userId="c345053a-4abb-4e43-8ff7-c21186a2fa29" providerId="ADAL" clId="{4B002648-9972-4409-AD2E-1056BE4644F5}" dt="2023-10-05T11:09:49.583" v="16" actId="6549"/>
          <ac:spMkLst>
            <pc:docMk/>
            <pc:sldMk cId="1988854743" sldId="273"/>
            <ac:spMk id="6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38.437" v="14" actId="6549"/>
        <pc:sldMkLst>
          <pc:docMk/>
          <pc:sldMk cId="4230205955" sldId="274"/>
        </pc:sldMkLst>
        <pc:spChg chg="mod">
          <ac:chgData name="Sian Bowen" userId="c345053a-4abb-4e43-8ff7-c21186a2fa29" providerId="ADAL" clId="{4B002648-9972-4409-AD2E-1056BE4644F5}" dt="2023-10-05T11:09:38.437" v="14" actId="6549"/>
          <ac:spMkLst>
            <pc:docMk/>
            <pc:sldMk cId="4230205955" sldId="274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30.494" v="12" actId="6549"/>
        <pc:sldMkLst>
          <pc:docMk/>
          <pc:sldMk cId="2310779660" sldId="275"/>
        </pc:sldMkLst>
        <pc:spChg chg="mod">
          <ac:chgData name="Sian Bowen" userId="c345053a-4abb-4e43-8ff7-c21186a2fa29" providerId="ADAL" clId="{4B002648-9972-4409-AD2E-1056BE4644F5}" dt="2023-10-05T11:09:30.494" v="12" actId="6549"/>
          <ac:spMkLst>
            <pc:docMk/>
            <pc:sldMk cId="2310779660" sldId="275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20.804" v="11" actId="6549"/>
        <pc:sldMkLst>
          <pc:docMk/>
          <pc:sldMk cId="1396570665" sldId="276"/>
        </pc:sldMkLst>
        <pc:spChg chg="mod">
          <ac:chgData name="Sian Bowen" userId="c345053a-4abb-4e43-8ff7-c21186a2fa29" providerId="ADAL" clId="{4B002648-9972-4409-AD2E-1056BE4644F5}" dt="2023-10-05T11:09:20.804" v="11" actId="6549"/>
          <ac:spMkLst>
            <pc:docMk/>
            <pc:sldMk cId="1396570665" sldId="276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16.968" v="10" actId="6549"/>
        <pc:sldMkLst>
          <pc:docMk/>
          <pc:sldMk cId="2815374524" sldId="277"/>
        </pc:sldMkLst>
        <pc:spChg chg="mod">
          <ac:chgData name="Sian Bowen" userId="c345053a-4abb-4e43-8ff7-c21186a2fa29" providerId="ADAL" clId="{4B002648-9972-4409-AD2E-1056BE4644F5}" dt="2023-10-05T11:09:16.968" v="10" actId="6549"/>
          <ac:spMkLst>
            <pc:docMk/>
            <pc:sldMk cId="2815374524" sldId="277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11.104" v="9" actId="6549"/>
        <pc:sldMkLst>
          <pc:docMk/>
          <pc:sldMk cId="1049109375" sldId="278"/>
        </pc:sldMkLst>
        <pc:spChg chg="mod">
          <ac:chgData name="Sian Bowen" userId="c345053a-4abb-4e43-8ff7-c21186a2fa29" providerId="ADAL" clId="{4B002648-9972-4409-AD2E-1056BE4644F5}" dt="2023-10-05T11:09:11.104" v="9" actId="6549"/>
          <ac:spMkLst>
            <pc:docMk/>
            <pc:sldMk cId="1049109375" sldId="278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53.692" v="6" actId="6549"/>
        <pc:sldMkLst>
          <pc:docMk/>
          <pc:sldMk cId="1719381859" sldId="279"/>
        </pc:sldMkLst>
        <pc:spChg chg="mod">
          <ac:chgData name="Sian Bowen" userId="c345053a-4abb-4e43-8ff7-c21186a2fa29" providerId="ADAL" clId="{4B002648-9972-4409-AD2E-1056BE4644F5}" dt="2023-10-05T11:08:53.692" v="6" actId="6549"/>
          <ac:spMkLst>
            <pc:docMk/>
            <pc:sldMk cId="1719381859" sldId="279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05.559" v="8" actId="6549"/>
        <pc:sldMkLst>
          <pc:docMk/>
          <pc:sldMk cId="3887229779" sldId="280"/>
        </pc:sldMkLst>
        <pc:spChg chg="mod">
          <ac:chgData name="Sian Bowen" userId="c345053a-4abb-4e43-8ff7-c21186a2fa29" providerId="ADAL" clId="{4B002648-9972-4409-AD2E-1056BE4644F5}" dt="2023-10-05T11:09:05.559" v="8" actId="6549"/>
          <ac:spMkLst>
            <pc:docMk/>
            <pc:sldMk cId="3887229779" sldId="280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35.079" v="13" actId="6549"/>
        <pc:sldMkLst>
          <pc:docMk/>
          <pc:sldMk cId="1688880660" sldId="281"/>
        </pc:sldMkLst>
        <pc:spChg chg="mod">
          <ac:chgData name="Sian Bowen" userId="c345053a-4abb-4e43-8ff7-c21186a2fa29" providerId="ADAL" clId="{4B002648-9972-4409-AD2E-1056BE4644F5}" dt="2023-10-05T11:09:35.079" v="13" actId="6549"/>
          <ac:spMkLst>
            <pc:docMk/>
            <pc:sldMk cId="1688880660" sldId="281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01.756" v="7" actId="6549"/>
        <pc:sldMkLst>
          <pc:docMk/>
          <pc:sldMk cId="4098879182" sldId="283"/>
        </pc:sldMkLst>
        <pc:spChg chg="mod">
          <ac:chgData name="Sian Bowen" userId="c345053a-4abb-4e43-8ff7-c21186a2fa29" providerId="ADAL" clId="{4B002648-9972-4409-AD2E-1056BE4644F5}" dt="2023-10-05T11:09:01.756" v="7" actId="6549"/>
          <ac:spMkLst>
            <pc:docMk/>
            <pc:sldMk cId="4098879182" sldId="283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50.171" v="5" actId="6549"/>
        <pc:sldMkLst>
          <pc:docMk/>
          <pc:sldMk cId="2192144726" sldId="285"/>
        </pc:sldMkLst>
        <pc:spChg chg="mod">
          <ac:chgData name="Sian Bowen" userId="c345053a-4abb-4e43-8ff7-c21186a2fa29" providerId="ADAL" clId="{4B002648-9972-4409-AD2E-1056BE4644F5}" dt="2023-10-05T11:08:50.171" v="5" actId="6549"/>
          <ac:spMkLst>
            <pc:docMk/>
            <pc:sldMk cId="2192144726" sldId="285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30.476" v="2" actId="6549"/>
        <pc:sldMkLst>
          <pc:docMk/>
          <pc:sldMk cId="3017196754" sldId="287"/>
        </pc:sldMkLst>
        <pc:spChg chg="mod">
          <ac:chgData name="Sian Bowen" userId="c345053a-4abb-4e43-8ff7-c21186a2fa29" providerId="ADAL" clId="{4B002648-9972-4409-AD2E-1056BE4644F5}" dt="2023-10-05T11:08:30.476" v="2" actId="6549"/>
          <ac:spMkLst>
            <pc:docMk/>
            <pc:sldMk cId="3017196754" sldId="287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38.250" v="3" actId="6549"/>
        <pc:sldMkLst>
          <pc:docMk/>
          <pc:sldMk cId="1759553420" sldId="288"/>
        </pc:sldMkLst>
        <pc:spChg chg="mod">
          <ac:chgData name="Sian Bowen" userId="c345053a-4abb-4e43-8ff7-c21186a2fa29" providerId="ADAL" clId="{4B002648-9972-4409-AD2E-1056BE4644F5}" dt="2023-10-05T11:08:38.250" v="3" actId="6549"/>
          <ac:spMkLst>
            <pc:docMk/>
            <pc:sldMk cId="1759553420" sldId="288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25.800" v="1" actId="6549"/>
        <pc:sldMkLst>
          <pc:docMk/>
          <pc:sldMk cId="1985595142" sldId="289"/>
        </pc:sldMkLst>
        <pc:spChg chg="mod">
          <ac:chgData name="Sian Bowen" userId="c345053a-4abb-4e43-8ff7-c21186a2fa29" providerId="ADAL" clId="{4B002648-9972-4409-AD2E-1056BE4644F5}" dt="2023-10-05T11:08:25.800" v="1" actId="6549"/>
          <ac:spMkLst>
            <pc:docMk/>
            <pc:sldMk cId="1985595142" sldId="289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21.199" v="0" actId="6549"/>
        <pc:sldMkLst>
          <pc:docMk/>
          <pc:sldMk cId="1031394676" sldId="290"/>
        </pc:sldMkLst>
        <pc:spChg chg="mod">
          <ac:chgData name="Sian Bowen" userId="c345053a-4abb-4e43-8ff7-c21186a2fa29" providerId="ADAL" clId="{4B002648-9972-4409-AD2E-1056BE4644F5}" dt="2023-10-05T11:08:21.199" v="0" actId="6549"/>
          <ac:spMkLst>
            <pc:docMk/>
            <pc:sldMk cId="1031394676" sldId="290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8:46.278" v="4" actId="6549"/>
        <pc:sldMkLst>
          <pc:docMk/>
          <pc:sldMk cId="615441039" sldId="291"/>
        </pc:sldMkLst>
        <pc:spChg chg="mod">
          <ac:chgData name="Sian Bowen" userId="c345053a-4abb-4e43-8ff7-c21186a2fa29" providerId="ADAL" clId="{4B002648-9972-4409-AD2E-1056BE4644F5}" dt="2023-10-05T11:08:46.278" v="4" actId="6549"/>
          <ac:spMkLst>
            <pc:docMk/>
            <pc:sldMk cId="615441039" sldId="291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4B002648-9972-4409-AD2E-1056BE4644F5}" dt="2023-10-05T11:09:45.726" v="15" actId="6549"/>
        <pc:sldMkLst>
          <pc:docMk/>
          <pc:sldMk cId="0" sldId="360"/>
        </pc:sldMkLst>
        <pc:spChg chg="mod">
          <ac:chgData name="Sian Bowen" userId="c345053a-4abb-4e43-8ff7-c21186a2fa29" providerId="ADAL" clId="{4B002648-9972-4409-AD2E-1056BE4644F5}" dt="2023-10-05T11:09:45.726" v="15" actId="6549"/>
          <ac:spMkLst>
            <pc:docMk/>
            <pc:sldMk cId="0" sldId="360"/>
            <ac:spMk id="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the purpose of the bones?</a:t>
            </a:r>
          </a:p>
          <a:p>
            <a:r>
              <a:rPr lang="en-US" dirty="0"/>
              <a:t>Protection,</a:t>
            </a:r>
            <a:r>
              <a:rPr lang="en-US" baseline="0" dirty="0"/>
              <a:t> Support. Shape. Movement. Blood Production.</a:t>
            </a:r>
          </a:p>
          <a:p>
            <a:r>
              <a:rPr lang="en-US" baseline="0" dirty="0"/>
              <a:t>Number of bones?</a:t>
            </a:r>
          </a:p>
          <a:p>
            <a:r>
              <a:rPr lang="en-US" baseline="0" dirty="0"/>
              <a:t>Function of each area? </a:t>
            </a:r>
            <a:r>
              <a:rPr lang="en-US" baseline="0" dirty="0" err="1"/>
              <a:t>CSp</a:t>
            </a:r>
            <a:r>
              <a:rPr lang="en-US" baseline="0" dirty="0"/>
              <a:t>, </a:t>
            </a:r>
            <a:r>
              <a:rPr lang="en-US" baseline="0" dirty="0" err="1"/>
              <a:t>TSp</a:t>
            </a:r>
            <a:r>
              <a:rPr lang="en-US" baseline="0" dirty="0"/>
              <a:t>, </a:t>
            </a:r>
            <a:r>
              <a:rPr lang="en-US" baseline="0" dirty="0" err="1"/>
              <a:t>LSp</a:t>
            </a:r>
            <a:r>
              <a:rPr lang="en-US" baseline="0" dirty="0"/>
              <a:t>, Sacrum, Coccyx</a:t>
            </a:r>
          </a:p>
          <a:p>
            <a:endParaRPr lang="en-US" baseline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69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362985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944628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5" Type="http://schemas.openxmlformats.org/officeDocument/2006/relationships/image" Target="../media/image7.gi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6" Type="http://schemas.openxmlformats.org/officeDocument/2006/relationships/image" Target="../media/image9.jpe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6" Type="http://schemas.openxmlformats.org/officeDocument/2006/relationships/image" Target="../media/image10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3.xml"/><Relationship Id="rId6" Type="http://schemas.openxmlformats.org/officeDocument/2006/relationships/image" Target="../media/image11.jp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4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5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6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7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8.xml"/><Relationship Id="rId6" Type="http://schemas.openxmlformats.org/officeDocument/2006/relationships/image" Target="../media/image13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9.xml"/><Relationship Id="rId6" Type="http://schemas.openxmlformats.org/officeDocument/2006/relationships/image" Target="../media/image4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0.xml"/><Relationship Id="rId6" Type="http://schemas.openxmlformats.org/officeDocument/2006/relationships/image" Target="../media/image4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1.xml"/><Relationship Id="rId6" Type="http://schemas.openxmlformats.org/officeDocument/2006/relationships/image" Target="../media/image4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The Healing Process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7298" y="1529660"/>
            <a:ext cx="7727211" cy="265745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400" dirty="0"/>
              <a:t>Understand basic physical concepts of how injury      occurs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400" dirty="0"/>
              <a:t>Identify basic elements of the healing process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400" dirty="0"/>
              <a:t>Discuss the role of collagen in restoration and            regeneration of tissue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4"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77" y="82314"/>
            <a:ext cx="9144000" cy="6805972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29355" y="174965"/>
            <a:ext cx="388529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BASIC CONCEPTS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6237" y="999491"/>
            <a:ext cx="7810280" cy="598144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Elasticity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Ability of an object to resume its former shape after a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deforming force is applied then released.  All substances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contain some level of elasticity.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  <a:sym typeface="Helvetica Light"/>
              </a:rPr>
              <a:t> Stiffness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Ability of an object to resist deformation when a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s</a:t>
            </a:r>
            <a:r>
              <a:rPr lang="en-US" sz="2400" dirty="0">
                <a:solidFill>
                  <a:srgbClr val="000000"/>
                </a:solidFill>
                <a:sym typeface="Helvetica Light"/>
              </a:rPr>
              <a:t>tress </a:t>
            </a:r>
            <a:r>
              <a:rPr lang="en-US" sz="2400" dirty="0">
                <a:solidFill>
                  <a:srgbClr val="000000"/>
                </a:solidFill>
              </a:rPr>
              <a:t>is applied to it.  Related to tensile strength. 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Increased length of time under load reduces stiffness.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  <a:sym typeface="Helvetica Light"/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  <a:sym typeface="Helvetica Light"/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6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697984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0438" y="174965"/>
            <a:ext cx="370313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Stress and Strain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9069" y="1083643"/>
            <a:ext cx="1422313" cy="34913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b="1" dirty="0">
                <a:solidFill>
                  <a:srgbClr val="000000"/>
                </a:solidFill>
              </a:rPr>
              <a:t>Hooke’s Law</a:t>
            </a:r>
            <a:endParaRPr lang="en-US" b="1" dirty="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6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1221" y="1655821"/>
            <a:ext cx="7526914" cy="90313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Stress = Force/ Cross-sectional Area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Strain = Extension/Original Length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E (Young’s Modulus)= Stress/Strain</a:t>
            </a:r>
            <a:endParaRPr lang="en-US" dirty="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9069" y="2841126"/>
            <a:ext cx="4702057" cy="34913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The greater the E value the stiffer the material</a:t>
            </a:r>
          </a:p>
        </p:txBody>
      </p:sp>
      <p:pic>
        <p:nvPicPr>
          <p:cNvPr id="10" name="Picture 9" descr="Hooke's Law Graph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106" y="3266706"/>
            <a:ext cx="5737402" cy="244204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358840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08543" y="1375020"/>
            <a:ext cx="7526914" cy="376545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Structural Fatigue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</a:rPr>
              <a:t>This is the point at with the tissue or object can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no longer withstand the stress.  Can be sudden or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produced over a long period.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Creep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</a:rPr>
              <a:t>Low-level stress applied over a long period, that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results in deformation of tissue in it’s plastic range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2721687" y="267297"/>
            <a:ext cx="3700629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BASIC CONCEPTS</a:t>
            </a: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225442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1317545"/>
            <a:ext cx="3649039" cy="3036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Tension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Shear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&amp; Bending + Torsion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2805588" y="267297"/>
            <a:ext cx="3532827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TYPES OF FORCE</a:t>
            </a:r>
          </a:p>
        </p:txBody>
      </p:sp>
      <p:pic>
        <p:nvPicPr>
          <p:cNvPr id="2" name="Picture 1" descr="Forces on bone-loading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646" y="1147751"/>
            <a:ext cx="5178529" cy="39517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885474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3281" y="1168039"/>
            <a:ext cx="792661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400" b="1" u="sng" dirty="0"/>
              <a:t>PRIMARY INTENTION</a:t>
            </a:r>
          </a:p>
          <a:p>
            <a:pPr algn="l"/>
            <a:r>
              <a:rPr lang="en-US" sz="2400" dirty="0"/>
              <a:t>Healing process is dependent on the extent of the injury and the approximation of the wound’s stump ends.  </a:t>
            </a:r>
            <a:endParaRPr lang="en-US" sz="2400" b="1" u="sng" dirty="0"/>
          </a:p>
          <a:p>
            <a:pPr algn="l"/>
            <a:endParaRPr lang="en-US" sz="2400" b="1" u="sng" dirty="0"/>
          </a:p>
          <a:p>
            <a:pPr algn="l"/>
            <a:r>
              <a:rPr lang="en-US" sz="2400" b="1" u="sng" dirty="0"/>
              <a:t>SECONDARY INTENTION</a:t>
            </a:r>
          </a:p>
          <a:p>
            <a:pPr algn="l"/>
            <a:r>
              <a:rPr lang="en-US" sz="2400" dirty="0"/>
              <a:t>Healing whereby the stump ends cannot be bridged, and cells form across the affected area.</a:t>
            </a:r>
          </a:p>
          <a:p>
            <a:pPr algn="l"/>
            <a:endParaRPr lang="en-US" sz="2400" dirty="0"/>
          </a:p>
          <a:p>
            <a:pPr algn="l"/>
            <a:endParaRPr lang="en-US" sz="2400" dirty="0"/>
          </a:p>
          <a:p>
            <a:pPr algn="l"/>
            <a:r>
              <a:rPr lang="en-US" sz="2400" dirty="0"/>
              <a:t>How would the timescales differ for each healing process?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00233" y="267330"/>
            <a:ext cx="2143536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</p:spTree>
    <p:custDataLst>
      <p:tags r:id="rId1"/>
    </p:custData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602732" y="276711"/>
            <a:ext cx="2143536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Picture 2" descr="C:\Users\jvelkey\Documents\TEACHING\Pathology\robbinsBasicPath-images\S9781416029731-003-f01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256" y="524779"/>
            <a:ext cx="5812689" cy="50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220973" y="1349277"/>
            <a:ext cx="2748284" cy="411183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444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marL="889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marL="1333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marL="1778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marL="2222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marL="2667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marL="3111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marL="3556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marL="4000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marL="0" indent="0">
              <a:buNone/>
            </a:pPr>
            <a:r>
              <a:rPr lang="en-US" sz="2812" dirty="0"/>
              <a:t>By 1</a:t>
            </a:r>
            <a:r>
              <a:rPr lang="en-US" sz="2812" baseline="30000" dirty="0"/>
              <a:t>st</a:t>
            </a:r>
            <a:r>
              <a:rPr lang="en-US" sz="2812" dirty="0"/>
              <a:t> intention:</a:t>
            </a:r>
            <a:endParaRPr lang="en-US" sz="1969" dirty="0"/>
          </a:p>
          <a:p>
            <a:pPr marL="174616" lvl="1" indent="0">
              <a:buNone/>
            </a:pPr>
            <a:r>
              <a:rPr lang="en-US" sz="1969" dirty="0"/>
              <a:t>- “clean” incision</a:t>
            </a:r>
          </a:p>
          <a:p>
            <a:pPr marL="496074" lvl="1" indent="-321457">
              <a:buFontTx/>
              <a:buChar char="-"/>
            </a:pPr>
            <a:r>
              <a:rPr lang="en-US" sz="1969" dirty="0"/>
              <a:t>limited scarring or wound contraction</a:t>
            </a:r>
          </a:p>
          <a:p>
            <a:pPr marL="57147" indent="0">
              <a:buNone/>
            </a:pPr>
            <a:r>
              <a:rPr lang="en-US" sz="2812" dirty="0"/>
              <a:t>By 2</a:t>
            </a:r>
            <a:r>
              <a:rPr lang="en-US" sz="2812" baseline="30000" dirty="0"/>
              <a:t>nd</a:t>
            </a:r>
            <a:r>
              <a:rPr lang="en-US" sz="2812" dirty="0"/>
              <a:t> intention:</a:t>
            </a:r>
          </a:p>
          <a:p>
            <a:pPr marL="312528" lvl="1" indent="0">
              <a:buNone/>
            </a:pPr>
            <a:r>
              <a:rPr lang="en-US" sz="1969" dirty="0"/>
              <a:t>- ulcers or lacerations</a:t>
            </a:r>
          </a:p>
          <a:p>
            <a:pPr marL="312528" lvl="1" indent="0">
              <a:buNone/>
            </a:pPr>
            <a:r>
              <a:rPr lang="en-US" sz="1969" dirty="0"/>
              <a:t>- often scarring and wound contraction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88880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ases of Tissue Hea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564" y="1051643"/>
            <a:ext cx="5637030" cy="442194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flipH="1">
            <a:off x="6540594" y="2239180"/>
            <a:ext cx="2416239" cy="240905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Overlap</a:t>
            </a:r>
          </a:p>
          <a:p>
            <a:pPr algn="ctr"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algn="ctr" defTabSz="410751" latinLnBrk="1" hangingPunct="0"/>
            <a:r>
              <a:rPr lang="en-US" sz="1266" dirty="0">
                <a:solidFill>
                  <a:srgbClr val="000000"/>
                </a:solidFill>
              </a:rPr>
              <a:t>Non Linear</a:t>
            </a:r>
          </a:p>
          <a:p>
            <a:pPr algn="ctr"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Interdependent</a:t>
            </a:r>
          </a:p>
          <a:p>
            <a:pPr algn="ctr"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Interact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020595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919943"/>
            <a:ext cx="7243754" cy="413478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  <a:sym typeface="Helvetica Light"/>
              </a:rPr>
              <a:t>Bleeding Phase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Short lived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Occurs following trauma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Tissue dependent timescale for cessation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4-6 hours is often quoted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Crush injuries can take up to 24hrs or longer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</a:rPr>
              <a:t>Initial phase of vasoconstriction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</a:rPr>
              <a:t>Followed by vasodilation involving influx of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blood, serum proteins, clotting factors and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platelets</a:t>
            </a:r>
            <a:endParaRPr lang="en-US" sz="2400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0779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473940"/>
            <a:ext cx="7243754" cy="302679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  <a:sym typeface="Helvetica Light"/>
              </a:rPr>
              <a:t>Inflammatory Phase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Essential component to healing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Rapid onset (few hours), reaching maximal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  <a:sym typeface="Helvetica Light"/>
              </a:rPr>
              <a:t>magnitude (1-3/7)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Vascular </a:t>
            </a:r>
            <a:r>
              <a:rPr lang="en-US" sz="2400" dirty="0">
                <a:solidFill>
                  <a:srgbClr val="000000"/>
                </a:solidFill>
              </a:rPr>
              <a:t>t</a:t>
            </a:r>
            <a:r>
              <a:rPr lang="en-US" sz="2400" dirty="0">
                <a:solidFill>
                  <a:srgbClr val="000000"/>
                </a:solidFill>
                <a:sym typeface="Helvetica Light"/>
              </a:rPr>
              <a:t>issues start and resolv</a:t>
            </a:r>
            <a:r>
              <a:rPr lang="en-US" sz="2400" dirty="0">
                <a:solidFill>
                  <a:srgbClr val="000000"/>
                </a:solidFill>
              </a:rPr>
              <a:t>e quicker </a:t>
            </a:r>
            <a:r>
              <a:rPr lang="en-US" sz="2400" dirty="0">
                <a:solidFill>
                  <a:srgbClr val="000000"/>
                </a:solidFill>
                <a:sym typeface="Helvetica Light"/>
              </a:rPr>
              <a:t>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sym typeface="Helvetica Light"/>
              </a:rPr>
              <a:t>Split into vascular/ chemical and cellular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  <a:sym typeface="Helvetica Light"/>
              </a:rPr>
              <a:t>effects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657066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323528" y="1602265"/>
            <a:ext cx="8424936" cy="345767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000" b="1" dirty="0">
                <a:solidFill>
                  <a:srgbClr val="000000"/>
                </a:solidFill>
                <a:sym typeface="Helvetica Light"/>
              </a:rPr>
              <a:t>Vascular/ Chemical Effects</a:t>
            </a:r>
          </a:p>
          <a:p>
            <a:pPr defTabSz="410751" latinLnBrk="1" hangingPunct="0"/>
            <a:endParaRPr lang="en-US" sz="2000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  <a:sym typeface="Helvetica Light"/>
              </a:rPr>
              <a:t>Vasodilation (widening of blood vessels) 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</a:rPr>
              <a:t>Increased vascular permeability to allow important healing </a:t>
            </a:r>
          </a:p>
          <a:p>
            <a:pPr latinLnBrk="1" hangingPunct="0"/>
            <a:r>
              <a:rPr lang="en-US" sz="2000" dirty="0">
                <a:solidFill>
                  <a:srgbClr val="000000"/>
                </a:solidFill>
              </a:rPr>
              <a:t>substances that are normally restricted to blood stream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</a:rPr>
              <a:t>Initially histamine is released by platelets, Neutrophils/ granular           </a:t>
            </a:r>
          </a:p>
          <a:p>
            <a:pPr latinLnBrk="1" hangingPunct="0"/>
            <a:r>
              <a:rPr lang="en-US" sz="2000" dirty="0">
                <a:solidFill>
                  <a:srgbClr val="000000"/>
                </a:solidFill>
              </a:rPr>
              <a:t>leukocytes and mast cells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</a:rPr>
              <a:t>Serotonin and other cytokines maintain the increased permeability, </a:t>
            </a:r>
          </a:p>
          <a:p>
            <a:pPr latinLnBrk="1" hangingPunct="0"/>
            <a:r>
              <a:rPr lang="en-US" sz="2000" dirty="0">
                <a:solidFill>
                  <a:srgbClr val="000000"/>
                </a:solidFill>
              </a:rPr>
              <a:t>and are followed by </a:t>
            </a:r>
            <a:r>
              <a:rPr lang="en-US" sz="2000" dirty="0" err="1">
                <a:solidFill>
                  <a:srgbClr val="000000"/>
                </a:solidFill>
              </a:rPr>
              <a:t>Prostoglandins</a:t>
            </a:r>
            <a:r>
              <a:rPr lang="en-US" sz="2000" dirty="0">
                <a:solidFill>
                  <a:srgbClr val="000000"/>
                </a:solidFill>
              </a:rPr>
              <a:t> (PGE).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  <a:sym typeface="Helvetica Light"/>
              </a:rPr>
              <a:t>PGEs attract leukocytes into the area and further the healing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  <a:sym typeface="Helvetica Light"/>
              </a:rPr>
              <a:t>process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537452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89" y="1153983"/>
            <a:ext cx="8078553" cy="40732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  <a:sym typeface="Helvetica Light"/>
              </a:rPr>
              <a:t>Cellular Effects</a:t>
            </a:r>
          </a:p>
          <a:p>
            <a:pPr defTabSz="410751" latinLnBrk="1" hangingPunct="0"/>
            <a:endParaRPr lang="en-US" sz="2000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  <a:sym typeface="Helvetica Light"/>
              </a:rPr>
              <a:t>Platelets bind to the </a:t>
            </a:r>
            <a:r>
              <a:rPr lang="en-US" sz="2000" dirty="0" err="1">
                <a:solidFill>
                  <a:srgbClr val="000000"/>
                </a:solidFill>
                <a:sym typeface="Helvetica Light"/>
              </a:rPr>
              <a:t>fibre</a:t>
            </a:r>
            <a:r>
              <a:rPr lang="en-US" sz="2000" dirty="0">
                <a:solidFill>
                  <a:srgbClr val="000000"/>
                </a:solidFill>
                <a:sym typeface="Helvetica Light"/>
              </a:rPr>
              <a:t> stumps and start to form a 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  <a:sym typeface="Helvetica Light"/>
              </a:rPr>
              <a:t>lattice-like complex that acts like a plug (low strength)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</a:rPr>
              <a:t>Normally lymph channels remove extracellular fluid</a:t>
            </a:r>
          </a:p>
          <a:p>
            <a:pPr algn="l" rtl="0" latinLnBrk="1" hangingPunct="0"/>
            <a:r>
              <a:rPr lang="en-US" sz="2000" dirty="0">
                <a:solidFill>
                  <a:srgbClr val="000000"/>
                </a:solidFill>
              </a:rPr>
              <a:t>but because of the plugs it can’t until another enzyme </a:t>
            </a:r>
          </a:p>
          <a:p>
            <a:pPr algn="l" rtl="0" latinLnBrk="1" hangingPunct="0"/>
            <a:r>
              <a:rPr lang="en-US" sz="2000" dirty="0">
                <a:solidFill>
                  <a:srgbClr val="000000"/>
                </a:solidFill>
              </a:rPr>
              <a:t>comes into to facilitate draining of the </a:t>
            </a:r>
            <a:r>
              <a:rPr lang="en-US" sz="2000" dirty="0" err="1">
                <a:solidFill>
                  <a:srgbClr val="000000"/>
                </a:solidFill>
              </a:rPr>
              <a:t>oedema</a:t>
            </a:r>
            <a:endParaRPr lang="en-US" sz="2000" dirty="0">
              <a:solidFill>
                <a:srgbClr val="000000"/>
              </a:solidFill>
            </a:endParaRP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</a:rPr>
              <a:t>Neutrophils attempt to remove debris (5-6h)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</a:rPr>
              <a:t>Neutrophils are replaced by monocytes and </a:t>
            </a:r>
          </a:p>
          <a:p>
            <a:pPr algn="l" rtl="0" latinLnBrk="1" hangingPunct="0"/>
            <a:r>
              <a:rPr lang="en-US" sz="2000" dirty="0">
                <a:solidFill>
                  <a:srgbClr val="000000"/>
                </a:solidFill>
              </a:rPr>
              <a:t>Macrophages and continue the clean up (24-48h)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000" dirty="0">
                <a:solidFill>
                  <a:srgbClr val="000000"/>
                </a:solidFill>
                <a:sym typeface="Helvetica Light"/>
              </a:rPr>
              <a:t>Macrophages are essential for clearing up waste </a:t>
            </a:r>
          </a:p>
          <a:p>
            <a:pPr algn="l" rtl="0" latinLnBrk="1" hangingPunct="0"/>
            <a:r>
              <a:rPr lang="en-US" sz="2000" dirty="0">
                <a:solidFill>
                  <a:srgbClr val="000000"/>
                </a:solidFill>
                <a:sym typeface="Helvetica Light"/>
              </a:rPr>
              <a:t>and excess fluid, as well as releasing growth factors upon resolution of the healing process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910937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ysiopathology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342" y="775728"/>
            <a:ext cx="7677091" cy="468090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8722977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925520"/>
            <a:ext cx="7243754" cy="45733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Proliferation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  <a:sym typeface="Helvetica Light"/>
              </a:rPr>
              <a:t>Macrophages removed debris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Growth of new blood vessels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Formation of granulation tissue</a:t>
            </a: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</a:rPr>
              <a:t>Fibroplasia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Technical name for scar formation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Growth factors released during inflammatory phase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promote proliferation of endothelial cells &amp; fibroblasts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 err="1">
                <a:solidFill>
                  <a:srgbClr val="000000"/>
                </a:solidFill>
              </a:rPr>
              <a:t>Characterised</a:t>
            </a:r>
            <a:r>
              <a:rPr lang="en-US" sz="2250" dirty="0">
                <a:solidFill>
                  <a:srgbClr val="000000"/>
                </a:solidFill>
              </a:rPr>
              <a:t> by increased number of fibroblasts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and reduced number of Neutrophils. 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Fibroplasia is dependent on bodies ability to produce angiogenesis (new blood vessel formations) quickly.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887918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611560" y="1098645"/>
            <a:ext cx="7920880" cy="422711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Proliferation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  <a:sym typeface="Helvetica Light"/>
              </a:rPr>
              <a:t>Fibroblasts produce collagen that is a component of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  <a:sym typeface="Helvetica Light"/>
              </a:rPr>
              <a:t>the extra-cellular matrix (ECM) along with elastin and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  <a:sym typeface="Helvetica Light"/>
              </a:rPr>
              <a:t>reticulin (Fibrous elements)</a:t>
            </a:r>
            <a:r>
              <a:rPr lang="en-US" sz="2250" dirty="0">
                <a:solidFill>
                  <a:srgbClr val="000000"/>
                </a:solidFill>
              </a:rPr>
              <a:t>.  Ground substance (</a:t>
            </a:r>
            <a:r>
              <a:rPr lang="en-US" sz="2250" dirty="0" err="1">
                <a:solidFill>
                  <a:srgbClr val="000000"/>
                </a:solidFill>
              </a:rPr>
              <a:t>Glyco</a:t>
            </a:r>
            <a:r>
              <a:rPr lang="en-US" sz="2250" dirty="0">
                <a:solidFill>
                  <a:srgbClr val="000000"/>
                </a:solidFill>
              </a:rPr>
              <a:t>-amino glycans, proteoglycans) are non-fibrous elements of the ECM.</a:t>
            </a:r>
          </a:p>
          <a:p>
            <a:pPr defTabSz="410751" latinLnBrk="1" hangingPunct="0"/>
            <a:endParaRPr lang="en-US" sz="225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</a:rPr>
              <a:t>Angiogenesis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New blood vessel growth produced by endothelial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Cells. 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Important for collagen production (no 02, no collagen)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Strength of the scar is directly related to amount, type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and arrangement of collagen.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938185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roliferation Image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67851"/>
            <a:ext cx="5860919" cy="413948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9214472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1098647"/>
            <a:ext cx="8056185" cy="422711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Remodeling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Myofibroblasts continue the contracture of the wound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edges (from 5/7 to 2/12). 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Aim is to produce tissue with similar mechanical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capabilities to that of the previously injured structure.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Collagen reorganised in response to the stress that it is </a:t>
            </a:r>
          </a:p>
          <a:p>
            <a:pPr algn="l" rtl="0" latinLnBrk="1" hangingPunct="0"/>
            <a:r>
              <a:rPr lang="en-US" sz="2250" dirty="0">
                <a:solidFill>
                  <a:srgbClr val="000000"/>
                </a:solidFill>
              </a:rPr>
              <a:t>placed under thus giving it tensile strength in each direction.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Initially Type III is laid down.  Structurally weak.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As the scar matures is becomes stronger, with the Type III </a:t>
            </a:r>
          </a:p>
          <a:p>
            <a:pPr algn="l" rtl="0" latinLnBrk="1" hangingPunct="0"/>
            <a:r>
              <a:rPr lang="en-US" sz="2250" dirty="0">
                <a:solidFill>
                  <a:srgbClr val="000000"/>
                </a:solidFill>
              </a:rPr>
              <a:t>collagen being reabsorbed and Type I collagen replacing it.</a:t>
            </a: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544103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Remodel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756584"/>
            <a:ext cx="5415272" cy="49620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955342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558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73990" y="1169853"/>
            <a:ext cx="7243755" cy="4961743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3516" b="1" dirty="0"/>
              <a:t>Collagen</a:t>
            </a:r>
          </a:p>
          <a:p>
            <a:pPr algn="l"/>
            <a:endParaRPr lang="en-US" sz="3516" b="1" dirty="0"/>
          </a:p>
          <a:p>
            <a:pPr marL="482186" indent="-482186" algn="l">
              <a:buFontTx/>
              <a:buChar char="-"/>
            </a:pPr>
            <a:r>
              <a:rPr lang="en-US" sz="3516" b="1" dirty="0"/>
              <a:t>Major structural protein</a:t>
            </a:r>
          </a:p>
          <a:p>
            <a:pPr marL="482186" indent="-482186" algn="l">
              <a:buFontTx/>
              <a:buChar char="-"/>
            </a:pPr>
            <a:r>
              <a:rPr lang="en-US" sz="3516" b="1" dirty="0"/>
              <a:t>Type I,II, III (80-90%)</a:t>
            </a:r>
          </a:p>
          <a:p>
            <a:pPr marL="482186" indent="-482186" algn="l">
              <a:buFontTx/>
              <a:buChar char="-"/>
            </a:pPr>
            <a:r>
              <a:rPr lang="en-US" sz="3516" b="1"/>
              <a:t>28 </a:t>
            </a:r>
            <a:r>
              <a:rPr lang="en-US" sz="3516" b="1" dirty="0"/>
              <a:t>Types</a:t>
            </a:r>
          </a:p>
          <a:p>
            <a:pPr marL="482186" indent="-482186" algn="l">
              <a:buFontTx/>
              <a:buChar char="-"/>
            </a:pPr>
            <a:r>
              <a:rPr lang="en-US" sz="3516" b="1" dirty="0"/>
              <a:t>Function – hold CT together</a:t>
            </a:r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719675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07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5436096" y="1908199"/>
            <a:ext cx="2738734" cy="1520801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3094" b="1" dirty="0"/>
              <a:t>Mechanical components of Collagen</a:t>
            </a:r>
            <a:endParaRPr lang="en-US" sz="3516" b="1" dirty="0"/>
          </a:p>
        </p:txBody>
      </p:sp>
      <p:pic>
        <p:nvPicPr>
          <p:cNvPr id="2" name="Picture 1" descr="Tissue Strength Graph Post Injury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89" y="775727"/>
            <a:ext cx="3518297" cy="448248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559514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07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73990" y="1169853"/>
            <a:ext cx="7243755" cy="2862322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2000" b="1" dirty="0"/>
              <a:t>Mechanical components of Collagen</a:t>
            </a:r>
          </a:p>
          <a:p>
            <a:pPr algn="l"/>
            <a:endParaRPr lang="en-US" sz="2000" b="1" dirty="0"/>
          </a:p>
          <a:p>
            <a:pPr marL="482186" indent="-482186" algn="l">
              <a:buFontTx/>
              <a:buChar char="-"/>
            </a:pPr>
            <a:r>
              <a:rPr lang="en-US" sz="2000" dirty="0"/>
              <a:t>Resists mechanical deformation</a:t>
            </a:r>
          </a:p>
          <a:p>
            <a:pPr marL="482186" indent="-482186" algn="l">
              <a:buFontTx/>
              <a:buChar char="-"/>
            </a:pPr>
            <a:r>
              <a:rPr lang="en-US" sz="2000" dirty="0"/>
              <a:t>Load bearing components of CT</a:t>
            </a:r>
          </a:p>
          <a:p>
            <a:pPr marL="482186" indent="-482186" algn="l">
              <a:buFontTx/>
              <a:buChar char="-"/>
            </a:pPr>
            <a:r>
              <a:rPr lang="en-US" sz="2000" dirty="0"/>
              <a:t>Binds elastin </a:t>
            </a:r>
          </a:p>
          <a:p>
            <a:pPr marL="482186" indent="-482186" algn="l">
              <a:buFontTx/>
              <a:buChar char="-"/>
            </a:pPr>
            <a:r>
              <a:rPr lang="en-US" sz="2000" dirty="0"/>
              <a:t>Not able to cope with shear and compressive forces</a:t>
            </a:r>
          </a:p>
          <a:p>
            <a:pPr marL="482186" indent="-482186" algn="l">
              <a:buFontTx/>
              <a:buChar char="-"/>
            </a:pPr>
            <a:r>
              <a:rPr lang="en-US" sz="2000" dirty="0"/>
              <a:t>Arrange themselves to tolerate tensile loads</a:t>
            </a:r>
            <a:endParaRPr lang="en-US" sz="2000" b="1" dirty="0"/>
          </a:p>
          <a:p>
            <a:pPr marL="482186" indent="-482186" algn="l">
              <a:buFontTx/>
              <a:buChar char="-"/>
            </a:pPr>
            <a:endParaRPr lang="en-US" sz="2000" b="1" dirty="0"/>
          </a:p>
          <a:p>
            <a:pPr marL="482186" indent="-482186" algn="l">
              <a:buFontTx/>
              <a:buChar char="-"/>
            </a:pPr>
            <a:endParaRPr lang="en-US" sz="20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139467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21</TotalTime>
  <Words>859</Words>
  <Application>Microsoft Office PowerPoint</Application>
  <PresentationFormat>On-screen Show (4:3)</PresentationFormat>
  <Paragraphs>180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Myriad Pro</vt:lpstr>
      <vt:lpstr>Arial</vt:lpstr>
      <vt:lpstr>Calibri</vt:lpstr>
      <vt:lpstr>Helvetica</vt:lpstr>
      <vt:lpstr>20140311PresentationUWTSDTemplate</vt:lpstr>
      <vt:lpstr>BMST4004   The Healing Process</vt:lpstr>
      <vt:lpstr>Learning Outcomes </vt:lpstr>
      <vt:lpstr>BASIC CONCEPTS</vt:lpstr>
      <vt:lpstr>Stress and Strain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Sian Bowen</cp:lastModifiedBy>
  <cp:revision>33</cp:revision>
  <dcterms:created xsi:type="dcterms:W3CDTF">2015-04-14T15:21:28Z</dcterms:created>
  <dcterms:modified xsi:type="dcterms:W3CDTF">2023-10-05T11:10:17Z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