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69" d="100"/>
          <a:sy n="69" d="100"/>
        </p:scale>
        <p:origin x="84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11/21/2017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Developing Entrepreneurial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206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Quiz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/>
              <a:t>Discuss the results of the quiz….</a:t>
            </a:r>
          </a:p>
          <a:p>
            <a:pPr algn="ctr"/>
            <a:r>
              <a:rPr lang="en-GB" sz="3600" dirty="0" smtClean="0"/>
              <a:t>Are you as Entrepreneurial as you thought?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573132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/>
              <a:t>https://www.youtube.com/watch?v=sOjeQV5pHh4https://www.youtube.com/watch?v=sOjeQV5pHh4</a:t>
            </a:r>
          </a:p>
        </p:txBody>
      </p:sp>
    </p:spTree>
    <p:extLst>
      <p:ext uri="{BB962C8B-B14F-4D97-AF65-F5344CB8AC3E}">
        <p14:creationId xmlns:p14="http://schemas.microsoft.com/office/powerpoint/2010/main" val="74826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 err="1" smtClean="0"/>
              <a:t>Nieuwenhuizen</a:t>
            </a:r>
            <a:r>
              <a:rPr lang="en-GB" sz="3600" dirty="0" smtClean="0"/>
              <a:t> (2009) separates Entrepreneurial skills into three sections:</a:t>
            </a:r>
          </a:p>
          <a:p>
            <a:pPr>
              <a:buFont typeface="+mj-lt"/>
              <a:buAutoNum type="arabicPeriod"/>
            </a:pPr>
            <a:r>
              <a:rPr lang="en-GB" sz="3600" dirty="0" err="1" smtClean="0"/>
              <a:t>Proactiveness</a:t>
            </a:r>
            <a:endParaRPr lang="en-GB" sz="3600" dirty="0" smtClean="0"/>
          </a:p>
          <a:p>
            <a:pPr>
              <a:buFont typeface="+mj-lt"/>
              <a:buAutoNum type="arabicPeriod"/>
            </a:pPr>
            <a:r>
              <a:rPr lang="en-GB" sz="3600" dirty="0" smtClean="0"/>
              <a:t>Achievement Orientation</a:t>
            </a:r>
          </a:p>
          <a:p>
            <a:pPr>
              <a:buFont typeface="+mj-lt"/>
              <a:buAutoNum type="arabicPeriod"/>
            </a:pPr>
            <a:r>
              <a:rPr lang="en-GB" sz="3600" dirty="0" smtClean="0"/>
              <a:t>Commitment to Others</a:t>
            </a:r>
          </a:p>
          <a:p>
            <a:pPr>
              <a:buFont typeface="+mj-lt"/>
              <a:buAutoNum type="arabicPeriod"/>
            </a:pPr>
            <a:endParaRPr lang="en-GB" sz="3600" dirty="0" smtClean="0"/>
          </a:p>
          <a:p>
            <a:pPr>
              <a:buFont typeface="+mj-lt"/>
              <a:buAutoNum type="arabicPeriod"/>
            </a:pPr>
            <a:endParaRPr lang="en-GB" dirty="0" smtClean="0"/>
          </a:p>
          <a:p>
            <a:pPr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4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Three Groups of Competencies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925768"/>
              </p:ext>
            </p:extLst>
          </p:nvPr>
        </p:nvGraphicFramePr>
        <p:xfrm>
          <a:off x="1155700" y="2603500"/>
          <a:ext cx="1020502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205026">
                  <a:extLst>
                    <a:ext uri="{9D8B030D-6E8A-4147-A177-3AD203B41FA5}">
                      <a16:colId xmlns:a16="http://schemas.microsoft.com/office/drawing/2014/main" val="170277476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Proactiveness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0284938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5733955"/>
              </p:ext>
            </p:extLst>
          </p:nvPr>
        </p:nvGraphicFramePr>
        <p:xfrm>
          <a:off x="1154953" y="2974340"/>
          <a:ext cx="10205773" cy="20116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339956">
                  <a:extLst>
                    <a:ext uri="{9D8B030D-6E8A-4147-A177-3AD203B41FA5}">
                      <a16:colId xmlns:a16="http://schemas.microsoft.com/office/drawing/2014/main" val="3076210307"/>
                    </a:ext>
                  </a:extLst>
                </a:gridCol>
                <a:gridCol w="3909137">
                  <a:extLst>
                    <a:ext uri="{9D8B030D-6E8A-4147-A177-3AD203B41FA5}">
                      <a16:colId xmlns:a16="http://schemas.microsoft.com/office/drawing/2014/main" val="3920935532"/>
                    </a:ext>
                  </a:extLst>
                </a:gridCol>
                <a:gridCol w="4956680">
                  <a:extLst>
                    <a:ext uri="{9D8B030D-6E8A-4147-A177-3AD203B41FA5}">
                      <a16:colId xmlns:a16="http://schemas.microsoft.com/office/drawing/2014/main" val="42452941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ysClr val="windowText" lastClr="000000"/>
                          </a:solidFill>
                        </a:rPr>
                        <a:t>1</a:t>
                      </a:r>
                      <a:endParaRPr lang="en-GB" sz="24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ysClr val="windowText" lastClr="000000"/>
                          </a:solidFill>
                        </a:rPr>
                        <a:t>Initiative</a:t>
                      </a:r>
                      <a:endParaRPr lang="en-GB" sz="24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smtClean="0">
                          <a:solidFill>
                            <a:sysClr val="windowText" lastClr="000000"/>
                          </a:solidFill>
                        </a:rPr>
                        <a:t>Initiate activities,</a:t>
                      </a:r>
                      <a:r>
                        <a:rPr lang="en-GB" sz="2400" baseline="0" dirty="0" smtClean="0">
                          <a:solidFill>
                            <a:sysClr val="windowText" lastClr="000000"/>
                          </a:solidFill>
                        </a:rPr>
                        <a:t> go ahead with things before being asked to do so</a:t>
                      </a:r>
                      <a:endParaRPr lang="en-GB" sz="240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447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2</a:t>
                      </a:r>
                      <a:endParaRPr lang="en-GB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Assertiveness</a:t>
                      </a:r>
                      <a:endParaRPr lang="en-GB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Offers</a:t>
                      </a:r>
                      <a:r>
                        <a:rPr lang="en-GB" sz="2400" b="1" baseline="0" dirty="0" smtClean="0">
                          <a:solidFill>
                            <a:sysClr val="windowText" lastClr="000000"/>
                          </a:solidFill>
                        </a:rPr>
                        <a:t> direction to others and confronts issues directly.</a:t>
                      </a:r>
                      <a:endParaRPr lang="en-GB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7048141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92727" y="6137564"/>
            <a:ext cx="11139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Adapted from </a:t>
            </a:r>
            <a:r>
              <a:rPr lang="en-GB" dirty="0" err="1" smtClean="0"/>
              <a:t>Nieuwenhuizen</a:t>
            </a:r>
            <a:r>
              <a:rPr lang="en-GB" dirty="0"/>
              <a:t> </a:t>
            </a:r>
            <a:r>
              <a:rPr lang="en-GB" dirty="0" smtClean="0"/>
              <a:t>(2009) </a:t>
            </a:r>
            <a:r>
              <a:rPr lang="en-GB" dirty="0" err="1" smtClean="0"/>
              <a:t>Entrpreneurial</a:t>
            </a:r>
            <a:r>
              <a:rPr lang="en-GB" dirty="0" smtClean="0"/>
              <a:t>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905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5940585"/>
              </p:ext>
            </p:extLst>
          </p:nvPr>
        </p:nvGraphicFramePr>
        <p:xfrm>
          <a:off x="1155700" y="2603500"/>
          <a:ext cx="1064837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48372">
                  <a:extLst>
                    <a:ext uri="{9D8B030D-6E8A-4147-A177-3AD203B41FA5}">
                      <a16:colId xmlns:a16="http://schemas.microsoft.com/office/drawing/2014/main" val="26729905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Achievement Orientation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4375467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711812"/>
              </p:ext>
            </p:extLst>
          </p:nvPr>
        </p:nvGraphicFramePr>
        <p:xfrm>
          <a:off x="1154952" y="2974340"/>
          <a:ext cx="10649120" cy="3108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4126">
                  <a:extLst>
                    <a:ext uri="{9D8B030D-6E8A-4147-A177-3AD203B41FA5}">
                      <a16:colId xmlns:a16="http://schemas.microsoft.com/office/drawing/2014/main" val="1813866470"/>
                    </a:ext>
                  </a:extLst>
                </a:gridCol>
                <a:gridCol w="4530313">
                  <a:extLst>
                    <a:ext uri="{9D8B030D-6E8A-4147-A177-3AD203B41FA5}">
                      <a16:colId xmlns:a16="http://schemas.microsoft.com/office/drawing/2014/main" val="1018638746"/>
                    </a:ext>
                  </a:extLst>
                </a:gridCol>
                <a:gridCol w="4954681">
                  <a:extLst>
                    <a:ext uri="{9D8B030D-6E8A-4147-A177-3AD203B41FA5}">
                      <a16:colId xmlns:a16="http://schemas.microsoft.com/office/drawing/2014/main" val="26404439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3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Sees and Acts on Opportunities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Seizes opportunities when the arise, including starting new businesses, sourcing finance.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06099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4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Efficiency</a:t>
                      </a:r>
                      <a:r>
                        <a:rPr lang="en-GB" b="1" baseline="0" dirty="0" smtClean="0">
                          <a:solidFill>
                            <a:sysClr val="windowText" lastClr="000000"/>
                          </a:solidFill>
                        </a:rPr>
                        <a:t> Orientation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Seeks</a:t>
                      </a:r>
                      <a:r>
                        <a:rPr lang="en-GB" b="1" baseline="0" dirty="0" smtClean="0">
                          <a:solidFill>
                            <a:sysClr val="windowText" lastClr="000000"/>
                          </a:solidFill>
                        </a:rPr>
                        <a:t> ways to do things quicker, easier or more cost effectively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8924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5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Concern for high-quality work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Ensuring</a:t>
                      </a:r>
                      <a:r>
                        <a:rPr lang="en-GB" b="1" baseline="0" dirty="0" smtClean="0">
                          <a:solidFill>
                            <a:sysClr val="windowText" lastClr="000000"/>
                          </a:solidFill>
                        </a:rPr>
                        <a:t> production is of the highest possible quality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7488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6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Systematic planning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Breaks larger tasks down into smaller </a:t>
                      </a:r>
                      <a:r>
                        <a:rPr lang="en-GB" b="1" dirty="0" err="1" smtClean="0">
                          <a:solidFill>
                            <a:sysClr val="windowText" lastClr="000000"/>
                          </a:solidFill>
                        </a:rPr>
                        <a:t>bitesize</a:t>
                      </a:r>
                      <a:r>
                        <a:rPr lang="en-GB" b="1" dirty="0" smtClean="0">
                          <a:solidFill>
                            <a:sysClr val="windowText" lastClr="000000"/>
                          </a:solidFill>
                        </a:rPr>
                        <a:t> objectives</a:t>
                      </a:r>
                      <a:r>
                        <a:rPr lang="en-GB" b="1" baseline="0" dirty="0" smtClean="0">
                          <a:solidFill>
                            <a:sysClr val="windowText" lastClr="000000"/>
                          </a:solidFill>
                        </a:rPr>
                        <a:t> that are easier to manage</a:t>
                      </a:r>
                      <a:endParaRPr lang="en-GB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6092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5419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7492562"/>
              </p:ext>
            </p:extLst>
          </p:nvPr>
        </p:nvGraphicFramePr>
        <p:xfrm>
          <a:off x="1155700" y="2603500"/>
          <a:ext cx="10565244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65244">
                  <a:extLst>
                    <a:ext uri="{9D8B030D-6E8A-4147-A177-3AD203B41FA5}">
                      <a16:colId xmlns:a16="http://schemas.microsoft.com/office/drawing/2014/main" val="37041250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Commitment to Others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420035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105496"/>
              </p:ext>
            </p:extLst>
          </p:nvPr>
        </p:nvGraphicFramePr>
        <p:xfrm>
          <a:off x="1154953" y="3060700"/>
          <a:ext cx="10565991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4558">
                  <a:extLst>
                    <a:ext uri="{9D8B030D-6E8A-4147-A177-3AD203B41FA5}">
                      <a16:colId xmlns:a16="http://schemas.microsoft.com/office/drawing/2014/main" val="988087128"/>
                    </a:ext>
                  </a:extLst>
                </a:gridCol>
                <a:gridCol w="4047112">
                  <a:extLst>
                    <a:ext uri="{9D8B030D-6E8A-4147-A177-3AD203B41FA5}">
                      <a16:colId xmlns:a16="http://schemas.microsoft.com/office/drawing/2014/main" val="1473238503"/>
                    </a:ext>
                  </a:extLst>
                </a:gridCol>
                <a:gridCol w="5264321">
                  <a:extLst>
                    <a:ext uri="{9D8B030D-6E8A-4147-A177-3AD203B41FA5}">
                      <a16:colId xmlns:a16="http://schemas.microsoft.com/office/drawing/2014/main" val="344481875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7</a:t>
                      </a:r>
                      <a:endParaRPr lang="en-GB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Commitment to work contract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Stays until the job is complete, may involve long working hours.</a:t>
                      </a:r>
                      <a:endParaRPr lang="en-GB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3552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8</a:t>
                      </a:r>
                      <a:endParaRPr lang="en-GB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Recognises</a:t>
                      </a:r>
                      <a:r>
                        <a:rPr lang="en-GB" sz="2400" b="1" baseline="0" dirty="0" smtClean="0">
                          <a:solidFill>
                            <a:sysClr val="windowText" lastClr="000000"/>
                          </a:solidFill>
                        </a:rPr>
                        <a:t> the importance of Business Relationships</a:t>
                      </a:r>
                      <a:endParaRPr lang="en-GB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 smtClean="0">
                          <a:solidFill>
                            <a:sysClr val="windowText" lastClr="000000"/>
                          </a:solidFill>
                        </a:rPr>
                        <a:t>Focus on building and maintaining</a:t>
                      </a:r>
                      <a:r>
                        <a:rPr lang="en-GB" sz="2400" b="1" baseline="0" dirty="0" smtClean="0">
                          <a:solidFill>
                            <a:sysClr val="windowText" lastClr="000000"/>
                          </a:solidFill>
                        </a:rPr>
                        <a:t> relationships</a:t>
                      </a:r>
                      <a:endParaRPr lang="en-GB" sz="24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44228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3442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Theory 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5913243"/>
              </p:ext>
            </p:extLst>
          </p:nvPr>
        </p:nvGraphicFramePr>
        <p:xfrm>
          <a:off x="1091453" y="2310892"/>
          <a:ext cx="8824914" cy="458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1638">
                  <a:extLst>
                    <a:ext uri="{9D8B030D-6E8A-4147-A177-3AD203B41FA5}">
                      <a16:colId xmlns:a16="http://schemas.microsoft.com/office/drawing/2014/main" val="256125969"/>
                    </a:ext>
                  </a:extLst>
                </a:gridCol>
                <a:gridCol w="2941638">
                  <a:extLst>
                    <a:ext uri="{9D8B030D-6E8A-4147-A177-3AD203B41FA5}">
                      <a16:colId xmlns:a16="http://schemas.microsoft.com/office/drawing/2014/main" val="4020518375"/>
                    </a:ext>
                  </a:extLst>
                </a:gridCol>
                <a:gridCol w="2941638">
                  <a:extLst>
                    <a:ext uri="{9D8B030D-6E8A-4147-A177-3AD203B41FA5}">
                      <a16:colId xmlns:a16="http://schemas.microsoft.com/office/drawing/2014/main" val="179191468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Personal</a:t>
                      </a:r>
                      <a:r>
                        <a:rPr lang="en-GB" baseline="0" dirty="0" smtClean="0"/>
                        <a:t> Skills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Interpersonal Skills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Process Skills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44558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Innovation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Interacting</a:t>
                      </a:r>
                      <a:r>
                        <a:rPr lang="en-GB" baseline="0" dirty="0" smtClean="0"/>
                        <a:t> with others Effectively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Ability</a:t>
                      </a:r>
                      <a:r>
                        <a:rPr lang="en-GB" baseline="0" dirty="0" smtClean="0"/>
                        <a:t> to plan and Organise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929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Initiative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Communicating</a:t>
                      </a:r>
                      <a:r>
                        <a:rPr lang="en-GB" baseline="0" dirty="0" smtClean="0"/>
                        <a:t> Effectively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Ability to analyse</a:t>
                      </a:r>
                      <a:r>
                        <a:rPr lang="en-GB" baseline="0" dirty="0" smtClean="0"/>
                        <a:t>, synthesise &amp; Evaluate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0260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Risk-Taking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Negotiating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Ability to execute</a:t>
                      </a:r>
                      <a:r>
                        <a:rPr lang="en-GB" baseline="0" dirty="0" smtClean="0"/>
                        <a:t> the plan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6373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Ability to deal</a:t>
                      </a:r>
                      <a:r>
                        <a:rPr lang="en-GB" baseline="0" dirty="0" smtClean="0"/>
                        <a:t> with the unknown with ease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Influencing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17996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Accepting Challenges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Demonstrating</a:t>
                      </a:r>
                      <a:r>
                        <a:rPr lang="en-GB" baseline="0" dirty="0" smtClean="0"/>
                        <a:t> Leadership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60123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Taking Responsibility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95769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Seeking</a:t>
                      </a:r>
                      <a:r>
                        <a:rPr lang="en-GB" baseline="0" dirty="0" smtClean="0"/>
                        <a:t> Opportunities to change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18786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488936" y="604336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Pyysiainen</a:t>
            </a:r>
            <a:r>
              <a:rPr lang="en-GB" dirty="0" smtClean="0"/>
              <a:t> </a:t>
            </a:r>
            <a:r>
              <a:rPr lang="en-GB" i="1" dirty="0" smtClean="0"/>
              <a:t>et al </a:t>
            </a:r>
            <a:r>
              <a:rPr lang="en-GB" dirty="0" smtClean="0"/>
              <a:t>(2006)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251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Groups</a:t>
            </a:r>
          </a:p>
          <a:p>
            <a:r>
              <a:rPr lang="en-GB" dirty="0" smtClean="0"/>
              <a:t>Decide which Entrepreneurial skills you feel are the most important.</a:t>
            </a:r>
          </a:p>
          <a:p>
            <a:r>
              <a:rPr lang="en-GB" dirty="0" smtClean="0"/>
              <a:t>Using these Entrepreneurial Skills, create a short programme in groups that would develop the particular skill.</a:t>
            </a:r>
          </a:p>
          <a:p>
            <a:pPr lvl="1"/>
            <a:r>
              <a:rPr lang="en-GB" sz="1800" dirty="0" smtClean="0"/>
              <a:t>The programme should be no longer than one side of A4 </a:t>
            </a:r>
          </a:p>
          <a:p>
            <a:pPr lvl="1"/>
            <a:r>
              <a:rPr lang="en-GB" sz="1800" dirty="0" smtClean="0"/>
              <a:t>Consider the following:</a:t>
            </a:r>
          </a:p>
          <a:p>
            <a:pPr lvl="2"/>
            <a:r>
              <a:rPr lang="en-GB" sz="1800" dirty="0" smtClean="0"/>
              <a:t>How could the skill be developed in the workplace</a:t>
            </a:r>
          </a:p>
          <a:p>
            <a:pPr lvl="2"/>
            <a:r>
              <a:rPr lang="en-GB" sz="1800" dirty="0" smtClean="0"/>
              <a:t>How could this advancement happen outside the workplace in general life</a:t>
            </a:r>
          </a:p>
          <a:p>
            <a:pPr lvl="2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385911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79</TotalTime>
  <Words>309</Words>
  <Application>Microsoft Office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Developing Entrepreneurial Skills</vt:lpstr>
      <vt:lpstr>Quiz</vt:lpstr>
      <vt:lpstr>Video</vt:lpstr>
      <vt:lpstr>Theory</vt:lpstr>
      <vt:lpstr>Three Groups of Competencies</vt:lpstr>
      <vt:lpstr>PowerPoint Presentation</vt:lpstr>
      <vt:lpstr>PowerPoint Presentation</vt:lpstr>
      <vt:lpstr>Alternative Theory </vt:lpstr>
      <vt:lpstr>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Entrepreneurial Skills</dc:title>
  <dc:creator>Jessica Shore (1402601)</dc:creator>
  <cp:lastModifiedBy>Jessica Shore (1402601)</cp:lastModifiedBy>
  <cp:revision>8</cp:revision>
  <dcterms:created xsi:type="dcterms:W3CDTF">2017-11-07T11:13:22Z</dcterms:created>
  <dcterms:modified xsi:type="dcterms:W3CDTF">2017-11-21T10:08:28Z</dcterms:modified>
</cp:coreProperties>
</file>