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handoutMasterIdLst>
    <p:handoutMasterId r:id="rId32"/>
  </p:handoutMasterIdLst>
  <p:sldIdLst>
    <p:sldId id="28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6" r:id="rId25"/>
    <p:sldId id="281" r:id="rId26"/>
    <p:sldId id="282" r:id="rId27"/>
    <p:sldId id="284" r:id="rId28"/>
    <p:sldId id="287" r:id="rId29"/>
    <p:sldId id="285" r:id="rId3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5120228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7872562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72869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E4A8C14-B662-4636-8449-A0DD1893DF5D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404C0F-52ED-461A-AF1D-CC6E61804ED6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E3556F-F672-4BBD-AF14-82BCF115160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325821-B1EB-4493-8AE4-D1266F8216AD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F7B84C6-E0D5-4431-A215-A27FCCB1E8C2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6CFBF4-BF97-4979-B9A1-56E6A7AF5F0B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B18257-6998-4CF1-BF86-14F14BBAEDF0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5D0225-332B-4DC2-8954-6ADD36EB9AD4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5B99D4-9829-41FF-AA4F-63CB18BE3763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21FF1D-FF9C-4416-8EDC-B9C0EFD02964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795DCDA-37A4-47FF-AC5A-6423AC66BD18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8E562CA3-C7C0-45B4-8721-BF12614DD312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Microsoft_Office_Word_97_-_2003_Document3.doc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15</a:t>
            </a:r>
          </a:p>
          <a:p>
            <a:r>
              <a:rPr lang="en-GB" dirty="0" smtClean="0"/>
              <a:t>Performance Evaluation of Business Units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59177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785938"/>
            <a:ext cx="8229600" cy="4286250"/>
          </a:xfrm>
        </p:spPr>
        <p:txBody>
          <a:bodyPr>
            <a:noAutofit/>
          </a:bodyPr>
          <a:lstStyle/>
          <a:p>
            <a:r>
              <a:rPr lang="en-AU" sz="2800" dirty="0">
                <a:latin typeface="Arial" charset="0"/>
              </a:rPr>
              <a:t>Decentralised profit responsibility</a:t>
            </a:r>
          </a:p>
          <a:p>
            <a:r>
              <a:rPr lang="en-AU" sz="2800" dirty="0">
                <a:latin typeface="Arial" charset="0"/>
              </a:rPr>
              <a:t>Responsibility centres: cost, profit &amp; investment centres</a:t>
            </a:r>
          </a:p>
          <a:p>
            <a:r>
              <a:rPr lang="en-AU" sz="2800" dirty="0">
                <a:latin typeface="Arial" charset="0"/>
              </a:rPr>
              <a:t>Divisional performance measurement</a:t>
            </a:r>
          </a:p>
          <a:p>
            <a:pPr lvl="1"/>
            <a:r>
              <a:rPr lang="en-AU" sz="2400" dirty="0">
                <a:latin typeface="Arial" charset="0"/>
              </a:rPr>
              <a:t>Absolute profit, ROI &amp; RI methods</a:t>
            </a:r>
          </a:p>
          <a:p>
            <a:r>
              <a:rPr lang="en-AU" sz="2800" dirty="0">
                <a:latin typeface="Arial" charset="0"/>
              </a:rPr>
              <a:t>Controllable profit</a:t>
            </a:r>
          </a:p>
          <a:p>
            <a:r>
              <a:rPr lang="en-AU" sz="2800" dirty="0">
                <a:latin typeface="Arial" charset="0"/>
              </a:rPr>
              <a:t>Transfer pricing</a:t>
            </a:r>
          </a:p>
          <a:p>
            <a:r>
              <a:rPr lang="en-AU" sz="2800" dirty="0">
                <a:latin typeface="Arial" charset="0"/>
              </a:rPr>
              <a:t>Transaction cost </a:t>
            </a:r>
            <a:r>
              <a:rPr lang="en-AU" sz="2800" dirty="0" smtClean="0">
                <a:latin typeface="Arial" charset="0"/>
              </a:rPr>
              <a:t>economics</a:t>
            </a:r>
            <a:endParaRPr lang="en-AU" sz="2800" dirty="0">
              <a:latin typeface="Arial" charset="0"/>
            </a:endParaRPr>
          </a:p>
          <a:p>
            <a:r>
              <a:rPr lang="en-AU" sz="2800" dirty="0">
                <a:latin typeface="Arial" charset="0"/>
              </a:rPr>
              <a:t>Critical perspective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3403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Structure of organizations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Structure follows strategy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1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Chandler (1962)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Diversification leads to multi-divisional forms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1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Galbraith &amp; </a:t>
            </a:r>
            <a:r>
              <a:rPr lang="en-GB" sz="1800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Nathanson</a:t>
            </a:r>
            <a:r>
              <a:rPr lang="en-GB" sz="1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(1976)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ja-JP" altLang="en-GB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‘</a:t>
            </a:r>
            <a:r>
              <a:rPr lang="en-GB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the formal allocation of work roles and the administrative mechanisms to control and integrate work activities</a:t>
            </a:r>
            <a:r>
              <a:rPr lang="ja-JP" altLang="en-GB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’</a:t>
            </a:r>
            <a:r>
              <a:rPr lang="en-GB" dirty="0">
                <a:latin typeface="Arial" charset="0"/>
              </a:rPr>
              <a:t> </a:t>
            </a:r>
          </a:p>
          <a:p>
            <a:pPr lvl="1">
              <a:lnSpc>
                <a:spcPct val="90000"/>
              </a:lnSpc>
              <a:buFont typeface="Arial" charset="0"/>
              <a:buChar char="–"/>
            </a:pPr>
            <a:r>
              <a:rPr lang="en-GB" sz="1800" dirty="0">
                <a:latin typeface="Arial" charset="0"/>
              </a:rPr>
              <a:t>Child (1972)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6755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Alternative business structures</a:t>
            </a:r>
          </a:p>
        </p:txBody>
      </p:sp>
      <p:pic>
        <p:nvPicPr>
          <p:cNvPr id="10244" name="Picture 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420888"/>
            <a:ext cx="4572000" cy="2079679"/>
          </a:xfrm>
          <a:noFill/>
        </p:spPr>
      </p:pic>
      <p:pic>
        <p:nvPicPr>
          <p:cNvPr id="10243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972" y="2834392"/>
            <a:ext cx="3635055" cy="2057578"/>
          </a:xfrm>
        </p:spPr>
      </p:pic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0245" name="Text Box 8"/>
          <p:cNvSpPr txBox="1">
            <a:spLocks noChangeArrowheads="1"/>
          </p:cNvSpPr>
          <p:nvPr/>
        </p:nvSpPr>
        <p:spPr bwMode="auto">
          <a:xfrm>
            <a:off x="381000" y="1600200"/>
            <a:ext cx="4114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>
                <a:latin typeface="Calibri" charset="0"/>
              </a:rPr>
              <a:t>Fig 15.1 Functional organization chart</a:t>
            </a:r>
            <a:endParaRPr lang="en-GB" sz="1600">
              <a:latin typeface="Calibri" charset="0"/>
            </a:endParaRPr>
          </a:p>
        </p:txBody>
      </p:sp>
      <p:sp>
        <p:nvSpPr>
          <p:cNvPr id="10246" name="Text Box 9"/>
          <p:cNvSpPr txBox="1">
            <a:spLocks noChangeArrowheads="1"/>
          </p:cNvSpPr>
          <p:nvPr/>
        </p:nvSpPr>
        <p:spPr bwMode="auto">
          <a:xfrm>
            <a:off x="4876800" y="1600200"/>
            <a:ext cx="3886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>
                <a:latin typeface="Calibri" charset="0"/>
              </a:rPr>
              <a:t>Fig 15.2 Divisional organization chart</a:t>
            </a:r>
          </a:p>
        </p:txBody>
      </p:sp>
    </p:spTree>
    <p:extLst>
      <p:ext uri="{BB962C8B-B14F-4D97-AF65-F5344CB8AC3E}">
        <p14:creationId xmlns="" xmlns:p14="http://schemas.microsoft.com/office/powerpoint/2010/main" val="350906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Responsibility centres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Cost centre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>
                <a:latin typeface="Arial" charset="0"/>
              </a:rPr>
              <a:t>No income generation responsibility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>
                <a:latin typeface="Arial" charset="0"/>
              </a:rPr>
              <a:t>Managed by ability to operate within cost budget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Profit centre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>
                <a:latin typeface="Arial" charset="0"/>
              </a:rPr>
              <a:t>Responsible for </a:t>
            </a:r>
            <a:r>
              <a:rPr lang="ja-JP" altLang="en-GB" sz="2200">
                <a:latin typeface="Arial" charset="0"/>
              </a:rPr>
              <a:t>‘</a:t>
            </a:r>
            <a:r>
              <a:rPr lang="en-GB" sz="2200">
                <a:latin typeface="Arial" charset="0"/>
              </a:rPr>
              <a:t>bottom line</a:t>
            </a:r>
            <a:r>
              <a:rPr lang="ja-JP" altLang="en-GB" sz="2200">
                <a:latin typeface="Arial" charset="0"/>
              </a:rPr>
              <a:t>’</a:t>
            </a:r>
            <a:r>
              <a:rPr lang="en-GB" sz="2200">
                <a:latin typeface="Arial" charset="0"/>
              </a:rPr>
              <a:t> profits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>
                <a:latin typeface="Arial" charset="0"/>
              </a:rPr>
              <a:t>Cost budget may be exceeded if it results in higher profits (higher sales, higher margin, etc.)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>
                <a:latin typeface="Arial" charset="0"/>
              </a:rPr>
              <a:t>Investment centre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200">
                <a:latin typeface="Arial" charset="0"/>
              </a:rPr>
              <a:t>Responsible for ROI – contribution to corporate ROI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200">
                <a:latin typeface="Arial" charset="0"/>
              </a:rPr>
              <a:t>Control of profits and level of investment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99367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Divisionalisation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Decentralization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devolution of authority to make decisions </a:t>
            </a:r>
          </a:p>
          <a:p>
            <a:pPr eaLnBrk="1" hangingPunct="1"/>
            <a:r>
              <a:rPr lang="en-GB" sz="2800" dirty="0" err="1">
                <a:latin typeface="Arial" charset="0"/>
              </a:rPr>
              <a:t>Divisionalization</a:t>
            </a:r>
            <a:endParaRPr lang="en-GB" sz="2800" dirty="0">
              <a:latin typeface="Arial" charset="0"/>
            </a:endParaRPr>
          </a:p>
          <a:p>
            <a:pPr lvl="1" eaLnBrk="1" hangingPunct="1"/>
            <a:r>
              <a:rPr lang="en-GB" sz="2400" dirty="0">
                <a:latin typeface="Arial" charset="0"/>
              </a:rPr>
              <a:t>Decentralisation plus delegated profit responsibility 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Allows diversification with strategic direction &amp; control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Shareholder value is the criteria for overall business success, but divisional performance is the criteria for divisional success </a:t>
            </a:r>
          </a:p>
          <a:p>
            <a:pPr lvl="1"/>
            <a:r>
              <a:rPr lang="en-GB" sz="2400" dirty="0" smtClean="0">
                <a:latin typeface="Arial" charset="0"/>
              </a:rPr>
              <a:t>Managerial </a:t>
            </a:r>
            <a:r>
              <a:rPr lang="en-GB" sz="2400" dirty="0">
                <a:latin typeface="Arial" charset="0"/>
              </a:rPr>
              <a:t>responsibility, linked to rewards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702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dirty="0" smtClean="0">
                <a:latin typeface="Arial" charset="0"/>
              </a:rPr>
              <a:t>Purposes of reporting </a:t>
            </a:r>
            <a:r>
              <a:rPr lang="en-GB" sz="4000" dirty="0">
                <a:latin typeface="Arial" charset="0"/>
              </a:rPr>
              <a:t>divisional performance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To guide divisional managers in making decisions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To guide top management in making decisions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To enable top management to appraise the performance of divisional management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sz="2000" dirty="0" err="1" smtClean="0">
                <a:latin typeface="Arial" charset="0"/>
              </a:rPr>
              <a:t>Solomons</a:t>
            </a:r>
            <a:r>
              <a:rPr lang="en-GB" sz="2000" dirty="0" smtClean="0">
                <a:latin typeface="Arial" charset="0"/>
              </a:rPr>
              <a:t> (1965)</a:t>
            </a:r>
            <a:endParaRPr lang="en-GB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5447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Methods of divisional performance measurement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Absolute profit</a:t>
            </a:r>
          </a:p>
          <a:p>
            <a:pPr eaLnBrk="1" hangingPunct="1"/>
            <a:r>
              <a:rPr lang="en-AU">
                <a:latin typeface="Arial" charset="0"/>
              </a:rPr>
              <a:t>Return on Investment (ROI)</a:t>
            </a:r>
          </a:p>
          <a:p>
            <a:pPr eaLnBrk="1" hangingPunct="1"/>
            <a:r>
              <a:rPr lang="en-AU">
                <a:latin typeface="Arial" charset="0"/>
              </a:rPr>
              <a:t>Residual income (RI)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48776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Absolute profit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>
                <a:latin typeface="Arial" charset="0"/>
              </a:rPr>
              <a:t>Absolute profit: t</a:t>
            </a:r>
            <a:r>
              <a:rPr lang="en-GB" sz="280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rend, comparison against target, benchmark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latin typeface="Arial" charset="0"/>
              </a:rPr>
              <a:t>Comparing </a:t>
            </a:r>
            <a:r>
              <a:rPr lang="en-AU" sz="2800">
                <a:latin typeface="Arial" charset="0"/>
              </a:rPr>
              <a:t>£ profits </a:t>
            </a:r>
            <a:r>
              <a:rPr lang="en-GB" sz="280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does not consider the investment in the business and how long-term profits can be affected by short-term decisions</a:t>
            </a:r>
          </a:p>
          <a:p>
            <a:pPr eaLnBrk="1" hangingPunct="1">
              <a:buFont typeface="Wingdings" charset="0"/>
              <a:buNone/>
            </a:pPr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42607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Return on investment (ROI)</a:t>
            </a:r>
          </a:p>
        </p:txBody>
      </p:sp>
      <p:graphicFrame>
        <p:nvGraphicFramePr>
          <p:cNvPr id="102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822432318"/>
              </p:ext>
            </p:extLst>
          </p:nvPr>
        </p:nvGraphicFramePr>
        <p:xfrm>
          <a:off x="695325" y="3138488"/>
          <a:ext cx="7483475" cy="2416175"/>
        </p:xfrm>
        <a:graphic>
          <a:graphicData uri="http://schemas.openxmlformats.org/presentationml/2006/ole">
            <p:oleObj spid="_x0000_s9225" name="Document" r:id="rId3" imgW="5261479" imgH="1698786" progId="Word.Document.8">
              <p:embed/>
            </p:oleObj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rate of return achieved on the capital employed</a:t>
            </a:r>
            <a:r>
              <a:rPr lang="en-GB" dirty="0" smtClean="0">
                <a:ea typeface="+mn-ea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811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Residual income (RI)</a:t>
            </a:r>
          </a:p>
        </p:txBody>
      </p:sp>
      <p:graphicFrame>
        <p:nvGraphicFramePr>
          <p:cNvPr id="2050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523226236"/>
              </p:ext>
            </p:extLst>
          </p:nvPr>
        </p:nvGraphicFramePr>
        <p:xfrm>
          <a:off x="1731963" y="3432175"/>
          <a:ext cx="5984875" cy="2178050"/>
        </p:xfrm>
        <a:graphic>
          <a:graphicData uri="http://schemas.openxmlformats.org/presentationml/2006/ole">
            <p:oleObj spid="_x0000_s10249" name="Document" r:id="rId3" imgW="5261479" imgH="1914413" progId="Word.Document.8">
              <p:embed/>
            </p:oleObj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the profit remaining after deducting the notional cost of capital from the investment in the division</a:t>
            </a:r>
            <a:r>
              <a:rPr lang="en-GB" dirty="0" smtClean="0">
                <a:ea typeface="+mn-ea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9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Comparison of techniques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ROI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a decision cannot be made about relative performance unless we know the cost of capital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1800" dirty="0" err="1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Solomons</a:t>
            </a:r>
            <a:r>
              <a:rPr lang="en-GB" sz="18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(1965)</a:t>
            </a:r>
            <a:endParaRPr lang="en-GB" sz="1800" dirty="0">
              <a:effectLst>
                <a:outerShdw blurRad="38100" dist="38100" dir="2700000" algn="tl">
                  <a:srgbClr val="DDDDDD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RI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the aim of managers should be to maximise the residual income from the capital investments in their divisions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55727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Comparison of techniques</a:t>
            </a:r>
            <a:endParaRPr lang="en-AU">
              <a:latin typeface="Arial" charset="0"/>
            </a:endParaRPr>
          </a:p>
        </p:txBody>
      </p:sp>
      <p:sp>
        <p:nvSpPr>
          <p:cNvPr id="17411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Residual income </a:t>
            </a:r>
            <a:endParaRPr lang="en-GB" sz="2400" dirty="0" smtClean="0">
              <a:latin typeface="Arial" charset="0"/>
            </a:endParaRPr>
          </a:p>
          <a:p>
            <a:pPr lvl="1">
              <a:lnSpc>
                <a:spcPct val="90000"/>
              </a:lnSpc>
            </a:pPr>
            <a:r>
              <a:rPr lang="ja-JP" altLang="en-GB" i="1" dirty="0" smtClean="0">
                <a:latin typeface="Arial" charset="0"/>
              </a:rPr>
              <a:t>‘</a:t>
            </a:r>
            <a:r>
              <a:rPr lang="en-GB" i="1" dirty="0">
                <a:latin typeface="Arial" charset="0"/>
              </a:rPr>
              <a:t>overcame one of the dysfunctional aspects of the ROI measure in which managers could increase their reported ROI by rejecting investments that yielded returns in excess of their firm</a:t>
            </a:r>
            <a:r>
              <a:rPr lang="ja-JP" altLang="en-GB" i="1" dirty="0">
                <a:latin typeface="Arial" charset="0"/>
              </a:rPr>
              <a:t>’</a:t>
            </a:r>
            <a:r>
              <a:rPr lang="en-GB" i="1" dirty="0">
                <a:latin typeface="Arial" charset="0"/>
              </a:rPr>
              <a:t>s (or division</a:t>
            </a:r>
            <a:r>
              <a:rPr lang="ja-JP" altLang="en-GB" i="1" dirty="0">
                <a:latin typeface="Arial" charset="0"/>
              </a:rPr>
              <a:t>’</a:t>
            </a:r>
            <a:r>
              <a:rPr lang="en-GB" i="1" dirty="0">
                <a:latin typeface="Arial" charset="0"/>
              </a:rPr>
              <a:t>s) cost of capital, but that were below their current average ROI</a:t>
            </a:r>
            <a:r>
              <a:rPr lang="ja-JP" altLang="en-GB" i="1" dirty="0">
                <a:latin typeface="Arial" charset="0"/>
              </a:rPr>
              <a:t>’</a:t>
            </a:r>
            <a:r>
              <a:rPr lang="en-GB" i="1" dirty="0">
                <a:latin typeface="Arial" charset="0"/>
              </a:rPr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Johnson &amp; </a:t>
            </a:r>
            <a:r>
              <a:rPr lang="en-GB" sz="2000" dirty="0" smtClean="0">
                <a:latin typeface="Arial" charset="0"/>
              </a:rPr>
              <a:t>Kaplan (1987)</a:t>
            </a:r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02624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5" y="2324100"/>
            <a:ext cx="752475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81940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 cont. - ROI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1300163"/>
            <a:ext cx="6877050" cy="425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74407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 cont. - ROI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sz="2400" dirty="0">
                <a:latin typeface="Arial" charset="0"/>
              </a:rPr>
              <a:t>Division A may not want its project to be approved as its overall ROI will fall from 25% to 24%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Division B may want its project to be approved as its overall </a:t>
            </a:r>
            <a:r>
              <a:rPr lang="en-AU" sz="2400" dirty="0" smtClean="0">
                <a:latin typeface="Arial" charset="0"/>
              </a:rPr>
              <a:t>ROI </a:t>
            </a:r>
            <a:r>
              <a:rPr lang="en-AU" sz="2400" dirty="0">
                <a:latin typeface="Arial" charset="0"/>
              </a:rPr>
              <a:t>will increase from 10% to 10.1%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Corporate view is to prefer Division A investment as it earns a higher ROI</a:t>
            </a:r>
          </a:p>
          <a:p>
            <a:pPr eaLnBrk="1" hangingPunct="1"/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4913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 cont. - RI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45769"/>
            <a:ext cx="81248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41" y="3674644"/>
            <a:ext cx="84677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35059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 cont. - RI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Under the residual income method, Division A’s project would be approved as it contributes to shareholder value, whereas Division B’s project erodes shareholder value</a:t>
            </a:r>
          </a:p>
          <a:p>
            <a:pPr lvl="1" eaLnBrk="1" hangingPunct="1"/>
            <a:r>
              <a:rPr lang="en-AU">
                <a:latin typeface="Arial" charset="0"/>
              </a:rPr>
              <a:t>Compare the cost of capital of 15% to Division B’s ROI (13% on new investment)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58966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Controllability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/>
            <a:r>
              <a:rPr lang="en-GB" dirty="0">
                <a:latin typeface="Arial" charset="0"/>
              </a:rPr>
              <a:t>One of the main problems in evaluating divisional performance is the extent to which managers can exercise control over investments and costs charged to their responsibility centres </a:t>
            </a:r>
          </a:p>
          <a:p>
            <a:pPr lvl="1" eaLnBrk="1" hangingPunct="1"/>
            <a:r>
              <a:rPr lang="ja-JP" altLang="en-GB" i="1" dirty="0">
                <a:latin typeface="Arial" charset="0"/>
              </a:rPr>
              <a:t>‘</a:t>
            </a:r>
            <a:r>
              <a:rPr lang="en-GB" i="1" dirty="0">
                <a:latin typeface="Arial" charset="0"/>
              </a:rPr>
              <a:t>individuals should </a:t>
            </a:r>
            <a:r>
              <a:rPr lang="en-GB" i="1" dirty="0" smtClean="0">
                <a:latin typeface="Arial" charset="0"/>
              </a:rPr>
              <a:t>be </a:t>
            </a:r>
            <a:r>
              <a:rPr lang="en-GB" i="1" dirty="0">
                <a:latin typeface="Arial" charset="0"/>
              </a:rPr>
              <a:t>held accountable only for results they can control</a:t>
            </a:r>
            <a:r>
              <a:rPr lang="ja-JP" altLang="en-GB" i="1" dirty="0">
                <a:latin typeface="Arial" charset="0"/>
              </a:rPr>
              <a:t>’</a:t>
            </a:r>
            <a:r>
              <a:rPr lang="en-GB" i="1" dirty="0">
                <a:latin typeface="Arial" charset="0"/>
              </a:rPr>
              <a:t> </a:t>
            </a:r>
          </a:p>
          <a:p>
            <a:pPr lvl="3" eaLnBrk="1" hangingPunct="1"/>
            <a:r>
              <a:rPr lang="en-GB" dirty="0" smtClean="0">
                <a:latin typeface="Arial" charset="0"/>
              </a:rPr>
              <a:t>Merchant (1987)</a:t>
            </a:r>
          </a:p>
          <a:p>
            <a:r>
              <a:rPr lang="en-US" dirty="0" smtClean="0"/>
              <a:t>Controllable profit </a:t>
            </a:r>
          </a:p>
          <a:p>
            <a:pPr lvl="1"/>
            <a:r>
              <a:rPr lang="en-US" dirty="0" smtClean="0"/>
              <a:t>The profit after </a:t>
            </a:r>
            <a:r>
              <a:rPr lang="en-US" dirty="0"/>
              <a:t>deducting expenses that can be controlled by the </a:t>
            </a:r>
            <a:r>
              <a:rPr lang="en-US" dirty="0" smtClean="0"/>
              <a:t>divisional manager</a:t>
            </a:r>
            <a:r>
              <a:rPr lang="en-US" dirty="0"/>
              <a:t>, but ignoring those expenses that are outside the divisional manager’s control</a:t>
            </a:r>
            <a:endParaRPr lang="en-GB" dirty="0">
              <a:latin typeface="Arial" charset="0"/>
            </a:endParaRPr>
          </a:p>
          <a:p>
            <a:pPr eaLnBrk="1" hangingPunct="1"/>
            <a:endParaRPr lang="en-GB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3971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Divisional profit report</a:t>
            </a:r>
            <a:br>
              <a:rPr lang="en-GB" sz="2800" dirty="0">
                <a:latin typeface="Arial" charset="0"/>
              </a:rPr>
            </a:br>
            <a:r>
              <a:rPr lang="en-GB" sz="2800" dirty="0">
                <a:latin typeface="Arial" charset="0"/>
              </a:rPr>
              <a:t>&amp; controllable profits </a:t>
            </a:r>
            <a:r>
              <a:rPr lang="en-GB" sz="1600" dirty="0" smtClean="0">
                <a:latin typeface="Arial" charset="0"/>
              </a:rPr>
              <a:t>– </a:t>
            </a:r>
            <a:r>
              <a:rPr lang="en-GB" sz="1600" dirty="0" err="1" smtClean="0">
                <a:latin typeface="Arial" charset="0"/>
              </a:rPr>
              <a:t>Solomons</a:t>
            </a:r>
            <a:r>
              <a:rPr lang="en-GB" sz="1600" dirty="0" smtClean="0">
                <a:latin typeface="Arial" charset="0"/>
              </a:rPr>
              <a:t> (1965)</a:t>
            </a:r>
            <a:endParaRPr lang="en-GB" sz="1600" dirty="0">
              <a:latin typeface="Arial" charset="0"/>
            </a:endParaRPr>
          </a:p>
        </p:txBody>
      </p:sp>
      <p:graphicFrame>
        <p:nvGraphicFramePr>
          <p:cNvPr id="3074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557213" y="2116138"/>
          <a:ext cx="6951662" cy="3719512"/>
        </p:xfrm>
        <a:graphic>
          <a:graphicData uri="http://schemas.openxmlformats.org/presentationml/2006/ole">
            <p:oleObj spid="_x0000_s19465" name="Document" r:id="rId4" imgW="5261479" imgH="2814281" progId="Word.Document.8">
              <p:embed/>
            </p:oleObj>
          </a:graphicData>
        </a:graphic>
      </p:graphicFrame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7072313" y="4214813"/>
            <a:ext cx="18002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 sz="1400" dirty="0">
                <a:solidFill>
                  <a:srgbClr val="800000"/>
                </a:solidFill>
              </a:rPr>
              <a:t>Manager accountable for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7000875" y="5286375"/>
            <a:ext cx="19431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 sz="1400" dirty="0">
                <a:solidFill>
                  <a:srgbClr val="800000"/>
                </a:solidFill>
              </a:rPr>
              <a:t>Divisional performance</a:t>
            </a:r>
          </a:p>
        </p:txBody>
      </p:sp>
      <p:sp>
        <p:nvSpPr>
          <p:cNvPr id="3078" name="Line 6"/>
          <p:cNvSpPr>
            <a:spLocks noChangeShapeType="1"/>
          </p:cNvSpPr>
          <p:nvPr/>
        </p:nvSpPr>
        <p:spPr bwMode="auto">
          <a:xfrm>
            <a:off x="6858000" y="4572000"/>
            <a:ext cx="217488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>
            <a:off x="6804248" y="5517232"/>
            <a:ext cx="2159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9739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Transfer pricing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What price to charge for in-company transactions? - affects the profitability of each business unit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defRPr/>
            </a:pPr>
            <a:r>
              <a:rPr lang="en-GB" sz="2400" dirty="0" smtClean="0"/>
              <a:t>Market price to external customers, including a normal (or lower) profit margin;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defRPr/>
            </a:pPr>
            <a:r>
              <a:rPr lang="en-GB" sz="2400" dirty="0" smtClean="0"/>
              <a:t>Total cost of producing the goods or services, including fixed and variable costs, but excluding any profit margin;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defRPr/>
            </a:pPr>
            <a:r>
              <a:rPr lang="en-GB" sz="2400" dirty="0" smtClean="0"/>
              <a:t>Marginal cost of producing the goods or services, i.e. including only variable costs, with or without a profit margin;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defRPr/>
            </a:pPr>
            <a:r>
              <a:rPr lang="en-GB" sz="2400" dirty="0" smtClean="0"/>
              <a:t>Negotiated price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n"/>
              <a:defRPr/>
            </a:pPr>
            <a:endParaRPr lang="en-GB" sz="2400" dirty="0" smtClean="0">
              <a:ea typeface="+mn-ea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3421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The transfer pricing problem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Transfer prices that are suitable for evaluating divisional performance may lead to divisions acting contrary to the corporate interest</a:t>
            </a:r>
            <a:r>
              <a:rPr lang="en-GB" sz="2800" dirty="0" smtClean="0">
                <a:ea typeface="+mn-ea"/>
              </a:rPr>
              <a:t> </a:t>
            </a:r>
          </a:p>
          <a:p>
            <a:pPr lvl="3">
              <a:lnSpc>
                <a:spcPct val="90000"/>
              </a:lnSpc>
              <a:defRPr/>
            </a:pPr>
            <a:r>
              <a:rPr lang="en-GB" dirty="0" err="1" smtClean="0"/>
              <a:t>Solomons</a:t>
            </a:r>
            <a:r>
              <a:rPr lang="en-GB" dirty="0" smtClean="0"/>
              <a:t> (1965)</a:t>
            </a:r>
          </a:p>
          <a:p>
            <a:pPr>
              <a:lnSpc>
                <a:spcPct val="90000"/>
              </a:lnSpc>
              <a:defRPr/>
            </a:pPr>
            <a:r>
              <a:rPr lang="en-AU" sz="2800" dirty="0" smtClean="0">
                <a:ea typeface="+mn-ea"/>
              </a:rPr>
              <a:t>Rewarding divisional performance which is not in the best corporate interests</a:t>
            </a:r>
          </a:p>
          <a:p>
            <a:pPr lvl="1">
              <a:defRPr/>
            </a:pPr>
            <a:r>
              <a:rPr lang="en-AU" sz="2400" dirty="0" smtClean="0"/>
              <a:t>What is good for a single division may not be the best for the organisation as a whole.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7170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6206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Transfer pricing </a:t>
            </a:r>
            <a:r>
              <a:rPr lang="en-AU" dirty="0" smtClean="0">
                <a:latin typeface="Arial" charset="0"/>
              </a:rPr>
              <a:t>illustration</a:t>
            </a:r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5904655" cy="5675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966185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>
                <a:latin typeface="Arial" charset="0"/>
              </a:rPr>
              <a:t>Transfer pricing illustration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00" y="1594349"/>
            <a:ext cx="79343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11" y="3461249"/>
            <a:ext cx="7953375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330755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Transaction cost </a:t>
            </a:r>
            <a:r>
              <a:rPr lang="en-GB" dirty="0" smtClean="0">
                <a:latin typeface="Arial" charset="0"/>
              </a:rPr>
              <a:t>economics</a:t>
            </a:r>
            <a:endParaRPr lang="en-GB" sz="1600" dirty="0">
              <a:latin typeface="Arial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Considers why some activities which require co-ordination occur within the organization</a:t>
            </a:r>
            <a:r>
              <a:rPr lang="ja-JP" altLang="en-GB" sz="2800" dirty="0">
                <a:latin typeface="Arial" charset="0"/>
              </a:rPr>
              <a:t>’</a:t>
            </a:r>
            <a:r>
              <a:rPr lang="en-GB" sz="2800" dirty="0">
                <a:latin typeface="Arial" charset="0"/>
              </a:rPr>
              <a:t>s </a:t>
            </a:r>
            <a:r>
              <a:rPr lang="en-GB" sz="2800" u="sng" dirty="0">
                <a:latin typeface="Arial" charset="0"/>
              </a:rPr>
              <a:t>hierarchy</a:t>
            </a:r>
            <a:r>
              <a:rPr lang="en-GB" sz="2800" dirty="0">
                <a:latin typeface="Arial" charset="0"/>
              </a:rPr>
              <a:t> (i.e. within the corporate structure) </a:t>
            </a:r>
            <a:endParaRPr lang="en-GB" sz="2800" dirty="0" smtClean="0">
              <a:latin typeface="Arial" charset="0"/>
            </a:endParaRPr>
          </a:p>
          <a:p>
            <a:pPr marL="400050" lvl="1" indent="0">
              <a:lnSpc>
                <a:spcPct val="80000"/>
              </a:lnSpc>
              <a:buNone/>
            </a:pPr>
            <a:endParaRPr lang="en-GB" dirty="0">
              <a:latin typeface="Arial" charset="0"/>
            </a:endParaRPr>
          </a:p>
          <a:p>
            <a:pPr marL="400050" lvl="1" indent="0">
              <a:lnSpc>
                <a:spcPct val="80000"/>
              </a:lnSpc>
              <a:buNone/>
            </a:pPr>
            <a:r>
              <a:rPr lang="en-GB" dirty="0" smtClean="0">
                <a:latin typeface="Arial" charset="0"/>
              </a:rPr>
              <a:t>while </a:t>
            </a:r>
            <a:r>
              <a:rPr lang="en-GB" dirty="0">
                <a:latin typeface="Arial" charset="0"/>
              </a:rPr>
              <a:t>others take place through exchanges outside the organization in the wider </a:t>
            </a:r>
            <a:r>
              <a:rPr lang="en-GB" u="sng" dirty="0">
                <a:latin typeface="Arial" charset="0"/>
              </a:rPr>
              <a:t>market</a:t>
            </a:r>
            <a:r>
              <a:rPr lang="en-GB" dirty="0">
                <a:latin typeface="Arial" charset="0"/>
              </a:rPr>
              <a:t> (i.e. between arms-length buyers and sellers)</a:t>
            </a:r>
          </a:p>
          <a:p>
            <a:pPr lvl="1" eaLnBrk="1" hangingPunct="1">
              <a:lnSpc>
                <a:spcPct val="80000"/>
              </a:lnSpc>
            </a:pPr>
            <a:endParaRPr lang="en-GB" dirty="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</a:rPr>
              <a:t>Whether </a:t>
            </a:r>
            <a:r>
              <a:rPr lang="en-GB" dirty="0">
                <a:latin typeface="Arial" charset="0"/>
              </a:rPr>
              <a:t>markets or hierarchies are more cost effective </a:t>
            </a:r>
          </a:p>
          <a:p>
            <a:pPr lvl="1" eaLnBrk="1" hangingPunct="1">
              <a:lnSpc>
                <a:spcPct val="80000"/>
              </a:lnSpc>
            </a:pPr>
            <a:r>
              <a:rPr lang="en-GB" dirty="0">
                <a:latin typeface="Arial" charset="0"/>
              </a:rPr>
              <a:t>Outsourcing versus </a:t>
            </a:r>
            <a:r>
              <a:rPr lang="en-GB" dirty="0" err="1">
                <a:latin typeface="Arial" charset="0"/>
              </a:rPr>
              <a:t>divisionalisation</a:t>
            </a:r>
            <a:r>
              <a:rPr lang="en-GB" dirty="0">
                <a:latin typeface="Arial" charset="0"/>
              </a:rPr>
              <a:t> </a:t>
            </a:r>
            <a:endParaRPr lang="en-GB" dirty="0" smtClean="0">
              <a:latin typeface="Arial" charset="0"/>
            </a:endParaRPr>
          </a:p>
          <a:p>
            <a:pPr lvl="1">
              <a:lnSpc>
                <a:spcPct val="80000"/>
              </a:lnSpc>
            </a:pPr>
            <a:endParaRPr lang="en-GB" sz="1800" dirty="0" smtClean="0">
              <a:latin typeface="Arial" charset="0"/>
            </a:endParaRPr>
          </a:p>
          <a:p>
            <a:pPr marL="457200" lvl="1" indent="0">
              <a:lnSpc>
                <a:spcPct val="80000"/>
              </a:lnSpc>
              <a:buNone/>
            </a:pPr>
            <a:r>
              <a:rPr lang="en-GB" sz="1800" dirty="0" smtClean="0">
                <a:latin typeface="Arial" charset="0"/>
              </a:rPr>
              <a:t>Williamson </a:t>
            </a:r>
            <a:r>
              <a:rPr lang="en-GB" sz="1800" dirty="0">
                <a:latin typeface="Arial" charset="0"/>
              </a:rPr>
              <a:t>(1975)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9277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Transaction costs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Transactions incur costs over and above the price for the commodity bought or sold</a:t>
            </a:r>
          </a:p>
          <a:p>
            <a:pPr lvl="1" eaLnBrk="1" hangingPunct="1"/>
            <a:r>
              <a:rPr lang="en-GB" sz="2700">
                <a:latin typeface="Arial" charset="0"/>
              </a:rPr>
              <a:t>Negotiation, monitoring, administration, insurance </a:t>
            </a:r>
          </a:p>
          <a:p>
            <a:pPr lvl="1" eaLnBrk="1" hangingPunct="1"/>
            <a:r>
              <a:rPr lang="en-GB" sz="2700">
                <a:latin typeface="Arial" charset="0"/>
              </a:rPr>
              <a:t>Time commitments, obligations</a:t>
            </a:r>
          </a:p>
          <a:p>
            <a:pPr lvl="1" eaLnBrk="1" hangingPunct="1"/>
            <a:r>
              <a:rPr lang="en-GB" sz="2700">
                <a:latin typeface="Arial" charset="0"/>
              </a:rPr>
              <a:t>Legal, moral and power conditions</a:t>
            </a:r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697399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Critical </a:t>
            </a:r>
            <a:r>
              <a:rPr lang="en-GB" dirty="0" smtClean="0">
                <a:latin typeface="Arial" charset="0"/>
              </a:rPr>
              <a:t>perspective</a:t>
            </a:r>
            <a:endParaRPr lang="en-AU" dirty="0">
              <a:latin typeface="Arial" charset="0"/>
            </a:endParaRP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Divisional </a:t>
            </a:r>
            <a:r>
              <a:rPr lang="en-GB" dirty="0">
                <a:latin typeface="Arial" charset="0"/>
              </a:rPr>
              <a:t>or corporate </a:t>
            </a:r>
            <a:r>
              <a:rPr lang="en-GB" dirty="0" smtClean="0">
                <a:latin typeface="Arial" charset="0"/>
              </a:rPr>
              <a:t>perspective:</a:t>
            </a:r>
          </a:p>
          <a:p>
            <a:pPr lvl="1">
              <a:buFont typeface="Arial"/>
              <a:buChar char="•"/>
            </a:pPr>
            <a:r>
              <a:rPr lang="en-AU" sz="2400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‘</a:t>
            </a:r>
            <a:r>
              <a:rPr lang="en-GB" sz="2400" i="1" dirty="0" smtClean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the </a:t>
            </a:r>
            <a:r>
              <a:rPr 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image of an organisation which is given through Accounts will be from a particular point of view, at a particular point in time and will be selective in its focus</a:t>
            </a:r>
            <a:r>
              <a:rPr lang="ja-JP" alt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’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</a:t>
            </a:r>
          </a:p>
          <a:p>
            <a:pPr lvl="2" eaLnBrk="1" hangingPunct="1"/>
            <a:r>
              <a:rPr lang="en-GB" sz="1600" dirty="0">
                <a:latin typeface="Arial" charset="0"/>
              </a:rPr>
              <a:t>Roberts &amp; </a:t>
            </a:r>
            <a:r>
              <a:rPr lang="en-GB" sz="1600" dirty="0" err="1" smtClean="0">
                <a:latin typeface="Arial" charset="0"/>
              </a:rPr>
              <a:t>Scapens</a:t>
            </a:r>
            <a:r>
              <a:rPr lang="en-GB" sz="1600" dirty="0" smtClean="0">
                <a:latin typeface="Arial" charset="0"/>
              </a:rPr>
              <a:t> (1985)</a:t>
            </a:r>
            <a:endParaRPr lang="en-GB" sz="1600" dirty="0">
              <a:latin typeface="Arial" charset="0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GB" sz="2800" dirty="0">
                <a:latin typeface="Arial" charset="0"/>
              </a:rPr>
              <a:t>Managers are often critical that the corporate head office fails to adequately distinguish between controllable and non-controllable overhead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653698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Critical </a:t>
            </a:r>
            <a:r>
              <a:rPr lang="en-GB" dirty="0" smtClean="0">
                <a:latin typeface="Arial" charset="0"/>
              </a:rPr>
              <a:t>perspective (cont.)</a:t>
            </a:r>
            <a:endParaRPr lang="en-GB" dirty="0">
              <a:latin typeface="Arial" charset="0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29600" cy="40195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Determining </a:t>
            </a:r>
            <a:r>
              <a:rPr lang="en-GB" sz="2800" dirty="0">
                <a:latin typeface="Arial" charset="0"/>
              </a:rPr>
              <a:t>a risk-adjusted cost of capital </a:t>
            </a:r>
            <a:r>
              <a:rPr lang="en-GB" sz="2800" dirty="0" smtClean="0">
                <a:latin typeface="Arial" charset="0"/>
              </a:rPr>
              <a:t>for RI purposes can </a:t>
            </a:r>
            <a:r>
              <a:rPr lang="en-GB" sz="2800" dirty="0">
                <a:latin typeface="Arial" charset="0"/>
              </a:rPr>
              <a:t>be a subjective </a:t>
            </a:r>
            <a:r>
              <a:rPr lang="en-GB" sz="2800" dirty="0" smtClean="0">
                <a:latin typeface="Arial" charset="0"/>
              </a:rPr>
              <a:t>exercise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Transfer pricing is subjective and affected by power relations within an organization</a:t>
            </a: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421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457200" y="1714500"/>
            <a:ext cx="8229600" cy="4286250"/>
          </a:xfrm>
        </p:spPr>
        <p:txBody>
          <a:bodyPr>
            <a:normAutofit/>
          </a:bodyPr>
          <a:lstStyle/>
          <a:p>
            <a:pPr eaLnBrk="1" hangingPunct="1"/>
            <a:r>
              <a:rPr lang="en-AU" sz="2400" dirty="0" smtClean="0">
                <a:latin typeface="Arial" charset="0"/>
              </a:rPr>
              <a:t>Decentralised profit responsibility through cost centres, </a:t>
            </a:r>
            <a:r>
              <a:rPr lang="en-AU" sz="2400" dirty="0">
                <a:latin typeface="Arial" charset="0"/>
              </a:rPr>
              <a:t>profit </a:t>
            </a:r>
            <a:r>
              <a:rPr lang="en-AU" sz="2400" dirty="0" smtClean="0">
                <a:latin typeface="Arial" charset="0"/>
              </a:rPr>
              <a:t>centres &amp; </a:t>
            </a:r>
            <a:r>
              <a:rPr lang="en-AU" sz="2400" dirty="0">
                <a:latin typeface="Arial" charset="0"/>
              </a:rPr>
              <a:t>investment centres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Divisional performance measurement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Absolute profit, ROI &amp; RI methods</a:t>
            </a:r>
          </a:p>
          <a:p>
            <a:r>
              <a:rPr lang="en-AU" sz="2400" dirty="0" smtClean="0">
                <a:latin typeface="Arial" charset="0"/>
              </a:rPr>
              <a:t>Controllable profit</a:t>
            </a:r>
          </a:p>
          <a:p>
            <a:pPr lvl="1"/>
            <a:r>
              <a:rPr lang="en-AU" sz="2000" dirty="0" smtClean="0">
                <a:latin typeface="Arial" charset="0"/>
              </a:rPr>
              <a:t>Managerial accountability and divisional performance</a:t>
            </a:r>
            <a:endParaRPr lang="en-AU" sz="2000" dirty="0">
              <a:latin typeface="Arial" charset="0"/>
            </a:endParaRPr>
          </a:p>
          <a:p>
            <a:pPr eaLnBrk="1" hangingPunct="1"/>
            <a:r>
              <a:rPr lang="en-AU" sz="2400" dirty="0">
                <a:latin typeface="Arial" charset="0"/>
              </a:rPr>
              <a:t>Transfer pricing</a:t>
            </a:r>
          </a:p>
          <a:p>
            <a:r>
              <a:rPr lang="en-AU" sz="2400" dirty="0">
                <a:latin typeface="Arial" charset="0"/>
              </a:rPr>
              <a:t>Transaction cost </a:t>
            </a:r>
            <a:r>
              <a:rPr lang="en-AU" sz="2400" dirty="0" smtClean="0">
                <a:latin typeface="Arial" charset="0"/>
              </a:rPr>
              <a:t>economics: markets or hierarchy?</a:t>
            </a:r>
          </a:p>
          <a:p>
            <a:r>
              <a:rPr lang="en-AU" sz="2400" dirty="0" smtClean="0">
                <a:latin typeface="Arial" charset="0"/>
              </a:rPr>
              <a:t>Critical perspective</a:t>
            </a: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6462505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142</TotalTime>
  <Words>1078</Words>
  <Application>Microsoft Office PowerPoint</Application>
  <PresentationFormat>On-screen Show (4:3)</PresentationFormat>
  <Paragraphs>161</Paragraphs>
  <Slides>29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Theme2</vt:lpstr>
      <vt:lpstr>Document</vt:lpstr>
      <vt:lpstr>Slide 1</vt:lpstr>
      <vt:lpstr>Overview</vt:lpstr>
      <vt:lpstr>Structure of organizations</vt:lpstr>
      <vt:lpstr>Alternative business structures</vt:lpstr>
      <vt:lpstr>Responsibility centres</vt:lpstr>
      <vt:lpstr>Divisionalisation</vt:lpstr>
      <vt:lpstr>Purposes of reporting divisional performance</vt:lpstr>
      <vt:lpstr>Methods of divisional performance measurement</vt:lpstr>
      <vt:lpstr>Absolute profit</vt:lpstr>
      <vt:lpstr>Return on investment (ROI)</vt:lpstr>
      <vt:lpstr>Residual income (RI)</vt:lpstr>
      <vt:lpstr>Comparison of techniques</vt:lpstr>
      <vt:lpstr>Comparison of techniques</vt:lpstr>
      <vt:lpstr>Illustration</vt:lpstr>
      <vt:lpstr>Illustration cont. - ROI</vt:lpstr>
      <vt:lpstr>Illustration cont. - ROI</vt:lpstr>
      <vt:lpstr>Illustration cont. - RI</vt:lpstr>
      <vt:lpstr>Illustration cont. - RI</vt:lpstr>
      <vt:lpstr>Controllability</vt:lpstr>
      <vt:lpstr>Divisional profit report &amp; controllable profits – Solomons (1965)</vt:lpstr>
      <vt:lpstr>Transfer pricing</vt:lpstr>
      <vt:lpstr>The transfer pricing problem</vt:lpstr>
      <vt:lpstr>Transfer pricing illustration</vt:lpstr>
      <vt:lpstr>Transfer pricing illustration</vt:lpstr>
      <vt:lpstr>Transaction cost economics</vt:lpstr>
      <vt:lpstr>Transaction costs</vt:lpstr>
      <vt:lpstr>Critical perspective</vt:lpstr>
      <vt:lpstr>Critical perspective (cont.)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17</cp:revision>
  <dcterms:created xsi:type="dcterms:W3CDTF">2011-03-17T09:17:02Z</dcterms:created>
  <dcterms:modified xsi:type="dcterms:W3CDTF">2012-09-27T15:59:57Z</dcterms:modified>
</cp:coreProperties>
</file>