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111"/>
  </p:notesMasterIdLst>
  <p:handoutMasterIdLst>
    <p:handoutMasterId r:id="rId112"/>
  </p:handoutMasterIdLst>
  <p:sldIdLst>
    <p:sldId id="314" r:id="rId2"/>
    <p:sldId id="378" r:id="rId3"/>
    <p:sldId id="387" r:id="rId4"/>
    <p:sldId id="381" r:id="rId5"/>
    <p:sldId id="382" r:id="rId6"/>
    <p:sldId id="384" r:id="rId7"/>
    <p:sldId id="383" r:id="rId8"/>
    <p:sldId id="389" r:id="rId9"/>
    <p:sldId id="385" r:id="rId10"/>
    <p:sldId id="386" r:id="rId11"/>
    <p:sldId id="391" r:id="rId12"/>
    <p:sldId id="392" r:id="rId13"/>
    <p:sldId id="393" r:id="rId14"/>
    <p:sldId id="394" r:id="rId15"/>
    <p:sldId id="395" r:id="rId16"/>
    <p:sldId id="396" r:id="rId17"/>
    <p:sldId id="397" r:id="rId18"/>
    <p:sldId id="398" r:id="rId19"/>
    <p:sldId id="399" r:id="rId20"/>
    <p:sldId id="400" r:id="rId21"/>
    <p:sldId id="401" r:id="rId22"/>
    <p:sldId id="390" r:id="rId23"/>
    <p:sldId id="402" r:id="rId24"/>
    <p:sldId id="403" r:id="rId25"/>
    <p:sldId id="477" r:id="rId26"/>
    <p:sldId id="404" r:id="rId27"/>
    <p:sldId id="405" r:id="rId28"/>
    <p:sldId id="406" r:id="rId29"/>
    <p:sldId id="407" r:id="rId30"/>
    <p:sldId id="419" r:id="rId31"/>
    <p:sldId id="418" r:id="rId32"/>
    <p:sldId id="408" r:id="rId33"/>
    <p:sldId id="409" r:id="rId34"/>
    <p:sldId id="577" r:id="rId35"/>
    <p:sldId id="410" r:id="rId36"/>
    <p:sldId id="411" r:id="rId37"/>
    <p:sldId id="412" r:id="rId38"/>
    <p:sldId id="413" r:id="rId39"/>
    <p:sldId id="414" r:id="rId40"/>
    <p:sldId id="420" r:id="rId41"/>
    <p:sldId id="578" r:id="rId42"/>
    <p:sldId id="505" r:id="rId43"/>
    <p:sldId id="506" r:id="rId44"/>
    <p:sldId id="417" r:id="rId45"/>
    <p:sldId id="579" r:id="rId46"/>
    <p:sldId id="421" r:id="rId47"/>
    <p:sldId id="422" r:id="rId48"/>
    <p:sldId id="423" r:id="rId49"/>
    <p:sldId id="424" r:id="rId50"/>
    <p:sldId id="425" r:id="rId51"/>
    <p:sldId id="426" r:id="rId52"/>
    <p:sldId id="427" r:id="rId53"/>
    <p:sldId id="428" r:id="rId54"/>
    <p:sldId id="429" r:id="rId55"/>
    <p:sldId id="475" r:id="rId56"/>
    <p:sldId id="431" r:id="rId57"/>
    <p:sldId id="433" r:id="rId58"/>
    <p:sldId id="434" r:id="rId59"/>
    <p:sldId id="435" r:id="rId60"/>
    <p:sldId id="436" r:id="rId61"/>
    <p:sldId id="437" r:id="rId62"/>
    <p:sldId id="438" r:id="rId63"/>
    <p:sldId id="580" r:id="rId64"/>
    <p:sldId id="439" r:id="rId65"/>
    <p:sldId id="440" r:id="rId66"/>
    <p:sldId id="441" r:id="rId67"/>
    <p:sldId id="476" r:id="rId68"/>
    <p:sldId id="442" r:id="rId69"/>
    <p:sldId id="443" r:id="rId70"/>
    <p:sldId id="445" r:id="rId71"/>
    <p:sldId id="446" r:id="rId72"/>
    <p:sldId id="447" r:id="rId73"/>
    <p:sldId id="449" r:id="rId74"/>
    <p:sldId id="451" r:id="rId75"/>
    <p:sldId id="453" r:id="rId76"/>
    <p:sldId id="454" r:id="rId77"/>
    <p:sldId id="455" r:id="rId78"/>
    <p:sldId id="457" r:id="rId79"/>
    <p:sldId id="459" r:id="rId80"/>
    <p:sldId id="461" r:id="rId81"/>
    <p:sldId id="462" r:id="rId82"/>
    <p:sldId id="463" r:id="rId83"/>
    <p:sldId id="464" r:id="rId84"/>
    <p:sldId id="465" r:id="rId85"/>
    <p:sldId id="466" r:id="rId86"/>
    <p:sldId id="467" r:id="rId87"/>
    <p:sldId id="468" r:id="rId88"/>
    <p:sldId id="469" r:id="rId89"/>
    <p:sldId id="470" r:id="rId90"/>
    <p:sldId id="471" r:id="rId91"/>
    <p:sldId id="472" r:id="rId92"/>
    <p:sldId id="479" r:id="rId93"/>
    <p:sldId id="480" r:id="rId94"/>
    <p:sldId id="481" r:id="rId95"/>
    <p:sldId id="474" r:id="rId96"/>
    <p:sldId id="473" r:id="rId97"/>
    <p:sldId id="482" r:id="rId98"/>
    <p:sldId id="483" r:id="rId99"/>
    <p:sldId id="478" r:id="rId100"/>
    <p:sldId id="510" r:id="rId101"/>
    <p:sldId id="511" r:id="rId102"/>
    <p:sldId id="512" r:id="rId103"/>
    <p:sldId id="513" r:id="rId104"/>
    <p:sldId id="514" r:id="rId105"/>
    <p:sldId id="515" r:id="rId106"/>
    <p:sldId id="516" r:id="rId107"/>
    <p:sldId id="517" r:id="rId108"/>
    <p:sldId id="518" r:id="rId109"/>
    <p:sldId id="519" r:id="rId110"/>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78"/>
            <p14:sldId id="387"/>
            <p14:sldId id="381"/>
            <p14:sldId id="382"/>
            <p14:sldId id="384"/>
            <p14:sldId id="383"/>
            <p14:sldId id="389"/>
            <p14:sldId id="385"/>
            <p14:sldId id="386"/>
            <p14:sldId id="391"/>
            <p14:sldId id="392"/>
            <p14:sldId id="393"/>
            <p14:sldId id="394"/>
            <p14:sldId id="395"/>
            <p14:sldId id="396"/>
            <p14:sldId id="397"/>
            <p14:sldId id="398"/>
            <p14:sldId id="399"/>
            <p14:sldId id="400"/>
            <p14:sldId id="401"/>
            <p14:sldId id="390"/>
            <p14:sldId id="402"/>
            <p14:sldId id="403"/>
            <p14:sldId id="477"/>
            <p14:sldId id="404"/>
            <p14:sldId id="405"/>
            <p14:sldId id="406"/>
            <p14:sldId id="407"/>
            <p14:sldId id="419"/>
            <p14:sldId id="418"/>
            <p14:sldId id="408"/>
            <p14:sldId id="409"/>
            <p14:sldId id="577"/>
            <p14:sldId id="410"/>
            <p14:sldId id="411"/>
            <p14:sldId id="412"/>
            <p14:sldId id="413"/>
            <p14:sldId id="414"/>
            <p14:sldId id="420"/>
            <p14:sldId id="578"/>
            <p14:sldId id="505"/>
            <p14:sldId id="506"/>
            <p14:sldId id="417"/>
            <p14:sldId id="579"/>
            <p14:sldId id="421"/>
            <p14:sldId id="422"/>
            <p14:sldId id="423"/>
            <p14:sldId id="424"/>
            <p14:sldId id="425"/>
            <p14:sldId id="426"/>
            <p14:sldId id="427"/>
            <p14:sldId id="428"/>
            <p14:sldId id="429"/>
            <p14:sldId id="475"/>
            <p14:sldId id="431"/>
            <p14:sldId id="433"/>
            <p14:sldId id="434"/>
            <p14:sldId id="435"/>
            <p14:sldId id="436"/>
            <p14:sldId id="437"/>
            <p14:sldId id="438"/>
            <p14:sldId id="580"/>
            <p14:sldId id="439"/>
            <p14:sldId id="440"/>
            <p14:sldId id="441"/>
            <p14:sldId id="476"/>
            <p14:sldId id="442"/>
            <p14:sldId id="443"/>
            <p14:sldId id="445"/>
            <p14:sldId id="446"/>
            <p14:sldId id="447"/>
            <p14:sldId id="449"/>
            <p14:sldId id="451"/>
            <p14:sldId id="453"/>
            <p14:sldId id="454"/>
            <p14:sldId id="455"/>
            <p14:sldId id="457"/>
            <p14:sldId id="459"/>
            <p14:sldId id="461"/>
            <p14:sldId id="462"/>
            <p14:sldId id="463"/>
            <p14:sldId id="464"/>
            <p14:sldId id="465"/>
            <p14:sldId id="466"/>
            <p14:sldId id="467"/>
            <p14:sldId id="468"/>
            <p14:sldId id="469"/>
            <p14:sldId id="470"/>
            <p14:sldId id="471"/>
          </p14:sldIdLst>
        </p14:section>
        <p14:section name="Untitled Section" id="{F0775640-F074-4B4C-9F63-5684BD74D745}">
          <p14:sldIdLst>
            <p14:sldId id="472"/>
            <p14:sldId id="479"/>
            <p14:sldId id="480"/>
            <p14:sldId id="481"/>
            <p14:sldId id="474"/>
            <p14:sldId id="473"/>
            <p14:sldId id="482"/>
            <p14:sldId id="483"/>
            <p14:sldId id="478"/>
            <p14:sldId id="510"/>
            <p14:sldId id="511"/>
            <p14:sldId id="512"/>
            <p14:sldId id="513"/>
            <p14:sldId id="514"/>
            <p14:sldId id="515"/>
            <p14:sldId id="516"/>
            <p14:sldId id="517"/>
            <p14:sldId id="518"/>
            <p14:sldId id="51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33" autoAdjust="0"/>
  </p:normalViewPr>
  <p:slideViewPr>
    <p:cSldViewPr snapToGrid="0">
      <p:cViewPr varScale="1">
        <p:scale>
          <a:sx n="112" d="100"/>
          <a:sy n="112" d="100"/>
        </p:scale>
        <p:origin x="86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handoutMaster" Target="handoutMasters/handoutMaster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a:t>WAN</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CPU</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smtClean="0"/>
              <a:t>Lecturer: Michael Dacey</a:t>
            </a:r>
          </a:p>
          <a:p>
            <a:pPr>
              <a:buFont typeface="Monotype Sorts" pitchFamily="2" charset="2"/>
              <a:buNone/>
            </a:pPr>
            <a:endParaRPr lang="en-US" altLang="en-US" sz="3200" smtClean="0"/>
          </a:p>
          <a:p>
            <a:pPr>
              <a:buFont typeface="Monotype Sorts" pitchFamily="2" charset="2"/>
              <a:buNone/>
            </a:pPr>
            <a:r>
              <a:rPr lang="en-US" altLang="en-US" sz="3200" smtClean="0"/>
              <a:t>E-mail: michael.dacey@sihe.ac.uk</a:t>
            </a:r>
          </a:p>
          <a:p>
            <a:pPr>
              <a:buFont typeface="Monotype Sorts" pitchFamily="2" charset="2"/>
              <a:buNone/>
            </a:pPr>
            <a:endParaRPr lang="en-US" altLang="en-US" sz="3200" smtClean="0"/>
          </a:p>
          <a:p>
            <a:pPr>
              <a:buFont typeface="Monotype Sorts" pitchFamily="2" charset="2"/>
              <a:buNone/>
            </a:pPr>
            <a:r>
              <a:rPr lang="en-US" altLang="en-US" sz="3200" smtClean="0"/>
              <a:t>Room: MH308</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Central Process Unit (CPU)</a:t>
            </a:r>
            <a:endParaRPr lang="en-GB" dirty="0"/>
          </a:p>
        </p:txBody>
      </p:sp>
      <p:sp>
        <p:nvSpPr>
          <p:cNvPr id="3" name="Content Placeholder 2"/>
          <p:cNvSpPr>
            <a:spLocks noGrp="1"/>
          </p:cNvSpPr>
          <p:nvPr>
            <p:ph idx="1"/>
          </p:nvPr>
        </p:nvSpPr>
        <p:spPr/>
        <p:txBody>
          <a:bodyPr/>
          <a:lstStyle/>
          <a:p>
            <a:r>
              <a:rPr lang="en-GB" dirty="0" smtClean="0"/>
              <a:t>All microprocessors have a CPU</a:t>
            </a:r>
          </a:p>
          <a:p>
            <a:pPr marL="0" indent="0">
              <a:buNone/>
            </a:pPr>
            <a:r>
              <a:rPr lang="en-GB" b="1" dirty="0" smtClean="0"/>
              <a:t>Program</a:t>
            </a:r>
          </a:p>
          <a:p>
            <a:r>
              <a:rPr lang="en-GB" dirty="0" smtClean="0"/>
              <a:t>Instruction codes are input to the CPU and identify the next operation to be performed</a:t>
            </a:r>
          </a:p>
          <a:p>
            <a:r>
              <a:rPr lang="en-GB" dirty="0" smtClean="0"/>
              <a:t>A sequences of instructions form a program</a:t>
            </a:r>
          </a:p>
          <a:p>
            <a:pPr marL="0" indent="0">
              <a:buNone/>
            </a:pPr>
            <a:r>
              <a:rPr lang="en-GB" b="1" dirty="0" smtClean="0"/>
              <a:t>CPU Registers</a:t>
            </a:r>
          </a:p>
          <a:p>
            <a:r>
              <a:rPr lang="en-GB" dirty="0" smtClean="0"/>
              <a:t>The CPU stores a number of values in a limited set of internal memory called its registers i.e. within the logic of the CPU itself</a:t>
            </a:r>
          </a:p>
          <a:p>
            <a:r>
              <a:rPr lang="en-GB" dirty="0" smtClean="0"/>
              <a:t>Typically each register is the same width as the data bus width</a:t>
            </a:r>
          </a:p>
          <a:p>
            <a:r>
              <a:rPr lang="en-GB" dirty="0" smtClean="0"/>
              <a:t>The CPU usually operates on the contents of the registers rather than accessing memory</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7863316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Registers</a:t>
            </a:r>
            <a:endParaRPr lang="en-GB" dirty="0"/>
          </a:p>
        </p:txBody>
      </p:sp>
      <p:sp>
        <p:nvSpPr>
          <p:cNvPr id="3" name="Content Placeholder 2"/>
          <p:cNvSpPr>
            <a:spLocks noGrp="1"/>
          </p:cNvSpPr>
          <p:nvPr>
            <p:ph idx="1"/>
          </p:nvPr>
        </p:nvSpPr>
        <p:spPr/>
        <p:txBody>
          <a:bodyPr/>
          <a:lstStyle/>
          <a:p>
            <a:r>
              <a:rPr lang="en-GB" dirty="0" smtClean="0"/>
              <a:t>Contain data values to be operated on by instructions</a:t>
            </a:r>
          </a:p>
          <a:p>
            <a:pPr lvl="1"/>
            <a:r>
              <a:rPr lang="en-GB" dirty="0" smtClean="0"/>
              <a:t>There are a limited number of these registers so they are constantly being overwritten</a:t>
            </a:r>
          </a:p>
          <a:p>
            <a:pPr lvl="1"/>
            <a:r>
              <a:rPr lang="en-GB" dirty="0" smtClean="0"/>
              <a:t>To save values move them back to external memory</a:t>
            </a:r>
          </a:p>
          <a:p>
            <a:r>
              <a:rPr lang="en-GB" dirty="0" smtClean="0"/>
              <a:t>Store a value loaded from external memory</a:t>
            </a:r>
          </a:p>
          <a:p>
            <a:r>
              <a:rPr lang="en-GB" dirty="0" smtClean="0"/>
              <a:t>Store result of an instruction execution</a:t>
            </a:r>
          </a:p>
          <a:p>
            <a:r>
              <a:rPr lang="en-GB" dirty="0" smtClean="0"/>
              <a:t>Note: some processors have a special data register called the “Accumulator” and the results of any instruction e.g. Add, Subtract, etc., are stored in this register.</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1339023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Registers?</a:t>
            </a:r>
            <a:endParaRPr lang="en-GB" dirty="0"/>
          </a:p>
        </p:txBody>
      </p:sp>
      <p:sp>
        <p:nvSpPr>
          <p:cNvPr id="3" name="Content Placeholder 2"/>
          <p:cNvSpPr>
            <a:spLocks noGrp="1"/>
          </p:cNvSpPr>
          <p:nvPr>
            <p:ph idx="1"/>
          </p:nvPr>
        </p:nvSpPr>
        <p:spPr>
          <a:xfrm>
            <a:off x="1047750" y="1241571"/>
            <a:ext cx="7029450" cy="4597254"/>
          </a:xfrm>
        </p:spPr>
        <p:txBody>
          <a:bodyPr/>
          <a:lstStyle/>
          <a:p>
            <a:r>
              <a:rPr lang="en-GB" dirty="0" smtClean="0"/>
              <a:t>Since values are stored in external memory,  you may argue that using a register forces a program to perform a three-step instruction sequence rather than a “one-step”</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“one-step” approach doesn’t always work because some CPU operations require multiple memory words</a:t>
            </a:r>
          </a:p>
          <a:p>
            <a:r>
              <a:rPr lang="en-GB" dirty="0" smtClean="0"/>
              <a:t>Every memory access takes time, having registers can reduces the memory accesses to one for every five CPU operations (approx.)</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257175" y="2364355"/>
            <a:ext cx="8668316" cy="2350054"/>
          </a:xfrm>
          <a:prstGeom prst="rect">
            <a:avLst/>
          </a:prstGeom>
        </p:spPr>
      </p:pic>
    </p:spTree>
    <p:extLst>
      <p:ext uri="{BB962C8B-B14F-4D97-AF65-F5344CB8AC3E}">
        <p14:creationId xmlns:p14="http://schemas.microsoft.com/office/powerpoint/2010/main" val="38122705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Address Registers</a:t>
            </a:r>
            <a:endParaRPr lang="en-GB" dirty="0"/>
          </a:p>
        </p:txBody>
      </p:sp>
      <p:sp>
        <p:nvSpPr>
          <p:cNvPr id="3" name="Content Placeholder 2"/>
          <p:cNvSpPr>
            <a:spLocks noGrp="1"/>
          </p:cNvSpPr>
          <p:nvPr>
            <p:ph idx="1"/>
          </p:nvPr>
        </p:nvSpPr>
        <p:spPr>
          <a:xfrm>
            <a:off x="1047750" y="1128584"/>
            <a:ext cx="7029450" cy="4710241"/>
          </a:xfrm>
        </p:spPr>
        <p:txBody>
          <a:bodyPr/>
          <a:lstStyle/>
          <a:p>
            <a:r>
              <a:rPr lang="en-GB" dirty="0" smtClean="0"/>
              <a:t>In order to read from/write to a memory word in external memory the CPU must know the data memory word address to use</a:t>
            </a:r>
          </a:p>
          <a:p>
            <a:r>
              <a:rPr lang="en-GB" dirty="0" smtClean="0"/>
              <a:t>This address is held in one of the CPU registers often known as an address register (or sometimes referred to as the Data Counter)</a:t>
            </a:r>
          </a:p>
          <a:p>
            <a:r>
              <a:rPr lang="en-GB" dirty="0" smtClean="0"/>
              <a:t>Size of the register depends on the max. addressable memory</a:t>
            </a:r>
          </a:p>
          <a:p>
            <a:r>
              <a:rPr lang="en-GB" dirty="0" smtClean="0"/>
              <a:t>For 16 bit allows 64K (65,536) words of data memory</a:t>
            </a:r>
          </a:p>
          <a:p>
            <a:pPr lvl="1"/>
            <a:r>
              <a:rPr lang="en-GB" dirty="0" smtClean="0"/>
              <a:t>Actual usable bits depends on the width of the address bus</a:t>
            </a:r>
          </a:p>
          <a:p>
            <a:r>
              <a:rPr lang="en-GB" dirty="0" smtClean="0"/>
              <a:t>CPUs can provide multiple address registers</a:t>
            </a:r>
          </a:p>
          <a:p>
            <a:r>
              <a:rPr lang="en-GB" dirty="0" smtClean="0"/>
              <a:t>CPUs can use a combination of registers to increase the amount of memory they can address e.g. segment addressing, where one register determines the most significant address bits …. Bit old school now!!</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1415405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Byte Order Address Registers</a:t>
            </a:r>
            <a:endParaRPr lang="en-GB" dirty="0"/>
          </a:p>
        </p:txBody>
      </p:sp>
      <p:sp>
        <p:nvSpPr>
          <p:cNvPr id="3" name="Content Placeholder 2"/>
          <p:cNvSpPr>
            <a:spLocks noGrp="1"/>
          </p:cNvSpPr>
          <p:nvPr>
            <p:ph idx="1"/>
          </p:nvPr>
        </p:nvSpPr>
        <p:spPr/>
        <p:txBody>
          <a:bodyPr/>
          <a:lstStyle/>
          <a:p>
            <a:r>
              <a:rPr lang="en-GB" dirty="0" smtClean="0"/>
              <a:t>Note: the Address Registers can work differently depending on the CPU because of byte ordering</a:t>
            </a:r>
          </a:p>
          <a:p>
            <a:pPr lvl="1"/>
            <a:r>
              <a:rPr lang="en-GB" dirty="0" smtClean="0"/>
              <a:t>read multiple data words from the low memory address and increment </a:t>
            </a:r>
          </a:p>
          <a:p>
            <a:pPr lvl="1"/>
            <a:r>
              <a:rPr lang="en-GB" dirty="0" smtClean="0"/>
              <a:t>read multiple data words from the high memory address and decrement</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1801148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 Counter Register</a:t>
            </a:r>
            <a:endParaRPr lang="en-GB" dirty="0"/>
          </a:p>
        </p:txBody>
      </p:sp>
      <p:sp>
        <p:nvSpPr>
          <p:cNvPr id="3" name="Content Placeholder 2"/>
          <p:cNvSpPr>
            <a:spLocks noGrp="1"/>
          </p:cNvSpPr>
          <p:nvPr>
            <p:ph idx="1"/>
          </p:nvPr>
        </p:nvSpPr>
        <p:spPr/>
        <p:txBody>
          <a:bodyPr/>
          <a:lstStyle/>
          <a:p>
            <a:r>
              <a:rPr lang="en-GB" dirty="0" smtClean="0"/>
              <a:t>The memory address of the next instruction to be executed is stored in a register called the Program Counter</a:t>
            </a:r>
          </a:p>
          <a:p>
            <a:r>
              <a:rPr lang="en-GB" dirty="0" smtClean="0"/>
              <a:t>It is assumed that this will always point to a program memory word</a:t>
            </a:r>
          </a:p>
          <a:p>
            <a:pPr lvl="1"/>
            <a:r>
              <a:rPr lang="en-GB" dirty="0" smtClean="0"/>
              <a:t>By mistake you can send this off into no mans land and crash</a:t>
            </a:r>
          </a:p>
          <a:p>
            <a:r>
              <a:rPr lang="en-GB" dirty="0" smtClean="0"/>
              <a:t>Because the CPU interprets the instructions loaded from memory it will </a:t>
            </a:r>
            <a:r>
              <a:rPr lang="en-GB" b="1" dirty="0" smtClean="0"/>
              <a:t>automatically increment </a:t>
            </a:r>
            <a:r>
              <a:rPr lang="en-GB" dirty="0" smtClean="0"/>
              <a:t>the Program Counter to the next instruction</a:t>
            </a:r>
          </a:p>
          <a:p>
            <a:r>
              <a:rPr lang="en-GB" dirty="0" smtClean="0"/>
              <a:t>You have to load the start memory address of the program during “bootstrap”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1385258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 Register</a:t>
            </a:r>
            <a:endParaRPr lang="en-GB" dirty="0"/>
          </a:p>
        </p:txBody>
      </p:sp>
      <p:sp>
        <p:nvSpPr>
          <p:cNvPr id="3" name="Content Placeholder 2"/>
          <p:cNvSpPr>
            <a:spLocks noGrp="1"/>
          </p:cNvSpPr>
          <p:nvPr>
            <p:ph idx="1"/>
          </p:nvPr>
        </p:nvSpPr>
        <p:spPr/>
        <p:txBody>
          <a:bodyPr/>
          <a:lstStyle/>
          <a:p>
            <a:r>
              <a:rPr lang="en-GB" dirty="0" smtClean="0"/>
              <a:t>Instruction Register stores the instruction code of the currently executing instruction</a:t>
            </a:r>
          </a:p>
          <a:p>
            <a:r>
              <a:rPr lang="en-GB" dirty="0" smtClean="0"/>
              <a:t>CPU always interprets the contents of this register as an instruction code</a:t>
            </a:r>
          </a:p>
          <a:p>
            <a:r>
              <a:rPr lang="en-GB" dirty="0" smtClean="0"/>
              <a:t>The programmer has no access to this register, the CPU automatically loads instruction code from Program Counter</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7788822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Fetch Execute Cycle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Fetch instruction from memory and execute it</a:t>
            </a:r>
          </a:p>
          <a:p>
            <a:r>
              <a:rPr lang="en-GB" dirty="0" smtClean="0"/>
              <a:t>From previous example (8-bit processor)</a:t>
            </a:r>
          </a:p>
          <a:p>
            <a:pPr marL="800100" lvl="1" indent="-342900">
              <a:buFont typeface="+mj-lt"/>
              <a:buAutoNum type="arabicPeriod"/>
            </a:pPr>
            <a:r>
              <a:rPr lang="en-GB" dirty="0" smtClean="0"/>
              <a:t>Identify address of first memory word to be added</a:t>
            </a:r>
          </a:p>
          <a:p>
            <a:pPr marL="800100" lvl="1" indent="-342900">
              <a:buFont typeface="+mj-lt"/>
              <a:buAutoNum type="arabicPeriod"/>
            </a:pPr>
            <a:r>
              <a:rPr lang="en-GB" dirty="0" smtClean="0"/>
              <a:t>Transfer contents to processor</a:t>
            </a:r>
          </a:p>
          <a:p>
            <a:pPr marL="800100" lvl="1" indent="-342900">
              <a:buFont typeface="+mj-lt"/>
              <a:buAutoNum type="arabicPeriod"/>
            </a:pPr>
            <a:r>
              <a:rPr lang="en-GB" dirty="0" smtClean="0"/>
              <a:t>Identify address of second memory word to be added</a:t>
            </a:r>
          </a:p>
          <a:p>
            <a:pPr marL="800100" lvl="1" indent="-342900">
              <a:buFont typeface="+mj-lt"/>
              <a:buAutoNum type="arabicPeriod"/>
            </a:pPr>
            <a:r>
              <a:rPr lang="en-GB" dirty="0" smtClean="0"/>
              <a:t>Add the contents of this memory word to the contents of the memory word transferred in step 2</a:t>
            </a:r>
          </a:p>
          <a:p>
            <a:pPr marL="800100" lvl="1" indent="-342900">
              <a:buFont typeface="+mj-lt"/>
              <a:buAutoNum type="arabicPeriod"/>
            </a:pPr>
            <a:r>
              <a:rPr lang="en-GB" dirty="0" smtClean="0"/>
              <a:t>Transfer the sum to the memory word</a:t>
            </a:r>
          </a:p>
          <a:p>
            <a:pPr marL="400050"/>
            <a:r>
              <a:rPr lang="en-GB" dirty="0" smtClean="0"/>
              <a:t>Assume Program Counter is already set to start of program at 0400</a:t>
            </a:r>
            <a:r>
              <a:rPr lang="en-GB" baseline="-25000" dirty="0" smtClean="0"/>
              <a:t>16</a:t>
            </a:r>
          </a:p>
          <a:p>
            <a:pPr marL="400050"/>
            <a:r>
              <a:rPr lang="en-GB" dirty="0" smtClean="0"/>
              <a:t>Assume simplified CPU, which has only one data and one address register</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8" name="Table 7"/>
          <p:cNvGraphicFramePr>
            <a:graphicFrameLocks noGrp="1"/>
          </p:cNvGraphicFramePr>
          <p:nvPr>
            <p:extLst>
              <p:ext uri="{D42A27DB-BD31-4B8C-83A1-F6EECF244321}">
                <p14:modId xmlns:p14="http://schemas.microsoft.com/office/powerpoint/2010/main" val="2798748973"/>
              </p:ext>
            </p:extLst>
          </p:nvPr>
        </p:nvGraphicFramePr>
        <p:xfrm>
          <a:off x="5066269" y="4874140"/>
          <a:ext cx="2363573" cy="1257300"/>
        </p:xfrm>
        <a:graphic>
          <a:graphicData uri="http://schemas.openxmlformats.org/drawingml/2006/table">
            <a:tbl>
              <a:tblPr>
                <a:tableStyleId>{5940675A-B579-460E-94D1-54222C63F5DA}</a:tableStyleId>
              </a:tblPr>
              <a:tblGrid>
                <a:gridCol w="1554650"/>
                <a:gridCol w="808923"/>
              </a:tblGrid>
              <a:tr h="190500">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a:t>
                      </a:r>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l" fontAlgn="b"/>
                      <a:r>
                        <a:rPr lang="en-GB" sz="1600" u="none" strike="noStrike" dirty="0">
                          <a:effectLst/>
                        </a:rPr>
                        <a:t>Address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a:t>
                      </a:r>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l" fontAlgn="b"/>
                      <a:r>
                        <a:rPr lang="en-GB" sz="1600" u="none" strike="noStrike">
                          <a:effectLst/>
                        </a:rPr>
                        <a:t>Program Counter</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b="1" u="none" strike="noStrike" dirty="0" smtClean="0">
                          <a:effectLst/>
                        </a:rPr>
                        <a:t>0400</a:t>
                      </a:r>
                      <a:endParaRPr lang="en-GB" sz="1600" b="1" i="0" u="none" strike="noStrike" dirty="0">
                        <a:solidFill>
                          <a:srgbClr val="000000"/>
                        </a:solidFill>
                        <a:effectLst/>
                        <a:latin typeface="Calibri" panose="020F0502020204030204" pitchFamily="34" charset="0"/>
                      </a:endParaRPr>
                    </a:p>
                  </a:txBody>
                  <a:tcPr marL="9525" marR="9525" marT="9525" marB="0" anchor="b"/>
                </a:tc>
              </a:tr>
            </a:tbl>
          </a:graphicData>
        </a:graphic>
      </p:graphicFrame>
    </p:spTree>
    <p:extLst>
      <p:ext uri="{BB962C8B-B14F-4D97-AF65-F5344CB8AC3E}">
        <p14:creationId xmlns:p14="http://schemas.microsoft.com/office/powerpoint/2010/main" val="26452641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1a: Identify address of first memory word to be added</a:t>
            </a:r>
            <a:endParaRPr lang="en-GB" dirty="0"/>
          </a:p>
        </p:txBody>
      </p:sp>
      <p:sp>
        <p:nvSpPr>
          <p:cNvPr id="3" name="Content Placeholder 2"/>
          <p:cNvSpPr>
            <a:spLocks noGrp="1"/>
          </p:cNvSpPr>
          <p:nvPr>
            <p:ph idx="1"/>
          </p:nvPr>
        </p:nvSpPr>
        <p:spPr>
          <a:xfrm>
            <a:off x="1047750" y="1318055"/>
            <a:ext cx="7437223" cy="1128584"/>
          </a:xfrm>
        </p:spPr>
        <p:txBody>
          <a:bodyPr/>
          <a:lstStyle/>
          <a:p>
            <a:r>
              <a:rPr lang="en-GB" dirty="0" smtClean="0"/>
              <a:t>Load instruction at addressed specified in Program Counter (0400</a:t>
            </a:r>
            <a:r>
              <a:rPr lang="en-GB" baseline="-25000" dirty="0" smtClean="0"/>
              <a:t>16</a:t>
            </a:r>
            <a:r>
              <a:rPr lang="en-GB" dirty="0" smtClean="0"/>
              <a:t>)</a:t>
            </a:r>
          </a:p>
          <a:p>
            <a:r>
              <a:rPr lang="en-GB" dirty="0" smtClean="0"/>
              <a:t>Increment Program Counter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961574929"/>
              </p:ext>
            </p:extLst>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4064439271"/>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a:effectLst/>
                        </a:rPr>
                        <a:t>9C</a:t>
                      </a:r>
                      <a:endParaRPr lang="en-GB" sz="1600" b="1"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a:effectLst/>
                        </a:rPr>
                        <a:t>0401</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13" name="Straight Arrow Connector 12"/>
          <p:cNvCxnSpPr>
            <a:endCxn id="9" idx="1"/>
          </p:cNvCxnSpPr>
          <p:nvPr/>
        </p:nvCxnSpPr>
        <p:spPr bwMode="auto">
          <a:xfrm>
            <a:off x="3731741" y="3229232"/>
            <a:ext cx="2100648" cy="87578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5580404" y="5170206"/>
            <a:ext cx="2717411" cy="369332"/>
          </a:xfrm>
          <a:prstGeom prst="rect">
            <a:avLst/>
          </a:prstGeom>
          <a:noFill/>
        </p:spPr>
        <p:txBody>
          <a:bodyPr wrap="none" rtlCol="0">
            <a:spAutoFit/>
          </a:bodyPr>
          <a:lstStyle/>
          <a:p>
            <a:r>
              <a:rPr lang="en-GB" dirty="0" smtClean="0"/>
              <a:t>Increment PC (0400 + 1)</a:t>
            </a:r>
            <a:endParaRPr lang="en-GB" dirty="0"/>
          </a:p>
        </p:txBody>
      </p:sp>
      <p:sp>
        <p:nvSpPr>
          <p:cNvPr id="7" name="Freeform 6"/>
          <p:cNvSpPr/>
          <p:nvPr/>
        </p:nvSpPr>
        <p:spPr bwMode="auto">
          <a:xfrm>
            <a:off x="4819998" y="4469450"/>
            <a:ext cx="991142" cy="932490"/>
          </a:xfrm>
          <a:custGeom>
            <a:avLst/>
            <a:gdLst>
              <a:gd name="connsiteX0" fmla="*/ 717677 w 991142"/>
              <a:gd name="connsiteY0" fmla="*/ 914400 h 932490"/>
              <a:gd name="connsiteX1" fmla="*/ 495486 w 991142"/>
              <a:gd name="connsiteY1" fmla="*/ 914400 h 932490"/>
              <a:gd name="connsiteX2" fmla="*/ 85288 w 991142"/>
              <a:gd name="connsiteY2" fmla="*/ 726393 h 932490"/>
              <a:gd name="connsiteX3" fmla="*/ 8376 w 991142"/>
              <a:gd name="connsiteY3" fmla="*/ 393107 h 932490"/>
              <a:gd name="connsiteX4" fmla="*/ 42559 w 991142"/>
              <a:gd name="connsiteY4" fmla="*/ 119642 h 932490"/>
              <a:gd name="connsiteX5" fmla="*/ 367299 w 991142"/>
              <a:gd name="connsiteY5" fmla="*/ 42729 h 932490"/>
              <a:gd name="connsiteX6" fmla="*/ 991142 w 991142"/>
              <a:gd name="connsiteY6" fmla="*/ 0 h 932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1142" h="932490">
                <a:moveTo>
                  <a:pt x="717677" y="914400"/>
                </a:moveTo>
                <a:cubicBezTo>
                  <a:pt x="659280" y="930067"/>
                  <a:pt x="600884" y="945734"/>
                  <a:pt x="495486" y="914400"/>
                </a:cubicBezTo>
                <a:cubicBezTo>
                  <a:pt x="390088" y="883066"/>
                  <a:pt x="166473" y="813275"/>
                  <a:pt x="85288" y="726393"/>
                </a:cubicBezTo>
                <a:cubicBezTo>
                  <a:pt x="4103" y="639511"/>
                  <a:pt x="15498" y="494232"/>
                  <a:pt x="8376" y="393107"/>
                </a:cubicBezTo>
                <a:cubicBezTo>
                  <a:pt x="1254" y="291982"/>
                  <a:pt x="-17262" y="178038"/>
                  <a:pt x="42559" y="119642"/>
                </a:cubicBezTo>
                <a:cubicBezTo>
                  <a:pt x="102379" y="61246"/>
                  <a:pt x="209202" y="62669"/>
                  <a:pt x="367299" y="42729"/>
                </a:cubicBezTo>
                <a:cubicBezTo>
                  <a:pt x="525396" y="22789"/>
                  <a:pt x="758269" y="11394"/>
                  <a:pt x="991142" y="0"/>
                </a:cubicBezTo>
              </a:path>
            </a:pathLst>
          </a:custGeom>
          <a:noFill/>
          <a:ln w="25400" cap="flat" cmpd="sng" algn="ctr">
            <a:solidFill>
              <a:schemeClr val="tx1"/>
            </a:solidFill>
            <a:prstDash val="solid"/>
            <a:round/>
            <a:headEnd type="none" w="med" len="med"/>
            <a:tailEnd type="triangl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0936058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1b</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Instruction is executed causing CPU to load the contents of the Program Counter into the high order byte of the address register</a:t>
            </a:r>
          </a:p>
          <a:p>
            <a:r>
              <a:rPr lang="en-GB" dirty="0" smtClean="0"/>
              <a:t>Increment Program Counter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848608244"/>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1" u="none" strike="noStrike" dirty="0" smtClean="0">
                          <a:effectLst/>
                        </a:rPr>
                        <a:t>0A</a:t>
                      </a:r>
                      <a:r>
                        <a:rPr lang="en-GB" sz="1600" u="none" strike="noStrike" dirty="0" smtClean="0">
                          <a:effectLst/>
                        </a:rPr>
                        <a:t>00 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0402</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13" name="Straight Arrow Connector 12"/>
          <p:cNvCxnSpPr/>
          <p:nvPr/>
        </p:nvCxnSpPr>
        <p:spPr bwMode="auto">
          <a:xfrm>
            <a:off x="3674076" y="3451654"/>
            <a:ext cx="2158313" cy="4036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994360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1c</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The CPU continues execution of the instruction and loads the contents of the Program Counter into the low order byte of the address register to form 16-bit address</a:t>
            </a:r>
          </a:p>
          <a:p>
            <a:r>
              <a:rPr lang="en-GB" dirty="0" smtClean="0"/>
              <a:t>Increment Program Counter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3366291560"/>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0A</a:t>
                      </a:r>
                      <a:r>
                        <a:rPr lang="en-GB" sz="1600" b="1" u="none" strike="noStrike" dirty="0" smtClean="0">
                          <a:effectLst/>
                        </a:rPr>
                        <a:t>30</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0403</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13" name="Straight Arrow Connector 12"/>
          <p:cNvCxnSpPr/>
          <p:nvPr/>
        </p:nvCxnSpPr>
        <p:spPr bwMode="auto">
          <a:xfrm>
            <a:off x="3665838" y="3715265"/>
            <a:ext cx="2166551" cy="1400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p:cNvSpPr txBox="1"/>
          <p:nvPr/>
        </p:nvSpPr>
        <p:spPr>
          <a:xfrm>
            <a:off x="4712044" y="5099222"/>
            <a:ext cx="3559502" cy="1477328"/>
          </a:xfrm>
          <a:prstGeom prst="rect">
            <a:avLst/>
          </a:prstGeom>
          <a:noFill/>
        </p:spPr>
        <p:txBody>
          <a:bodyPr wrap="square" rtlCol="0">
            <a:spAutoFit/>
          </a:bodyPr>
          <a:lstStyle/>
          <a:p>
            <a:r>
              <a:rPr lang="en-GB" dirty="0" smtClean="0"/>
              <a:t>The instruction code requires data to follow it immediately in memory.</a:t>
            </a:r>
            <a:br>
              <a:rPr lang="en-GB" dirty="0" smtClean="0"/>
            </a:br>
            <a:r>
              <a:rPr lang="en-GB" dirty="0" smtClean="0"/>
              <a:t>Know as literal or immediate data</a:t>
            </a:r>
            <a:endParaRPr lang="en-GB" dirty="0"/>
          </a:p>
        </p:txBody>
      </p:sp>
    </p:spTree>
    <p:extLst>
      <p:ext uri="{BB962C8B-B14F-4D97-AF65-F5344CB8AC3E}">
        <p14:creationId xmlns:p14="http://schemas.microsoft.com/office/powerpoint/2010/main" val="5368324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2a: Transfer Content to CPU</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Load instruction at addressed specified in Program Counter (0403</a:t>
            </a:r>
            <a:r>
              <a:rPr lang="en-GB" baseline="-25000" dirty="0" smtClean="0"/>
              <a:t>16</a:t>
            </a:r>
            <a:r>
              <a:rPr lang="en-GB" dirty="0" smtClean="0"/>
              <a:t>)</a:t>
            </a:r>
          </a:p>
          <a:p>
            <a:r>
              <a:rPr lang="en-GB" dirty="0" smtClean="0"/>
              <a:t>Increment Program Counter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2867916912"/>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0A30</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40</a:t>
                      </a:r>
                      <a:endParaRPr lang="en-GB" sz="1600" b="1"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0404</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13" name="Straight Arrow Connector 12"/>
          <p:cNvCxnSpPr>
            <a:endCxn id="9" idx="1"/>
          </p:cNvCxnSpPr>
          <p:nvPr/>
        </p:nvCxnSpPr>
        <p:spPr bwMode="auto">
          <a:xfrm>
            <a:off x="3772930" y="3962400"/>
            <a:ext cx="2059459" cy="14261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5504184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2b: Transfer Content to CPU</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Instruction is executed causing CPU to read contents from memory at address in address register</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161483223"/>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1" u="none" strike="noStrike" dirty="0" smtClean="0">
                          <a:effectLst/>
                        </a:rPr>
                        <a:t>7A</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0A30</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smtClean="0">
                          <a:effectLst/>
                        </a:rPr>
                        <a:t>40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smtClean="0">
                          <a:effectLst/>
                        </a:rPr>
                        <a:t>0404</a:t>
                      </a:r>
                      <a:endParaRPr lang="en-GB" sz="16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13" name="Straight Arrow Connector 12"/>
          <p:cNvCxnSpPr/>
          <p:nvPr/>
        </p:nvCxnSpPr>
        <p:spPr bwMode="auto">
          <a:xfrm flipV="1">
            <a:off x="3797643" y="3599935"/>
            <a:ext cx="2034746" cy="240544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123225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3a: Identify address of second memory word to be added</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Load instruction at addressed specified in Program Counter (0404</a:t>
            </a:r>
            <a:r>
              <a:rPr lang="en-GB" baseline="-25000" dirty="0" smtClean="0"/>
              <a:t>16</a:t>
            </a:r>
            <a:r>
              <a:rPr lang="en-GB" dirty="0" smtClean="0"/>
              <a:t>)</a:t>
            </a:r>
          </a:p>
          <a:p>
            <a:r>
              <a:rPr lang="en-GB" dirty="0" smtClean="0"/>
              <a:t>Increment Program Counter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2368404079"/>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u="none" strike="noStrike" dirty="0" smtClean="0">
                          <a:effectLst/>
                        </a:rPr>
                        <a:t>7A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0A30</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a:effectLst/>
                        </a:rPr>
                        <a:t>9C</a:t>
                      </a:r>
                      <a:endParaRPr lang="en-GB" sz="1600" b="1"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0405</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13" name="Straight Arrow Connector 12"/>
          <p:cNvCxnSpPr>
            <a:endCxn id="9" idx="1"/>
          </p:cNvCxnSpPr>
          <p:nvPr/>
        </p:nvCxnSpPr>
        <p:spPr bwMode="auto">
          <a:xfrm flipV="1">
            <a:off x="3789405" y="4105017"/>
            <a:ext cx="2042984" cy="1292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866823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3b: Identify address of second memory word to be added</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Instruction is executed causing CPU to load the contents of the Program Counter into the high order byte of the address register</a:t>
            </a:r>
          </a:p>
          <a:p>
            <a:r>
              <a:rPr lang="en-GB" dirty="0" smtClean="0"/>
              <a:t>Increment Program Counter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1745895477"/>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u="none" strike="noStrike" dirty="0" smtClean="0">
                          <a:effectLst/>
                        </a:rPr>
                        <a:t>7A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1" u="none" strike="noStrike" dirty="0" smtClean="0">
                          <a:effectLst/>
                        </a:rPr>
                        <a:t>0A</a:t>
                      </a:r>
                      <a:r>
                        <a:rPr lang="en-GB" sz="1600" b="0" u="none" strike="noStrike" dirty="0" smtClean="0">
                          <a:effectLst/>
                        </a:rPr>
                        <a:t>30</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0406</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13" name="Straight Arrow Connector 12"/>
          <p:cNvCxnSpPr/>
          <p:nvPr/>
        </p:nvCxnSpPr>
        <p:spPr bwMode="auto">
          <a:xfrm flipV="1">
            <a:off x="3805881" y="3847070"/>
            <a:ext cx="2034746" cy="62607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712883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3c: Identify address of second memory word to be added</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The CPU continues execution of the instruction and loads the contents of the Program Counter into the low order byte of the address register</a:t>
            </a:r>
          </a:p>
          <a:p>
            <a:r>
              <a:rPr lang="en-GB" dirty="0" smtClean="0"/>
              <a:t>Increment Program Counter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2092029526"/>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u="none" strike="noStrike" dirty="0" smtClean="0">
                          <a:effectLst/>
                        </a:rPr>
                        <a:t>7A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0A</a:t>
                      </a:r>
                      <a:r>
                        <a:rPr lang="en-GB" sz="1600" b="1" u="none" strike="noStrike" dirty="0" smtClean="0">
                          <a:effectLst/>
                        </a:rPr>
                        <a:t>31</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0407</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13" name="Straight Arrow Connector 12"/>
          <p:cNvCxnSpPr/>
          <p:nvPr/>
        </p:nvCxnSpPr>
        <p:spPr bwMode="auto">
          <a:xfrm flipV="1">
            <a:off x="3814119" y="3847071"/>
            <a:ext cx="2026508" cy="90616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520974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4a: Add the contents</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Load instruction at addressed specified in Program Counter (0407</a:t>
            </a:r>
            <a:r>
              <a:rPr lang="en-GB" baseline="-25000" dirty="0" smtClean="0"/>
              <a:t>16</a:t>
            </a:r>
            <a:r>
              <a:rPr lang="en-GB" dirty="0" smtClean="0"/>
              <a:t>)</a:t>
            </a:r>
          </a:p>
          <a:p>
            <a:r>
              <a:rPr lang="en-GB" dirty="0" smtClean="0"/>
              <a:t>Increment Program Counter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2126627827"/>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u="none" strike="noStrike" dirty="0" smtClean="0">
                          <a:effectLst/>
                        </a:rPr>
                        <a:t>7A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0A31</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80</a:t>
                      </a:r>
                      <a:endParaRPr lang="en-GB" sz="1600" b="1"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0408</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13" name="Straight Arrow Connector 12"/>
          <p:cNvCxnSpPr>
            <a:endCxn id="9" idx="1"/>
          </p:cNvCxnSpPr>
          <p:nvPr/>
        </p:nvCxnSpPr>
        <p:spPr bwMode="auto">
          <a:xfrm flipV="1">
            <a:off x="3830595" y="4105017"/>
            <a:ext cx="2001794" cy="86239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1642280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4b: Add the contents</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Execute instruction by loading value from address specified in address register and adding it to the data register value</a:t>
            </a:r>
          </a:p>
          <a:p>
            <a:r>
              <a:rPr lang="en-GB" dirty="0" smtClean="0"/>
              <a:t>We assume the instruction uses the existing address value, otherwise we would have need to load another address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3212097697"/>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1" u="none" strike="noStrike" dirty="0" smtClean="0">
                          <a:effectLst/>
                        </a:rPr>
                        <a:t>A9</a:t>
                      </a:r>
                      <a:endParaRPr lang="en-GB" sz="1600" b="1"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0A31</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smtClean="0">
                          <a:effectLst/>
                        </a:rPr>
                        <a:t>80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smtClean="0">
                          <a:effectLst/>
                        </a:rPr>
                        <a:t>0408</a:t>
                      </a:r>
                      <a:endParaRPr lang="en-GB" sz="16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8" name="TextBox 7"/>
          <p:cNvSpPr txBox="1"/>
          <p:nvPr/>
        </p:nvSpPr>
        <p:spPr>
          <a:xfrm>
            <a:off x="5947719" y="5231027"/>
            <a:ext cx="2015360" cy="369332"/>
          </a:xfrm>
          <a:prstGeom prst="rect">
            <a:avLst/>
          </a:prstGeom>
          <a:noFill/>
        </p:spPr>
        <p:txBody>
          <a:bodyPr wrap="none" rtlCol="0">
            <a:spAutoFit/>
          </a:bodyPr>
          <a:lstStyle/>
          <a:p>
            <a:r>
              <a:rPr lang="en-GB" dirty="0" smtClean="0"/>
              <a:t>74</a:t>
            </a:r>
            <a:r>
              <a:rPr lang="en-GB" baseline="-25000" dirty="0" smtClean="0"/>
              <a:t>16</a:t>
            </a:r>
            <a:r>
              <a:rPr lang="en-GB" dirty="0" smtClean="0"/>
              <a:t> + 2F</a:t>
            </a:r>
            <a:r>
              <a:rPr lang="en-GB" baseline="-25000" dirty="0" smtClean="0"/>
              <a:t>16</a:t>
            </a:r>
            <a:r>
              <a:rPr lang="en-GB" dirty="0" smtClean="0"/>
              <a:t> = A9</a:t>
            </a:r>
            <a:r>
              <a:rPr lang="en-GB" baseline="-25000" dirty="0" smtClean="0"/>
              <a:t>16</a:t>
            </a:r>
            <a:endParaRPr lang="en-GB" baseline="-25000" dirty="0"/>
          </a:p>
        </p:txBody>
      </p:sp>
      <p:sp>
        <p:nvSpPr>
          <p:cNvPr id="11" name="Arc 10"/>
          <p:cNvSpPr/>
          <p:nvPr/>
        </p:nvSpPr>
        <p:spPr bwMode="auto">
          <a:xfrm rot="10800000">
            <a:off x="5420497" y="3628937"/>
            <a:ext cx="693310" cy="1832748"/>
          </a:xfrm>
          <a:prstGeom prst="arc">
            <a:avLst>
              <a:gd name="adj1" fmla="val 16200000"/>
              <a:gd name="adj2" fmla="val 5057362"/>
            </a:avLst>
          </a:prstGeom>
          <a:noFill/>
          <a:ln w="15875" cap="flat" cmpd="sng" algn="ctr">
            <a:solidFill>
              <a:schemeClr val="tx1"/>
            </a:solidFill>
            <a:prstDash val="solid"/>
            <a:round/>
            <a:headEnd type="stealth" w="lg" len="lg"/>
            <a:tailEnd type="non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4" name="Arc 13"/>
          <p:cNvSpPr/>
          <p:nvPr/>
        </p:nvSpPr>
        <p:spPr bwMode="auto">
          <a:xfrm>
            <a:off x="7699591" y="3631493"/>
            <a:ext cx="667265" cy="1830193"/>
          </a:xfrm>
          <a:prstGeom prst="arc">
            <a:avLst>
              <a:gd name="adj1" fmla="val 16200000"/>
              <a:gd name="adj2" fmla="val 5057362"/>
            </a:avLst>
          </a:prstGeom>
          <a:noFill/>
          <a:ln w="19050" cap="flat" cmpd="sng" algn="ctr">
            <a:solidFill>
              <a:schemeClr val="tx1"/>
            </a:solidFill>
            <a:prstDash val="solid"/>
            <a:round/>
            <a:headEnd type="stealth" w="lg" len="lg"/>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5" name="Arc 14"/>
          <p:cNvSpPr/>
          <p:nvPr/>
        </p:nvSpPr>
        <p:spPr bwMode="auto">
          <a:xfrm rot="4233923">
            <a:off x="4770572" y="4254744"/>
            <a:ext cx="950692" cy="3110611"/>
          </a:xfrm>
          <a:prstGeom prst="arc">
            <a:avLst>
              <a:gd name="adj1" fmla="val 16766579"/>
              <a:gd name="adj2" fmla="val 5489220"/>
            </a:avLst>
          </a:prstGeom>
          <a:noFill/>
          <a:ln w="15875" cap="flat" cmpd="sng" algn="ctr">
            <a:solidFill>
              <a:schemeClr val="tx1"/>
            </a:solidFill>
            <a:prstDash val="solid"/>
            <a:round/>
            <a:headEnd type="stealth" w="lg" len="lg"/>
            <a:tailEnd type="non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5441762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r>
              <a:rPr lang="en-GB" dirty="0" smtClean="0"/>
              <a:t>Step 5a: Transfer the sum to the memory word</a:t>
            </a:r>
            <a:endParaRPr lang="en-GB" dirty="0"/>
          </a:p>
        </p:txBody>
      </p:sp>
      <p:sp>
        <p:nvSpPr>
          <p:cNvPr id="3" name="Content Placeholder 2"/>
          <p:cNvSpPr>
            <a:spLocks noGrp="1"/>
          </p:cNvSpPr>
          <p:nvPr>
            <p:ph idx="1"/>
          </p:nvPr>
        </p:nvSpPr>
        <p:spPr>
          <a:xfrm>
            <a:off x="1047750" y="1021492"/>
            <a:ext cx="7437223" cy="1425147"/>
          </a:xfrm>
        </p:spPr>
        <p:txBody>
          <a:bodyPr/>
          <a:lstStyle/>
          <a:p>
            <a:r>
              <a:rPr lang="en-GB" dirty="0" smtClean="0"/>
              <a:t>Load instruction at addressed specified in Program Counter (0408</a:t>
            </a:r>
            <a:r>
              <a:rPr lang="en-GB" baseline="-25000" dirty="0" smtClean="0"/>
              <a:t>16</a:t>
            </a:r>
            <a:r>
              <a:rPr lang="en-GB" dirty="0" smtClean="0"/>
              <a:t>)</a:t>
            </a:r>
          </a:p>
          <a:p>
            <a:r>
              <a:rPr lang="en-GB" dirty="0" smtClean="0"/>
              <a:t>Increment Program Counter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11128263"/>
              </p:ext>
            </p:extLst>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A9</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0A31</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60</a:t>
                      </a:r>
                      <a:endParaRPr lang="en-GB" sz="1600" b="1"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1" u="none" strike="noStrike" dirty="0" smtClean="0">
                          <a:effectLst/>
                        </a:rPr>
                        <a:t>0409</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7" name="Straight Arrow Connector 6"/>
          <p:cNvCxnSpPr>
            <a:endCxn id="9" idx="1"/>
          </p:cNvCxnSpPr>
          <p:nvPr/>
        </p:nvCxnSpPr>
        <p:spPr bwMode="auto">
          <a:xfrm flipV="1">
            <a:off x="3814119" y="4105017"/>
            <a:ext cx="2018270" cy="117543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0227854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r>
              <a:rPr lang="en-GB" dirty="0" smtClean="0"/>
              <a:t>Step 5b: Transfer the sum to the memory word</a:t>
            </a:r>
            <a:endParaRPr lang="en-GB" dirty="0"/>
          </a:p>
        </p:txBody>
      </p:sp>
      <p:sp>
        <p:nvSpPr>
          <p:cNvPr id="3" name="Content Placeholder 2"/>
          <p:cNvSpPr>
            <a:spLocks noGrp="1"/>
          </p:cNvSpPr>
          <p:nvPr>
            <p:ph idx="1"/>
          </p:nvPr>
        </p:nvSpPr>
        <p:spPr>
          <a:xfrm>
            <a:off x="1047750" y="901848"/>
            <a:ext cx="7437223" cy="1425147"/>
          </a:xfrm>
        </p:spPr>
        <p:txBody>
          <a:bodyPr/>
          <a:lstStyle/>
          <a:p>
            <a:r>
              <a:rPr lang="en-GB" dirty="0" smtClean="0"/>
              <a:t>Execute the instruction and store the value in the data register in the memory word at the address specified in the address register</a:t>
            </a:r>
          </a:p>
          <a:p>
            <a:r>
              <a:rPr lang="en-GB" dirty="0" smtClean="0"/>
              <a:t>Again, we assume that we don’t want to store the result at a different location</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1777163445"/>
              </p:ext>
            </p:extLst>
          </p:nvPr>
        </p:nvGraphicFramePr>
        <p:xfrm>
          <a:off x="1375716" y="2585342"/>
          <a:ext cx="2430165" cy="4044315"/>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60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2">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b="1" u="none" strike="noStrike" dirty="0" smtClean="0">
                          <a:effectLst/>
                        </a:rPr>
                        <a:t>A9</a:t>
                      </a:r>
                      <a:endParaRPr lang="en-GB" sz="1600" b="1"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9" name="Table 8"/>
          <p:cNvGraphicFramePr>
            <a:graphicFrameLocks noGrp="1"/>
          </p:cNvGraphicFramePr>
          <p:nvPr/>
        </p:nvGraphicFramePr>
        <p:xfrm>
          <a:off x="5832389" y="3476367"/>
          <a:ext cx="2132914" cy="1257300"/>
        </p:xfrm>
        <a:graphic>
          <a:graphicData uri="http://schemas.openxmlformats.org/drawingml/2006/table">
            <a:tbl>
              <a:tblPr>
                <a:tableStyleId>{5940675A-B579-460E-94D1-54222C63F5DA}</a:tableStyleId>
              </a:tblPr>
              <a:tblGrid>
                <a:gridCol w="729981"/>
                <a:gridCol w="1402933"/>
              </a:tblGrid>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A9</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Data </a:t>
                      </a:r>
                      <a:r>
                        <a:rPr lang="en-GB" sz="1600" u="none" strike="noStrike" dirty="0" err="1">
                          <a:effectLst/>
                        </a:rPr>
                        <a:t>Reg</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a:effectLst/>
                        </a:rPr>
                        <a:t> </a:t>
                      </a:r>
                      <a:r>
                        <a:rPr lang="en-GB" sz="1600" b="0" u="none" strike="noStrike" dirty="0" smtClean="0">
                          <a:effectLst/>
                        </a:rPr>
                        <a:t>0A31</a:t>
                      </a:r>
                      <a:r>
                        <a:rPr lang="en-GB" sz="1600" u="none" strike="noStrike" dirty="0" smtClean="0">
                          <a:effectLst/>
                        </a:rPr>
                        <a:t> </a:t>
                      </a:r>
                      <a:endParaRPr lang="en-GB" sz="1600" b="0" i="0" u="none" strike="noStrike" dirty="0" smtClean="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Address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smtClean="0">
                          <a:effectLst/>
                        </a:rPr>
                        <a:t>60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Instruction Reg</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smtClean="0">
                          <a:effectLst/>
                        </a:rPr>
                        <a:t>0409</a:t>
                      </a:r>
                      <a:endParaRPr lang="en-GB" sz="16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600" u="none" strike="noStrike" dirty="0">
                          <a:effectLst/>
                        </a:rPr>
                        <a:t>Program Counter</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7" name="Straight Arrow Connector 6"/>
          <p:cNvCxnSpPr/>
          <p:nvPr/>
        </p:nvCxnSpPr>
        <p:spPr bwMode="auto">
          <a:xfrm flipH="1">
            <a:off x="3797644" y="3583459"/>
            <a:ext cx="2059459" cy="267729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30107954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Components of CPU</a:t>
            </a:r>
            <a:endParaRPr lang="en-GB" dirty="0"/>
          </a:p>
        </p:txBody>
      </p:sp>
      <p:sp>
        <p:nvSpPr>
          <p:cNvPr id="3" name="Content Placeholder 2"/>
          <p:cNvSpPr>
            <a:spLocks noGrp="1"/>
          </p:cNvSpPr>
          <p:nvPr>
            <p:ph idx="1"/>
          </p:nvPr>
        </p:nvSpPr>
        <p:spPr/>
        <p:txBody>
          <a:bodyPr/>
          <a:lstStyle/>
          <a:p>
            <a:r>
              <a:rPr lang="en-GB" dirty="0" smtClean="0"/>
              <a:t>Arithmetic and Logic Unit (ALU)</a:t>
            </a:r>
          </a:p>
          <a:p>
            <a:r>
              <a:rPr lang="en-GB" dirty="0" smtClean="0"/>
              <a:t>Control Unit (CU)</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5621824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Arithmetic and Logic Unit (ALU)</a:t>
            </a:r>
            <a:endParaRPr lang="en-GB" dirty="0"/>
          </a:p>
        </p:txBody>
      </p:sp>
      <p:sp>
        <p:nvSpPr>
          <p:cNvPr id="3" name="Content Placeholder 2"/>
          <p:cNvSpPr>
            <a:spLocks noGrp="1"/>
          </p:cNvSpPr>
          <p:nvPr>
            <p:ph idx="1"/>
          </p:nvPr>
        </p:nvSpPr>
        <p:spPr/>
        <p:txBody>
          <a:bodyPr/>
          <a:lstStyle/>
          <a:p>
            <a:r>
              <a:rPr lang="en-GB" dirty="0" smtClean="0"/>
              <a:t>Performs actual data manipulation within the CPU</a:t>
            </a:r>
          </a:p>
          <a:p>
            <a:r>
              <a:rPr lang="en-GB" dirty="0" smtClean="0"/>
              <a:t>Operates on data in memory word increments e.g. 8-bit processor will operate on 8-bit values</a:t>
            </a:r>
          </a:p>
          <a:p>
            <a:r>
              <a:rPr lang="en-GB" dirty="0" smtClean="0"/>
              <a:t>Binary addition</a:t>
            </a:r>
          </a:p>
          <a:p>
            <a:r>
              <a:rPr lang="en-GB" dirty="0" smtClean="0"/>
              <a:t>Binary operations (&gt;, &lt;, ==, etc.)</a:t>
            </a:r>
          </a:p>
          <a:p>
            <a:r>
              <a:rPr lang="en-GB" dirty="0" smtClean="0"/>
              <a:t>Complement a data word</a:t>
            </a:r>
          </a:p>
          <a:p>
            <a:r>
              <a:rPr lang="en-GB" dirty="0" smtClean="0"/>
              <a:t>Shift a data word one bit left or right</a:t>
            </a:r>
          </a:p>
          <a:p>
            <a:r>
              <a:rPr lang="en-GB" dirty="0" smtClean="0"/>
              <a:t>Any more complex operations are build up from these few logic elements of the ALU</a:t>
            </a:r>
          </a:p>
          <a:p>
            <a:r>
              <a:rPr lang="en-GB" dirty="0" smtClean="0"/>
              <a:t>Contains status flags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7586" name="Picture 2" descr="https://upload.wikimedia.org/wikipedia/commons/thumb/0/0f/ALU_block.gif/400px-ALU_block.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8204" y="4911689"/>
            <a:ext cx="2942325" cy="1625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163169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Unit (CU)</a:t>
            </a:r>
            <a:endParaRPr lang="en-GB" dirty="0"/>
          </a:p>
        </p:txBody>
      </p:sp>
      <p:sp>
        <p:nvSpPr>
          <p:cNvPr id="3" name="Content Placeholder 2"/>
          <p:cNvSpPr>
            <a:spLocks noGrp="1"/>
          </p:cNvSpPr>
          <p:nvPr>
            <p:ph idx="1"/>
          </p:nvPr>
        </p:nvSpPr>
        <p:spPr>
          <a:xfrm>
            <a:off x="1057275" y="844550"/>
            <a:ext cx="7029450" cy="4114800"/>
          </a:xfrm>
        </p:spPr>
        <p:txBody>
          <a:bodyPr/>
          <a:lstStyle/>
          <a:p>
            <a:r>
              <a:rPr lang="en-GB" dirty="0" smtClean="0"/>
              <a:t>Sequences the logic elements of the ALU in-order to implement the required operation</a:t>
            </a:r>
          </a:p>
          <a:p>
            <a:r>
              <a:rPr lang="en-GB" dirty="0" smtClean="0"/>
              <a:t>Decodes the instruction register contents</a:t>
            </a:r>
          </a:p>
          <a:p>
            <a:r>
              <a:rPr lang="en-GB" dirty="0" smtClean="0"/>
              <a:t>In response to the bit pattern in the instruction register the control unit generates a sequence of enable signals to send the appropriate data through the ALU logic modules at the proper time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450850" y="3178175"/>
            <a:ext cx="5048250" cy="3562350"/>
          </a:xfrm>
          <a:prstGeom prst="rect">
            <a:avLst/>
          </a:prstGeom>
        </p:spPr>
      </p:pic>
      <p:sp>
        <p:nvSpPr>
          <p:cNvPr id="7" name="TextBox 6"/>
          <p:cNvSpPr txBox="1"/>
          <p:nvPr/>
        </p:nvSpPr>
        <p:spPr>
          <a:xfrm>
            <a:off x="6080666" y="3325819"/>
            <a:ext cx="2612484" cy="923330"/>
          </a:xfrm>
          <a:prstGeom prst="rect">
            <a:avLst/>
          </a:prstGeom>
          <a:noFill/>
        </p:spPr>
        <p:txBody>
          <a:bodyPr wrap="square" rtlCol="0">
            <a:spAutoFit/>
          </a:bodyPr>
          <a:lstStyle/>
          <a:p>
            <a:r>
              <a:rPr lang="en-GB" dirty="0" smtClean="0"/>
              <a:t>Buffer Register holds transient data e.g. as in our ADD instruction</a:t>
            </a:r>
            <a:endParaRPr lang="en-GB" dirty="0"/>
          </a:p>
        </p:txBody>
      </p:sp>
    </p:spTree>
    <p:extLst>
      <p:ext uri="{BB962C8B-B14F-4D97-AF65-F5344CB8AC3E}">
        <p14:creationId xmlns:p14="http://schemas.microsoft.com/office/powerpoint/2010/main" val="295474595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 Register (Revisited)</a:t>
            </a:r>
            <a:endParaRPr lang="en-GB" dirty="0"/>
          </a:p>
        </p:txBody>
      </p:sp>
      <p:sp>
        <p:nvSpPr>
          <p:cNvPr id="3" name="Content Placeholder 2"/>
          <p:cNvSpPr>
            <a:spLocks noGrp="1"/>
          </p:cNvSpPr>
          <p:nvPr>
            <p:ph idx="1"/>
          </p:nvPr>
        </p:nvSpPr>
        <p:spPr/>
        <p:txBody>
          <a:bodyPr/>
          <a:lstStyle/>
          <a:p>
            <a:r>
              <a:rPr lang="en-GB" dirty="0" smtClean="0"/>
              <a:t>Contains the next instruction to be executed</a:t>
            </a:r>
          </a:p>
          <a:p>
            <a:r>
              <a:rPr lang="en-GB" dirty="0" smtClean="0"/>
              <a:t>Each instruction starts with an op code (in binary) that uniquely identifies that instruction</a:t>
            </a:r>
          </a:p>
          <a:p>
            <a:r>
              <a:rPr lang="en-GB" dirty="0" smtClean="0"/>
              <a:t>The Control Unit uses this op code to determine what actions it should perform</a:t>
            </a:r>
            <a:endParaRPr lang="en-GB" dirty="0"/>
          </a:p>
        </p:txBody>
      </p:sp>
    </p:spTree>
    <p:extLst>
      <p:ext uri="{BB962C8B-B14F-4D97-AF65-F5344CB8AC3E}">
        <p14:creationId xmlns:p14="http://schemas.microsoft.com/office/powerpoint/2010/main" val="4882479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Status Flags</a:t>
            </a:r>
            <a:endParaRPr lang="en-GB" dirty="0"/>
          </a:p>
        </p:txBody>
      </p:sp>
      <p:sp>
        <p:nvSpPr>
          <p:cNvPr id="3" name="Content Placeholder 2"/>
          <p:cNvSpPr>
            <a:spLocks noGrp="1"/>
          </p:cNvSpPr>
          <p:nvPr>
            <p:ph idx="1"/>
          </p:nvPr>
        </p:nvSpPr>
        <p:spPr/>
        <p:txBody>
          <a:bodyPr/>
          <a:lstStyle/>
          <a:p>
            <a:r>
              <a:rPr lang="en-GB" dirty="0" smtClean="0"/>
              <a:t>A CPU must have a set of single binary digit logic gates that are automatically set or reset to reflect the results of the ALU</a:t>
            </a:r>
          </a:p>
          <a:p>
            <a:r>
              <a:rPr lang="en-GB" dirty="0" smtClean="0"/>
              <a:t>Each bit is known as a status flag e.g.</a:t>
            </a:r>
          </a:p>
          <a:p>
            <a:pPr lvl="1"/>
            <a:r>
              <a:rPr lang="en-GB" dirty="0" smtClean="0"/>
              <a:t>Carry Status</a:t>
            </a:r>
          </a:p>
          <a:p>
            <a:pPr lvl="1"/>
            <a:r>
              <a:rPr lang="en-GB" dirty="0" smtClean="0"/>
              <a:t>Intermediate Carry Status</a:t>
            </a:r>
          </a:p>
          <a:p>
            <a:pPr lvl="1"/>
            <a:r>
              <a:rPr lang="en-GB" dirty="0" smtClean="0"/>
              <a:t>Zero Status</a:t>
            </a:r>
          </a:p>
          <a:p>
            <a:pPr lvl="1"/>
            <a:r>
              <a:rPr lang="en-GB" dirty="0" smtClean="0"/>
              <a:t>Sign Status</a:t>
            </a:r>
          </a:p>
          <a:p>
            <a:pPr lvl="1"/>
            <a:r>
              <a:rPr lang="en-GB" dirty="0" smtClean="0"/>
              <a:t>Overflow Status</a:t>
            </a:r>
          </a:p>
          <a:p>
            <a:pPr lvl="1"/>
            <a:r>
              <a:rPr lang="en-GB" dirty="0" smtClean="0"/>
              <a:t>Parity Status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3990023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Status Flags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b="1" dirty="0" smtClean="0"/>
              <a:t>Carry Status</a:t>
            </a:r>
            <a:br>
              <a:rPr lang="en-GB" b="1" dirty="0" smtClean="0"/>
            </a:br>
            <a:r>
              <a:rPr lang="en-GB" dirty="0" smtClean="0"/>
              <a:t>Used in </a:t>
            </a:r>
            <a:r>
              <a:rPr lang="en-GB" dirty="0" err="1" smtClean="0"/>
              <a:t>multibyte</a:t>
            </a:r>
            <a:r>
              <a:rPr lang="en-GB" dirty="0" smtClean="0"/>
              <a:t> arithmetic to record any carry out of the high order bit, so that it may be propagated to the next high order word</a:t>
            </a:r>
            <a:br>
              <a:rPr lang="en-GB" dirty="0" smtClean="0"/>
            </a:br>
            <a:r>
              <a:rPr lang="en-GB" dirty="0" smtClean="0"/>
              <a:t>High Order Word	Low Order Word</a:t>
            </a:r>
            <a:br>
              <a:rPr lang="en-GB" dirty="0" smtClean="0"/>
            </a:br>
            <a:r>
              <a:rPr lang="en-GB" dirty="0" smtClean="0"/>
              <a:t>01011011		10111000</a:t>
            </a:r>
            <a:br>
              <a:rPr lang="en-GB" dirty="0" smtClean="0"/>
            </a:br>
            <a:r>
              <a:rPr lang="en-GB" dirty="0" smtClean="0"/>
              <a:t>00101101		11011010</a:t>
            </a:r>
            <a:br>
              <a:rPr lang="en-GB" dirty="0" smtClean="0"/>
            </a:br>
            <a:r>
              <a:rPr lang="en-GB" dirty="0" smtClean="0"/>
              <a:t>              1</a:t>
            </a:r>
            <a:br>
              <a:rPr lang="en-GB" dirty="0" smtClean="0"/>
            </a:br>
            <a:r>
              <a:rPr lang="en-GB" dirty="0" smtClean="0"/>
              <a:t>10001001		10010010</a:t>
            </a:r>
          </a:p>
          <a:p>
            <a:endParaRPr lang="en-GB" dirty="0" smtClean="0"/>
          </a:p>
          <a:p>
            <a:r>
              <a:rPr lang="en-GB" b="1" dirty="0" smtClean="0"/>
              <a:t>Intermediate Carry Status</a:t>
            </a:r>
            <a:br>
              <a:rPr lang="en-GB" b="1" dirty="0" smtClean="0"/>
            </a:br>
            <a:r>
              <a:rPr lang="en-GB" dirty="0" smtClean="0"/>
              <a:t>Record carry  for BCD arithmetic</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cxnSp>
        <p:nvCxnSpPr>
          <p:cNvPr id="6" name="Straight Connector 5"/>
          <p:cNvCxnSpPr/>
          <p:nvPr/>
        </p:nvCxnSpPr>
        <p:spPr bwMode="auto">
          <a:xfrm>
            <a:off x="1458097" y="4193060"/>
            <a:ext cx="1219200"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 name="Straight Connector 6"/>
          <p:cNvCxnSpPr/>
          <p:nvPr/>
        </p:nvCxnSpPr>
        <p:spPr bwMode="auto">
          <a:xfrm>
            <a:off x="3851189" y="4180704"/>
            <a:ext cx="1219200"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flipH="1">
            <a:off x="2677297" y="4036541"/>
            <a:ext cx="2866768" cy="823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5650855" y="3583113"/>
            <a:ext cx="2578746" cy="923330"/>
          </a:xfrm>
          <a:prstGeom prst="rect">
            <a:avLst/>
          </a:prstGeom>
          <a:noFill/>
        </p:spPr>
        <p:txBody>
          <a:bodyPr wrap="square" rtlCol="0">
            <a:spAutoFit/>
          </a:bodyPr>
          <a:lstStyle/>
          <a:p>
            <a:r>
              <a:rPr lang="en-GB" dirty="0" smtClean="0"/>
              <a:t>Carry status from high order bit of lower order word</a:t>
            </a:r>
            <a:endParaRPr lang="en-GB" dirty="0"/>
          </a:p>
        </p:txBody>
      </p:sp>
      <p:cxnSp>
        <p:nvCxnSpPr>
          <p:cNvPr id="12" name="Straight Arrow Connector 11"/>
          <p:cNvCxnSpPr/>
          <p:nvPr/>
        </p:nvCxnSpPr>
        <p:spPr bwMode="auto">
          <a:xfrm flipH="1" flipV="1">
            <a:off x="4018327" y="4506443"/>
            <a:ext cx="2921901" cy="29206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a:off x="6940228" y="4618922"/>
            <a:ext cx="1569660" cy="369332"/>
          </a:xfrm>
          <a:prstGeom prst="rect">
            <a:avLst/>
          </a:prstGeom>
          <a:noFill/>
        </p:spPr>
        <p:txBody>
          <a:bodyPr wrap="none" rtlCol="0">
            <a:spAutoFit/>
          </a:bodyPr>
          <a:lstStyle/>
          <a:p>
            <a:r>
              <a:rPr lang="en-GB" dirty="0" smtClean="0"/>
              <a:t>High order bit</a:t>
            </a:r>
            <a:endParaRPr lang="en-GB" dirty="0"/>
          </a:p>
        </p:txBody>
      </p:sp>
    </p:spTree>
    <p:extLst>
      <p:ext uri="{BB962C8B-B14F-4D97-AF65-F5344CB8AC3E}">
        <p14:creationId xmlns:p14="http://schemas.microsoft.com/office/powerpoint/2010/main" val="422388696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Status Flags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dirty="0" smtClean="0"/>
              <a:t>Zero Status</a:t>
            </a:r>
            <a:r>
              <a:rPr lang="en-GB" dirty="0"/>
              <a:t/>
            </a:r>
            <a:br>
              <a:rPr lang="en-GB" dirty="0"/>
            </a:br>
            <a:r>
              <a:rPr lang="en-GB" dirty="0" smtClean="0"/>
              <a:t>Set to one when a data manipulation operation generates a zero result</a:t>
            </a:r>
            <a:br>
              <a:rPr lang="en-GB" dirty="0" smtClean="0"/>
            </a:br>
            <a:r>
              <a:rPr lang="en-GB" dirty="0" smtClean="0"/>
              <a:t>Otherwise, set to zero</a:t>
            </a:r>
          </a:p>
          <a:p>
            <a:endParaRPr lang="en-GB" dirty="0"/>
          </a:p>
          <a:p>
            <a:r>
              <a:rPr lang="en-GB" dirty="0" smtClean="0"/>
              <a:t>The instructions that modify flags are carefully chosen by CPU designers.</a:t>
            </a:r>
          </a:p>
          <a:p>
            <a:r>
              <a:rPr lang="en-GB" dirty="0" smtClean="0"/>
              <a:t>Not every instruction will affect every, or for that matter any, status flags</a:t>
            </a:r>
          </a:p>
          <a:p>
            <a:r>
              <a:rPr lang="en-GB" dirty="0" smtClean="0"/>
              <a:t>i.e. they do not necessarily represent the conditions within the CPU now: they may represent the results of previous operations performed</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606447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Status Flags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128584"/>
            <a:ext cx="7029450" cy="4710241"/>
          </a:xfrm>
        </p:spPr>
        <p:txBody>
          <a:bodyPr/>
          <a:lstStyle/>
          <a:p>
            <a:r>
              <a:rPr lang="en-GB" dirty="0" smtClean="0"/>
              <a:t>Sign Status</a:t>
            </a:r>
            <a:br>
              <a:rPr lang="en-GB" dirty="0" smtClean="0"/>
            </a:br>
            <a:r>
              <a:rPr lang="en-GB" dirty="0" smtClean="0"/>
              <a:t>The high order bit of memory word is used as the sign bit. When performing signed binary operations, this flag is the contents of this bit (or its complement)</a:t>
            </a:r>
            <a:br>
              <a:rPr lang="en-GB" dirty="0" smtClean="0"/>
            </a:br>
            <a:r>
              <a:rPr lang="en-GB" dirty="0" smtClean="0"/>
              <a:t>Allows test for positive or negative numbers</a:t>
            </a:r>
            <a:br>
              <a:rPr lang="en-GB" dirty="0" smtClean="0"/>
            </a:br>
            <a:r>
              <a:rPr lang="en-GB" dirty="0" smtClean="0"/>
              <a:t>Note: CPU will always treat the high order bit of word as a sign bit…when programming ignore it if its not relevant</a:t>
            </a:r>
          </a:p>
          <a:p>
            <a:r>
              <a:rPr lang="en-GB" dirty="0" smtClean="0"/>
              <a:t>Overflow Status</a:t>
            </a:r>
            <a:br>
              <a:rPr lang="en-GB" dirty="0" smtClean="0"/>
            </a:br>
            <a:r>
              <a:rPr lang="en-GB" dirty="0" smtClean="0"/>
              <a:t>When the high-order bit of a data word is being interpreted as a sign bit, any carry out of the penultimate bit will represent and error overflow i.e. the result value of an operation (e.g. add, subtract) will not fit the allocated data space (see notes on signed binary numbers)</a:t>
            </a:r>
            <a:br>
              <a:rPr lang="en-GB" dirty="0" smtClean="0"/>
            </a:br>
            <a:r>
              <a:rPr lang="en-GB" dirty="0" smtClean="0"/>
              <a:t>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13" name="TextBox 12"/>
          <p:cNvSpPr txBox="1"/>
          <p:nvPr/>
        </p:nvSpPr>
        <p:spPr>
          <a:xfrm rot="16200000">
            <a:off x="6612720" y="4127014"/>
            <a:ext cx="3860951" cy="646331"/>
          </a:xfrm>
          <a:prstGeom prst="rect">
            <a:avLst/>
          </a:prstGeom>
          <a:noFill/>
          <a:ln>
            <a:solidFill>
              <a:schemeClr val="tx1"/>
            </a:solidFill>
          </a:ln>
        </p:spPr>
        <p:txBody>
          <a:bodyPr wrap="square" rtlCol="0">
            <a:spAutoFit/>
          </a:bodyPr>
          <a:lstStyle/>
          <a:p>
            <a:r>
              <a:rPr lang="en-GB" dirty="0" smtClean="0"/>
              <a:t>Overflow = Carry out of sign bit XOR Carry out of penultimate bit</a:t>
            </a:r>
            <a:endParaRPr lang="en-GB" dirty="0"/>
          </a:p>
        </p:txBody>
      </p:sp>
    </p:spTree>
    <p:extLst>
      <p:ext uri="{BB962C8B-B14F-4D97-AF65-F5344CB8AC3E}">
        <p14:creationId xmlns:p14="http://schemas.microsoft.com/office/powerpoint/2010/main" val="268724908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Overflow Status Flag</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047750" y="1402080"/>
                <a:ext cx="7461936" cy="4436745"/>
              </a:xfrm>
            </p:spPr>
            <p:txBody>
              <a:bodyPr/>
              <a:lstStyle/>
              <a:p>
                <a:pPr marL="0" indent="0">
                  <a:buNone/>
                </a:pPr>
                <a14:m>
                  <m:oMathPara xmlns:m="http://schemas.openxmlformats.org/officeDocument/2006/math">
                    <m:oMathParaPr>
                      <m:jc m:val="left"/>
                    </m:oMathParaPr>
                    <m:oMath xmlns:m="http://schemas.openxmlformats.org/officeDocument/2006/math">
                      <m:r>
                        <a:rPr lang="en-GB" sz="3200" b="0" i="1" smtClean="0">
                          <a:latin typeface="Cambria Math" panose="02040503050406030204" pitchFamily="18" charset="0"/>
                        </a:rPr>
                        <m:t>𝑂𝑣𝑒𝑟𝑓𝑙𝑜𝑤</m:t>
                      </m:r>
                      <m:r>
                        <a:rPr lang="en-GB" sz="3200" b="0" i="1" smtClean="0">
                          <a:latin typeface="Cambria Math" panose="02040503050406030204" pitchFamily="18" charset="0"/>
                        </a:rPr>
                        <m:t> </m:t>
                      </m:r>
                      <m:r>
                        <a:rPr lang="en-GB" sz="3200" b="0" i="1" smtClean="0">
                          <a:latin typeface="Cambria Math" panose="02040503050406030204" pitchFamily="18" charset="0"/>
                        </a:rPr>
                        <m:t>𝑆𝑡𝑎𝑡𝑢𝑠</m:t>
                      </m:r>
                      <m:r>
                        <a:rPr lang="en-GB" sz="3200" i="1" smtClean="0">
                          <a:latin typeface="Cambria Math" panose="02040503050406030204" pitchFamily="18" charset="0"/>
                        </a:rPr>
                        <m:t>=</m:t>
                      </m:r>
                      <m:r>
                        <a:rPr lang="en-GB" sz="3200" b="0" i="1" smtClean="0">
                          <a:latin typeface="Cambria Math" panose="02040503050406030204" pitchFamily="18" charset="0"/>
                        </a:rPr>
                        <m:t>𝐶</m:t>
                      </m:r>
                      <m:r>
                        <a:rPr lang="en-GB" sz="3200" b="0" i="1" baseline="-25000" smtClean="0">
                          <a:latin typeface="Cambria Math" panose="02040503050406030204" pitchFamily="18" charset="0"/>
                        </a:rPr>
                        <m:t>𝑆</m:t>
                      </m:r>
                      <m:r>
                        <a:rPr lang="en-GB" sz="320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rPr>
                        <m:t>𝐶</m:t>
                      </m:r>
                      <m:r>
                        <a:rPr lang="en-GB" sz="3200" b="0" i="1" baseline="-25000" smtClean="0">
                          <a:latin typeface="Cambria Math" panose="02040503050406030204" pitchFamily="18" charset="0"/>
                        </a:rPr>
                        <m:t>𝑃</m:t>
                      </m:r>
                      <m:r>
                        <a:rPr lang="en-GB" sz="3200" b="0" i="1" smtClean="0">
                          <a:latin typeface="Cambria Math" panose="02040503050406030204" pitchFamily="18" charset="0"/>
                        </a:rPr>
                        <m:t> </m:t>
                      </m:r>
                    </m:oMath>
                  </m:oMathPara>
                </a14:m>
                <a:endParaRPr lang="en-GB" sz="3200" dirty="0" smtClean="0"/>
              </a:p>
              <a:p>
                <a:pPr marL="0" indent="0">
                  <a:buNone/>
                </a:pPr>
                <a:r>
                  <a:rPr lang="en-GB" sz="2400" dirty="0" smtClean="0"/>
                  <a:t>C</a:t>
                </a:r>
                <a:r>
                  <a:rPr lang="en-GB" sz="2400" baseline="-25000" dirty="0" smtClean="0"/>
                  <a:t>S</a:t>
                </a:r>
                <a:r>
                  <a:rPr lang="en-GB" sz="2400" dirty="0" smtClean="0"/>
                  <a:t> = Carry </a:t>
                </a:r>
                <a:r>
                  <a:rPr lang="en-GB" sz="2400" dirty="0"/>
                  <a:t>out of sign bit </a:t>
                </a:r>
                <a:endParaRPr lang="en-GB" sz="2400" dirty="0" smtClean="0"/>
              </a:p>
              <a:p>
                <a:pPr marL="0" indent="0">
                  <a:buNone/>
                </a:pPr>
                <a:r>
                  <a:rPr lang="en-GB" sz="2400" dirty="0" smtClean="0"/>
                  <a:t>C</a:t>
                </a:r>
                <a:r>
                  <a:rPr lang="en-GB" sz="2400" baseline="-25000" dirty="0" smtClean="0"/>
                  <a:t>P</a:t>
                </a:r>
                <a:r>
                  <a:rPr lang="en-GB" sz="2400" dirty="0" smtClean="0"/>
                  <a:t> = Carry </a:t>
                </a:r>
                <a:r>
                  <a:rPr lang="en-GB" sz="2400" dirty="0"/>
                  <a:t>out of penultimate bit</a:t>
                </a:r>
              </a:p>
              <a:p>
                <a:pPr marL="0" indent="0">
                  <a:buNone/>
                </a:pPr>
                <a:endParaRPr lang="en-GB" dirty="0" smtClean="0"/>
              </a:p>
              <a:p>
                <a:pPr marL="0" indent="0">
                  <a:buNone/>
                </a:pPr>
                <a:endParaRPr lang="en-GB" dirty="0" smtClean="0"/>
              </a:p>
              <a:p>
                <a:pPr marL="0" indent="0">
                  <a:buNone/>
                </a:pPr>
                <a:r>
                  <a:rPr lang="en-GB" dirty="0" smtClean="0"/>
                  <a:t>  DA</a:t>
                </a:r>
                <a:r>
                  <a:rPr lang="en-GB" dirty="0"/>
                  <a:t>		</a:t>
                </a:r>
                <a:r>
                  <a:rPr lang="en-GB" dirty="0" smtClean="0"/>
                  <a:t>   11011010</a:t>
                </a:r>
                <a:r>
                  <a:rPr lang="en-GB" dirty="0"/>
                  <a:t/>
                </a:r>
                <a:br>
                  <a:rPr lang="en-GB" dirty="0"/>
                </a:br>
                <a:r>
                  <a:rPr lang="en-GB" dirty="0"/>
                  <a:t>+6B		</a:t>
                </a:r>
                <a:r>
                  <a:rPr lang="en-GB" dirty="0" smtClean="0"/>
                  <a:t>   01101011</a:t>
                </a:r>
                <a:r>
                  <a:rPr lang="en-GB" dirty="0"/>
                  <a:t/>
                </a:r>
                <a:br>
                  <a:rPr lang="en-GB" dirty="0"/>
                </a:br>
                <a:r>
                  <a:rPr lang="en-GB" dirty="0"/>
                  <a:t>-3B?		</a:t>
                </a:r>
                <a:r>
                  <a:rPr lang="en-GB" dirty="0" smtClean="0"/>
                  <a:t>1 01000101       C</a:t>
                </a:r>
                <a:r>
                  <a:rPr lang="en-GB" baseline="-25000" dirty="0" smtClean="0"/>
                  <a:t>S</a:t>
                </a:r>
                <a:r>
                  <a:rPr lang="en-GB" dirty="0" smtClean="0"/>
                  <a:t> = 1, C</a:t>
                </a:r>
                <a:r>
                  <a:rPr lang="en-GB" baseline="-25000" dirty="0" smtClean="0"/>
                  <a:t>P</a:t>
                </a:r>
                <a:r>
                  <a:rPr lang="en-GB" dirty="0" smtClean="0"/>
                  <a:t> = 1</a:t>
                </a:r>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047750" y="1402080"/>
                <a:ext cx="7461936" cy="4436745"/>
              </a:xfrm>
              <a:blipFill rotWithShape="0">
                <a:blip r:embed="rId2"/>
                <a:stretch>
                  <a:fillRect l="-1307"/>
                </a:stretch>
              </a:blipFill>
            </p:spPr>
            <p:txBody>
              <a:bodyPr/>
              <a:lstStyle/>
              <a:p>
                <a:r>
                  <a:rPr lang="en-GB">
                    <a:noFill/>
                  </a:rPr>
                  <a:t> </a:t>
                </a:r>
              </a:p>
            </p:txBody>
          </p:sp>
        </mc:Fallback>
      </mc:AlternateContent>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cxnSp>
        <p:nvCxnSpPr>
          <p:cNvPr id="5" name="Straight Connector 4"/>
          <p:cNvCxnSpPr/>
          <p:nvPr/>
        </p:nvCxnSpPr>
        <p:spPr bwMode="auto">
          <a:xfrm>
            <a:off x="1145059" y="4215906"/>
            <a:ext cx="584887" cy="0"/>
          </a:xfrm>
          <a:prstGeom prst="line">
            <a:avLst/>
          </a:prstGeom>
          <a:solidFill>
            <a:schemeClr val="accent1"/>
          </a:solidFill>
          <a:ln w="222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Straight Connector 5"/>
          <p:cNvCxnSpPr/>
          <p:nvPr/>
        </p:nvCxnSpPr>
        <p:spPr bwMode="auto">
          <a:xfrm>
            <a:off x="3172689" y="4215906"/>
            <a:ext cx="1110993" cy="0"/>
          </a:xfrm>
          <a:prstGeom prst="line">
            <a:avLst/>
          </a:prstGeom>
          <a:solidFill>
            <a:schemeClr val="accent1"/>
          </a:solidFill>
          <a:ln w="222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Arc 6"/>
          <p:cNvSpPr/>
          <p:nvPr/>
        </p:nvSpPr>
        <p:spPr bwMode="auto">
          <a:xfrm rot="5400000">
            <a:off x="3120293" y="4480338"/>
            <a:ext cx="449652" cy="99967"/>
          </a:xfrm>
          <a:prstGeom prst="arc">
            <a:avLst>
              <a:gd name="adj1" fmla="val 16200000"/>
              <a:gd name="adj2" fmla="val 5417912"/>
            </a:avLst>
          </a:prstGeom>
          <a:noFill/>
          <a:ln w="25400" cap="flat" cmpd="sng" algn="ctr">
            <a:solidFill>
              <a:schemeClr val="tx1"/>
            </a:solidFill>
            <a:prstDash val="solid"/>
            <a:round/>
            <a:headEnd type="none" w="med" len="med"/>
            <a:tailEnd type="stealth"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Arc 7"/>
          <p:cNvSpPr/>
          <p:nvPr/>
        </p:nvSpPr>
        <p:spPr bwMode="auto">
          <a:xfrm rot="5400000">
            <a:off x="2918748" y="4451224"/>
            <a:ext cx="449652" cy="158196"/>
          </a:xfrm>
          <a:prstGeom prst="arc">
            <a:avLst>
              <a:gd name="adj1" fmla="val 16200000"/>
              <a:gd name="adj2" fmla="val 5417912"/>
            </a:avLst>
          </a:prstGeom>
          <a:noFill/>
          <a:ln w="25400" cap="flat" cmpd="sng" algn="ctr">
            <a:solidFill>
              <a:schemeClr val="tx1"/>
            </a:solidFill>
            <a:prstDash val="solid"/>
            <a:round/>
            <a:headEnd type="none" w="med" len="med"/>
            <a:tailEnd type="stealth"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4715905" y="4927521"/>
            <a:ext cx="3525150" cy="1200329"/>
          </a:xfrm>
          <a:prstGeom prst="rect">
            <a:avLst/>
          </a:prstGeom>
          <a:noFill/>
        </p:spPr>
        <p:txBody>
          <a:bodyPr wrap="square" rtlCol="0">
            <a:spAutoFit/>
          </a:bodyPr>
          <a:lstStyle/>
          <a:p>
            <a:r>
              <a:rPr lang="en-GB" dirty="0" smtClean="0"/>
              <a:t>Carry out of the (penultimate) high order bit represents a result too big to fit in allowed data space (i.e. an overflow error)</a:t>
            </a:r>
            <a:endParaRPr lang="en-GB" dirty="0"/>
          </a:p>
        </p:txBody>
      </p:sp>
      <p:cxnSp>
        <p:nvCxnSpPr>
          <p:cNvPr id="13" name="Straight Arrow Connector 12"/>
          <p:cNvCxnSpPr/>
          <p:nvPr/>
        </p:nvCxnSpPr>
        <p:spPr bwMode="auto">
          <a:xfrm flipH="1" flipV="1">
            <a:off x="3459892" y="4755148"/>
            <a:ext cx="1140683" cy="587450"/>
          </a:xfrm>
          <a:prstGeom prst="straightConnector1">
            <a:avLst/>
          </a:prstGeom>
          <a:solidFill>
            <a:schemeClr val="accent1"/>
          </a:solidFill>
          <a:ln w="28575" cap="flat" cmpd="sng" algn="ctr">
            <a:solidFill>
              <a:schemeClr val="tx1"/>
            </a:solidFill>
            <a:prstDash val="solid"/>
            <a:round/>
            <a:headEnd type="none" w="med" len="med"/>
            <a:tailEnd type="triangl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1306286" y="5527685"/>
            <a:ext cx="2185214" cy="369332"/>
          </a:xfrm>
          <a:prstGeom prst="rect">
            <a:avLst/>
          </a:prstGeom>
          <a:noFill/>
        </p:spPr>
        <p:txBody>
          <a:bodyPr wrap="none" rtlCol="0">
            <a:spAutoFit/>
          </a:bodyPr>
          <a:lstStyle/>
          <a:p>
            <a:r>
              <a:rPr lang="en-GB" dirty="0" smtClean="0"/>
              <a:t>Carry out of sign bit</a:t>
            </a:r>
            <a:endParaRPr lang="en-GB" dirty="0"/>
          </a:p>
        </p:txBody>
      </p:sp>
      <p:cxnSp>
        <p:nvCxnSpPr>
          <p:cNvPr id="15" name="Straight Arrow Connector 14"/>
          <p:cNvCxnSpPr/>
          <p:nvPr/>
        </p:nvCxnSpPr>
        <p:spPr bwMode="auto">
          <a:xfrm flipV="1">
            <a:off x="1994263" y="4503530"/>
            <a:ext cx="980712" cy="1063426"/>
          </a:xfrm>
          <a:prstGeom prst="straightConnector1">
            <a:avLst/>
          </a:prstGeom>
          <a:solidFill>
            <a:schemeClr val="accent1"/>
          </a:solidFill>
          <a:ln w="28575" cap="flat" cmpd="sng" algn="ctr">
            <a:solidFill>
              <a:schemeClr val="tx1"/>
            </a:solidFill>
            <a:prstDash val="solid"/>
            <a:round/>
            <a:headEnd type="none" w="med" len="med"/>
            <a:tailEnd type="triangl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Straight Connector 24"/>
          <p:cNvCxnSpPr/>
          <p:nvPr/>
        </p:nvCxnSpPr>
        <p:spPr bwMode="auto">
          <a:xfrm>
            <a:off x="3329971" y="3387639"/>
            <a:ext cx="0" cy="1142682"/>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rot="16200000">
            <a:off x="2878562" y="3129905"/>
            <a:ext cx="646331" cy="369332"/>
          </a:xfrm>
          <a:prstGeom prst="rect">
            <a:avLst/>
          </a:prstGeom>
          <a:noFill/>
        </p:spPr>
        <p:txBody>
          <a:bodyPr wrap="none" rtlCol="0">
            <a:spAutoFit/>
          </a:bodyPr>
          <a:lstStyle/>
          <a:p>
            <a:r>
              <a:rPr lang="en-GB" dirty="0" smtClean="0"/>
              <a:t>Sign</a:t>
            </a:r>
            <a:endParaRPr lang="en-GB" dirty="0"/>
          </a:p>
        </p:txBody>
      </p:sp>
    </p:spTree>
    <p:extLst>
      <p:ext uri="{BB962C8B-B14F-4D97-AF65-F5344CB8AC3E}">
        <p14:creationId xmlns:p14="http://schemas.microsoft.com/office/powerpoint/2010/main" val="410582293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a:xfrm>
            <a:off x="1047750" y="1260389"/>
            <a:ext cx="7029450" cy="4578436"/>
          </a:xfrm>
        </p:spPr>
        <p:txBody>
          <a:bodyPr/>
          <a:lstStyle/>
          <a:p>
            <a:r>
              <a:rPr lang="en-GB" dirty="0" smtClean="0"/>
              <a:t>Consider </a:t>
            </a:r>
            <a:r>
              <a:rPr lang="en-GB" dirty="0"/>
              <a:t>the Overflow status flag and show how the different combinations of the carry on the sign and penultimate bits produce the correct overflow value e.g. try subtracting 1 from -127 to cause both bits to set. </a:t>
            </a:r>
            <a:endParaRPr lang="en-GB" dirty="0" smtClean="0"/>
          </a:p>
          <a:p>
            <a:pPr lvl="1"/>
            <a:r>
              <a:rPr lang="en-GB" dirty="0" smtClean="0"/>
              <a:t>Note </a:t>
            </a:r>
            <a:r>
              <a:rPr lang="en-GB" dirty="0"/>
              <a:t>how just considering the carry on the penultimate bit would give an incorrect result</a:t>
            </a:r>
            <a:r>
              <a:rPr lang="en-GB" dirty="0" smtClean="0"/>
              <a:t>.</a:t>
            </a:r>
          </a:p>
          <a:p>
            <a:r>
              <a:rPr lang="en-GB" dirty="0" smtClean="0"/>
              <a:t>After executing the following operations, what status flags would be set or reset?</a:t>
            </a:r>
          </a:p>
          <a:p>
            <a:pPr lvl="1"/>
            <a:r>
              <a:rPr lang="en-GB" dirty="0" smtClean="0"/>
              <a:t>10 + 2</a:t>
            </a:r>
          </a:p>
          <a:p>
            <a:pPr lvl="1"/>
            <a:r>
              <a:rPr lang="en-GB" dirty="0" smtClean="0"/>
              <a:t>2 – 10</a:t>
            </a:r>
          </a:p>
          <a:p>
            <a:pPr lvl="1"/>
            <a:r>
              <a:rPr lang="en-GB" dirty="0" smtClean="0"/>
              <a:t>2 – 2</a:t>
            </a:r>
          </a:p>
          <a:p>
            <a:pPr lvl="1"/>
            <a:r>
              <a:rPr lang="en-GB" dirty="0" smtClean="0"/>
              <a:t>-127 – 2</a:t>
            </a:r>
          </a:p>
          <a:p>
            <a:r>
              <a:rPr lang="en-GB" dirty="0" smtClean="0"/>
              <a:t>What </a:t>
            </a:r>
            <a:r>
              <a:rPr lang="en-GB" dirty="0"/>
              <a:t>flags might be testable if we want to compare two numbers to see if they are equal? Hint, think binary algebra</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dirty="0" smtClean="0"/>
              <a:t>WAN</a:t>
            </a:r>
            <a:endParaRPr lang="en-US" altLang="en-US" dirty="0"/>
          </a:p>
        </p:txBody>
      </p:sp>
      <p:sp>
        <p:nvSpPr>
          <p:cNvPr id="5" name="Text Box 4"/>
          <p:cNvSpPr txBox="1">
            <a:spLocks noChangeArrowheads="1"/>
          </p:cNvSpPr>
          <p:nvPr/>
        </p:nvSpPr>
        <p:spPr bwMode="auto">
          <a:xfrm>
            <a:off x="2902540" y="3793536"/>
            <a:ext cx="2618694"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spcBef>
                <a:spcPct val="50000"/>
              </a:spcBef>
            </a:pPr>
            <a:r>
              <a:rPr lang="en-GB" sz="2000" dirty="0">
                <a:solidFill>
                  <a:srgbClr val="FF0000"/>
                </a:solidFill>
              </a:rPr>
              <a:t>S=0, </a:t>
            </a:r>
            <a:r>
              <a:rPr lang="en-GB" sz="2000" dirty="0" err="1">
                <a:solidFill>
                  <a:srgbClr val="FF0000"/>
                </a:solidFill>
              </a:rPr>
              <a:t>Ov</a:t>
            </a:r>
            <a:r>
              <a:rPr lang="en-GB" sz="2000" dirty="0">
                <a:solidFill>
                  <a:srgbClr val="FF0000"/>
                </a:solidFill>
              </a:rPr>
              <a:t>=0, Z=0</a:t>
            </a:r>
            <a:endParaRPr lang="en-GB" altLang="en-US" sz="2000" dirty="0">
              <a:solidFill>
                <a:srgbClr val="FF0000"/>
              </a:solidFill>
            </a:endParaRPr>
          </a:p>
        </p:txBody>
      </p:sp>
      <p:sp>
        <p:nvSpPr>
          <p:cNvPr id="6" name="Text Box 5"/>
          <p:cNvSpPr txBox="1">
            <a:spLocks noChangeArrowheads="1"/>
          </p:cNvSpPr>
          <p:nvPr/>
        </p:nvSpPr>
        <p:spPr bwMode="auto">
          <a:xfrm>
            <a:off x="2902540" y="4087223"/>
            <a:ext cx="209618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spcBef>
                <a:spcPct val="50000"/>
              </a:spcBef>
            </a:pPr>
            <a:r>
              <a:rPr lang="en-GB" sz="2000" dirty="0">
                <a:solidFill>
                  <a:srgbClr val="FF0000"/>
                </a:solidFill>
              </a:rPr>
              <a:t>S=1, </a:t>
            </a:r>
            <a:r>
              <a:rPr lang="en-GB" sz="2000" dirty="0" err="1">
                <a:solidFill>
                  <a:srgbClr val="FF0000"/>
                </a:solidFill>
              </a:rPr>
              <a:t>Ov</a:t>
            </a:r>
            <a:r>
              <a:rPr lang="en-GB" sz="2000" dirty="0">
                <a:solidFill>
                  <a:srgbClr val="FF0000"/>
                </a:solidFill>
              </a:rPr>
              <a:t>=0, Z=0</a:t>
            </a:r>
            <a:endParaRPr lang="en-GB" altLang="en-US" sz="2000" dirty="0">
              <a:solidFill>
                <a:srgbClr val="FF0000"/>
              </a:solidFill>
            </a:endParaRPr>
          </a:p>
        </p:txBody>
      </p:sp>
      <p:sp>
        <p:nvSpPr>
          <p:cNvPr id="7" name="Text Box 6"/>
          <p:cNvSpPr txBox="1">
            <a:spLocks noChangeArrowheads="1"/>
          </p:cNvSpPr>
          <p:nvPr/>
        </p:nvSpPr>
        <p:spPr bwMode="auto">
          <a:xfrm>
            <a:off x="2902540" y="4420598"/>
            <a:ext cx="2341562"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spcBef>
                <a:spcPct val="50000"/>
              </a:spcBef>
            </a:pPr>
            <a:r>
              <a:rPr lang="en-GB" sz="2000" dirty="0">
                <a:solidFill>
                  <a:srgbClr val="FF0000"/>
                </a:solidFill>
              </a:rPr>
              <a:t>S=0, </a:t>
            </a:r>
            <a:r>
              <a:rPr lang="en-GB" sz="2000" dirty="0" err="1">
                <a:solidFill>
                  <a:srgbClr val="FF0000"/>
                </a:solidFill>
              </a:rPr>
              <a:t>Ov</a:t>
            </a:r>
            <a:r>
              <a:rPr lang="en-GB" sz="2000" dirty="0">
                <a:solidFill>
                  <a:srgbClr val="FF0000"/>
                </a:solidFill>
              </a:rPr>
              <a:t>=0, Z=1</a:t>
            </a:r>
            <a:br>
              <a:rPr lang="en-GB" sz="2000" dirty="0">
                <a:solidFill>
                  <a:srgbClr val="FF0000"/>
                </a:solidFill>
              </a:rPr>
            </a:br>
            <a:endParaRPr lang="en-GB" altLang="en-US" sz="2000" dirty="0">
              <a:solidFill>
                <a:srgbClr val="FF0000"/>
              </a:solidFill>
            </a:endParaRPr>
          </a:p>
        </p:txBody>
      </p:sp>
      <p:sp>
        <p:nvSpPr>
          <p:cNvPr id="8" name="Text Box 7"/>
          <p:cNvSpPr txBox="1">
            <a:spLocks noChangeArrowheads="1"/>
          </p:cNvSpPr>
          <p:nvPr/>
        </p:nvSpPr>
        <p:spPr bwMode="auto">
          <a:xfrm>
            <a:off x="2902540" y="4725398"/>
            <a:ext cx="2400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spcBef>
                <a:spcPct val="50000"/>
              </a:spcBef>
            </a:pPr>
            <a:r>
              <a:rPr lang="en-GB" sz="2000" dirty="0">
                <a:solidFill>
                  <a:srgbClr val="FF0000"/>
                </a:solidFill>
              </a:rPr>
              <a:t>S=0, </a:t>
            </a:r>
            <a:r>
              <a:rPr lang="en-GB" sz="2000" dirty="0" err="1">
                <a:solidFill>
                  <a:srgbClr val="FF0000"/>
                </a:solidFill>
              </a:rPr>
              <a:t>Ov</a:t>
            </a:r>
            <a:r>
              <a:rPr lang="en-GB" sz="2000" dirty="0">
                <a:solidFill>
                  <a:srgbClr val="FF0000"/>
                </a:solidFill>
              </a:rPr>
              <a:t>=1, Z=0</a:t>
            </a:r>
            <a:endParaRPr lang="en-GB" altLang="en-US" sz="2000" dirty="0">
              <a:solidFill>
                <a:srgbClr val="FF0000"/>
              </a:solidFill>
            </a:endParaRPr>
          </a:p>
        </p:txBody>
      </p:sp>
      <p:sp>
        <p:nvSpPr>
          <p:cNvPr id="9" name="Text Box 7"/>
          <p:cNvSpPr txBox="1">
            <a:spLocks noChangeArrowheads="1"/>
          </p:cNvSpPr>
          <p:nvPr/>
        </p:nvSpPr>
        <p:spPr bwMode="auto">
          <a:xfrm>
            <a:off x="3011736" y="5867339"/>
            <a:ext cx="4460217"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spcBef>
                <a:spcPct val="50000"/>
              </a:spcBef>
            </a:pPr>
            <a:r>
              <a:rPr lang="en-GB" sz="2000" dirty="0" smtClean="0">
                <a:solidFill>
                  <a:srgbClr val="FF0000"/>
                </a:solidFill>
              </a:rPr>
              <a:t>Subtract </a:t>
            </a:r>
            <a:r>
              <a:rPr lang="en-GB" sz="2000" dirty="0">
                <a:solidFill>
                  <a:srgbClr val="FF0000"/>
                </a:solidFill>
              </a:rPr>
              <a:t>numbers and test zero flag</a:t>
            </a:r>
            <a:endParaRPr lang="en-GB" altLang="en-US" sz="2000" dirty="0">
              <a:solidFill>
                <a:srgbClr val="FF0000"/>
              </a:solidFill>
            </a:endParaRPr>
          </a:p>
        </p:txBody>
      </p:sp>
    </p:spTree>
    <p:extLst>
      <p:ext uri="{BB962C8B-B14F-4D97-AF65-F5344CB8AC3E}">
        <p14:creationId xmlns:p14="http://schemas.microsoft.com/office/powerpoint/2010/main" val="3952297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0-#ppt_w/2"/>
                                          </p:val>
                                        </p:tav>
                                        <p:tav tm="100000">
                                          <p:val>
                                            <p:strVal val="#ppt_x"/>
                                          </p:val>
                                        </p:tav>
                                      </p:tavLst>
                                    </p:anim>
                                    <p:anim calcmode="lin" valueType="num">
                                      <p:cBhvr additive="base">
                                        <p:cTn id="20"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0-#ppt_w/2"/>
                                          </p:val>
                                        </p:tav>
                                        <p:tav tm="100000">
                                          <p:val>
                                            <p:strVal val="#ppt_x"/>
                                          </p:val>
                                        </p:tav>
                                      </p:tavLst>
                                    </p:anim>
                                    <p:anim calcmode="lin" valueType="num">
                                      <p:cBhvr additive="base">
                                        <p:cTn id="26"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0-#ppt_w/2"/>
                                          </p:val>
                                        </p:tav>
                                        <p:tav tm="100000">
                                          <p:val>
                                            <p:strVal val="#ppt_x"/>
                                          </p:val>
                                        </p:tav>
                                      </p:tavLst>
                                    </p:anim>
                                    <p:anim calcmode="lin" valueType="num">
                                      <p:cBhvr additive="base">
                                        <p:cTn id="32"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utoUpdateAnimBg="0"/>
      <p:bldP spid="6" grpId="0" autoUpdateAnimBg="0"/>
      <p:bldP spid="7" grpId="0" autoUpdateAnimBg="0"/>
      <p:bldP spid="8" grpId="0" autoUpdateAnimBg="0"/>
      <p:bldP spid="9" grpId="0"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Timing Diagram</a:t>
            </a:r>
            <a:endParaRPr lang="en-GB" dirty="0"/>
          </a:p>
        </p:txBody>
      </p:sp>
      <p:sp>
        <p:nvSpPr>
          <p:cNvPr id="3" name="Content Placeholder 2"/>
          <p:cNvSpPr>
            <a:spLocks noGrp="1"/>
          </p:cNvSpPr>
          <p:nvPr>
            <p:ph idx="1"/>
          </p:nvPr>
        </p:nvSpPr>
        <p:spPr>
          <a:xfrm>
            <a:off x="1047750" y="1057013"/>
            <a:ext cx="7029450" cy="4781812"/>
          </a:xfrm>
        </p:spPr>
        <p:txBody>
          <a:bodyPr/>
          <a:lstStyle/>
          <a:p>
            <a:r>
              <a:rPr lang="en-GB" dirty="0" smtClean="0"/>
              <a:t>Signal Transition</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Group of signals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706752" y="1530757"/>
            <a:ext cx="7730495" cy="2336800"/>
          </a:xfrm>
          <a:prstGeom prst="rect">
            <a:avLst/>
          </a:prstGeom>
        </p:spPr>
      </p:pic>
      <p:pic>
        <p:nvPicPr>
          <p:cNvPr id="6" name="Picture 5"/>
          <p:cNvPicPr>
            <a:picLocks noChangeAspect="1"/>
          </p:cNvPicPr>
          <p:nvPr/>
        </p:nvPicPr>
        <p:blipFill>
          <a:blip r:embed="rId3"/>
          <a:stretch>
            <a:fillRect/>
          </a:stretch>
        </p:blipFill>
        <p:spPr>
          <a:xfrm>
            <a:off x="1047750" y="4546600"/>
            <a:ext cx="7248132" cy="2311400"/>
          </a:xfrm>
          <a:prstGeom prst="rect">
            <a:avLst/>
          </a:prstGeom>
        </p:spPr>
      </p:pic>
    </p:spTree>
    <p:extLst>
      <p:ext uri="{BB962C8B-B14F-4D97-AF65-F5344CB8AC3E}">
        <p14:creationId xmlns:p14="http://schemas.microsoft.com/office/powerpoint/2010/main" val="27414374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Floating Signal</a:t>
            </a:r>
            <a:endParaRPr lang="en-GB" dirty="0"/>
          </a:p>
        </p:txBody>
      </p:sp>
      <p:sp>
        <p:nvSpPr>
          <p:cNvPr id="3" name="Content Placeholder 2"/>
          <p:cNvSpPr>
            <a:spLocks noGrp="1"/>
          </p:cNvSpPr>
          <p:nvPr>
            <p:ph idx="1"/>
          </p:nvPr>
        </p:nvSpPr>
        <p:spPr/>
        <p:txBody>
          <a:bodyPr/>
          <a:lstStyle/>
          <a:p>
            <a:r>
              <a:rPr lang="en-GB" dirty="0" smtClean="0"/>
              <a:t>It is possible for a signal to be OFF of “floating”</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400279" y="2404136"/>
            <a:ext cx="8400592" cy="3336836"/>
          </a:xfrm>
          <a:prstGeom prst="rect">
            <a:avLst/>
          </a:prstGeom>
        </p:spPr>
      </p:pic>
    </p:spTree>
    <p:extLst>
      <p:ext uri="{BB962C8B-B14F-4D97-AF65-F5344CB8AC3E}">
        <p14:creationId xmlns:p14="http://schemas.microsoft.com/office/powerpoint/2010/main" val="389618854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Active Level</a:t>
            </a:r>
            <a:endParaRPr lang="en-GB" dirty="0"/>
          </a:p>
        </p:txBody>
      </p:sp>
      <p:sp>
        <p:nvSpPr>
          <p:cNvPr id="3" name="Content Placeholder 2"/>
          <p:cNvSpPr>
            <a:spLocks noGrp="1"/>
          </p:cNvSpPr>
          <p:nvPr>
            <p:ph idx="1"/>
          </p:nvPr>
        </p:nvSpPr>
        <p:spPr/>
        <p:txBody>
          <a:bodyPr>
            <a:normAutofit/>
          </a:bodyPr>
          <a:lstStyle/>
          <a:p>
            <a:r>
              <a:rPr lang="en-GB" sz="2400" dirty="0" smtClean="0"/>
              <a:t>Active High</a:t>
            </a:r>
          </a:p>
          <a:p>
            <a:pPr lvl="1"/>
            <a:r>
              <a:rPr lang="en-GB" sz="2400" dirty="0" smtClean="0"/>
              <a:t>Signal is active when high</a:t>
            </a:r>
          </a:p>
          <a:p>
            <a:endParaRPr lang="en-GB" sz="2400" dirty="0" smtClean="0"/>
          </a:p>
          <a:p>
            <a:endParaRPr lang="en-GB" sz="2400" dirty="0" smtClean="0"/>
          </a:p>
          <a:p>
            <a:endParaRPr lang="en-GB" sz="2400" dirty="0"/>
          </a:p>
          <a:p>
            <a:r>
              <a:rPr lang="en-GB" sz="2400" dirty="0" smtClean="0"/>
              <a:t>Active Low</a:t>
            </a:r>
          </a:p>
          <a:p>
            <a:pPr lvl="1"/>
            <a:r>
              <a:rPr lang="en-GB" sz="2400" dirty="0" smtClean="0"/>
              <a:t>Signal is active when low</a:t>
            </a:r>
            <a:endParaRPr lang="en-GB" sz="2400" dirty="0"/>
          </a:p>
        </p:txBody>
      </p:sp>
      <p:cxnSp>
        <p:nvCxnSpPr>
          <p:cNvPr id="5" name="Straight Connector 4"/>
          <p:cNvCxnSpPr/>
          <p:nvPr/>
        </p:nvCxnSpPr>
        <p:spPr>
          <a:xfrm>
            <a:off x="2195736" y="3429000"/>
            <a:ext cx="1584176"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3779912" y="2780928"/>
            <a:ext cx="0" cy="64807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3779912" y="2780928"/>
            <a:ext cx="115212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932040" y="2780928"/>
            <a:ext cx="0" cy="64807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932040" y="3429000"/>
            <a:ext cx="20162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195736" y="4941168"/>
            <a:ext cx="1584176"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3779912" y="4941168"/>
            <a:ext cx="0" cy="64807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3779912" y="5589240"/>
            <a:ext cx="115212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4932040" y="4941168"/>
            <a:ext cx="0" cy="64807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4932040" y="4941168"/>
            <a:ext cx="20162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0" name="TextBox 19"/>
              <p:cNvSpPr txBox="1"/>
              <p:nvPr/>
            </p:nvSpPr>
            <p:spPr>
              <a:xfrm>
                <a:off x="1547664" y="2967335"/>
                <a:ext cx="405880"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i="0" smtClean="0">
                          <a:latin typeface="Cambria Math"/>
                        </a:rPr>
                        <m:t>S</m:t>
                      </m:r>
                    </m:oMath>
                  </m:oMathPara>
                </a14:m>
                <a:endParaRPr lang="en-GB" sz="2400" dirty="0"/>
              </a:p>
            </p:txBody>
          </p:sp>
        </mc:Choice>
        <mc:Fallback xmlns="">
          <p:sp>
            <p:nvSpPr>
              <p:cNvPr id="20" name="TextBox 19"/>
              <p:cNvSpPr txBox="1">
                <a:spLocks noRot="1" noChangeAspect="1" noMove="1" noResize="1" noEditPoints="1" noAdjustHandles="1" noChangeArrowheads="1" noChangeShapeType="1" noTextEdit="1"/>
              </p:cNvSpPr>
              <p:nvPr/>
            </p:nvSpPr>
            <p:spPr>
              <a:xfrm>
                <a:off x="1547664" y="2967335"/>
                <a:ext cx="405880" cy="461665"/>
              </a:xfrm>
              <a:prstGeom prst="rect">
                <a:avLst/>
              </a:prstGeom>
              <a:blipFill rotWithShape="0">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1" name="TextBox 20"/>
              <p:cNvSpPr txBox="1"/>
              <p:nvPr/>
            </p:nvSpPr>
            <p:spPr>
              <a:xfrm>
                <a:off x="1547664" y="5126806"/>
                <a:ext cx="417102" cy="46243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acc>
                        <m:accPr>
                          <m:chr m:val="̅"/>
                          <m:ctrlPr>
                            <a:rPr lang="en-GB" sz="2400" i="1" smtClean="0">
                              <a:latin typeface="Cambria Math" panose="02040503050406030204" pitchFamily="18" charset="0"/>
                            </a:rPr>
                          </m:ctrlPr>
                        </m:accPr>
                        <m:e>
                          <m:r>
                            <a:rPr lang="en-GB" sz="2400" b="0" i="1" smtClean="0">
                              <a:latin typeface="Cambria Math"/>
                            </a:rPr>
                            <m:t>𝑆</m:t>
                          </m:r>
                        </m:e>
                      </m:acc>
                    </m:oMath>
                  </m:oMathPara>
                </a14:m>
                <a:endParaRPr lang="en-GB" sz="2400" dirty="0"/>
              </a:p>
            </p:txBody>
          </p:sp>
        </mc:Choice>
        <mc:Fallback xmlns="">
          <p:sp>
            <p:nvSpPr>
              <p:cNvPr id="21" name="TextBox 20"/>
              <p:cNvSpPr txBox="1">
                <a:spLocks noRot="1" noChangeAspect="1" noMove="1" noResize="1" noEditPoints="1" noAdjustHandles="1" noChangeArrowheads="1" noChangeShapeType="1" noTextEdit="1"/>
              </p:cNvSpPr>
              <p:nvPr/>
            </p:nvSpPr>
            <p:spPr>
              <a:xfrm>
                <a:off x="1547664" y="5126806"/>
                <a:ext cx="417102" cy="462434"/>
              </a:xfrm>
              <a:prstGeom prst="rect">
                <a:avLst/>
              </a:prstGeom>
              <a:blipFill rotWithShape="0">
                <a:blip r:embed="rId3"/>
                <a:stretch>
                  <a:fillRect r="-33824"/>
                </a:stretch>
              </a:blipFill>
            </p:spPr>
            <p:txBody>
              <a:bodyPr/>
              <a:lstStyle/>
              <a:p>
                <a:r>
                  <a:rPr lang="en-GB">
                    <a:noFill/>
                  </a:rPr>
                  <a:t> </a:t>
                </a:r>
              </a:p>
            </p:txBody>
          </p:sp>
        </mc:Fallback>
      </mc:AlternateContent>
      <p:sp>
        <p:nvSpPr>
          <p:cNvPr id="23" name="TextBox 22"/>
          <p:cNvSpPr txBox="1"/>
          <p:nvPr/>
        </p:nvSpPr>
        <p:spPr>
          <a:xfrm>
            <a:off x="6660232" y="2276872"/>
            <a:ext cx="762709" cy="369332"/>
          </a:xfrm>
          <a:prstGeom prst="rect">
            <a:avLst/>
          </a:prstGeom>
          <a:noFill/>
        </p:spPr>
        <p:txBody>
          <a:bodyPr wrap="none" rtlCol="0">
            <a:spAutoFit/>
          </a:bodyPr>
          <a:lstStyle/>
          <a:p>
            <a:r>
              <a:rPr lang="en-GB" dirty="0" smtClean="0"/>
              <a:t>Active</a:t>
            </a:r>
            <a:endParaRPr lang="en-GB" dirty="0"/>
          </a:p>
        </p:txBody>
      </p:sp>
      <p:cxnSp>
        <p:nvCxnSpPr>
          <p:cNvPr id="25" name="Straight Arrow Connector 24"/>
          <p:cNvCxnSpPr/>
          <p:nvPr/>
        </p:nvCxnSpPr>
        <p:spPr>
          <a:xfrm flipH="1">
            <a:off x="5076056" y="2461538"/>
            <a:ext cx="1584176" cy="184666"/>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23" idx="1"/>
          </p:cNvCxnSpPr>
          <p:nvPr/>
        </p:nvCxnSpPr>
        <p:spPr>
          <a:xfrm flipH="1">
            <a:off x="4572000" y="2461538"/>
            <a:ext cx="2088232" cy="2896485"/>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2483769" y="5805264"/>
            <a:ext cx="3600400" cy="646331"/>
          </a:xfrm>
          <a:prstGeom prst="rect">
            <a:avLst/>
          </a:prstGeom>
          <a:noFill/>
        </p:spPr>
        <p:txBody>
          <a:bodyPr wrap="square" rtlCol="0">
            <a:spAutoFit/>
          </a:bodyPr>
          <a:lstStyle/>
          <a:p>
            <a:r>
              <a:rPr lang="en-GB" dirty="0"/>
              <a:t>The line above, the signal acronym  indicates it is active </a:t>
            </a:r>
            <a:r>
              <a:rPr lang="en-GB" dirty="0" smtClean="0"/>
              <a:t>low</a:t>
            </a:r>
            <a:endParaRPr lang="en-GB" dirty="0"/>
          </a:p>
        </p:txBody>
      </p:sp>
      <p:cxnSp>
        <p:nvCxnSpPr>
          <p:cNvPr id="29" name="Straight Arrow Connector 28"/>
          <p:cNvCxnSpPr>
            <a:endCxn id="21" idx="3"/>
          </p:cNvCxnSpPr>
          <p:nvPr/>
        </p:nvCxnSpPr>
        <p:spPr>
          <a:xfrm flipH="1" flipV="1">
            <a:off x="1964766" y="5358023"/>
            <a:ext cx="519003" cy="591257"/>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17121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8-Bit Processor</a:t>
            </a:r>
            <a:endParaRPr lang="en-GB" dirty="0"/>
          </a:p>
        </p:txBody>
      </p:sp>
      <p:sp>
        <p:nvSpPr>
          <p:cNvPr id="3" name="Content Placeholder 2"/>
          <p:cNvSpPr>
            <a:spLocks noGrp="1"/>
          </p:cNvSpPr>
          <p:nvPr>
            <p:ph idx="1"/>
          </p:nvPr>
        </p:nvSpPr>
        <p:spPr>
          <a:xfrm>
            <a:off x="5227934" y="691978"/>
            <a:ext cx="3487698" cy="5146847"/>
          </a:xfrm>
        </p:spPr>
        <p:txBody>
          <a:bodyPr/>
          <a:lstStyle/>
          <a:p>
            <a:r>
              <a:rPr lang="en-GB" dirty="0" smtClean="0"/>
              <a:t>8-bit processor, all 8 data bits will enter and leave the processor via 8 bi-directional data line</a:t>
            </a:r>
          </a:p>
          <a:p>
            <a:r>
              <a:rPr lang="en-GB" dirty="0" smtClean="0"/>
              <a:t>16-address lines provide an address range between 0000</a:t>
            </a:r>
            <a:r>
              <a:rPr lang="en-GB" baseline="-25000" dirty="0" smtClean="0"/>
              <a:t>16</a:t>
            </a:r>
            <a:r>
              <a:rPr lang="en-GB" dirty="0" smtClean="0"/>
              <a:t> and FFFF</a:t>
            </a:r>
            <a:r>
              <a:rPr lang="en-GB" baseline="-25000" dirty="0" smtClean="0"/>
              <a:t>16</a:t>
            </a:r>
          </a:p>
          <a:p>
            <a:r>
              <a:rPr lang="en-GB" dirty="0" smtClean="0"/>
              <a:t>A Write (WR) and Read (RD) lines select whether to read data from or write data to the data lines </a:t>
            </a:r>
            <a:endParaRPr lang="en-GB" dirty="0"/>
          </a:p>
          <a:p>
            <a:r>
              <a:rPr lang="en-GB" dirty="0" smtClean="0"/>
              <a:t>Address lines are referred to as the Address Bus</a:t>
            </a:r>
          </a:p>
          <a:p>
            <a:r>
              <a:rPr lang="en-GB" dirty="0" smtClean="0"/>
              <a:t>Data lines are referred to as the Data Bus</a:t>
            </a:r>
          </a:p>
          <a:p>
            <a:r>
              <a:rPr lang="en-GB" dirty="0" smtClean="0"/>
              <a:t>WR, RD, CS, </a:t>
            </a:r>
            <a:r>
              <a:rPr lang="en-GB" dirty="0" err="1" smtClean="0"/>
              <a:t>etc</a:t>
            </a:r>
            <a:r>
              <a:rPr lang="en-GB" dirty="0" smtClean="0"/>
              <a:t> are referred to as the Control Bus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464409" y="1062037"/>
            <a:ext cx="4887095" cy="5257801"/>
          </a:xfrm>
          <a:prstGeom prst="rect">
            <a:avLst/>
          </a:prstGeom>
        </p:spPr>
      </p:pic>
    </p:spTree>
    <p:extLst>
      <p:ext uri="{BB962C8B-B14F-4D97-AF65-F5344CB8AC3E}">
        <p14:creationId xmlns:p14="http://schemas.microsoft.com/office/powerpoint/2010/main" val="26642285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 Fetch Sequence</a:t>
            </a:r>
            <a:endParaRPr lang="en-GB" dirty="0"/>
          </a:p>
        </p:txBody>
      </p:sp>
      <p:sp>
        <p:nvSpPr>
          <p:cNvPr id="3" name="Content Placeholder 2"/>
          <p:cNvSpPr>
            <a:spLocks noGrp="1"/>
          </p:cNvSpPr>
          <p:nvPr>
            <p:ph idx="1"/>
          </p:nvPr>
        </p:nvSpPr>
        <p:spPr>
          <a:xfrm>
            <a:off x="1047750" y="4382530"/>
            <a:ext cx="7029450" cy="1456295"/>
          </a:xfrm>
        </p:spPr>
        <p:txBody>
          <a:bodyPr/>
          <a:lstStyle/>
          <a:p>
            <a:r>
              <a:rPr lang="en-GB" dirty="0" smtClean="0"/>
              <a:t>During first half of clock cycle, address is placed on address bus and RD signal is asserted</a:t>
            </a:r>
          </a:p>
          <a:p>
            <a:r>
              <a:rPr lang="en-GB" dirty="0" smtClean="0"/>
              <a:t>When RD signal is de-asserted, external memory returns the data on the data bus</a:t>
            </a:r>
          </a:p>
          <a:p>
            <a:r>
              <a:rPr lang="en-GB" dirty="0" smtClean="0"/>
              <a:t>External memory must ensure data is provided for the CPU when the CLK is low</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257175" y="959763"/>
            <a:ext cx="8453407" cy="3258010"/>
          </a:xfrm>
          <a:prstGeom prst="rect">
            <a:avLst/>
          </a:prstGeom>
        </p:spPr>
      </p:pic>
    </p:spTree>
    <p:extLst>
      <p:ext uri="{BB962C8B-B14F-4D97-AF65-F5344CB8AC3E}">
        <p14:creationId xmlns:p14="http://schemas.microsoft.com/office/powerpoint/2010/main" val="366422737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Read Instruction</a:t>
            </a:r>
            <a:endParaRPr lang="en-GB" dirty="0"/>
          </a:p>
        </p:txBody>
      </p:sp>
      <p:sp>
        <p:nvSpPr>
          <p:cNvPr id="3" name="Content Placeholder 2"/>
          <p:cNvSpPr>
            <a:spLocks noGrp="1"/>
          </p:cNvSpPr>
          <p:nvPr>
            <p:ph idx="1"/>
          </p:nvPr>
        </p:nvSpPr>
        <p:spPr>
          <a:xfrm>
            <a:off x="1047750" y="4390768"/>
            <a:ext cx="7029450" cy="1448057"/>
          </a:xfrm>
        </p:spPr>
        <p:txBody>
          <a:bodyPr/>
          <a:lstStyle/>
          <a:p>
            <a:r>
              <a:rPr lang="en-GB" dirty="0" smtClean="0"/>
              <a:t>Instruction Fetch Vs Data Fetch</a:t>
            </a:r>
          </a:p>
          <a:p>
            <a:r>
              <a:rPr lang="en-GB" dirty="0" smtClean="0"/>
              <a:t>During instruction fetch address is contents of Program Counter, during data fetch is contents of Address Register</a:t>
            </a:r>
          </a:p>
          <a:p>
            <a:r>
              <a:rPr lang="en-GB" dirty="0" smtClean="0"/>
              <a:t>During instruction fetch data input is stored in Instruction Register, during data fetch content is stored in Data Register</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7" name="Picture 6"/>
          <p:cNvPicPr>
            <a:picLocks noChangeAspect="1"/>
          </p:cNvPicPr>
          <p:nvPr/>
        </p:nvPicPr>
        <p:blipFill>
          <a:blip r:embed="rId2"/>
          <a:stretch>
            <a:fillRect/>
          </a:stretch>
        </p:blipFill>
        <p:spPr>
          <a:xfrm>
            <a:off x="257175" y="1127554"/>
            <a:ext cx="8507871" cy="3182551"/>
          </a:xfrm>
          <a:prstGeom prst="rect">
            <a:avLst/>
          </a:prstGeom>
        </p:spPr>
      </p:pic>
    </p:spTree>
    <p:extLst>
      <p:ext uri="{BB962C8B-B14F-4D97-AF65-F5344CB8AC3E}">
        <p14:creationId xmlns:p14="http://schemas.microsoft.com/office/powerpoint/2010/main" val="222132548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Write Instruction</a:t>
            </a:r>
            <a:endParaRPr lang="en-GB" dirty="0"/>
          </a:p>
        </p:txBody>
      </p:sp>
      <p:sp>
        <p:nvSpPr>
          <p:cNvPr id="3" name="Content Placeholder 2"/>
          <p:cNvSpPr>
            <a:spLocks noGrp="1"/>
          </p:cNvSpPr>
          <p:nvPr>
            <p:ph idx="1"/>
          </p:nvPr>
        </p:nvSpPr>
        <p:spPr>
          <a:xfrm>
            <a:off x="1047750" y="4670853"/>
            <a:ext cx="7029450" cy="1167971"/>
          </a:xfrm>
        </p:spPr>
        <p:txBody>
          <a:bodyPr/>
          <a:lstStyle/>
          <a:p>
            <a:r>
              <a:rPr lang="en-GB" dirty="0" smtClean="0"/>
              <a:t>Executing Instruction writes the data address to the address bus, and asserts the WR signal and places data on the data bus</a:t>
            </a:r>
          </a:p>
          <a:p>
            <a:r>
              <a:rPr lang="en-GB" dirty="0" smtClean="0"/>
              <a:t>Processor de-asserts WR signal and must ensure data is on the data bus when the clock signal goes low so that the memory can read and store it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329912" y="958395"/>
            <a:ext cx="8465125" cy="3598612"/>
          </a:xfrm>
          <a:prstGeom prst="rect">
            <a:avLst/>
          </a:prstGeom>
        </p:spPr>
      </p:pic>
    </p:spTree>
    <p:extLst>
      <p:ext uri="{BB962C8B-B14F-4D97-AF65-F5344CB8AC3E}">
        <p14:creationId xmlns:p14="http://schemas.microsoft.com/office/powerpoint/2010/main" val="8283926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Load Address Register Instruction</a:t>
            </a:r>
            <a:endParaRPr lang="en-GB" dirty="0"/>
          </a:p>
        </p:txBody>
      </p:sp>
      <p:sp>
        <p:nvSpPr>
          <p:cNvPr id="3" name="Content Placeholder 2"/>
          <p:cNvSpPr>
            <a:spLocks noGrp="1"/>
          </p:cNvSpPr>
          <p:nvPr>
            <p:ph idx="1"/>
          </p:nvPr>
        </p:nvSpPr>
        <p:spPr>
          <a:xfrm>
            <a:off x="1047750" y="4061254"/>
            <a:ext cx="7029450" cy="1777570"/>
          </a:xfrm>
        </p:spPr>
        <p:txBody>
          <a:bodyPr/>
          <a:lstStyle/>
          <a:p>
            <a:r>
              <a:rPr lang="en-GB" dirty="0" smtClean="0"/>
              <a:t>Instruction reads two memory words immediately following the instruction code in memory</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257175" y="1472410"/>
            <a:ext cx="8792011" cy="2400734"/>
          </a:xfrm>
          <a:prstGeom prst="rect">
            <a:avLst/>
          </a:prstGeom>
        </p:spPr>
      </p:pic>
    </p:spTree>
    <p:extLst>
      <p:ext uri="{BB962C8B-B14F-4D97-AF65-F5344CB8AC3E}">
        <p14:creationId xmlns:p14="http://schemas.microsoft.com/office/powerpoint/2010/main" val="259012025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Notice that the instructions take different clock cycles to execute </a:t>
            </a:r>
            <a:endParaRPr lang="en-GB" dirty="0" smtClean="0"/>
          </a:p>
          <a:p>
            <a:r>
              <a:rPr lang="en-GB" dirty="0" smtClean="0"/>
              <a:t>In our example, the </a:t>
            </a:r>
            <a:r>
              <a:rPr lang="en-GB" dirty="0"/>
              <a:t>load address register instruction </a:t>
            </a:r>
            <a:r>
              <a:rPr lang="en-GB" dirty="0" smtClean="0"/>
              <a:t>took 3 </a:t>
            </a:r>
            <a:r>
              <a:rPr lang="en-GB" dirty="0"/>
              <a:t>clock cycles for </a:t>
            </a:r>
            <a:r>
              <a:rPr lang="en-GB" dirty="0" smtClean="0"/>
              <a:t>our basic 8-bit </a:t>
            </a:r>
            <a:r>
              <a:rPr lang="en-GB" dirty="0"/>
              <a:t>processor.</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10367730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1026" name="Picture 2" descr="Read Write Timing Diagram 808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096" y="476672"/>
            <a:ext cx="8915400" cy="5705476"/>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p:cNvSpPr/>
          <p:nvPr/>
        </p:nvSpPr>
        <p:spPr>
          <a:xfrm>
            <a:off x="395536" y="3394711"/>
            <a:ext cx="439300" cy="53834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402788" y="5157192"/>
            <a:ext cx="432048" cy="53834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Line Callout 1 3"/>
          <p:cNvSpPr/>
          <p:nvPr/>
        </p:nvSpPr>
        <p:spPr>
          <a:xfrm>
            <a:off x="35380" y="62625"/>
            <a:ext cx="1767783" cy="1027829"/>
          </a:xfrm>
          <a:prstGeom prst="borderCallout1">
            <a:avLst>
              <a:gd name="adj1" fmla="val 109374"/>
              <a:gd name="adj2" fmla="val 37936"/>
              <a:gd name="adj3" fmla="val 141186"/>
              <a:gd name="adj4" fmla="val 40134"/>
            </a:avLst>
          </a:prstGeom>
          <a:solidFill>
            <a:schemeClr val="bg1"/>
          </a:solidFill>
          <a:ln w="254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Select address or data on shared bus</a:t>
            </a:r>
            <a:endParaRPr lang="en-GB" dirty="0">
              <a:solidFill>
                <a:schemeClr val="tx1"/>
              </a:solidFill>
            </a:endParaRPr>
          </a:p>
        </p:txBody>
      </p:sp>
      <p:sp>
        <p:nvSpPr>
          <p:cNvPr id="8" name="Line Callout 1 7"/>
          <p:cNvSpPr/>
          <p:nvPr/>
        </p:nvSpPr>
        <p:spPr>
          <a:xfrm>
            <a:off x="615186" y="5768102"/>
            <a:ext cx="1642057" cy="828092"/>
          </a:xfrm>
          <a:prstGeom prst="borderCallout1">
            <a:avLst>
              <a:gd name="adj1" fmla="val -12760"/>
              <a:gd name="adj2" fmla="val 54811"/>
              <a:gd name="adj3" fmla="val -287363"/>
              <a:gd name="adj4" fmla="val 35915"/>
            </a:avLst>
          </a:prstGeom>
          <a:solidFill>
            <a:schemeClr val="bg1"/>
          </a:solidFill>
          <a:ln w="254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Address and Data share the same bus</a:t>
            </a:r>
            <a:endParaRPr lang="en-GB" dirty="0">
              <a:solidFill>
                <a:schemeClr val="tx1"/>
              </a:solidFill>
            </a:endParaRPr>
          </a:p>
        </p:txBody>
      </p:sp>
      <p:cxnSp>
        <p:nvCxnSpPr>
          <p:cNvPr id="11" name="Straight Connector 10"/>
          <p:cNvCxnSpPr/>
          <p:nvPr/>
        </p:nvCxnSpPr>
        <p:spPr>
          <a:xfrm>
            <a:off x="4427984" y="890718"/>
            <a:ext cx="0" cy="4986554"/>
          </a:xfrm>
          <a:prstGeom prst="line">
            <a:avLst/>
          </a:prstGeom>
          <a:ln w="317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524328" y="901434"/>
            <a:ext cx="0" cy="4986554"/>
          </a:xfrm>
          <a:prstGeom prst="line">
            <a:avLst/>
          </a:prstGeom>
          <a:ln w="3175">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1297117" y="2314591"/>
            <a:ext cx="960125" cy="134929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Connector 14"/>
          <p:cNvCxnSpPr/>
          <p:nvPr/>
        </p:nvCxnSpPr>
        <p:spPr>
          <a:xfrm>
            <a:off x="1979712" y="836133"/>
            <a:ext cx="0" cy="4590231"/>
          </a:xfrm>
          <a:prstGeom prst="line">
            <a:avLst/>
          </a:prstGeom>
          <a:ln w="3175">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619672" y="2008335"/>
            <a:ext cx="1049646" cy="369332"/>
          </a:xfrm>
          <a:prstGeom prst="rect">
            <a:avLst/>
          </a:prstGeom>
          <a:noFill/>
        </p:spPr>
        <p:txBody>
          <a:bodyPr wrap="none" rtlCol="0">
            <a:spAutoFit/>
          </a:bodyPr>
          <a:lstStyle/>
          <a:p>
            <a:r>
              <a:rPr lang="en-GB" dirty="0" smtClean="0">
                <a:solidFill>
                  <a:srgbClr val="FF0000"/>
                </a:solidFill>
              </a:rPr>
              <a:t>ADDRESS</a:t>
            </a:r>
            <a:endParaRPr lang="en-GB" dirty="0">
              <a:solidFill>
                <a:srgbClr val="FF0000"/>
              </a:solidFill>
            </a:endParaRPr>
          </a:p>
        </p:txBody>
      </p:sp>
      <p:sp>
        <p:nvSpPr>
          <p:cNvPr id="18" name="Oval 17"/>
          <p:cNvSpPr/>
          <p:nvPr/>
        </p:nvSpPr>
        <p:spPr>
          <a:xfrm>
            <a:off x="2257242" y="2780928"/>
            <a:ext cx="2170742" cy="7200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3689768" y="2987660"/>
            <a:ext cx="666208" cy="369332"/>
          </a:xfrm>
          <a:prstGeom prst="rect">
            <a:avLst/>
          </a:prstGeom>
          <a:noFill/>
        </p:spPr>
        <p:txBody>
          <a:bodyPr wrap="none" rtlCol="0">
            <a:spAutoFit/>
          </a:bodyPr>
          <a:lstStyle/>
          <a:p>
            <a:r>
              <a:rPr lang="en-GB" dirty="0" smtClean="0">
                <a:solidFill>
                  <a:srgbClr val="FF0000"/>
                </a:solidFill>
              </a:rPr>
              <a:t>DATA</a:t>
            </a:r>
            <a:endParaRPr lang="en-GB" dirty="0">
              <a:solidFill>
                <a:srgbClr val="FF0000"/>
              </a:solidFill>
            </a:endParaRPr>
          </a:p>
        </p:txBody>
      </p:sp>
      <p:sp>
        <p:nvSpPr>
          <p:cNvPr id="20" name="TextBox 19"/>
          <p:cNvSpPr txBox="1"/>
          <p:nvPr/>
        </p:nvSpPr>
        <p:spPr>
          <a:xfrm>
            <a:off x="2742234" y="179348"/>
            <a:ext cx="709233" cy="369332"/>
          </a:xfrm>
          <a:prstGeom prst="rect">
            <a:avLst/>
          </a:prstGeom>
          <a:noFill/>
        </p:spPr>
        <p:txBody>
          <a:bodyPr wrap="none" rtlCol="0">
            <a:spAutoFit/>
          </a:bodyPr>
          <a:lstStyle/>
          <a:p>
            <a:r>
              <a:rPr lang="en-GB" b="1" dirty="0" smtClean="0">
                <a:solidFill>
                  <a:srgbClr val="FF0000"/>
                </a:solidFill>
              </a:rPr>
              <a:t>READ</a:t>
            </a:r>
            <a:endParaRPr lang="en-GB" b="1" dirty="0">
              <a:solidFill>
                <a:srgbClr val="FF0000"/>
              </a:solidFill>
            </a:endParaRPr>
          </a:p>
        </p:txBody>
      </p:sp>
      <p:sp>
        <p:nvSpPr>
          <p:cNvPr id="21" name="TextBox 20"/>
          <p:cNvSpPr txBox="1"/>
          <p:nvPr/>
        </p:nvSpPr>
        <p:spPr>
          <a:xfrm>
            <a:off x="5580112" y="179348"/>
            <a:ext cx="811441" cy="369332"/>
          </a:xfrm>
          <a:prstGeom prst="rect">
            <a:avLst/>
          </a:prstGeom>
          <a:noFill/>
        </p:spPr>
        <p:txBody>
          <a:bodyPr wrap="none" rtlCol="0">
            <a:spAutoFit/>
          </a:bodyPr>
          <a:lstStyle/>
          <a:p>
            <a:r>
              <a:rPr lang="en-GB" b="1" dirty="0" smtClean="0">
                <a:solidFill>
                  <a:srgbClr val="FF0000"/>
                </a:solidFill>
              </a:rPr>
              <a:t>WRITE</a:t>
            </a:r>
            <a:endParaRPr lang="en-GB" b="1" dirty="0">
              <a:solidFill>
                <a:srgbClr val="FF0000"/>
              </a:solidFill>
            </a:endParaRPr>
          </a:p>
        </p:txBody>
      </p:sp>
    </p:spTree>
    <p:extLst>
      <p:ext uri="{BB962C8B-B14F-4D97-AF65-F5344CB8AC3E}">
        <p14:creationId xmlns:p14="http://schemas.microsoft.com/office/powerpoint/2010/main" val="37968484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Harvard Architecture</a:t>
            </a:r>
            <a:endParaRPr lang="en-GB" dirty="0"/>
          </a:p>
        </p:txBody>
      </p:sp>
      <p:sp>
        <p:nvSpPr>
          <p:cNvPr id="3" name="Content Placeholder 2"/>
          <p:cNvSpPr>
            <a:spLocks noGrp="1"/>
          </p:cNvSpPr>
          <p:nvPr>
            <p:ph idx="1"/>
          </p:nvPr>
        </p:nvSpPr>
        <p:spPr>
          <a:xfrm>
            <a:off x="1047750" y="930876"/>
            <a:ext cx="7029450" cy="4907949"/>
          </a:xfrm>
        </p:spPr>
        <p:txBody>
          <a:bodyPr/>
          <a:lstStyle/>
          <a:p>
            <a:r>
              <a:rPr lang="en-GB" dirty="0"/>
              <a:t>The Harvard architecture utilizes separate </a:t>
            </a:r>
            <a:r>
              <a:rPr lang="en-GB" dirty="0" smtClean="0"/>
              <a:t>instruction bus </a:t>
            </a:r>
            <a:r>
              <a:rPr lang="en-GB" dirty="0"/>
              <a:t>and data bus </a:t>
            </a:r>
            <a:endParaRPr lang="en-GB" dirty="0" smtClean="0"/>
          </a:p>
          <a:p>
            <a:pPr lvl="1"/>
            <a:r>
              <a:rPr lang="en-GB" dirty="0" smtClean="0"/>
              <a:t>code </a:t>
            </a:r>
            <a:r>
              <a:rPr lang="en-GB" dirty="0"/>
              <a:t>and data may still share the same memory space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1047750" y="2011405"/>
            <a:ext cx="5361288" cy="4589301"/>
          </a:xfrm>
          <a:prstGeom prst="rect">
            <a:avLst/>
          </a:prstGeom>
        </p:spPr>
      </p:pic>
    </p:spTree>
    <p:extLst>
      <p:ext uri="{BB962C8B-B14F-4D97-AF65-F5344CB8AC3E}">
        <p14:creationId xmlns:p14="http://schemas.microsoft.com/office/powerpoint/2010/main" val="35503073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Harvard Features</a:t>
            </a:r>
            <a:endParaRPr lang="en-GB" dirty="0"/>
          </a:p>
        </p:txBody>
      </p:sp>
      <p:sp>
        <p:nvSpPr>
          <p:cNvPr id="3" name="Content Placeholder 2"/>
          <p:cNvSpPr>
            <a:spLocks noGrp="1"/>
          </p:cNvSpPr>
          <p:nvPr>
            <p:ph idx="1"/>
          </p:nvPr>
        </p:nvSpPr>
        <p:spPr/>
        <p:txBody>
          <a:bodyPr/>
          <a:lstStyle/>
          <a:p>
            <a:r>
              <a:rPr lang="en-GB" dirty="0"/>
              <a:t>Separate instruction and data </a:t>
            </a:r>
            <a:r>
              <a:rPr lang="en-GB" dirty="0" smtClean="0"/>
              <a:t>buses</a:t>
            </a:r>
          </a:p>
          <a:p>
            <a:pPr lvl="1"/>
            <a:r>
              <a:rPr lang="en-GB" dirty="0" smtClean="0"/>
              <a:t>allow </a:t>
            </a:r>
            <a:r>
              <a:rPr lang="en-GB" dirty="0"/>
              <a:t>code and data access at the same time which gives </a:t>
            </a:r>
            <a:r>
              <a:rPr lang="en-GB" dirty="0" smtClean="0"/>
              <a:t>improved performance</a:t>
            </a:r>
          </a:p>
          <a:p>
            <a:pPr lvl="1"/>
            <a:r>
              <a:rPr lang="en-GB" dirty="0" smtClean="0"/>
              <a:t>provide </a:t>
            </a:r>
            <a:r>
              <a:rPr lang="en-GB" dirty="0"/>
              <a:t>better support for instruction pipeline operations and </a:t>
            </a:r>
            <a:r>
              <a:rPr lang="en-GB" dirty="0" smtClean="0"/>
              <a:t>shorter </a:t>
            </a:r>
            <a:r>
              <a:rPr lang="en-GB" dirty="0"/>
              <a:t>instruction execution </a:t>
            </a:r>
            <a:r>
              <a:rPr lang="en-GB" dirty="0" smtClean="0"/>
              <a:t>time</a:t>
            </a:r>
          </a:p>
          <a:p>
            <a:pPr lvl="1"/>
            <a:r>
              <a:rPr lang="en-GB" dirty="0" smtClean="0"/>
              <a:t>allow </a:t>
            </a:r>
            <a:r>
              <a:rPr lang="en-GB" dirty="0"/>
              <a:t>different sizes of data and instructions to be used which </a:t>
            </a:r>
            <a:r>
              <a:rPr lang="en-GB" dirty="0" smtClean="0"/>
              <a:t>results </a:t>
            </a:r>
            <a:r>
              <a:rPr lang="en-GB" dirty="0"/>
              <a:t>in more </a:t>
            </a:r>
            <a:r>
              <a:rPr lang="en-GB" dirty="0" smtClean="0"/>
              <a:t>flexibility</a:t>
            </a:r>
          </a:p>
          <a:p>
            <a:pPr lvl="1"/>
            <a:r>
              <a:rPr lang="en-GB" dirty="0" smtClean="0"/>
              <a:t>do </a:t>
            </a:r>
            <a:r>
              <a:rPr lang="en-GB" dirty="0"/>
              <a:t>not incur any code corruption by data which makes the </a:t>
            </a:r>
            <a:r>
              <a:rPr lang="en-GB" dirty="0" smtClean="0"/>
              <a:t>operations </a:t>
            </a:r>
            <a:r>
              <a:rPr lang="en-GB" dirty="0"/>
              <a:t>more </a:t>
            </a:r>
            <a:r>
              <a:rPr lang="en-GB" dirty="0" smtClean="0"/>
              <a:t>robust</a:t>
            </a:r>
          </a:p>
          <a:p>
            <a:r>
              <a:rPr lang="en-GB" dirty="0" smtClean="0"/>
              <a:t>But </a:t>
            </a:r>
            <a:r>
              <a:rPr lang="en-GB" dirty="0"/>
              <a:t>more sophisticated hardware glue logic </a:t>
            </a:r>
            <a:r>
              <a:rPr lang="en-GB" dirty="0" smtClean="0"/>
              <a:t>is required </a:t>
            </a:r>
            <a:r>
              <a:rPr lang="en-GB" dirty="0"/>
              <a:t>to support multiple interface </a:t>
            </a:r>
            <a:r>
              <a:rPr lang="en-GB" dirty="0" smtClean="0"/>
              <a:t>buses</a:t>
            </a:r>
          </a:p>
          <a:p>
            <a:r>
              <a:rPr lang="en-GB" dirty="0" smtClean="0"/>
              <a:t>Example: ARM Cortex-M3 core </a:t>
            </a:r>
            <a:r>
              <a:rPr lang="en-GB" dirty="0"/>
              <a:t>is based on the Harvard architecture </a:t>
            </a:r>
            <a:r>
              <a:rPr lang="en-GB" dirty="0" smtClean="0"/>
              <a:t>with </a:t>
            </a:r>
            <a:r>
              <a:rPr lang="en-GB" dirty="0"/>
              <a:t>separate buses for instructions and data</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95981826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smtClean="0"/>
              <a:t>Given </a:t>
            </a:r>
            <a:r>
              <a:rPr lang="en-GB" dirty="0" smtClean="0"/>
              <a:t>An 8-bit </a:t>
            </a:r>
            <a:r>
              <a:rPr lang="en-GB" dirty="0"/>
              <a:t>processor, draw diagrams to illustrate how two numbers can be loaded from </a:t>
            </a:r>
            <a:r>
              <a:rPr lang="en-GB" dirty="0" smtClean="0"/>
              <a:t>memory (at 0A30 and 0600) </a:t>
            </a:r>
            <a:r>
              <a:rPr lang="en-GB" dirty="0"/>
              <a:t>and </a:t>
            </a:r>
            <a:r>
              <a:rPr lang="en-GB" dirty="0" smtClean="0"/>
              <a:t>added together with the result stored at 0A31. </a:t>
            </a:r>
            <a:endParaRPr lang="en-GB" dirty="0" smtClean="0"/>
          </a:p>
          <a:p>
            <a:r>
              <a:rPr lang="en-GB" dirty="0" smtClean="0"/>
              <a:t>Instruction codes are on next slide.</a:t>
            </a:r>
          </a:p>
          <a:p>
            <a:r>
              <a:rPr lang="en-GB" dirty="0" smtClean="0"/>
              <a:t>Note: A new ADD </a:t>
            </a:r>
            <a:r>
              <a:rPr lang="en-GB" dirty="0"/>
              <a:t>instruction code 77 causes the </a:t>
            </a:r>
            <a:r>
              <a:rPr lang="en-GB" dirty="0" smtClean="0"/>
              <a:t>processor </a:t>
            </a:r>
            <a:r>
              <a:rPr lang="en-GB" dirty="0"/>
              <a:t>to read the address immediately following this instruction into the Program Counter</a:t>
            </a:r>
            <a:r>
              <a:rPr lang="en-GB" dirty="0" smtClean="0"/>
              <a:t>.</a:t>
            </a:r>
          </a:p>
          <a:p>
            <a:r>
              <a:rPr lang="en-GB" u="sng" dirty="0" smtClean="0"/>
              <a:t>Store result at 0A31</a:t>
            </a:r>
            <a:endParaRPr lang="en-GB" u="sng"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86999363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Cont</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2700354343"/>
              </p:ext>
            </p:extLst>
          </p:nvPr>
        </p:nvGraphicFramePr>
        <p:xfrm>
          <a:off x="410042" y="1440206"/>
          <a:ext cx="2430165" cy="4297680"/>
        </p:xfrm>
        <a:graphic>
          <a:graphicData uri="http://schemas.openxmlformats.org/drawingml/2006/table">
            <a:tbl>
              <a:tblPr>
                <a:tableStyleId>{5940675A-B579-460E-94D1-54222C63F5DA}</a:tableStyleId>
              </a:tblPr>
              <a:tblGrid>
                <a:gridCol w="810055"/>
                <a:gridCol w="810055"/>
                <a:gridCol w="810055"/>
              </a:tblGrid>
              <a:tr h="381000">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rowSpan="9">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1600" u="none" strike="noStrike" dirty="0" smtClean="0">
                          <a:effectLst/>
                        </a:rPr>
                        <a:t>PROGRAM</a:t>
                      </a:r>
                      <a:r>
                        <a:rPr lang="en-GB" sz="1600" u="none" strike="noStrike" baseline="0" dirty="0" smtClean="0">
                          <a:effectLst/>
                        </a:rPr>
                        <a:t> INSTRUCTIONS</a:t>
                      </a:r>
                      <a:endParaRPr lang="en-GB" sz="1600" b="0" i="0" u="none" strike="noStrike" dirty="0" smtClean="0">
                        <a:solidFill>
                          <a:srgbClr val="000000"/>
                        </a:solidFill>
                        <a:effectLst/>
                        <a:latin typeface="Calibri" panose="020F0502020204030204" pitchFamily="34" charset="0"/>
                      </a:endParaRPr>
                    </a:p>
                    <a:p>
                      <a:pPr algn="l" fontAlgn="b"/>
                      <a:endParaRPr lang="en-GB" sz="1600" b="0" i="0" u="none" strike="noStrike" dirty="0">
                        <a:solidFill>
                          <a:srgbClr val="000000"/>
                        </a:solidFill>
                        <a:effectLst/>
                        <a:latin typeface="Calibri" panose="020F0502020204030204" pitchFamily="34" charset="0"/>
                      </a:endParaRPr>
                    </a:p>
                  </a:txBody>
                  <a:tcPr marL="9525" marR="9525" marT="9525" marB="0" vert="vert" anchor="ctr"/>
                </a:tc>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solidFill>
                            <a:srgbClr val="FF0000"/>
                          </a:solidFill>
                          <a:effectLst/>
                        </a:rPr>
                        <a:t>0A</a:t>
                      </a:r>
                      <a:endParaRPr lang="en-GB" sz="1600" b="0" i="0" u="none" strike="noStrike">
                        <a:solidFill>
                          <a:srgbClr val="FF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solidFill>
                            <a:srgbClr val="FF0000"/>
                          </a:solidFill>
                          <a:effectLst/>
                        </a:rPr>
                        <a:t>30</a:t>
                      </a:r>
                      <a:endParaRPr lang="en-GB" sz="1600" b="0" i="0" u="none" strike="noStrike" dirty="0">
                        <a:solidFill>
                          <a:srgbClr val="FF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b="0" i="0" u="none" strike="noStrike" dirty="0" err="1" smtClean="0">
                          <a:solidFill>
                            <a:srgbClr val="000000"/>
                          </a:solidFill>
                          <a:effectLst/>
                          <a:latin typeface="Calibri" panose="020F0502020204030204" pitchFamily="34" charset="0"/>
                        </a:rPr>
                        <a:t>etc</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b="0" i="0" u="none" strike="noStrike" dirty="0" err="1" smtClean="0">
                          <a:solidFill>
                            <a:srgbClr val="000000"/>
                          </a:solidFill>
                          <a:effectLst/>
                          <a:latin typeface="Calibri" panose="020F0502020204030204" pitchFamily="34" charset="0"/>
                        </a:rPr>
                        <a:t>etc</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r h="126683">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0600</a:t>
                      </a:r>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r>
                        <a:rPr lang="en-GB" sz="1600" u="none" strike="noStrike" dirty="0" smtClean="0">
                          <a:effectLst/>
                        </a:rPr>
                        <a:t>02</a:t>
                      </a:r>
                      <a:endParaRPr lang="en-GB" sz="1600" b="0" i="0" u="none" strike="noStrike" dirty="0">
                        <a:solidFill>
                          <a:srgbClr val="000000"/>
                        </a:solidFill>
                        <a:effectLst/>
                        <a:latin typeface="Calibri" panose="020F0502020204030204" pitchFamily="34" charset="0"/>
                      </a:endParaRPr>
                    </a:p>
                  </a:txBody>
                  <a:tcPr marL="9525" marR="9525" marT="9525" marB="0" anchor="b"/>
                </a:tc>
              </a:tr>
              <a:tr h="126683">
                <a:tc vMerge="1">
                  <a:txBody>
                    <a:bodyPr/>
                    <a:lstStyle/>
                    <a:p>
                      <a:endParaRPr lang="en-GB"/>
                    </a:p>
                  </a:txBody>
                  <a:tcPr/>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rowSpan="3">
                  <a:txBody>
                    <a:bodyPr/>
                    <a:lstStyle/>
                    <a:p>
                      <a:pPr algn="l" fontAlgn="b"/>
                      <a:r>
                        <a:rPr lang="en-GB" sz="1600" u="none" strike="noStrike" dirty="0">
                          <a:effectLst/>
                        </a:rPr>
                        <a:t>DATA</a:t>
                      </a:r>
                      <a:endParaRPr lang="en-GB" sz="1600" b="0" i="0" u="none" strike="noStrike" dirty="0">
                        <a:solidFill>
                          <a:srgbClr val="000000"/>
                        </a:solidFill>
                        <a:effectLst/>
                        <a:latin typeface="Calibri" panose="020F0502020204030204" pitchFamily="34" charset="0"/>
                      </a:endParaRPr>
                    </a:p>
                  </a:txBody>
                  <a:tcPr marL="9525" marR="9525" marT="9525" marB="0"/>
                </a:tc>
                <a:tc>
                  <a:txBody>
                    <a:bodyPr/>
                    <a:lstStyle/>
                    <a:p>
                      <a:pPr algn="ctr" fontAlgn="b"/>
                      <a:r>
                        <a:rPr lang="en-GB" sz="1600" u="none" strike="noStrike">
                          <a:effectLst/>
                        </a:rPr>
                        <a:t>0A30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01</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b="0" i="0" u="none" strike="noStrike" dirty="0" smtClean="0">
                          <a:solidFill>
                            <a:srgbClr val="000000"/>
                          </a:solidFill>
                          <a:effectLst/>
                          <a:latin typeface="Calibri" panose="020F0502020204030204" pitchFamily="34" charset="0"/>
                        </a:rPr>
                        <a:t>RESULT</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vMerge="1">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0A32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574523745"/>
              </p:ext>
            </p:extLst>
          </p:nvPr>
        </p:nvGraphicFramePr>
        <p:xfrm>
          <a:off x="3267342" y="1439728"/>
          <a:ext cx="5454443" cy="2565400"/>
        </p:xfrm>
        <a:graphic>
          <a:graphicData uri="http://schemas.openxmlformats.org/drawingml/2006/table">
            <a:tbl>
              <a:tblPr firstRow="1" bandRow="1">
                <a:tableStyleId>{5940675A-B579-460E-94D1-54222C63F5DA}</a:tableStyleId>
              </a:tblPr>
              <a:tblGrid>
                <a:gridCol w="509761"/>
                <a:gridCol w="4944682"/>
              </a:tblGrid>
              <a:tr h="370840">
                <a:tc>
                  <a:txBody>
                    <a:bodyPr/>
                    <a:lstStyle/>
                    <a:p>
                      <a:pPr algn="ctr"/>
                      <a:r>
                        <a:rPr lang="en-GB" dirty="0" smtClean="0"/>
                        <a:t>9C</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Load </a:t>
                      </a:r>
                      <a:r>
                        <a:rPr lang="en-GB" dirty="0" smtClean="0">
                          <a:solidFill>
                            <a:srgbClr val="FF0000"/>
                          </a:solidFill>
                        </a:rPr>
                        <a:t>Immediate Address</a:t>
                      </a:r>
                      <a:r>
                        <a:rPr lang="en-GB" dirty="0" smtClean="0"/>
                        <a:t> to Address Register</a:t>
                      </a:r>
                    </a:p>
                  </a:txBody>
                  <a:tcPr/>
                </a:tc>
              </a:tr>
              <a:tr h="370840">
                <a:tc>
                  <a:txBody>
                    <a:bodyPr/>
                    <a:lstStyle/>
                    <a:p>
                      <a:pPr algn="ctr"/>
                      <a:r>
                        <a:rPr lang="en-GB" dirty="0" smtClean="0"/>
                        <a:t>40</a:t>
                      </a:r>
                      <a:endParaRPr lang="en-GB" dirty="0"/>
                    </a:p>
                  </a:txBody>
                  <a:tcPr/>
                </a:tc>
                <a:tc>
                  <a:txBody>
                    <a:bodyPr/>
                    <a:lstStyle/>
                    <a:p>
                      <a:r>
                        <a:rPr lang="en-GB" dirty="0" smtClean="0"/>
                        <a:t>Read value from memory at address into</a:t>
                      </a:r>
                      <a:r>
                        <a:rPr lang="en-GB" baseline="0" dirty="0" smtClean="0"/>
                        <a:t> Data Register</a:t>
                      </a:r>
                      <a:endParaRPr lang="en-GB" dirty="0"/>
                    </a:p>
                  </a:txBody>
                  <a:tcPr/>
                </a:tc>
              </a:tr>
              <a:tr h="370840">
                <a:tc>
                  <a:txBody>
                    <a:bodyPr/>
                    <a:lstStyle/>
                    <a:p>
                      <a:pPr algn="ctr"/>
                      <a:r>
                        <a:rPr lang="en-GB" dirty="0" smtClean="0"/>
                        <a:t>60</a:t>
                      </a:r>
                      <a:endParaRPr lang="en-GB" dirty="0"/>
                    </a:p>
                  </a:txBody>
                  <a:tcPr/>
                </a:tc>
                <a:tc>
                  <a:txBody>
                    <a:bodyPr/>
                    <a:lstStyle/>
                    <a:p>
                      <a:r>
                        <a:rPr lang="en-GB" dirty="0" smtClean="0"/>
                        <a:t>Transfer value from Data Register to memory specified</a:t>
                      </a:r>
                      <a:r>
                        <a:rPr lang="en-GB" baseline="0" dirty="0" smtClean="0"/>
                        <a:t> by Address Register</a:t>
                      </a:r>
                      <a:endParaRPr lang="en-GB" dirty="0"/>
                    </a:p>
                  </a:txBody>
                  <a:tcPr/>
                </a:tc>
              </a:tr>
              <a:tr h="370840">
                <a:tc>
                  <a:txBody>
                    <a:bodyPr/>
                    <a:lstStyle/>
                    <a:p>
                      <a:pPr algn="ctr"/>
                      <a:r>
                        <a:rPr lang="en-GB" dirty="0" smtClean="0"/>
                        <a:t>77</a:t>
                      </a:r>
                      <a:endParaRPr lang="en-GB" dirty="0"/>
                    </a:p>
                  </a:txBody>
                  <a:tcPr/>
                </a:tc>
                <a:tc>
                  <a:txBody>
                    <a:bodyPr/>
                    <a:lstStyle/>
                    <a:p>
                      <a:r>
                        <a:rPr lang="en-GB" dirty="0" smtClean="0"/>
                        <a:t>Load Immediate Address to Address Register, read</a:t>
                      </a:r>
                      <a:r>
                        <a:rPr lang="en-GB" baseline="0" dirty="0" smtClean="0"/>
                        <a:t> value from the memory at this address and add to Data Register</a:t>
                      </a:r>
                      <a:endParaRPr lang="en-GB" dirty="0"/>
                    </a:p>
                  </a:txBody>
                  <a:tcPr/>
                </a:tc>
              </a:tr>
            </a:tbl>
          </a:graphicData>
        </a:graphic>
      </p:graphicFrame>
      <p:sp>
        <p:nvSpPr>
          <p:cNvPr id="3" name="TextBox 2"/>
          <p:cNvSpPr txBox="1"/>
          <p:nvPr/>
        </p:nvSpPr>
        <p:spPr>
          <a:xfrm>
            <a:off x="3512321" y="4683095"/>
            <a:ext cx="5281301" cy="923330"/>
          </a:xfrm>
          <a:prstGeom prst="rect">
            <a:avLst/>
          </a:prstGeom>
          <a:noFill/>
        </p:spPr>
        <p:txBody>
          <a:bodyPr wrap="square" rtlCol="0">
            <a:spAutoFit/>
          </a:bodyPr>
          <a:lstStyle/>
          <a:p>
            <a:r>
              <a:rPr lang="en-GB" dirty="0" smtClean="0"/>
              <a:t>NOTE:</a:t>
            </a:r>
          </a:p>
          <a:p>
            <a:r>
              <a:rPr lang="en-GB" b="1" dirty="0" smtClean="0">
                <a:solidFill>
                  <a:srgbClr val="FF0000"/>
                </a:solidFill>
              </a:rPr>
              <a:t>Immediate Address</a:t>
            </a:r>
            <a:r>
              <a:rPr lang="en-GB" dirty="0" smtClean="0"/>
              <a:t> = Address immediately follows the instruction op code in memory</a:t>
            </a:r>
            <a:endParaRPr lang="en-GB" dirty="0"/>
          </a:p>
        </p:txBody>
      </p:sp>
      <p:sp>
        <p:nvSpPr>
          <p:cNvPr id="8" name="Freeform 7"/>
          <p:cNvSpPr/>
          <p:nvPr/>
        </p:nvSpPr>
        <p:spPr bwMode="auto">
          <a:xfrm>
            <a:off x="2897024" y="903158"/>
            <a:ext cx="2700471" cy="1558031"/>
          </a:xfrm>
          <a:custGeom>
            <a:avLst/>
            <a:gdLst>
              <a:gd name="connsiteX0" fmla="*/ 2700471 w 2700471"/>
              <a:gd name="connsiteY0" fmla="*/ 617993 h 1558031"/>
              <a:gd name="connsiteX1" fmla="*/ 2469735 w 2700471"/>
              <a:gd name="connsiteY1" fmla="*/ 156521 h 1558031"/>
              <a:gd name="connsiteX2" fmla="*/ 1751888 w 2700471"/>
              <a:gd name="connsiteY2" fmla="*/ 19788 h 1558031"/>
              <a:gd name="connsiteX3" fmla="*/ 572569 w 2700471"/>
              <a:gd name="connsiteY3" fmla="*/ 28334 h 1558031"/>
              <a:gd name="connsiteX4" fmla="*/ 94004 w 2700471"/>
              <a:gd name="connsiteY4" fmla="*/ 276162 h 1558031"/>
              <a:gd name="connsiteX5" fmla="*/ 256374 w 2700471"/>
              <a:gd name="connsiteY5" fmla="*/ 1079466 h 1558031"/>
              <a:gd name="connsiteX6" fmla="*/ 299103 w 2700471"/>
              <a:gd name="connsiteY6" fmla="*/ 1464027 h 1558031"/>
              <a:gd name="connsiteX7" fmla="*/ 0 w 2700471"/>
              <a:gd name="connsiteY7" fmla="*/ 1558031 h 155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00471" h="1558031">
                <a:moveTo>
                  <a:pt x="2700471" y="617993"/>
                </a:moveTo>
                <a:cubicBezTo>
                  <a:pt x="2664151" y="437107"/>
                  <a:pt x="2627832" y="256222"/>
                  <a:pt x="2469735" y="156521"/>
                </a:cubicBezTo>
                <a:cubicBezTo>
                  <a:pt x="2311638" y="56820"/>
                  <a:pt x="2068082" y="41153"/>
                  <a:pt x="1751888" y="19788"/>
                </a:cubicBezTo>
                <a:cubicBezTo>
                  <a:pt x="1435694" y="-1577"/>
                  <a:pt x="848883" y="-14395"/>
                  <a:pt x="572569" y="28334"/>
                </a:cubicBezTo>
                <a:cubicBezTo>
                  <a:pt x="296255" y="71063"/>
                  <a:pt x="146703" y="100973"/>
                  <a:pt x="94004" y="276162"/>
                </a:cubicBezTo>
                <a:cubicBezTo>
                  <a:pt x="41305" y="451351"/>
                  <a:pt x="222191" y="881488"/>
                  <a:pt x="256374" y="1079466"/>
                </a:cubicBezTo>
                <a:cubicBezTo>
                  <a:pt x="290557" y="1277444"/>
                  <a:pt x="341832" y="1384266"/>
                  <a:pt x="299103" y="1464027"/>
                </a:cubicBezTo>
                <a:cubicBezTo>
                  <a:pt x="256374" y="1543788"/>
                  <a:pt x="128187" y="1550909"/>
                  <a:pt x="0" y="1558031"/>
                </a:cubicBezTo>
              </a:path>
            </a:pathLst>
          </a:custGeom>
          <a:noFill/>
          <a:ln w="2540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3513725" y="903158"/>
            <a:ext cx="1467068" cy="369332"/>
          </a:xfrm>
          <a:prstGeom prst="rect">
            <a:avLst/>
          </a:prstGeom>
          <a:noFill/>
        </p:spPr>
        <p:txBody>
          <a:bodyPr wrap="none" rtlCol="0">
            <a:spAutoFit/>
          </a:bodyPr>
          <a:lstStyle/>
          <a:p>
            <a:r>
              <a:rPr lang="en-GB" dirty="0" smtClean="0">
                <a:solidFill>
                  <a:srgbClr val="FF0000"/>
                </a:solidFill>
              </a:rPr>
              <a:t>For example</a:t>
            </a:r>
            <a:endParaRPr lang="en-GB" dirty="0">
              <a:solidFill>
                <a:srgbClr val="FF0000"/>
              </a:solidFill>
            </a:endParaRPr>
          </a:p>
        </p:txBody>
      </p:sp>
    </p:spTree>
    <p:extLst>
      <p:ext uri="{BB962C8B-B14F-4D97-AF65-F5344CB8AC3E}">
        <p14:creationId xmlns:p14="http://schemas.microsoft.com/office/powerpoint/2010/main" val="15892333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Notes on Timing Diagrams</a:t>
            </a:r>
            <a:endParaRPr lang="en-GB" dirty="0"/>
          </a:p>
        </p:txBody>
      </p:sp>
      <p:sp>
        <p:nvSpPr>
          <p:cNvPr id="3" name="Content Placeholder 2"/>
          <p:cNvSpPr>
            <a:spLocks noGrp="1"/>
          </p:cNvSpPr>
          <p:nvPr>
            <p:ph idx="1"/>
          </p:nvPr>
        </p:nvSpPr>
        <p:spPr>
          <a:xfrm>
            <a:off x="1047750" y="1018903"/>
            <a:ext cx="7029450" cy="4819922"/>
          </a:xfrm>
        </p:spPr>
        <p:txBody>
          <a:bodyPr/>
          <a:lstStyle/>
          <a:p>
            <a:r>
              <a:rPr lang="en-GB" dirty="0"/>
              <a:t>Actually, </a:t>
            </a:r>
            <a:r>
              <a:rPr lang="en-GB" dirty="0" smtClean="0"/>
              <a:t>our timing </a:t>
            </a:r>
            <a:r>
              <a:rPr lang="en-GB" dirty="0"/>
              <a:t>diagrams are quite basic e.g</a:t>
            </a:r>
            <a:r>
              <a:rPr lang="en-GB" dirty="0" smtClean="0"/>
              <a:t>.</a:t>
            </a:r>
          </a:p>
          <a:p>
            <a:pPr marL="457200" indent="-457200">
              <a:buFont typeface="+mj-lt"/>
              <a:buAutoNum type="arabicPeriod"/>
            </a:pPr>
            <a:r>
              <a:rPr lang="en-GB" dirty="0" smtClean="0"/>
              <a:t>The </a:t>
            </a:r>
            <a:r>
              <a:rPr lang="en-GB" dirty="0"/>
              <a:t>CLK signal is the clock generated by the processor which is divided down from the internal </a:t>
            </a:r>
            <a:r>
              <a:rPr lang="en-GB" dirty="0" smtClean="0"/>
              <a:t>clock </a:t>
            </a:r>
            <a:r>
              <a:rPr lang="en-GB" dirty="0"/>
              <a:t>used </a:t>
            </a:r>
            <a:r>
              <a:rPr lang="en-GB" dirty="0" smtClean="0"/>
              <a:t>by </a:t>
            </a:r>
            <a:r>
              <a:rPr lang="en-GB" dirty="0"/>
              <a:t>the processor to drive its logic. So the signals shown in our diagrams </a:t>
            </a:r>
            <a:r>
              <a:rPr lang="en-GB" dirty="0" smtClean="0"/>
              <a:t>can be offset from the CLK signal.</a:t>
            </a:r>
            <a:br>
              <a:rPr lang="en-GB" dirty="0" smtClean="0"/>
            </a:br>
            <a:r>
              <a:rPr lang="en-GB" dirty="0" smtClean="0"/>
              <a:t>SEE NEXT SLIDE</a:t>
            </a:r>
          </a:p>
          <a:p>
            <a:pPr marL="457200" indent="-457200">
              <a:buFont typeface="+mj-lt"/>
              <a:buAutoNum type="arabicPeriod"/>
            </a:pPr>
            <a:r>
              <a:rPr lang="en-GB" dirty="0" smtClean="0"/>
              <a:t>The </a:t>
            </a:r>
            <a:r>
              <a:rPr lang="en-GB" dirty="0"/>
              <a:t>READ and WRITE signals usually change slightly after the data on the data bus has stabilised, so the data is not in transition when they are enabled. Whereas, we have shown the signals changing at the same time as the data being placed on the </a:t>
            </a:r>
            <a:r>
              <a:rPr lang="en-GB" dirty="0" smtClean="0"/>
              <a:t>bus.</a:t>
            </a:r>
            <a:br>
              <a:rPr lang="en-GB" dirty="0" smtClean="0"/>
            </a:br>
            <a:r>
              <a:rPr lang="en-GB" dirty="0" smtClean="0"/>
              <a:t>SEE NEXT SLIDE</a:t>
            </a:r>
          </a:p>
          <a:p>
            <a:pPr marL="457200" indent="-457200">
              <a:buFont typeface="+mj-lt"/>
              <a:buAutoNum type="arabicPeriod"/>
            </a:pPr>
            <a:r>
              <a:rPr lang="en-GB" dirty="0" smtClean="0"/>
              <a:t>The </a:t>
            </a:r>
            <a:r>
              <a:rPr lang="en-GB" dirty="0"/>
              <a:t>READ and WRITE signals are </a:t>
            </a:r>
            <a:r>
              <a:rPr lang="en-GB" dirty="0" smtClean="0"/>
              <a:t>often the </a:t>
            </a:r>
            <a:r>
              <a:rPr lang="en-GB" dirty="0"/>
              <a:t>same line, with the signal asserted for a read and de-asserted for a </a:t>
            </a:r>
            <a:r>
              <a:rPr lang="en-GB" dirty="0" smtClean="0"/>
              <a:t>write (or vice-versa).</a:t>
            </a:r>
          </a:p>
          <a:p>
            <a:pPr marL="457200" indent="-457200">
              <a:buFont typeface="+mj-lt"/>
              <a:buAutoNum type="arabicPeriod"/>
            </a:pPr>
            <a:r>
              <a:rPr lang="en-GB" dirty="0" smtClean="0"/>
              <a:t>Smaller </a:t>
            </a:r>
            <a:r>
              <a:rPr lang="en-GB" dirty="0"/>
              <a:t>die size processor may multiplex signals so that lines for the address and data bus are shared</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33872510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Fetch Timing Revisited</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9" name="Picture 8"/>
          <p:cNvPicPr>
            <a:picLocks noChangeAspect="1"/>
          </p:cNvPicPr>
          <p:nvPr/>
        </p:nvPicPr>
        <p:blipFill>
          <a:blip r:embed="rId2"/>
          <a:stretch>
            <a:fillRect/>
          </a:stretch>
        </p:blipFill>
        <p:spPr>
          <a:xfrm>
            <a:off x="1239890" y="901699"/>
            <a:ext cx="6664220" cy="5054601"/>
          </a:xfrm>
          <a:prstGeom prst="rect">
            <a:avLst/>
          </a:prstGeom>
        </p:spPr>
      </p:pic>
    </p:spTree>
    <p:extLst>
      <p:ext uri="{BB962C8B-B14F-4D97-AF65-F5344CB8AC3E}">
        <p14:creationId xmlns:p14="http://schemas.microsoft.com/office/powerpoint/2010/main" val="205925245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much should an instruction do?</a:t>
            </a:r>
          </a:p>
        </p:txBody>
      </p:sp>
      <p:sp>
        <p:nvSpPr>
          <p:cNvPr id="3" name="Content Placeholder 2"/>
          <p:cNvSpPr>
            <a:spLocks noGrp="1"/>
          </p:cNvSpPr>
          <p:nvPr>
            <p:ph idx="1"/>
          </p:nvPr>
        </p:nvSpPr>
        <p:spPr>
          <a:xfrm>
            <a:off x="1047750" y="1193074"/>
            <a:ext cx="7029450" cy="4645751"/>
          </a:xfrm>
        </p:spPr>
        <p:txBody>
          <a:bodyPr/>
          <a:lstStyle/>
          <a:p>
            <a:pPr marL="0" indent="0">
              <a:buNone/>
            </a:pPr>
            <a:r>
              <a:rPr lang="en-GB" b="1" u="sng" dirty="0" smtClean="0"/>
              <a:t>Direct Addressing</a:t>
            </a:r>
          </a:p>
          <a:p>
            <a:r>
              <a:rPr lang="en-GB" dirty="0" smtClean="0"/>
              <a:t>Take </a:t>
            </a:r>
            <a:r>
              <a:rPr lang="en-GB" dirty="0"/>
              <a:t>the previous example where we saw an 8-bit processor and the load address register instruction 9C to read address 0A30 followed by instruction 40 to load the data word from that address.  This can be converted into one instruction 41, that does both these things </a:t>
            </a:r>
            <a:r>
              <a:rPr lang="en-GB" u="sng" dirty="0"/>
              <a:t>saving one instruction code read</a:t>
            </a:r>
            <a:r>
              <a:rPr lang="en-GB" dirty="0" smtClean="0"/>
              <a:t>. </a:t>
            </a:r>
          </a:p>
          <a:p>
            <a:r>
              <a:rPr lang="en-GB" dirty="0" smtClean="0"/>
              <a:t>When an instruction reads from memory “directly” like this, it is known as direct addressing</a:t>
            </a:r>
          </a:p>
          <a:p>
            <a:endParaRPr lang="en-GB" dirty="0" smtClean="0"/>
          </a:p>
          <a:p>
            <a:endParaRPr lang="en-GB" dirty="0" smtClean="0"/>
          </a:p>
          <a:p>
            <a:endParaRPr lang="en-GB" dirty="0"/>
          </a:p>
          <a:p>
            <a:endParaRPr lang="en-GB" dirty="0" smtClean="0"/>
          </a:p>
          <a:p>
            <a:endParaRPr lang="en-GB" dirty="0"/>
          </a:p>
          <a:p>
            <a:r>
              <a:rPr lang="en-GB" dirty="0" smtClean="0"/>
              <a:t>However, this </a:t>
            </a:r>
            <a:r>
              <a:rPr lang="en-GB" dirty="0"/>
              <a:t>increases the complexity of the control unit </a:t>
            </a:r>
            <a:r>
              <a:rPr lang="en-GB" dirty="0" smtClean="0"/>
              <a:t>logic in the CPU (see later notes).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4247377692"/>
              </p:ext>
            </p:extLst>
          </p:nvPr>
        </p:nvGraphicFramePr>
        <p:xfrm>
          <a:off x="1402080" y="4172500"/>
          <a:ext cx="5547361" cy="1801585"/>
        </p:xfrm>
        <a:graphic>
          <a:graphicData uri="http://schemas.openxmlformats.org/drawingml/2006/table">
            <a:tbl>
              <a:tblPr>
                <a:tableStyleId>{5940675A-B579-460E-94D1-54222C63F5DA}</a:tableStyleId>
              </a:tblPr>
              <a:tblGrid>
                <a:gridCol w="1016310"/>
                <a:gridCol w="1312735"/>
                <a:gridCol w="1016310"/>
                <a:gridCol w="1016310"/>
                <a:gridCol w="1185696"/>
              </a:tblGrid>
              <a:tr h="600529">
                <a:tc>
                  <a:txBody>
                    <a:bodyPr/>
                    <a:lstStyle/>
                    <a:p>
                      <a:pPr algn="ctr" fontAlgn="b"/>
                      <a:r>
                        <a:rPr lang="en-GB" sz="1800" u="none" strike="noStrike" dirty="0">
                          <a:effectLst/>
                        </a:rPr>
                        <a:t>Memory Address</a:t>
                      </a:r>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dirty="0" smtClean="0">
                          <a:effectLst/>
                        </a:rPr>
                        <a:t>Instruction Code</a:t>
                      </a:r>
                      <a:endParaRPr lang="en-GB" sz="1800" b="0" i="0" u="none" strike="noStrike" dirty="0">
                        <a:solidFill>
                          <a:srgbClr val="000000"/>
                        </a:solidFill>
                        <a:effectLst/>
                        <a:latin typeface="Calibri" panose="020F0502020204030204" pitchFamily="34" charset="0"/>
                      </a:endParaRPr>
                    </a:p>
                  </a:txBody>
                  <a:tcPr marL="9525" marR="9525" marT="9525" marB="0" anchor="b"/>
                </a:tc>
                <a:tc rowSpan="5">
                  <a:txBody>
                    <a:bodyPr/>
                    <a:lstStyle/>
                    <a:p>
                      <a:pPr algn="l" fontAlgn="b"/>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dirty="0">
                          <a:effectLst/>
                        </a:rPr>
                        <a:t>Memory Address</a:t>
                      </a:r>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Instruction Code</a:t>
                      </a:r>
                      <a:endParaRPr lang="en-GB" sz="1800" b="0" i="0" u="none" strike="noStrike">
                        <a:solidFill>
                          <a:srgbClr val="000000"/>
                        </a:solidFill>
                        <a:effectLst/>
                        <a:latin typeface="Calibri" panose="020F0502020204030204" pitchFamily="34" charset="0"/>
                      </a:endParaRPr>
                    </a:p>
                  </a:txBody>
                  <a:tcPr marL="9525" marR="9525" marT="9525" marB="0" anchor="b"/>
                </a:tc>
              </a:tr>
              <a:tr h="300264">
                <a:tc>
                  <a:txBody>
                    <a:bodyPr/>
                    <a:lstStyle/>
                    <a:p>
                      <a:pPr algn="ctr" fontAlgn="b"/>
                      <a:r>
                        <a:rPr lang="en-GB" sz="1800" u="none" strike="noStrike">
                          <a:effectLst/>
                        </a:rPr>
                        <a:t>0280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9C</a:t>
                      </a:r>
                      <a:endParaRPr lang="en-GB" sz="1800" b="0" i="0" u="none" strike="noStrike">
                        <a:solidFill>
                          <a:srgbClr val="000000"/>
                        </a:solidFill>
                        <a:effectLst/>
                        <a:latin typeface="Calibri" panose="020F0502020204030204" pitchFamily="34" charset="0"/>
                      </a:endParaRPr>
                    </a:p>
                  </a:txBody>
                  <a:tcPr marL="9525" marR="9525" marT="9525" marB="0" anchor="b"/>
                </a:tc>
                <a:tc vMerge="1">
                  <a:txBody>
                    <a:bodyPr/>
                    <a:lstStyle/>
                    <a:p>
                      <a:pPr algn="l" fontAlgn="b"/>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0280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41</a:t>
                      </a:r>
                      <a:endParaRPr lang="en-GB" sz="1800" b="0" i="0" u="none" strike="noStrike">
                        <a:solidFill>
                          <a:srgbClr val="000000"/>
                        </a:solidFill>
                        <a:effectLst/>
                        <a:latin typeface="Calibri" panose="020F0502020204030204" pitchFamily="34" charset="0"/>
                      </a:endParaRPr>
                    </a:p>
                  </a:txBody>
                  <a:tcPr marL="9525" marR="9525" marT="9525" marB="0" anchor="b"/>
                </a:tc>
              </a:tr>
              <a:tr h="300264">
                <a:tc>
                  <a:txBody>
                    <a:bodyPr/>
                    <a:lstStyle/>
                    <a:p>
                      <a:pPr algn="ctr" fontAlgn="b"/>
                      <a:r>
                        <a:rPr lang="en-GB" sz="1800" u="none" strike="noStrike">
                          <a:effectLst/>
                        </a:rPr>
                        <a:t>0281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0A</a:t>
                      </a:r>
                      <a:endParaRPr lang="en-GB" sz="1800" b="0" i="0" u="none" strike="noStrike">
                        <a:solidFill>
                          <a:srgbClr val="000000"/>
                        </a:solidFill>
                        <a:effectLst/>
                        <a:latin typeface="Calibri" panose="020F0502020204030204" pitchFamily="34" charset="0"/>
                      </a:endParaRPr>
                    </a:p>
                  </a:txBody>
                  <a:tcPr marL="9525" marR="9525" marT="9525" marB="0" anchor="b"/>
                </a:tc>
                <a:tc vMerge="1">
                  <a:txBody>
                    <a:bodyPr/>
                    <a:lstStyle/>
                    <a:p>
                      <a:pPr algn="l" fontAlgn="b"/>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0281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0A</a:t>
                      </a:r>
                      <a:endParaRPr lang="en-GB" sz="1800" b="0" i="0" u="none" strike="noStrike">
                        <a:solidFill>
                          <a:srgbClr val="000000"/>
                        </a:solidFill>
                        <a:effectLst/>
                        <a:latin typeface="Calibri" panose="020F0502020204030204" pitchFamily="34" charset="0"/>
                      </a:endParaRPr>
                    </a:p>
                  </a:txBody>
                  <a:tcPr marL="9525" marR="9525" marT="9525" marB="0" anchor="b"/>
                </a:tc>
              </a:tr>
              <a:tr h="300264">
                <a:tc>
                  <a:txBody>
                    <a:bodyPr/>
                    <a:lstStyle/>
                    <a:p>
                      <a:pPr algn="ctr" fontAlgn="b"/>
                      <a:r>
                        <a:rPr lang="en-GB" sz="1800" u="none" strike="noStrike">
                          <a:effectLst/>
                        </a:rPr>
                        <a:t>0282</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30</a:t>
                      </a:r>
                      <a:endParaRPr lang="en-GB" sz="1800" b="0" i="0" u="none" strike="noStrike">
                        <a:solidFill>
                          <a:srgbClr val="000000"/>
                        </a:solidFill>
                        <a:effectLst/>
                        <a:latin typeface="Calibri" panose="020F0502020204030204" pitchFamily="34" charset="0"/>
                      </a:endParaRPr>
                    </a:p>
                  </a:txBody>
                  <a:tcPr marL="9525" marR="9525" marT="9525" marB="0" anchor="b"/>
                </a:tc>
                <a:tc vMerge="1">
                  <a:txBody>
                    <a:bodyPr/>
                    <a:lstStyle/>
                    <a:p>
                      <a:pPr algn="l" fontAlgn="b"/>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0282</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30</a:t>
                      </a:r>
                      <a:endParaRPr lang="en-GB" sz="1800" b="0" i="0" u="none" strike="noStrike">
                        <a:solidFill>
                          <a:srgbClr val="000000"/>
                        </a:solidFill>
                        <a:effectLst/>
                        <a:latin typeface="Calibri" panose="020F0502020204030204" pitchFamily="34" charset="0"/>
                      </a:endParaRPr>
                    </a:p>
                  </a:txBody>
                  <a:tcPr marL="9525" marR="9525" marT="9525" marB="0" anchor="b"/>
                </a:tc>
              </a:tr>
              <a:tr h="300264">
                <a:tc>
                  <a:txBody>
                    <a:bodyPr/>
                    <a:lstStyle/>
                    <a:p>
                      <a:pPr algn="ctr" fontAlgn="b"/>
                      <a:r>
                        <a:rPr lang="en-GB" sz="1800" u="none" strike="noStrike">
                          <a:effectLst/>
                        </a:rPr>
                        <a:t>0283</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40</a:t>
                      </a:r>
                      <a:endParaRPr lang="en-GB" sz="1800" b="0" i="0" u="none" strike="noStrike">
                        <a:solidFill>
                          <a:srgbClr val="000000"/>
                        </a:solidFill>
                        <a:effectLst/>
                        <a:latin typeface="Calibri" panose="020F0502020204030204" pitchFamily="34" charset="0"/>
                      </a:endParaRPr>
                    </a:p>
                  </a:txBody>
                  <a:tcPr marL="9525" marR="9525" marT="9525" marB="0" anchor="b"/>
                </a:tc>
                <a:tc vMerge="1">
                  <a:txBody>
                    <a:bodyPr/>
                    <a:lstStyle/>
                    <a:p>
                      <a:pPr algn="l" fontAlgn="b"/>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8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6" name="Right Brace 5"/>
          <p:cNvSpPr/>
          <p:nvPr/>
        </p:nvSpPr>
        <p:spPr bwMode="auto">
          <a:xfrm>
            <a:off x="7141029" y="4171405"/>
            <a:ext cx="287383" cy="1828799"/>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7432766" y="4905497"/>
            <a:ext cx="723275" cy="369332"/>
          </a:xfrm>
          <a:prstGeom prst="rect">
            <a:avLst/>
          </a:prstGeom>
          <a:noFill/>
        </p:spPr>
        <p:txBody>
          <a:bodyPr wrap="none" rtlCol="0">
            <a:spAutoFit/>
          </a:bodyPr>
          <a:lstStyle/>
          <a:p>
            <a:r>
              <a:rPr lang="en-GB" dirty="0" smtClean="0"/>
              <a:t>ROM</a:t>
            </a:r>
            <a:endParaRPr lang="en-GB" dirty="0"/>
          </a:p>
        </p:txBody>
      </p:sp>
    </p:spTree>
    <p:extLst>
      <p:ext uri="{BB962C8B-B14F-4D97-AF65-F5344CB8AC3E}">
        <p14:creationId xmlns:p14="http://schemas.microsoft.com/office/powerpoint/2010/main" val="35751511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 Addressing (</a:t>
            </a:r>
            <a:r>
              <a:rPr lang="en-GB" dirty="0" err="1" smtClean="0"/>
              <a:t>Cont</a:t>
            </a:r>
            <a:r>
              <a:rPr lang="en-GB" dirty="0" smtClean="0"/>
              <a:t>)</a:t>
            </a:r>
            <a:endParaRPr lang="en-GB" dirty="0"/>
          </a:p>
        </p:txBody>
      </p:sp>
      <p:sp>
        <p:nvSpPr>
          <p:cNvPr id="3" name="Content Placeholder 2"/>
          <p:cNvSpPr>
            <a:spLocks noGrp="1"/>
          </p:cNvSpPr>
          <p:nvPr>
            <p:ph idx="1"/>
          </p:nvPr>
        </p:nvSpPr>
        <p:spPr/>
        <p:txBody>
          <a:bodyPr>
            <a:normAutofit/>
          </a:bodyPr>
          <a:lstStyle/>
          <a:p>
            <a:r>
              <a:rPr lang="en-GB" dirty="0" smtClean="0"/>
              <a:t>ALSO </a:t>
            </a:r>
            <a:r>
              <a:rPr lang="en-GB" dirty="0"/>
              <a:t>REMEMBER code is stored in ROM so direct addressing can only be used </a:t>
            </a:r>
            <a:r>
              <a:rPr lang="en-GB" u="sng" dirty="0"/>
              <a:t>when the address doesn't change</a:t>
            </a:r>
          </a:p>
          <a:p>
            <a:r>
              <a:rPr lang="en-GB" dirty="0"/>
              <a:t>When using direct addressing this means that the data addresses are fixed and cannot change</a:t>
            </a:r>
          </a:p>
          <a:p>
            <a:r>
              <a:rPr lang="en-GB" dirty="0"/>
              <a:t>However, this is not a problem if we want to “jump” to different locations </a:t>
            </a:r>
            <a:r>
              <a:rPr lang="en-GB" u="sng" dirty="0"/>
              <a:t>in the code </a:t>
            </a:r>
            <a:r>
              <a:rPr lang="en-GB" u="sng" dirty="0" smtClean="0"/>
              <a:t>itself</a:t>
            </a:r>
            <a:r>
              <a:rPr lang="en-GB" dirty="0" smtClean="0"/>
              <a:t> </a:t>
            </a:r>
            <a:endParaRPr lang="en-GB" u="sng" dirty="0"/>
          </a:p>
          <a:p>
            <a:endParaRPr lang="en-GB" dirty="0" smtClean="0"/>
          </a:p>
        </p:txBody>
      </p:sp>
    </p:spTree>
    <p:extLst>
      <p:ext uri="{BB962C8B-B14F-4D97-AF65-F5344CB8AC3E}">
        <p14:creationId xmlns:p14="http://schemas.microsoft.com/office/powerpoint/2010/main" val="214681175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Direct Addressing to Read Data</a:t>
            </a:r>
            <a:endParaRPr lang="en-GB" dirty="0"/>
          </a:p>
        </p:txBody>
      </p:sp>
      <p:sp>
        <p:nvSpPr>
          <p:cNvPr id="3" name="Content Placeholder 2"/>
          <p:cNvSpPr>
            <a:spLocks noGrp="1"/>
          </p:cNvSpPr>
          <p:nvPr>
            <p:ph idx="1"/>
          </p:nvPr>
        </p:nvSpPr>
        <p:spPr/>
        <p:txBody>
          <a:bodyPr>
            <a:normAutofit fontScale="92500"/>
          </a:bodyPr>
          <a:lstStyle/>
          <a:p>
            <a:r>
              <a:rPr lang="en-GB" dirty="0" smtClean="0"/>
              <a:t>Example: Say we want to read a data word from an external device (op code 80) and save it to memory address 0A10</a:t>
            </a:r>
            <a:r>
              <a:rPr lang="en-GB" baseline="-25000" dirty="0" smtClean="0"/>
              <a:t>16</a:t>
            </a:r>
            <a:r>
              <a:rPr lang="en-GB" dirty="0" smtClean="0"/>
              <a:t>. Assuming the instruction to save to a memory location is 61.</a:t>
            </a:r>
          </a:p>
          <a:p>
            <a:endParaRPr lang="en-GB" dirty="0" smtClean="0"/>
          </a:p>
          <a:p>
            <a:r>
              <a:rPr lang="en-GB" dirty="0" smtClean="0"/>
              <a:t>The code would look like this:</a:t>
            </a:r>
          </a:p>
          <a:p>
            <a:endParaRPr lang="en-GB" dirty="0"/>
          </a:p>
          <a:p>
            <a:endParaRPr lang="en-GB" dirty="0" smtClean="0"/>
          </a:p>
          <a:p>
            <a:endParaRPr lang="en-GB" dirty="0"/>
          </a:p>
          <a:p>
            <a:endParaRPr lang="en-GB" dirty="0" smtClean="0"/>
          </a:p>
          <a:p>
            <a:endParaRPr lang="en-GB" dirty="0"/>
          </a:p>
          <a:p>
            <a:r>
              <a:rPr lang="en-GB" dirty="0" smtClean="0"/>
              <a:t>Note: we can only load </a:t>
            </a:r>
            <a:r>
              <a:rPr lang="en-GB" b="1" dirty="0" smtClean="0"/>
              <a:t>one</a:t>
            </a:r>
            <a:r>
              <a:rPr lang="en-GB" dirty="0" smtClean="0"/>
              <a:t> data value and we can’t change address 0A10</a:t>
            </a:r>
            <a:r>
              <a:rPr lang="en-GB" baseline="-25000" dirty="0" smtClean="0"/>
              <a:t>16</a:t>
            </a:r>
            <a:r>
              <a:rPr lang="en-GB" dirty="0" smtClean="0"/>
              <a:t> because it’s stored in ROM. </a:t>
            </a:r>
            <a:endParaRPr lang="en-GB" dirty="0"/>
          </a:p>
        </p:txBody>
      </p:sp>
      <p:graphicFrame>
        <p:nvGraphicFramePr>
          <p:cNvPr id="4" name="Table 3"/>
          <p:cNvGraphicFramePr>
            <a:graphicFrameLocks noGrp="1"/>
          </p:cNvGraphicFramePr>
          <p:nvPr>
            <p:extLst/>
          </p:nvPr>
        </p:nvGraphicFramePr>
        <p:xfrm>
          <a:off x="5076056" y="2996952"/>
          <a:ext cx="1981944" cy="1977390"/>
        </p:xfrm>
        <a:graphic>
          <a:graphicData uri="http://schemas.openxmlformats.org/drawingml/2006/table">
            <a:tbl>
              <a:tblPr>
                <a:tableStyleId>{5940675A-B579-460E-94D1-54222C63F5DA}</a:tableStyleId>
              </a:tblPr>
              <a:tblGrid>
                <a:gridCol w="880864"/>
                <a:gridCol w="1101080"/>
              </a:tblGrid>
              <a:tr h="381000">
                <a:tc>
                  <a:txBody>
                    <a:bodyPr/>
                    <a:lstStyle/>
                    <a:p>
                      <a:pPr algn="l" fontAlgn="b"/>
                      <a:r>
                        <a:rPr lang="en-GB" sz="1800" u="none" strike="noStrike" dirty="0">
                          <a:effectLst/>
                        </a:rPr>
                        <a:t>Memory Address</a:t>
                      </a:r>
                      <a:endParaRPr lang="en-GB" sz="1800" b="0" i="0" u="none" strike="noStrike" dirty="0">
                        <a:solidFill>
                          <a:srgbClr val="000000"/>
                        </a:solidFill>
                        <a:effectLst/>
                        <a:latin typeface="Calibri"/>
                      </a:endParaRPr>
                    </a:p>
                  </a:txBody>
                  <a:tcPr marL="9525" marR="9525" marT="9525" marB="0" anchor="b"/>
                </a:tc>
                <a:tc>
                  <a:txBody>
                    <a:bodyPr/>
                    <a:lstStyle/>
                    <a:p>
                      <a:pPr algn="l" fontAlgn="b"/>
                      <a:r>
                        <a:rPr lang="en-GB" sz="1800" u="none" strike="noStrike" dirty="0">
                          <a:effectLst/>
                        </a:rPr>
                        <a:t>Instruction Code</a:t>
                      </a:r>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0280</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08</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0281</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61</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0282</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0A</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0283</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10</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0284</a:t>
                      </a:r>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dirty="0">
                        <a:solidFill>
                          <a:srgbClr val="000000"/>
                        </a:solidFill>
                        <a:effectLst/>
                        <a:latin typeface="Calibri"/>
                      </a:endParaRPr>
                    </a:p>
                  </a:txBody>
                  <a:tcPr marL="9525" marR="9525" marT="9525" marB="0" anchor="b"/>
                </a:tc>
              </a:tr>
            </a:tbl>
          </a:graphicData>
        </a:graphic>
      </p:graphicFrame>
      <p:sp>
        <p:nvSpPr>
          <p:cNvPr id="5" name="Right Brace 4"/>
          <p:cNvSpPr/>
          <p:nvPr/>
        </p:nvSpPr>
        <p:spPr bwMode="auto">
          <a:xfrm>
            <a:off x="7132320" y="3004457"/>
            <a:ext cx="287383" cy="1976846"/>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a:off x="7424057" y="3808214"/>
            <a:ext cx="723275" cy="369332"/>
          </a:xfrm>
          <a:prstGeom prst="rect">
            <a:avLst/>
          </a:prstGeom>
          <a:noFill/>
        </p:spPr>
        <p:txBody>
          <a:bodyPr wrap="none" rtlCol="0">
            <a:spAutoFit/>
          </a:bodyPr>
          <a:lstStyle/>
          <a:p>
            <a:r>
              <a:rPr lang="en-GB" dirty="0" smtClean="0"/>
              <a:t>ROM</a:t>
            </a:r>
            <a:endParaRPr lang="en-GB" dirty="0"/>
          </a:p>
        </p:txBody>
      </p:sp>
    </p:spTree>
    <p:extLst>
      <p:ext uri="{BB962C8B-B14F-4D97-AF65-F5344CB8AC3E}">
        <p14:creationId xmlns:p14="http://schemas.microsoft.com/office/powerpoint/2010/main" val="226216470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 Addressing (Code Branches)</a:t>
            </a:r>
            <a:endParaRPr lang="en-GB" dirty="0"/>
          </a:p>
        </p:txBody>
      </p:sp>
      <p:sp>
        <p:nvSpPr>
          <p:cNvPr id="3" name="Content Placeholder 2"/>
          <p:cNvSpPr>
            <a:spLocks noGrp="1"/>
          </p:cNvSpPr>
          <p:nvPr>
            <p:ph idx="1"/>
          </p:nvPr>
        </p:nvSpPr>
        <p:spPr/>
        <p:txBody>
          <a:bodyPr>
            <a:normAutofit fontScale="77500" lnSpcReduction="20000"/>
          </a:bodyPr>
          <a:lstStyle/>
          <a:p>
            <a:r>
              <a:rPr lang="en-GB" sz="2800" dirty="0" smtClean="0"/>
              <a:t>Example: Say we want to read a data word from an external device (op code 80) and save it to a data table starting at memory address 0A10</a:t>
            </a:r>
            <a:r>
              <a:rPr lang="en-GB" sz="2800" baseline="-25000" dirty="0" smtClean="0"/>
              <a:t>16</a:t>
            </a:r>
            <a:r>
              <a:rPr lang="en-GB" sz="2800" dirty="0" smtClean="0"/>
              <a:t>. </a:t>
            </a:r>
          </a:p>
          <a:p>
            <a:endParaRPr lang="en-GB" sz="2800" dirty="0" smtClean="0"/>
          </a:p>
          <a:p>
            <a:r>
              <a:rPr lang="en-GB" sz="2800" dirty="0" smtClean="0"/>
              <a:t>For now, we are just reading forever!!</a:t>
            </a:r>
          </a:p>
          <a:p>
            <a:endParaRPr lang="en-GB" sz="2800" dirty="0" smtClean="0"/>
          </a:p>
          <a:p>
            <a:r>
              <a:rPr lang="en-GB" sz="2800" dirty="0" smtClean="0"/>
              <a:t>Assume, the instruction code for:</a:t>
            </a:r>
          </a:p>
          <a:p>
            <a:pPr lvl="1"/>
            <a:r>
              <a:rPr lang="en-GB" sz="2400" dirty="0" smtClean="0"/>
              <a:t> storing the data register into the address specified by the address register is 60</a:t>
            </a:r>
          </a:p>
          <a:p>
            <a:pPr lvl="1"/>
            <a:r>
              <a:rPr lang="en-GB" sz="2400" dirty="0" smtClean="0"/>
              <a:t>Incrementing the value in the address register is E3</a:t>
            </a:r>
          </a:p>
          <a:p>
            <a:pPr lvl="2"/>
            <a:r>
              <a:rPr lang="en-GB" sz="2000" dirty="0" smtClean="0"/>
              <a:t>i.e. point to next address in data table</a:t>
            </a:r>
          </a:p>
          <a:p>
            <a:pPr lvl="1"/>
            <a:r>
              <a:rPr lang="en-GB" sz="2400" dirty="0" smtClean="0"/>
              <a:t>Set the Program Counter to a specific address is BC immediately followed in memory by the required address</a:t>
            </a:r>
            <a:endParaRPr lang="en-GB" sz="2400" dirty="0"/>
          </a:p>
        </p:txBody>
      </p:sp>
    </p:spTree>
    <p:extLst>
      <p:ext uri="{BB962C8B-B14F-4D97-AF65-F5344CB8AC3E}">
        <p14:creationId xmlns:p14="http://schemas.microsoft.com/office/powerpoint/2010/main" val="122651963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 Addressing to form a Loop</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8488495"/>
              </p:ext>
            </p:extLst>
          </p:nvPr>
        </p:nvGraphicFramePr>
        <p:xfrm>
          <a:off x="1577427" y="1953613"/>
          <a:ext cx="2088232" cy="3112770"/>
        </p:xfrm>
        <a:graphic>
          <a:graphicData uri="http://schemas.openxmlformats.org/drawingml/2006/table">
            <a:tbl>
              <a:tblPr>
                <a:tableStyleId>{5940675A-B579-460E-94D1-54222C63F5DA}</a:tableStyleId>
              </a:tblPr>
              <a:tblGrid>
                <a:gridCol w="928103"/>
                <a:gridCol w="1160129"/>
              </a:tblGrid>
              <a:tr h="381000">
                <a:tc>
                  <a:txBody>
                    <a:bodyPr/>
                    <a:lstStyle/>
                    <a:p>
                      <a:pPr algn="l" fontAlgn="b"/>
                      <a:r>
                        <a:rPr lang="en-GB" sz="1800" u="none" strike="noStrike" dirty="0">
                          <a:effectLst/>
                        </a:rPr>
                        <a:t>Memory Address</a:t>
                      </a:r>
                      <a:endParaRPr lang="en-GB" sz="1800" b="0" i="0" u="none" strike="noStrike" dirty="0">
                        <a:solidFill>
                          <a:srgbClr val="000000"/>
                        </a:solidFill>
                        <a:effectLst/>
                        <a:latin typeface="Calibri"/>
                      </a:endParaRPr>
                    </a:p>
                  </a:txBody>
                  <a:tcPr marL="9525" marR="9525" marT="9525" marB="0" anchor="b"/>
                </a:tc>
                <a:tc>
                  <a:txBody>
                    <a:bodyPr/>
                    <a:lstStyle/>
                    <a:p>
                      <a:pPr algn="l" fontAlgn="b"/>
                      <a:r>
                        <a:rPr lang="en-GB" sz="1800" u="none" strike="noStrike">
                          <a:effectLst/>
                        </a:rPr>
                        <a:t>Instruction Code</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0280</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9C</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0281</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0A</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0282</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10</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0283</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08</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0284</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60</a:t>
                      </a:r>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0285</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E3</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0286</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BC</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0287</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02</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0288</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83</a:t>
                      </a:r>
                      <a:endParaRPr lang="en-GB" sz="1800" b="0" i="0" u="none" strike="noStrike" dirty="0">
                        <a:solidFill>
                          <a:srgbClr val="000000"/>
                        </a:solidFill>
                        <a:effectLst/>
                        <a:latin typeface="Calibri"/>
                      </a:endParaRPr>
                    </a:p>
                  </a:txBody>
                  <a:tcPr marL="9525" marR="9525" marT="9525" marB="0" anchor="b"/>
                </a:tc>
              </a:tr>
            </a:tbl>
          </a:graphicData>
        </a:graphic>
      </p:graphicFrame>
      <p:sp>
        <p:nvSpPr>
          <p:cNvPr id="5" name="Right Brace 4"/>
          <p:cNvSpPr/>
          <p:nvPr/>
        </p:nvSpPr>
        <p:spPr>
          <a:xfrm>
            <a:off x="3737667" y="2529677"/>
            <a:ext cx="360040" cy="864096"/>
          </a:xfrm>
          <a:prstGeom prst="rightBrace">
            <a:avLst/>
          </a:prstGeom>
          <a:noFill/>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4169715" y="2457669"/>
            <a:ext cx="2880320" cy="923330"/>
          </a:xfrm>
          <a:prstGeom prst="rect">
            <a:avLst/>
          </a:prstGeom>
          <a:noFill/>
        </p:spPr>
        <p:txBody>
          <a:bodyPr wrap="square" rtlCol="0">
            <a:spAutoFit/>
          </a:bodyPr>
          <a:lstStyle/>
          <a:p>
            <a:r>
              <a:rPr lang="en-GB" dirty="0" smtClean="0"/>
              <a:t>Load address 0A10</a:t>
            </a:r>
            <a:r>
              <a:rPr lang="en-GB" baseline="-25000" dirty="0" smtClean="0"/>
              <a:t>16</a:t>
            </a:r>
            <a:r>
              <a:rPr lang="en-GB" dirty="0" smtClean="0"/>
              <a:t> into address register (data table start)</a:t>
            </a:r>
            <a:endParaRPr lang="en-GB" dirty="0"/>
          </a:p>
        </p:txBody>
      </p:sp>
      <p:sp>
        <p:nvSpPr>
          <p:cNvPr id="7" name="Right Brace 6"/>
          <p:cNvSpPr/>
          <p:nvPr/>
        </p:nvSpPr>
        <p:spPr>
          <a:xfrm>
            <a:off x="3737667" y="3393773"/>
            <a:ext cx="360040" cy="288032"/>
          </a:xfrm>
          <a:prstGeom prst="rightBrace">
            <a:avLst/>
          </a:prstGeom>
          <a:noFill/>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4169714" y="3384481"/>
            <a:ext cx="4774261" cy="369332"/>
          </a:xfrm>
          <a:prstGeom prst="rect">
            <a:avLst/>
          </a:prstGeom>
          <a:noFill/>
        </p:spPr>
        <p:txBody>
          <a:bodyPr wrap="square" rtlCol="0">
            <a:spAutoFit/>
          </a:bodyPr>
          <a:lstStyle/>
          <a:p>
            <a:r>
              <a:rPr lang="en-GB" dirty="0" smtClean="0"/>
              <a:t>Load data from external device to data </a:t>
            </a:r>
            <a:r>
              <a:rPr lang="en-GB" dirty="0" err="1" smtClean="0"/>
              <a:t>reg</a:t>
            </a:r>
            <a:endParaRPr lang="en-GB" dirty="0"/>
          </a:p>
        </p:txBody>
      </p:sp>
      <p:sp>
        <p:nvSpPr>
          <p:cNvPr id="9" name="Right Brace 8"/>
          <p:cNvSpPr/>
          <p:nvPr/>
        </p:nvSpPr>
        <p:spPr>
          <a:xfrm>
            <a:off x="3737667" y="3681805"/>
            <a:ext cx="360040" cy="288032"/>
          </a:xfrm>
          <a:prstGeom prst="rightBrace">
            <a:avLst/>
          </a:prstGeom>
          <a:noFill/>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ight Brace 10"/>
          <p:cNvSpPr/>
          <p:nvPr/>
        </p:nvSpPr>
        <p:spPr>
          <a:xfrm>
            <a:off x="3737667" y="3969837"/>
            <a:ext cx="360040" cy="288032"/>
          </a:xfrm>
          <a:prstGeom prst="rightBrace">
            <a:avLst/>
          </a:prstGeom>
          <a:noFill/>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TextBox 11"/>
          <p:cNvSpPr txBox="1"/>
          <p:nvPr/>
        </p:nvSpPr>
        <p:spPr>
          <a:xfrm>
            <a:off x="4169715" y="3960545"/>
            <a:ext cx="3168352" cy="369332"/>
          </a:xfrm>
          <a:prstGeom prst="rect">
            <a:avLst/>
          </a:prstGeom>
          <a:noFill/>
        </p:spPr>
        <p:txBody>
          <a:bodyPr wrap="square" rtlCol="0">
            <a:spAutoFit/>
          </a:bodyPr>
          <a:lstStyle/>
          <a:p>
            <a:r>
              <a:rPr lang="en-GB" dirty="0" smtClean="0"/>
              <a:t>Increment address register</a:t>
            </a:r>
            <a:endParaRPr lang="en-GB" dirty="0"/>
          </a:p>
        </p:txBody>
      </p:sp>
      <p:sp>
        <p:nvSpPr>
          <p:cNvPr id="13" name="Right Brace 12"/>
          <p:cNvSpPr/>
          <p:nvPr/>
        </p:nvSpPr>
        <p:spPr>
          <a:xfrm>
            <a:off x="3737667" y="4257869"/>
            <a:ext cx="360040" cy="864096"/>
          </a:xfrm>
          <a:prstGeom prst="rightBrace">
            <a:avLst/>
          </a:prstGeom>
          <a:noFill/>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TextBox 13"/>
          <p:cNvSpPr txBox="1"/>
          <p:nvPr/>
        </p:nvSpPr>
        <p:spPr>
          <a:xfrm>
            <a:off x="4169715" y="4255573"/>
            <a:ext cx="2880320" cy="933589"/>
          </a:xfrm>
          <a:prstGeom prst="rect">
            <a:avLst/>
          </a:prstGeom>
          <a:noFill/>
        </p:spPr>
        <p:txBody>
          <a:bodyPr wrap="square" rtlCol="0">
            <a:spAutoFit/>
          </a:bodyPr>
          <a:lstStyle/>
          <a:p>
            <a:r>
              <a:rPr lang="en-GB" dirty="0" smtClean="0"/>
              <a:t>Set Program Counter to address 0283</a:t>
            </a:r>
            <a:r>
              <a:rPr lang="en-GB" baseline="-25000" dirty="0" smtClean="0"/>
              <a:t>16</a:t>
            </a:r>
            <a:r>
              <a:rPr lang="en-GB" dirty="0" smtClean="0"/>
              <a:t> i.e. jump (immediate address)</a:t>
            </a:r>
            <a:endParaRPr lang="en-GB" dirty="0"/>
          </a:p>
        </p:txBody>
      </p:sp>
      <p:sp>
        <p:nvSpPr>
          <p:cNvPr id="16" name="TextBox 15"/>
          <p:cNvSpPr txBox="1"/>
          <p:nvPr/>
        </p:nvSpPr>
        <p:spPr>
          <a:xfrm>
            <a:off x="65260" y="3537789"/>
            <a:ext cx="1008112" cy="923330"/>
          </a:xfrm>
          <a:prstGeom prst="rect">
            <a:avLst/>
          </a:prstGeom>
          <a:noFill/>
        </p:spPr>
        <p:txBody>
          <a:bodyPr wrap="square" rtlCol="0">
            <a:spAutoFit/>
          </a:bodyPr>
          <a:lstStyle/>
          <a:p>
            <a:r>
              <a:rPr lang="en-GB" dirty="0" smtClean="0"/>
              <a:t>Branch to form a Loop</a:t>
            </a:r>
            <a:endParaRPr lang="en-GB" dirty="0"/>
          </a:p>
        </p:txBody>
      </p:sp>
      <p:sp>
        <p:nvSpPr>
          <p:cNvPr id="17" name="Left Brace 16"/>
          <p:cNvSpPr/>
          <p:nvPr/>
        </p:nvSpPr>
        <p:spPr>
          <a:xfrm>
            <a:off x="1145379" y="4461119"/>
            <a:ext cx="432048" cy="588838"/>
          </a:xfrm>
          <a:prstGeom prst="leftBrace">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8" name="Elbow Connector 17"/>
          <p:cNvCxnSpPr>
            <a:stCxn id="17" idx="1"/>
            <a:endCxn id="4" idx="1"/>
          </p:cNvCxnSpPr>
          <p:nvPr/>
        </p:nvCxnSpPr>
        <p:spPr bwMode="auto">
          <a:xfrm rot="10800000" flipH="1">
            <a:off x="1145379" y="3509998"/>
            <a:ext cx="432048" cy="1245540"/>
          </a:xfrm>
          <a:prstGeom prst="bentConnector3">
            <a:avLst>
              <a:gd name="adj1" fmla="val -52911"/>
            </a:avLst>
          </a:prstGeom>
          <a:solidFill>
            <a:schemeClr val="accent1"/>
          </a:solidFill>
          <a:ln w="28575" cap="flat" cmpd="sng" algn="ctr">
            <a:solidFill>
              <a:schemeClr val="tx1"/>
            </a:solidFill>
            <a:prstDash val="solid"/>
            <a:round/>
            <a:headEnd type="none" w="med" len="med"/>
            <a:tailEnd type="triangl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 name="TextBox 18"/>
          <p:cNvSpPr txBox="1"/>
          <p:nvPr/>
        </p:nvSpPr>
        <p:spPr>
          <a:xfrm>
            <a:off x="4169715" y="3672513"/>
            <a:ext cx="4843656" cy="369332"/>
          </a:xfrm>
          <a:prstGeom prst="rect">
            <a:avLst/>
          </a:prstGeom>
          <a:noFill/>
        </p:spPr>
        <p:txBody>
          <a:bodyPr wrap="square" rtlCol="0">
            <a:spAutoFit/>
          </a:bodyPr>
          <a:lstStyle/>
          <a:p>
            <a:r>
              <a:rPr lang="en-GB" dirty="0" smtClean="0"/>
              <a:t>Save data register to address in address </a:t>
            </a:r>
            <a:r>
              <a:rPr lang="en-GB" dirty="0" err="1" smtClean="0"/>
              <a:t>reg</a:t>
            </a:r>
            <a:endParaRPr lang="en-GB" dirty="0"/>
          </a:p>
        </p:txBody>
      </p:sp>
    </p:spTree>
    <p:extLst>
      <p:ext uri="{BB962C8B-B14F-4D97-AF65-F5344CB8AC3E}">
        <p14:creationId xmlns:p14="http://schemas.microsoft.com/office/powerpoint/2010/main" val="328911566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Relative Addressing</a:t>
            </a:r>
            <a:endParaRPr lang="en-GB" dirty="0"/>
          </a:p>
        </p:txBody>
      </p:sp>
      <p:sp>
        <p:nvSpPr>
          <p:cNvPr id="3" name="Content Placeholder 2"/>
          <p:cNvSpPr>
            <a:spLocks noGrp="1"/>
          </p:cNvSpPr>
          <p:nvPr>
            <p:ph idx="1"/>
          </p:nvPr>
        </p:nvSpPr>
        <p:spPr>
          <a:xfrm>
            <a:off x="1047750" y="1463040"/>
            <a:ext cx="7029450" cy="4375785"/>
          </a:xfrm>
        </p:spPr>
        <p:txBody>
          <a:bodyPr>
            <a:normAutofit/>
          </a:bodyPr>
          <a:lstStyle/>
          <a:p>
            <a:r>
              <a:rPr lang="en-GB" dirty="0" smtClean="0"/>
              <a:t>Sometimes it is easier to branch relative to the current Program Counter location (after branch is executed)</a:t>
            </a:r>
          </a:p>
          <a:p>
            <a:pPr lvl="1"/>
            <a:r>
              <a:rPr lang="en-GB" dirty="0" smtClean="0"/>
              <a:t>i.e. the Program Counter is pointing to the next instruction when the offset is applied</a:t>
            </a:r>
          </a:p>
          <a:p>
            <a:r>
              <a:rPr lang="en-GB" dirty="0" smtClean="0"/>
              <a:t>The word immediately following the jump instruction op code is not an address but a signed value indication a +/-offset</a:t>
            </a:r>
            <a:endParaRPr lang="en-GB" dirty="0"/>
          </a:p>
        </p:txBody>
      </p:sp>
      <p:graphicFrame>
        <p:nvGraphicFramePr>
          <p:cNvPr id="5" name="Content Placeholder 3"/>
          <p:cNvGraphicFramePr>
            <a:graphicFrameLocks/>
          </p:cNvGraphicFramePr>
          <p:nvPr>
            <p:extLst>
              <p:ext uri="{D42A27DB-BD31-4B8C-83A1-F6EECF244321}">
                <p14:modId xmlns:p14="http://schemas.microsoft.com/office/powerpoint/2010/main" val="1252711242"/>
              </p:ext>
            </p:extLst>
          </p:nvPr>
        </p:nvGraphicFramePr>
        <p:xfrm>
          <a:off x="1979712" y="3981928"/>
          <a:ext cx="2088232" cy="1977390"/>
        </p:xfrm>
        <a:graphic>
          <a:graphicData uri="http://schemas.openxmlformats.org/drawingml/2006/table">
            <a:tbl>
              <a:tblPr>
                <a:tableStyleId>{5940675A-B579-460E-94D1-54222C63F5DA}</a:tableStyleId>
              </a:tblPr>
              <a:tblGrid>
                <a:gridCol w="928103"/>
                <a:gridCol w="1160129"/>
              </a:tblGrid>
              <a:tr h="381000">
                <a:tc>
                  <a:txBody>
                    <a:bodyPr/>
                    <a:lstStyle/>
                    <a:p>
                      <a:pPr algn="l" fontAlgn="b"/>
                      <a:r>
                        <a:rPr lang="en-GB" sz="1800" u="none" strike="noStrike" dirty="0">
                          <a:effectLst/>
                        </a:rPr>
                        <a:t>Memory Address</a:t>
                      </a:r>
                      <a:endParaRPr lang="en-GB" sz="1800" b="0" i="0" u="none" strike="noStrike" dirty="0">
                        <a:solidFill>
                          <a:srgbClr val="000000"/>
                        </a:solidFill>
                        <a:effectLst/>
                        <a:latin typeface="Calibri"/>
                      </a:endParaRPr>
                    </a:p>
                  </a:txBody>
                  <a:tcPr marL="9525" marR="9525" marT="9525" marB="0" anchor="b"/>
                </a:tc>
                <a:tc>
                  <a:txBody>
                    <a:bodyPr/>
                    <a:lstStyle/>
                    <a:p>
                      <a:pPr algn="l" fontAlgn="b"/>
                      <a:r>
                        <a:rPr lang="en-GB" sz="1800" u="none" strike="noStrike" dirty="0">
                          <a:effectLst/>
                        </a:rPr>
                        <a:t>Instruction Code</a:t>
                      </a:r>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r>
                        <a:rPr lang="en-GB" sz="1800" u="none" strike="noStrike" dirty="0" smtClean="0">
                          <a:effectLst/>
                        </a:rPr>
                        <a:t>0283</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smtClean="0">
                          <a:effectLst/>
                        </a:rPr>
                        <a:t>??</a:t>
                      </a:r>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r>
                        <a:rPr lang="en-GB" sz="1800" u="none" strike="noStrike" dirty="0">
                          <a:effectLst/>
                        </a:rPr>
                        <a:t>0286</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BC</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dirty="0">
                          <a:effectLst/>
                        </a:rPr>
                        <a:t>0287</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smtClean="0">
                          <a:effectLst/>
                        </a:rPr>
                        <a:t>FB</a:t>
                      </a:r>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r>
                        <a:rPr lang="en-GB" sz="1800" b="0" i="0" u="none" strike="noStrike" dirty="0" smtClean="0">
                          <a:solidFill>
                            <a:srgbClr val="000000"/>
                          </a:solidFill>
                          <a:effectLst/>
                          <a:latin typeface="Helvetica" panose="020B0604020202020204" pitchFamily="34" charset="0"/>
                          <a:cs typeface="Helvetica" panose="020B0604020202020204" pitchFamily="34" charset="0"/>
                        </a:rPr>
                        <a:t>0288</a:t>
                      </a:r>
                      <a:endParaRPr lang="en-GB" sz="1800" b="0" i="0" u="none" strike="noStrike" dirty="0">
                        <a:solidFill>
                          <a:srgbClr val="000000"/>
                        </a:solidFill>
                        <a:effectLst/>
                        <a:latin typeface="Helvetica" panose="020B0604020202020204" pitchFamily="34" charset="0"/>
                        <a:cs typeface="Helvetica" panose="020B0604020202020204" pitchFamily="34" charset="0"/>
                      </a:endParaRPr>
                    </a:p>
                  </a:txBody>
                  <a:tcPr marL="9525" marR="9525" marT="9525" marB="0" anchor="b"/>
                </a:tc>
                <a:tc>
                  <a:txBody>
                    <a:bodyPr/>
                    <a:lstStyle/>
                    <a:p>
                      <a:pPr algn="ctr" fontAlgn="b"/>
                      <a:r>
                        <a:rPr lang="en-GB" sz="1800" b="0" i="0" u="none" strike="noStrike" dirty="0" smtClean="0">
                          <a:solidFill>
                            <a:srgbClr val="000000"/>
                          </a:solidFill>
                          <a:effectLst/>
                          <a:latin typeface="Calibri"/>
                        </a:rPr>
                        <a:t>??</a:t>
                      </a:r>
                      <a:endParaRPr lang="en-GB" sz="1800" b="0" i="0" u="none" strike="noStrike" dirty="0">
                        <a:solidFill>
                          <a:srgbClr val="000000"/>
                        </a:solidFill>
                        <a:effectLst/>
                        <a:latin typeface="Calibri"/>
                      </a:endParaRPr>
                    </a:p>
                  </a:txBody>
                  <a:tcPr marL="9525" marR="9525" marT="9525" marB="0" anchor="b"/>
                </a:tc>
              </a:tr>
            </a:tbl>
          </a:graphicData>
        </a:graphic>
      </p:graphicFrame>
      <p:graphicFrame>
        <p:nvGraphicFramePr>
          <p:cNvPr id="6" name="Content Placeholder 3"/>
          <p:cNvGraphicFramePr>
            <a:graphicFrameLocks/>
          </p:cNvGraphicFramePr>
          <p:nvPr>
            <p:extLst>
              <p:ext uri="{D42A27DB-BD31-4B8C-83A1-F6EECF244321}">
                <p14:modId xmlns:p14="http://schemas.microsoft.com/office/powerpoint/2010/main" val="3925119720"/>
              </p:ext>
            </p:extLst>
          </p:nvPr>
        </p:nvGraphicFramePr>
        <p:xfrm>
          <a:off x="5940152" y="3981928"/>
          <a:ext cx="2088232" cy="1977390"/>
        </p:xfrm>
        <a:graphic>
          <a:graphicData uri="http://schemas.openxmlformats.org/drawingml/2006/table">
            <a:tbl>
              <a:tblPr>
                <a:tableStyleId>{5940675A-B579-460E-94D1-54222C63F5DA}</a:tableStyleId>
              </a:tblPr>
              <a:tblGrid>
                <a:gridCol w="928103"/>
                <a:gridCol w="1160129"/>
              </a:tblGrid>
              <a:tr h="381000">
                <a:tc>
                  <a:txBody>
                    <a:bodyPr/>
                    <a:lstStyle/>
                    <a:p>
                      <a:pPr algn="l" fontAlgn="b"/>
                      <a:r>
                        <a:rPr lang="en-GB" sz="1800" u="none" strike="noStrike" dirty="0">
                          <a:effectLst/>
                        </a:rPr>
                        <a:t>Memory Address</a:t>
                      </a:r>
                      <a:endParaRPr lang="en-GB" sz="1800" b="0" i="0" u="none" strike="noStrike" dirty="0">
                        <a:solidFill>
                          <a:srgbClr val="000000"/>
                        </a:solidFill>
                        <a:effectLst/>
                        <a:latin typeface="Calibri"/>
                      </a:endParaRPr>
                    </a:p>
                  </a:txBody>
                  <a:tcPr marL="9525" marR="9525" marT="9525" marB="0" anchor="b"/>
                </a:tc>
                <a:tc>
                  <a:txBody>
                    <a:bodyPr/>
                    <a:lstStyle/>
                    <a:p>
                      <a:pPr algn="l" fontAlgn="b"/>
                      <a:r>
                        <a:rPr lang="en-GB" sz="1800" u="none" strike="noStrike">
                          <a:effectLst/>
                        </a:rPr>
                        <a:t>Instruction Code</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dirty="0">
                          <a:effectLst/>
                        </a:rPr>
                        <a:t>0286</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BC</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dirty="0">
                          <a:effectLst/>
                        </a:rPr>
                        <a:t>0287</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b="0" i="0" u="none" strike="noStrike" dirty="0" smtClean="0">
                          <a:solidFill>
                            <a:schemeClr val="tx1"/>
                          </a:solidFill>
                          <a:effectLst/>
                          <a:latin typeface="+mn-lt"/>
                        </a:rPr>
                        <a:t>05</a:t>
                      </a:r>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r>
                        <a:rPr lang="en-GB" sz="1800" b="0" i="0" u="none" strike="noStrike" dirty="0" smtClean="0">
                          <a:solidFill>
                            <a:srgbClr val="000000"/>
                          </a:solidFill>
                          <a:effectLst/>
                          <a:latin typeface="Calibri"/>
                        </a:rPr>
                        <a:t>0288</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b="0" i="0" u="none" strike="noStrike" dirty="0" smtClean="0">
                          <a:solidFill>
                            <a:srgbClr val="000000"/>
                          </a:solidFill>
                          <a:effectLst/>
                          <a:latin typeface="Calibri"/>
                        </a:rPr>
                        <a:t>??</a:t>
                      </a:r>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r>
                        <a:rPr lang="en-GB" sz="1800" u="none" strike="noStrike" dirty="0" smtClean="0">
                          <a:effectLst/>
                        </a:rPr>
                        <a:t>028D</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smtClean="0">
                          <a:effectLst/>
                        </a:rPr>
                        <a:t>??</a:t>
                      </a:r>
                      <a:endParaRPr lang="en-GB" sz="1800" b="0" i="0" u="none" strike="noStrike" dirty="0">
                        <a:solidFill>
                          <a:srgbClr val="000000"/>
                        </a:solidFill>
                        <a:effectLst/>
                        <a:latin typeface="Calibri"/>
                      </a:endParaRPr>
                    </a:p>
                  </a:txBody>
                  <a:tcPr marL="9525" marR="9525" marT="9525" marB="0" anchor="b"/>
                </a:tc>
              </a:tr>
            </a:tbl>
          </a:graphicData>
        </a:graphic>
      </p:graphicFrame>
      <p:sp>
        <p:nvSpPr>
          <p:cNvPr id="8" name="Left Bracket 7"/>
          <p:cNvSpPr/>
          <p:nvPr/>
        </p:nvSpPr>
        <p:spPr>
          <a:xfrm>
            <a:off x="5580112" y="5206064"/>
            <a:ext cx="360040" cy="648072"/>
          </a:xfrm>
          <a:prstGeom prst="leftBracket">
            <a:avLst/>
          </a:prstGeom>
          <a:ln w="25400">
            <a:solidFill>
              <a:schemeClr val="tx1"/>
            </a:solidFill>
            <a:headEnd type="triangle" w="lg" len="lg"/>
            <a:tailEnd type="none"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TextBox 8"/>
          <p:cNvSpPr txBox="1"/>
          <p:nvPr/>
        </p:nvSpPr>
        <p:spPr>
          <a:xfrm>
            <a:off x="4703278" y="5412796"/>
            <a:ext cx="764953" cy="369332"/>
          </a:xfrm>
          <a:prstGeom prst="rect">
            <a:avLst/>
          </a:prstGeom>
          <a:noFill/>
        </p:spPr>
        <p:txBody>
          <a:bodyPr wrap="none" rtlCol="0">
            <a:spAutoFit/>
          </a:bodyPr>
          <a:lstStyle/>
          <a:p>
            <a:r>
              <a:rPr lang="en-GB" dirty="0" smtClean="0"/>
              <a:t>PC + 5</a:t>
            </a:r>
            <a:endParaRPr lang="en-GB" dirty="0"/>
          </a:p>
        </p:txBody>
      </p:sp>
      <p:sp>
        <p:nvSpPr>
          <p:cNvPr id="10" name="Left Bracket 9"/>
          <p:cNvSpPr/>
          <p:nvPr/>
        </p:nvSpPr>
        <p:spPr>
          <a:xfrm>
            <a:off x="1547664" y="4702008"/>
            <a:ext cx="360040" cy="1152128"/>
          </a:xfrm>
          <a:prstGeom prst="leftBracket">
            <a:avLst/>
          </a:prstGeom>
          <a:ln w="25400">
            <a:solidFill>
              <a:schemeClr val="tx1"/>
            </a:solidFill>
            <a:headEnd type="none" w="lg" len="lg"/>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459234" y="5093406"/>
            <a:ext cx="976549" cy="369332"/>
          </a:xfrm>
          <a:prstGeom prst="rect">
            <a:avLst/>
          </a:prstGeom>
          <a:noFill/>
        </p:spPr>
        <p:txBody>
          <a:bodyPr wrap="none" rtlCol="0">
            <a:spAutoFit/>
          </a:bodyPr>
          <a:lstStyle/>
          <a:p>
            <a:r>
              <a:rPr lang="en-GB" dirty="0" smtClean="0"/>
              <a:t>PC + (-5)</a:t>
            </a:r>
            <a:endParaRPr lang="en-GB" dirty="0"/>
          </a:p>
        </p:txBody>
      </p:sp>
      <p:sp>
        <p:nvSpPr>
          <p:cNvPr id="4" name="TextBox 3"/>
          <p:cNvSpPr txBox="1"/>
          <p:nvPr/>
        </p:nvSpPr>
        <p:spPr>
          <a:xfrm>
            <a:off x="2085174" y="6087983"/>
            <a:ext cx="2153154" cy="369332"/>
          </a:xfrm>
          <a:prstGeom prst="rect">
            <a:avLst/>
          </a:prstGeom>
          <a:noFill/>
        </p:spPr>
        <p:txBody>
          <a:bodyPr wrap="none" rtlCol="0">
            <a:spAutoFit/>
          </a:bodyPr>
          <a:lstStyle/>
          <a:p>
            <a:r>
              <a:rPr lang="en-GB" i="1" dirty="0" smtClean="0"/>
              <a:t>Remember FB = -5</a:t>
            </a:r>
            <a:endParaRPr lang="en-GB" i="1" dirty="0"/>
          </a:p>
        </p:txBody>
      </p:sp>
    </p:spTree>
    <p:extLst>
      <p:ext uri="{BB962C8B-B14F-4D97-AF65-F5344CB8AC3E}">
        <p14:creationId xmlns:p14="http://schemas.microsoft.com/office/powerpoint/2010/main" val="172689529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Relative Addressing to form a Loop</a:t>
            </a:r>
            <a:endParaRPr lang="en-GB" dirty="0"/>
          </a:p>
        </p:txBody>
      </p:sp>
      <p:graphicFrame>
        <p:nvGraphicFramePr>
          <p:cNvPr id="4" name="Content Placeholder 3"/>
          <p:cNvGraphicFramePr>
            <a:graphicFrameLocks/>
          </p:cNvGraphicFramePr>
          <p:nvPr>
            <p:extLst>
              <p:ext uri="{D42A27DB-BD31-4B8C-83A1-F6EECF244321}">
                <p14:modId xmlns:p14="http://schemas.microsoft.com/office/powerpoint/2010/main" val="1220853311"/>
              </p:ext>
            </p:extLst>
          </p:nvPr>
        </p:nvGraphicFramePr>
        <p:xfrm>
          <a:off x="2239279" y="1768426"/>
          <a:ext cx="2088232" cy="2828925"/>
        </p:xfrm>
        <a:graphic>
          <a:graphicData uri="http://schemas.openxmlformats.org/drawingml/2006/table">
            <a:tbl>
              <a:tblPr>
                <a:tableStyleId>{5940675A-B579-460E-94D1-54222C63F5DA}</a:tableStyleId>
              </a:tblPr>
              <a:tblGrid>
                <a:gridCol w="928103"/>
                <a:gridCol w="1160129"/>
              </a:tblGrid>
              <a:tr h="381000">
                <a:tc>
                  <a:txBody>
                    <a:bodyPr/>
                    <a:lstStyle/>
                    <a:p>
                      <a:pPr algn="l" fontAlgn="b"/>
                      <a:r>
                        <a:rPr lang="en-GB" sz="1800" u="none" strike="noStrike" dirty="0">
                          <a:effectLst/>
                        </a:rPr>
                        <a:t>Memory Address</a:t>
                      </a:r>
                      <a:endParaRPr lang="en-GB" sz="1800" b="0" i="0" u="none" strike="noStrike" dirty="0">
                        <a:solidFill>
                          <a:srgbClr val="000000"/>
                        </a:solidFill>
                        <a:effectLst/>
                        <a:latin typeface="Calibri"/>
                      </a:endParaRPr>
                    </a:p>
                  </a:txBody>
                  <a:tcPr marL="9525" marR="9525" marT="9525" marB="0" anchor="b"/>
                </a:tc>
                <a:tc>
                  <a:txBody>
                    <a:bodyPr/>
                    <a:lstStyle/>
                    <a:p>
                      <a:pPr algn="l" fontAlgn="b"/>
                      <a:r>
                        <a:rPr lang="en-GB" sz="1800" u="none" strike="noStrike">
                          <a:effectLst/>
                        </a:rPr>
                        <a:t>Instruction Code</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0280</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9C</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0281</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0A</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0282</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10</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0283</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08</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0284</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60</a:t>
                      </a:r>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0285</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E3</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0286</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BC</a:t>
                      </a:r>
                      <a:endParaRPr lang="en-GB" sz="1800" b="0" i="0" u="none" strike="noStrike">
                        <a:solidFill>
                          <a:srgbClr val="000000"/>
                        </a:solidFill>
                        <a:effectLst/>
                        <a:latin typeface="Calibri"/>
                      </a:endParaRPr>
                    </a:p>
                  </a:txBody>
                  <a:tcPr marL="9525" marR="9525" marT="9525" marB="0" anchor="b"/>
                </a:tc>
              </a:tr>
              <a:tr h="190500">
                <a:tc>
                  <a:txBody>
                    <a:bodyPr/>
                    <a:lstStyle/>
                    <a:p>
                      <a:pPr algn="ctr" fontAlgn="b"/>
                      <a:r>
                        <a:rPr lang="en-GB" sz="1800" u="none" strike="noStrike">
                          <a:effectLst/>
                        </a:rPr>
                        <a:t>0287</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smtClean="0">
                          <a:effectLst/>
                        </a:rPr>
                        <a:t>FB</a:t>
                      </a:r>
                      <a:endParaRPr lang="en-GB" sz="1800" b="0" i="0" u="none" strike="noStrike" dirty="0">
                        <a:solidFill>
                          <a:srgbClr val="000000"/>
                        </a:solidFill>
                        <a:effectLst/>
                        <a:latin typeface="Calibri"/>
                      </a:endParaRPr>
                    </a:p>
                  </a:txBody>
                  <a:tcPr marL="9525" marR="9525" marT="9525" marB="0" anchor="b"/>
                </a:tc>
              </a:tr>
            </a:tbl>
          </a:graphicData>
        </a:graphic>
      </p:graphicFrame>
      <p:sp>
        <p:nvSpPr>
          <p:cNvPr id="5" name="Right Brace 4"/>
          <p:cNvSpPr/>
          <p:nvPr/>
        </p:nvSpPr>
        <p:spPr>
          <a:xfrm>
            <a:off x="4399519" y="2344490"/>
            <a:ext cx="360040" cy="864096"/>
          </a:xfrm>
          <a:prstGeom prst="rightBrace">
            <a:avLst/>
          </a:prstGeom>
          <a:no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4831567" y="2490247"/>
            <a:ext cx="2880320" cy="656590"/>
          </a:xfrm>
          <a:prstGeom prst="rect">
            <a:avLst/>
          </a:prstGeom>
          <a:noFill/>
        </p:spPr>
        <p:txBody>
          <a:bodyPr wrap="square" rtlCol="0">
            <a:spAutoFit/>
          </a:bodyPr>
          <a:lstStyle/>
          <a:p>
            <a:r>
              <a:rPr lang="en-GB" dirty="0" smtClean="0"/>
              <a:t>Load address 0A10</a:t>
            </a:r>
            <a:r>
              <a:rPr lang="en-GB" baseline="-25000" dirty="0" smtClean="0"/>
              <a:t>16</a:t>
            </a:r>
            <a:r>
              <a:rPr lang="en-GB" dirty="0" smtClean="0"/>
              <a:t> into address register</a:t>
            </a:r>
            <a:endParaRPr lang="en-GB" dirty="0"/>
          </a:p>
        </p:txBody>
      </p:sp>
      <p:sp>
        <p:nvSpPr>
          <p:cNvPr id="7" name="Right Brace 6"/>
          <p:cNvSpPr/>
          <p:nvPr/>
        </p:nvSpPr>
        <p:spPr>
          <a:xfrm>
            <a:off x="4399519" y="3208586"/>
            <a:ext cx="360040" cy="288032"/>
          </a:xfrm>
          <a:prstGeom prst="rightBrace">
            <a:avLst/>
          </a:prstGeom>
          <a:no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4788023" y="3182889"/>
            <a:ext cx="3798627" cy="369332"/>
          </a:xfrm>
          <a:prstGeom prst="rect">
            <a:avLst/>
          </a:prstGeom>
          <a:noFill/>
        </p:spPr>
        <p:txBody>
          <a:bodyPr wrap="square" rtlCol="0">
            <a:spAutoFit/>
          </a:bodyPr>
          <a:lstStyle/>
          <a:p>
            <a:r>
              <a:rPr lang="en-GB" dirty="0" smtClean="0"/>
              <a:t>Load data from external device</a:t>
            </a:r>
            <a:endParaRPr lang="en-GB" dirty="0"/>
          </a:p>
        </p:txBody>
      </p:sp>
      <p:sp>
        <p:nvSpPr>
          <p:cNvPr id="9" name="Right Brace 8"/>
          <p:cNvSpPr/>
          <p:nvPr/>
        </p:nvSpPr>
        <p:spPr>
          <a:xfrm>
            <a:off x="4399519" y="3496618"/>
            <a:ext cx="360040" cy="288032"/>
          </a:xfrm>
          <a:prstGeom prst="rightBrace">
            <a:avLst/>
          </a:prstGeom>
          <a:no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Box 9"/>
          <p:cNvSpPr txBox="1"/>
          <p:nvPr/>
        </p:nvSpPr>
        <p:spPr>
          <a:xfrm>
            <a:off x="4831567" y="3487326"/>
            <a:ext cx="3168352" cy="369332"/>
          </a:xfrm>
          <a:prstGeom prst="rect">
            <a:avLst/>
          </a:prstGeom>
          <a:noFill/>
        </p:spPr>
        <p:txBody>
          <a:bodyPr wrap="square" rtlCol="0">
            <a:spAutoFit/>
          </a:bodyPr>
          <a:lstStyle/>
          <a:p>
            <a:r>
              <a:rPr lang="en-GB" dirty="0" smtClean="0"/>
              <a:t>Save data register to address</a:t>
            </a:r>
            <a:endParaRPr lang="en-GB" dirty="0"/>
          </a:p>
        </p:txBody>
      </p:sp>
      <p:sp>
        <p:nvSpPr>
          <p:cNvPr id="11" name="Right Brace 10"/>
          <p:cNvSpPr/>
          <p:nvPr/>
        </p:nvSpPr>
        <p:spPr>
          <a:xfrm>
            <a:off x="4399519" y="3784650"/>
            <a:ext cx="360040" cy="288032"/>
          </a:xfrm>
          <a:prstGeom prst="rightBrace">
            <a:avLst/>
          </a:prstGeom>
          <a:no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TextBox 11"/>
          <p:cNvSpPr txBox="1"/>
          <p:nvPr/>
        </p:nvSpPr>
        <p:spPr>
          <a:xfrm>
            <a:off x="4831567" y="3775358"/>
            <a:ext cx="3168352" cy="369332"/>
          </a:xfrm>
          <a:prstGeom prst="rect">
            <a:avLst/>
          </a:prstGeom>
          <a:noFill/>
        </p:spPr>
        <p:txBody>
          <a:bodyPr wrap="square" rtlCol="0">
            <a:spAutoFit/>
          </a:bodyPr>
          <a:lstStyle/>
          <a:p>
            <a:r>
              <a:rPr lang="en-GB" dirty="0" smtClean="0"/>
              <a:t>Increment address register</a:t>
            </a:r>
            <a:endParaRPr lang="en-GB" dirty="0"/>
          </a:p>
        </p:txBody>
      </p:sp>
      <p:sp>
        <p:nvSpPr>
          <p:cNvPr id="13" name="Right Brace 12"/>
          <p:cNvSpPr/>
          <p:nvPr/>
        </p:nvSpPr>
        <p:spPr>
          <a:xfrm>
            <a:off x="4399519" y="4072682"/>
            <a:ext cx="360040" cy="612551"/>
          </a:xfrm>
          <a:prstGeom prst="rightBrace">
            <a:avLst/>
          </a:prstGeom>
          <a:no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TextBox 13"/>
          <p:cNvSpPr txBox="1"/>
          <p:nvPr/>
        </p:nvSpPr>
        <p:spPr>
          <a:xfrm>
            <a:off x="4831567" y="4096514"/>
            <a:ext cx="3168352" cy="646331"/>
          </a:xfrm>
          <a:prstGeom prst="rect">
            <a:avLst/>
          </a:prstGeom>
          <a:noFill/>
        </p:spPr>
        <p:txBody>
          <a:bodyPr wrap="square" rtlCol="0">
            <a:spAutoFit/>
          </a:bodyPr>
          <a:lstStyle/>
          <a:p>
            <a:r>
              <a:rPr lang="en-GB" dirty="0" smtClean="0"/>
              <a:t>Set Program Counter to address 0283</a:t>
            </a:r>
            <a:r>
              <a:rPr lang="en-GB" baseline="-25000" dirty="0" smtClean="0"/>
              <a:t>16</a:t>
            </a:r>
            <a:r>
              <a:rPr lang="en-GB" dirty="0" smtClean="0"/>
              <a:t> by adding -5</a:t>
            </a:r>
            <a:endParaRPr lang="en-GB" dirty="0"/>
          </a:p>
        </p:txBody>
      </p:sp>
      <p:sp>
        <p:nvSpPr>
          <p:cNvPr id="15" name="Left Bracket 14"/>
          <p:cNvSpPr/>
          <p:nvPr/>
        </p:nvSpPr>
        <p:spPr>
          <a:xfrm>
            <a:off x="1807231" y="3280594"/>
            <a:ext cx="432048" cy="1142548"/>
          </a:xfrm>
          <a:prstGeom prst="leftBracket">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6" name="TextBox 15"/>
          <p:cNvSpPr txBox="1"/>
          <p:nvPr/>
        </p:nvSpPr>
        <p:spPr>
          <a:xfrm>
            <a:off x="727112" y="3352602"/>
            <a:ext cx="1008112" cy="923330"/>
          </a:xfrm>
          <a:prstGeom prst="rect">
            <a:avLst/>
          </a:prstGeom>
          <a:noFill/>
        </p:spPr>
        <p:txBody>
          <a:bodyPr wrap="square" rtlCol="0">
            <a:spAutoFit/>
          </a:bodyPr>
          <a:lstStyle/>
          <a:p>
            <a:r>
              <a:rPr lang="en-GB" dirty="0" smtClean="0"/>
              <a:t>Branch to form a Loop</a:t>
            </a:r>
            <a:endParaRPr lang="en-GB" dirty="0"/>
          </a:p>
        </p:txBody>
      </p:sp>
      <p:sp>
        <p:nvSpPr>
          <p:cNvPr id="18" name="TextBox 17"/>
          <p:cNvSpPr txBox="1"/>
          <p:nvPr/>
        </p:nvSpPr>
        <p:spPr>
          <a:xfrm>
            <a:off x="892163" y="5413942"/>
            <a:ext cx="7416824" cy="646331"/>
          </a:xfrm>
          <a:prstGeom prst="rect">
            <a:avLst/>
          </a:prstGeom>
          <a:noFill/>
        </p:spPr>
        <p:txBody>
          <a:bodyPr wrap="square" rtlCol="0">
            <a:spAutoFit/>
          </a:bodyPr>
          <a:lstStyle/>
          <a:p>
            <a:r>
              <a:rPr lang="en-GB" dirty="0" smtClean="0"/>
              <a:t>Note: When instruction BC is executed, the Program Counter finishes at 0288</a:t>
            </a:r>
            <a:r>
              <a:rPr lang="en-GB" baseline="-25000" dirty="0" smtClean="0"/>
              <a:t>16</a:t>
            </a:r>
            <a:r>
              <a:rPr lang="en-GB" dirty="0" smtClean="0"/>
              <a:t>, hence subtract 5</a:t>
            </a:r>
            <a:endParaRPr lang="en-GB" dirty="0"/>
          </a:p>
        </p:txBody>
      </p:sp>
    </p:spTree>
    <p:extLst>
      <p:ext uri="{BB962C8B-B14F-4D97-AF65-F5344CB8AC3E}">
        <p14:creationId xmlns:p14="http://schemas.microsoft.com/office/powerpoint/2010/main" val="171031713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Increment Instruction Timing</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7" name="Content Placeholder 2"/>
          <p:cNvSpPr>
            <a:spLocks noGrp="1"/>
          </p:cNvSpPr>
          <p:nvPr>
            <p:ph idx="1"/>
          </p:nvPr>
        </p:nvSpPr>
        <p:spPr>
          <a:xfrm>
            <a:off x="1047750" y="4911634"/>
            <a:ext cx="7029450" cy="1406159"/>
          </a:xfrm>
        </p:spPr>
        <p:txBody>
          <a:bodyPr/>
          <a:lstStyle/>
          <a:p>
            <a:r>
              <a:rPr lang="en-GB" dirty="0" smtClean="0"/>
              <a:t>Note 1: The instruction takes one clock cycle to execute</a:t>
            </a:r>
          </a:p>
          <a:p>
            <a:r>
              <a:rPr lang="en-GB" dirty="0" smtClean="0"/>
              <a:t>Note 2: the number of clock cycles taken to execute an instruction code varies i.e. some instructions take longer to execute than others</a:t>
            </a:r>
            <a:endParaRPr lang="en-GB" dirty="0"/>
          </a:p>
        </p:txBody>
      </p:sp>
      <p:pic>
        <p:nvPicPr>
          <p:cNvPr id="11" name="Picture 10"/>
          <p:cNvPicPr>
            <a:picLocks noChangeAspect="1"/>
          </p:cNvPicPr>
          <p:nvPr/>
        </p:nvPicPr>
        <p:blipFill>
          <a:blip r:embed="rId2"/>
          <a:stretch>
            <a:fillRect/>
          </a:stretch>
        </p:blipFill>
        <p:spPr>
          <a:xfrm>
            <a:off x="257175" y="989693"/>
            <a:ext cx="8683962" cy="3591016"/>
          </a:xfrm>
          <a:prstGeom prst="rect">
            <a:avLst/>
          </a:prstGeom>
        </p:spPr>
      </p:pic>
    </p:spTree>
    <p:extLst>
      <p:ext uri="{BB962C8B-B14F-4D97-AF65-F5344CB8AC3E}">
        <p14:creationId xmlns:p14="http://schemas.microsoft.com/office/powerpoint/2010/main" val="128660468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Programming the Control Unit</a:t>
            </a:r>
            <a:endParaRPr lang="en-GB" dirty="0"/>
          </a:p>
        </p:txBody>
      </p:sp>
      <p:sp>
        <p:nvSpPr>
          <p:cNvPr id="3" name="Content Placeholder 2"/>
          <p:cNvSpPr>
            <a:spLocks noGrp="1"/>
          </p:cNvSpPr>
          <p:nvPr>
            <p:ph idx="1"/>
          </p:nvPr>
        </p:nvSpPr>
        <p:spPr>
          <a:xfrm>
            <a:off x="1047750" y="1018903"/>
            <a:ext cx="7029450" cy="4819922"/>
          </a:xfrm>
        </p:spPr>
        <p:txBody>
          <a:bodyPr/>
          <a:lstStyle/>
          <a:p>
            <a:r>
              <a:rPr lang="en-GB" dirty="0" smtClean="0"/>
              <a:t>The CPU consists of a number of logic elements, activated by sequence of “enable” signals</a:t>
            </a:r>
          </a:p>
          <a:p>
            <a:r>
              <a:rPr lang="en-GB" dirty="0" smtClean="0"/>
              <a:t>Example: Complement the value in the data register (accumulator). Requires 5 steps</a:t>
            </a:r>
          </a:p>
          <a:p>
            <a:r>
              <a:rPr lang="en-GB" dirty="0" smtClean="0"/>
              <a:t>Assume we start with value 10110101 in accumulator (data register)</a:t>
            </a:r>
          </a:p>
          <a:p>
            <a:endParaRPr lang="en-GB" dirty="0"/>
          </a:p>
        </p:txBody>
      </p:sp>
      <p:pic>
        <p:nvPicPr>
          <p:cNvPr id="10" name="Picture 9"/>
          <p:cNvPicPr>
            <a:picLocks noChangeAspect="1"/>
          </p:cNvPicPr>
          <p:nvPr/>
        </p:nvPicPr>
        <p:blipFill>
          <a:blip r:embed="rId2"/>
          <a:stretch>
            <a:fillRect/>
          </a:stretch>
        </p:blipFill>
        <p:spPr>
          <a:xfrm>
            <a:off x="1379518" y="3137264"/>
            <a:ext cx="6365914" cy="3516085"/>
          </a:xfrm>
          <a:prstGeom prst="rect">
            <a:avLst/>
          </a:prstGeom>
        </p:spPr>
      </p:pic>
    </p:spTree>
    <p:extLst>
      <p:ext uri="{BB962C8B-B14F-4D97-AF65-F5344CB8AC3E}">
        <p14:creationId xmlns:p14="http://schemas.microsoft.com/office/powerpoint/2010/main" val="144648855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Step 1: Move contents of data register to data bus</a:t>
            </a:r>
            <a:endParaRPr lang="en-GB" dirty="0"/>
          </a:p>
        </p:txBody>
      </p:sp>
      <p:sp>
        <p:nvSpPr>
          <p:cNvPr id="3" name="Content Placeholder 2"/>
          <p:cNvSpPr>
            <a:spLocks noGrp="1"/>
          </p:cNvSpPr>
          <p:nvPr>
            <p:ph idx="1"/>
          </p:nvPr>
        </p:nvSpPr>
        <p:spPr>
          <a:xfrm>
            <a:off x="1047750" y="1262743"/>
            <a:ext cx="7029450" cy="4576082"/>
          </a:xfrm>
        </p:spPr>
        <p:txBody>
          <a:bodyPr/>
          <a:lstStyle/>
          <a:p>
            <a:r>
              <a:rPr lang="en-GB" sz="2400" dirty="0" smtClean="0"/>
              <a:t>CU selects data register to write to data bus</a:t>
            </a:r>
          </a:p>
          <a:p>
            <a:endParaRPr lang="en-GB" dirty="0"/>
          </a:p>
        </p:txBody>
      </p:sp>
      <p:pic>
        <p:nvPicPr>
          <p:cNvPr id="12" name="Picture 11"/>
          <p:cNvPicPr>
            <a:picLocks noChangeAspect="1"/>
          </p:cNvPicPr>
          <p:nvPr/>
        </p:nvPicPr>
        <p:blipFill>
          <a:blip r:embed="rId2"/>
          <a:stretch>
            <a:fillRect/>
          </a:stretch>
        </p:blipFill>
        <p:spPr>
          <a:xfrm>
            <a:off x="418939" y="1813375"/>
            <a:ext cx="8074277" cy="4195539"/>
          </a:xfrm>
          <a:prstGeom prst="rect">
            <a:avLst/>
          </a:prstGeom>
        </p:spPr>
      </p:pic>
    </p:spTree>
    <p:extLst>
      <p:ext uri="{BB962C8B-B14F-4D97-AF65-F5344CB8AC3E}">
        <p14:creationId xmlns:p14="http://schemas.microsoft.com/office/powerpoint/2010/main" val="89609901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Step 2: Move contents of data bus to the </a:t>
            </a:r>
            <a:r>
              <a:rPr lang="en-GB" dirty="0" err="1"/>
              <a:t>C</a:t>
            </a:r>
            <a:r>
              <a:rPr lang="en-GB" dirty="0" err="1" smtClean="0"/>
              <a:t>omplementer</a:t>
            </a:r>
            <a:endParaRPr lang="en-GB" dirty="0"/>
          </a:p>
        </p:txBody>
      </p:sp>
      <p:sp>
        <p:nvSpPr>
          <p:cNvPr id="3" name="Content Placeholder 2"/>
          <p:cNvSpPr>
            <a:spLocks noGrp="1"/>
          </p:cNvSpPr>
          <p:nvPr>
            <p:ph idx="1"/>
          </p:nvPr>
        </p:nvSpPr>
        <p:spPr>
          <a:xfrm>
            <a:off x="1047750" y="1227909"/>
            <a:ext cx="7029450" cy="4610916"/>
          </a:xfrm>
        </p:spPr>
        <p:txBody>
          <a:bodyPr/>
          <a:lstStyle/>
          <a:p>
            <a:r>
              <a:rPr lang="en-GB" sz="2400" dirty="0" smtClean="0"/>
              <a:t>CU selects </a:t>
            </a:r>
            <a:r>
              <a:rPr lang="en-GB" sz="2400" dirty="0" err="1" smtClean="0"/>
              <a:t>Complementer</a:t>
            </a:r>
            <a:r>
              <a:rPr lang="en-GB" sz="2400" dirty="0" smtClean="0"/>
              <a:t> to read from data bus</a:t>
            </a:r>
          </a:p>
          <a:p>
            <a:endParaRPr lang="en-GB" dirty="0"/>
          </a:p>
        </p:txBody>
      </p:sp>
      <p:pic>
        <p:nvPicPr>
          <p:cNvPr id="12" name="Picture 11"/>
          <p:cNvPicPr>
            <a:picLocks noChangeAspect="1"/>
          </p:cNvPicPr>
          <p:nvPr/>
        </p:nvPicPr>
        <p:blipFill>
          <a:blip r:embed="rId2"/>
          <a:stretch>
            <a:fillRect/>
          </a:stretch>
        </p:blipFill>
        <p:spPr>
          <a:xfrm>
            <a:off x="740270" y="2074816"/>
            <a:ext cx="7784942" cy="4299857"/>
          </a:xfrm>
          <a:prstGeom prst="rect">
            <a:avLst/>
          </a:prstGeom>
        </p:spPr>
      </p:pic>
    </p:spTree>
    <p:extLst>
      <p:ext uri="{BB962C8B-B14F-4D97-AF65-F5344CB8AC3E}">
        <p14:creationId xmlns:p14="http://schemas.microsoft.com/office/powerpoint/2010/main" val="28891831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Step 3: Activate the </a:t>
            </a:r>
            <a:r>
              <a:rPr lang="en-GB" dirty="0" err="1" smtClean="0"/>
              <a:t>Complementer</a:t>
            </a:r>
            <a:r>
              <a:rPr lang="en-GB" dirty="0" smtClean="0"/>
              <a:t> logic</a:t>
            </a:r>
            <a:endParaRPr lang="en-GB" dirty="0"/>
          </a:p>
        </p:txBody>
      </p:sp>
      <p:sp>
        <p:nvSpPr>
          <p:cNvPr id="3" name="Content Placeholder 2"/>
          <p:cNvSpPr>
            <a:spLocks noGrp="1"/>
          </p:cNvSpPr>
          <p:nvPr>
            <p:ph idx="1"/>
          </p:nvPr>
        </p:nvSpPr>
        <p:spPr>
          <a:xfrm>
            <a:off x="1047750" y="1036320"/>
            <a:ext cx="7029450" cy="4802505"/>
          </a:xfrm>
        </p:spPr>
        <p:txBody>
          <a:bodyPr/>
          <a:lstStyle/>
          <a:p>
            <a:r>
              <a:rPr lang="en-GB" sz="2400" dirty="0" smtClean="0"/>
              <a:t>CU selects </a:t>
            </a:r>
            <a:r>
              <a:rPr lang="en-GB" sz="2400" dirty="0" err="1"/>
              <a:t>C</a:t>
            </a:r>
            <a:r>
              <a:rPr lang="en-GB" sz="2400" dirty="0" err="1" smtClean="0"/>
              <a:t>omplementer</a:t>
            </a:r>
            <a:r>
              <a:rPr lang="en-GB" sz="2400" dirty="0" smtClean="0"/>
              <a:t> to perform complement</a:t>
            </a:r>
          </a:p>
          <a:p>
            <a:endParaRPr lang="en-GB" dirty="0"/>
          </a:p>
        </p:txBody>
      </p:sp>
      <p:pic>
        <p:nvPicPr>
          <p:cNvPr id="10" name="Picture 9"/>
          <p:cNvPicPr>
            <a:picLocks noChangeAspect="1"/>
          </p:cNvPicPr>
          <p:nvPr/>
        </p:nvPicPr>
        <p:blipFill>
          <a:blip r:embed="rId2"/>
          <a:stretch>
            <a:fillRect/>
          </a:stretch>
        </p:blipFill>
        <p:spPr>
          <a:xfrm>
            <a:off x="594904" y="1956249"/>
            <a:ext cx="7905010" cy="4366174"/>
          </a:xfrm>
          <a:prstGeom prst="rect">
            <a:avLst/>
          </a:prstGeom>
        </p:spPr>
      </p:pic>
    </p:spTree>
    <p:extLst>
      <p:ext uri="{BB962C8B-B14F-4D97-AF65-F5344CB8AC3E}">
        <p14:creationId xmlns:p14="http://schemas.microsoft.com/office/powerpoint/2010/main" val="229890692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Step 4: Move the contents of the </a:t>
            </a:r>
            <a:r>
              <a:rPr lang="en-GB" dirty="0" err="1" smtClean="0"/>
              <a:t>Complementer</a:t>
            </a:r>
            <a:r>
              <a:rPr lang="en-GB" dirty="0" smtClean="0"/>
              <a:t> to the data bus</a:t>
            </a:r>
            <a:endParaRPr lang="en-GB" dirty="0"/>
          </a:p>
        </p:txBody>
      </p:sp>
      <p:sp>
        <p:nvSpPr>
          <p:cNvPr id="3" name="Content Placeholder 2"/>
          <p:cNvSpPr>
            <a:spLocks noGrp="1"/>
          </p:cNvSpPr>
          <p:nvPr>
            <p:ph idx="1"/>
          </p:nvPr>
        </p:nvSpPr>
        <p:spPr>
          <a:xfrm>
            <a:off x="1047750" y="1210491"/>
            <a:ext cx="7029450" cy="4628334"/>
          </a:xfrm>
        </p:spPr>
        <p:txBody>
          <a:bodyPr/>
          <a:lstStyle/>
          <a:p>
            <a:r>
              <a:rPr lang="en-GB" sz="2400" dirty="0" smtClean="0"/>
              <a:t>CU selects </a:t>
            </a:r>
            <a:r>
              <a:rPr lang="en-GB" sz="2400" dirty="0" err="1" smtClean="0"/>
              <a:t>Complementer</a:t>
            </a:r>
            <a:r>
              <a:rPr lang="en-GB" sz="2400" dirty="0" smtClean="0"/>
              <a:t> to write to data bus</a:t>
            </a:r>
            <a:endParaRPr lang="en-GB" sz="2400" dirty="0"/>
          </a:p>
        </p:txBody>
      </p:sp>
      <p:pic>
        <p:nvPicPr>
          <p:cNvPr id="10" name="Picture 9"/>
          <p:cNvPicPr>
            <a:picLocks noChangeAspect="1"/>
          </p:cNvPicPr>
          <p:nvPr/>
        </p:nvPicPr>
        <p:blipFill>
          <a:blip r:embed="rId2"/>
          <a:stretch>
            <a:fillRect/>
          </a:stretch>
        </p:blipFill>
        <p:spPr>
          <a:xfrm>
            <a:off x="542652" y="1761306"/>
            <a:ext cx="8044935" cy="4443459"/>
          </a:xfrm>
          <a:prstGeom prst="rect">
            <a:avLst/>
          </a:prstGeom>
        </p:spPr>
      </p:pic>
    </p:spTree>
    <p:extLst>
      <p:ext uri="{BB962C8B-B14F-4D97-AF65-F5344CB8AC3E}">
        <p14:creationId xmlns:p14="http://schemas.microsoft.com/office/powerpoint/2010/main" val="189960671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Step 5: Move the contents of the data bus to the data register</a:t>
            </a:r>
            <a:endParaRPr lang="en-GB" dirty="0"/>
          </a:p>
        </p:txBody>
      </p:sp>
      <p:sp>
        <p:nvSpPr>
          <p:cNvPr id="3" name="Content Placeholder 2"/>
          <p:cNvSpPr>
            <a:spLocks noGrp="1"/>
          </p:cNvSpPr>
          <p:nvPr>
            <p:ph idx="1"/>
          </p:nvPr>
        </p:nvSpPr>
        <p:spPr>
          <a:xfrm>
            <a:off x="1047750" y="1271451"/>
            <a:ext cx="7029450" cy="4567374"/>
          </a:xfrm>
        </p:spPr>
        <p:txBody>
          <a:bodyPr/>
          <a:lstStyle/>
          <a:p>
            <a:r>
              <a:rPr lang="en-GB" sz="2400" dirty="0" smtClean="0"/>
              <a:t>CU selects data register to read from data bus</a:t>
            </a:r>
            <a:endParaRPr lang="en-GB" sz="2400" dirty="0"/>
          </a:p>
        </p:txBody>
      </p:sp>
      <p:pic>
        <p:nvPicPr>
          <p:cNvPr id="10" name="Picture 9"/>
          <p:cNvPicPr>
            <a:picLocks noChangeAspect="1"/>
          </p:cNvPicPr>
          <p:nvPr/>
        </p:nvPicPr>
        <p:blipFill>
          <a:blip r:embed="rId2"/>
          <a:stretch>
            <a:fillRect/>
          </a:stretch>
        </p:blipFill>
        <p:spPr>
          <a:xfrm>
            <a:off x="452444" y="1796143"/>
            <a:ext cx="8243534" cy="4378234"/>
          </a:xfrm>
          <a:prstGeom prst="rect">
            <a:avLst/>
          </a:prstGeom>
        </p:spPr>
      </p:pic>
    </p:spTree>
    <p:extLst>
      <p:ext uri="{BB962C8B-B14F-4D97-AF65-F5344CB8AC3E}">
        <p14:creationId xmlns:p14="http://schemas.microsoft.com/office/powerpoint/2010/main" val="403673399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In order to allow execution of register-to-register operations in a single clock cycle, RISCs (and other modern processors) use three-bus CPU structures</a:t>
            </a:r>
            <a:endParaRPr lang="en-GB" dirty="0"/>
          </a:p>
        </p:txBody>
      </p:sp>
    </p:spTree>
    <p:extLst>
      <p:ext uri="{BB962C8B-B14F-4D97-AF65-F5344CB8AC3E}">
        <p14:creationId xmlns:p14="http://schemas.microsoft.com/office/powerpoint/2010/main" val="63562358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lgn="ctr">
              <a:buNone/>
            </a:pPr>
            <a:r>
              <a:rPr lang="en-GB" dirty="0" smtClean="0"/>
              <a:t>MICROPROGRAMMING NOTES ARE FOR YOUR INFORMATION (PROVIDED FOR COMPLETENESS)</a:t>
            </a:r>
          </a:p>
          <a:p>
            <a:pPr marL="0" indent="0" algn="ctr">
              <a:buNone/>
            </a:pPr>
            <a:endParaRPr lang="en-GB" dirty="0"/>
          </a:p>
          <a:p>
            <a:pPr marL="0" indent="0" algn="ctr">
              <a:buNone/>
            </a:pPr>
            <a:endParaRPr lang="en-GB" dirty="0" smtClean="0"/>
          </a:p>
          <a:p>
            <a:pPr marL="0" indent="0" algn="ctr">
              <a:buNone/>
            </a:pPr>
            <a:endParaRPr lang="en-GB" dirty="0" smtClean="0"/>
          </a:p>
          <a:p>
            <a:pPr marL="0" indent="0" algn="ctr">
              <a:buNone/>
            </a:pPr>
            <a:r>
              <a:rPr lang="en-GB" sz="3600" dirty="0" smtClean="0"/>
              <a:t>SKIP TO CISC VS RISK</a:t>
            </a:r>
            <a:endParaRPr lang="en-GB" sz="3600"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61586634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Microprogramming</a:t>
            </a:r>
            <a:endParaRPr lang="en-GB" dirty="0"/>
          </a:p>
        </p:txBody>
      </p:sp>
      <p:sp>
        <p:nvSpPr>
          <p:cNvPr id="3" name="Content Placeholder 2"/>
          <p:cNvSpPr>
            <a:spLocks noGrp="1"/>
          </p:cNvSpPr>
          <p:nvPr>
            <p:ph idx="1"/>
          </p:nvPr>
        </p:nvSpPr>
        <p:spPr/>
        <p:txBody>
          <a:bodyPr>
            <a:normAutofit/>
          </a:bodyPr>
          <a:lstStyle/>
          <a:p>
            <a:r>
              <a:rPr lang="en-GB" dirty="0" smtClean="0"/>
              <a:t>Each of these steps is known as a </a:t>
            </a:r>
            <a:r>
              <a:rPr lang="en-GB" b="1" dirty="0" smtClean="0"/>
              <a:t>microinstruction</a:t>
            </a:r>
            <a:r>
              <a:rPr lang="en-GB" dirty="0" smtClean="0"/>
              <a:t>, each of which is enabled by a signal from the control unit</a:t>
            </a:r>
          </a:p>
          <a:p>
            <a:r>
              <a:rPr lang="en-GB" dirty="0" smtClean="0"/>
              <a:t>By outputting the appropriate sequence of control signals, the Control Unit can sequence any number of microinstructions to create a </a:t>
            </a:r>
            <a:r>
              <a:rPr lang="en-GB" b="1" dirty="0" smtClean="0"/>
              <a:t>microprogram </a:t>
            </a:r>
            <a:r>
              <a:rPr lang="en-GB" dirty="0" smtClean="0"/>
              <a:t>(sometimes known as firmware)</a:t>
            </a:r>
            <a:endParaRPr lang="en-GB" b="1" dirty="0" smtClean="0"/>
          </a:p>
          <a:p>
            <a:r>
              <a:rPr lang="en-GB" dirty="0" smtClean="0"/>
              <a:t>Example, to complement the contents of the data register requires 5 binary codes (microinstructions) within the Control Unit</a:t>
            </a:r>
            <a:endParaRPr lang="en-GB" b="1" dirty="0"/>
          </a:p>
        </p:txBody>
      </p:sp>
      <p:sp>
        <p:nvSpPr>
          <p:cNvPr id="4" name="TextBox 3"/>
          <p:cNvSpPr txBox="1"/>
          <p:nvPr/>
        </p:nvSpPr>
        <p:spPr>
          <a:xfrm>
            <a:off x="854063" y="4919552"/>
            <a:ext cx="7416824" cy="1200329"/>
          </a:xfrm>
          <a:prstGeom prst="rect">
            <a:avLst/>
          </a:prstGeom>
          <a:noFill/>
          <a:ln w="28575">
            <a:solidFill>
              <a:schemeClr val="tx1"/>
            </a:solidFill>
          </a:ln>
        </p:spPr>
        <p:txBody>
          <a:bodyPr wrap="square" rtlCol="0">
            <a:spAutoFit/>
          </a:bodyPr>
          <a:lstStyle/>
          <a:p>
            <a:r>
              <a:rPr lang="en-GB" sz="2400" dirty="0" smtClean="0"/>
              <a:t>Note: Many Reduced Instruction Set Computing (RISC) Processors use hardwired Control Units instead</a:t>
            </a:r>
            <a:endParaRPr lang="en-GB" sz="2400" dirty="0"/>
          </a:p>
        </p:txBody>
      </p:sp>
    </p:spTree>
    <p:extLst>
      <p:ext uri="{BB962C8B-B14F-4D97-AF65-F5344CB8AC3E}">
        <p14:creationId xmlns:p14="http://schemas.microsoft.com/office/powerpoint/2010/main" val="63361442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Microprogramming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201783"/>
            <a:ext cx="7029450" cy="4637042"/>
          </a:xfrm>
        </p:spPr>
        <p:txBody>
          <a:bodyPr>
            <a:normAutofit/>
          </a:bodyPr>
          <a:lstStyle/>
          <a:p>
            <a:r>
              <a:rPr lang="en-GB" dirty="0" smtClean="0"/>
              <a:t>There is a close parallel between microprogramming and assembly language programming</a:t>
            </a:r>
          </a:p>
          <a:p>
            <a:r>
              <a:rPr lang="en-GB" dirty="0" smtClean="0"/>
              <a:t>A microprogram is stored in the Control Unit ROM (aka Control Store)</a:t>
            </a:r>
          </a:p>
          <a:p>
            <a:r>
              <a:rPr lang="en-GB" dirty="0" smtClean="0"/>
              <a:t>Assembly language programs can be referred to as a </a:t>
            </a:r>
            <a:r>
              <a:rPr lang="en-GB" dirty="0" err="1" smtClean="0"/>
              <a:t>macroprograms</a:t>
            </a:r>
            <a:endParaRPr lang="en-GB" dirty="0" smtClean="0"/>
          </a:p>
        </p:txBody>
      </p:sp>
    </p:spTree>
    <p:extLst>
      <p:ext uri="{BB962C8B-B14F-4D97-AF65-F5344CB8AC3E}">
        <p14:creationId xmlns:p14="http://schemas.microsoft.com/office/powerpoint/2010/main" val="425632925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Microprogramming (</a:t>
            </a:r>
            <a:r>
              <a:rPr lang="en-GB" dirty="0" err="1"/>
              <a:t>Cont</a:t>
            </a:r>
            <a:r>
              <a:rPr lang="en-GB" dirty="0"/>
              <a:t>)</a:t>
            </a:r>
          </a:p>
        </p:txBody>
      </p:sp>
      <p:pic>
        <p:nvPicPr>
          <p:cNvPr id="4" name="Picture 3"/>
          <p:cNvPicPr>
            <a:picLocks noChangeAspect="1"/>
          </p:cNvPicPr>
          <p:nvPr/>
        </p:nvPicPr>
        <p:blipFill>
          <a:blip r:embed="rId2"/>
          <a:stretch>
            <a:fillRect/>
          </a:stretch>
        </p:blipFill>
        <p:spPr>
          <a:xfrm>
            <a:off x="543363" y="1190443"/>
            <a:ext cx="8098091" cy="5044894"/>
          </a:xfrm>
          <a:prstGeom prst="rect">
            <a:avLst/>
          </a:prstGeom>
        </p:spPr>
      </p:pic>
    </p:spTree>
    <p:extLst>
      <p:ext uri="{BB962C8B-B14F-4D97-AF65-F5344CB8AC3E}">
        <p14:creationId xmlns:p14="http://schemas.microsoft.com/office/powerpoint/2010/main" val="421949181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Microprogramming (</a:t>
            </a:r>
            <a:r>
              <a:rPr lang="en-GB" dirty="0" err="1"/>
              <a:t>Cont</a:t>
            </a:r>
            <a:r>
              <a:rPr lang="en-GB" dirty="0"/>
              <a:t>)</a:t>
            </a:r>
          </a:p>
        </p:txBody>
      </p:sp>
      <p:sp>
        <p:nvSpPr>
          <p:cNvPr id="3" name="Content Placeholder 2"/>
          <p:cNvSpPr>
            <a:spLocks noGrp="1"/>
          </p:cNvSpPr>
          <p:nvPr>
            <p:ph idx="1"/>
          </p:nvPr>
        </p:nvSpPr>
        <p:spPr/>
        <p:txBody>
          <a:bodyPr/>
          <a:lstStyle/>
          <a:p>
            <a:r>
              <a:rPr lang="en-GB" dirty="0"/>
              <a:t>Each instruction </a:t>
            </a:r>
            <a:r>
              <a:rPr lang="en-GB" dirty="0" smtClean="0"/>
              <a:t>code (op code) </a:t>
            </a:r>
            <a:r>
              <a:rPr lang="en-GB" dirty="0"/>
              <a:t>in the </a:t>
            </a:r>
            <a:r>
              <a:rPr lang="en-GB" dirty="0" err="1"/>
              <a:t>macroprogram</a:t>
            </a:r>
            <a:r>
              <a:rPr lang="en-GB" dirty="0"/>
              <a:t>  initiates the execution of an entire </a:t>
            </a:r>
            <a:r>
              <a:rPr lang="en-GB" dirty="0" err="1"/>
              <a:t>microprogram</a:t>
            </a:r>
            <a:endParaRPr lang="en-GB" dirty="0"/>
          </a:p>
          <a:p>
            <a:pPr lvl="1"/>
            <a:r>
              <a:rPr lang="en-GB" sz="2000" dirty="0"/>
              <a:t>The complexity of the macroinstruction is directly related to the size of the </a:t>
            </a:r>
            <a:r>
              <a:rPr lang="en-GB" sz="2000" dirty="0" err="1"/>
              <a:t>microprogram</a:t>
            </a:r>
            <a:r>
              <a:rPr lang="en-GB" sz="2000" dirty="0"/>
              <a:t> </a:t>
            </a:r>
            <a:r>
              <a:rPr lang="en-GB" sz="2000" dirty="0">
                <a:sym typeface="Wingdings" panose="05000000000000000000" pitchFamily="2" charset="2"/>
              </a:rPr>
              <a:t>a more complex macroinstruction requires a larger </a:t>
            </a:r>
            <a:r>
              <a:rPr lang="en-GB" sz="2000" dirty="0" err="1">
                <a:sym typeface="Wingdings" panose="05000000000000000000" pitchFamily="2" charset="2"/>
              </a:rPr>
              <a:t>microprogram</a:t>
            </a:r>
            <a:endParaRPr lang="en-GB" sz="2000" dirty="0">
              <a:sym typeface="Wingdings" panose="05000000000000000000" pitchFamily="2" charset="2"/>
            </a:endParaRPr>
          </a:p>
          <a:p>
            <a:pPr lvl="2"/>
            <a:r>
              <a:rPr lang="en-GB" sz="2000" dirty="0">
                <a:sym typeface="Wingdings" panose="05000000000000000000" pitchFamily="2" charset="2"/>
              </a:rPr>
              <a:t>This is how Complex Instruction Set Computing (CISC ) processors got their name</a:t>
            </a:r>
          </a:p>
          <a:p>
            <a:pPr lvl="1"/>
            <a:r>
              <a:rPr lang="en-GB" sz="2000" dirty="0" err="1">
                <a:sym typeface="Wingdings" panose="05000000000000000000" pitchFamily="2" charset="2"/>
              </a:rPr>
              <a:t>Microprograms</a:t>
            </a:r>
            <a:r>
              <a:rPr lang="en-GB" sz="2000" dirty="0">
                <a:sym typeface="Wingdings" panose="05000000000000000000" pitchFamily="2" charset="2"/>
              </a:rPr>
              <a:t> always execute to completion</a:t>
            </a:r>
          </a:p>
          <a:p>
            <a:pPr lvl="1"/>
            <a:r>
              <a:rPr lang="en-GB" sz="2000" dirty="0">
                <a:sym typeface="Wingdings" panose="05000000000000000000" pitchFamily="2" charset="2"/>
              </a:rPr>
              <a:t>The complexity of microinstructions depends on the CPU</a:t>
            </a:r>
            <a:endParaRPr lang="en-GB" sz="2000" dirty="0"/>
          </a:p>
          <a:p>
            <a:r>
              <a:rPr lang="en-GB" dirty="0" err="1"/>
              <a:t>Microprograms</a:t>
            </a:r>
            <a:r>
              <a:rPr lang="en-GB" dirty="0"/>
              <a:t> also have their own RAM in the Control Unit to store data and also use/alter the CPU registers as required</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78720962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Microprogramming (</a:t>
            </a:r>
            <a:r>
              <a:rPr lang="en-GB" dirty="0" err="1"/>
              <a:t>Cont</a:t>
            </a:r>
            <a:r>
              <a:rPr lang="en-GB" dirty="0"/>
              <a:t>)</a:t>
            </a:r>
          </a:p>
        </p:txBody>
      </p:sp>
      <p:sp>
        <p:nvSpPr>
          <p:cNvPr id="3" name="Content Placeholder 2"/>
          <p:cNvSpPr>
            <a:spLocks noGrp="1"/>
          </p:cNvSpPr>
          <p:nvPr>
            <p:ph idx="1"/>
          </p:nvPr>
        </p:nvSpPr>
        <p:spPr/>
        <p:txBody>
          <a:bodyPr>
            <a:normAutofit/>
          </a:bodyPr>
          <a:lstStyle/>
          <a:p>
            <a:r>
              <a:rPr lang="en-GB" dirty="0" smtClean="0"/>
              <a:t>The Control Unit in every microprocessor is effectively a microprogram</a:t>
            </a:r>
          </a:p>
          <a:p>
            <a:r>
              <a:rPr lang="en-GB" dirty="0" smtClean="0"/>
              <a:t>Sometimes a chip allows microcode to loaded into it i.e. they are “</a:t>
            </a:r>
            <a:r>
              <a:rPr lang="en-GB" dirty="0" err="1" smtClean="0"/>
              <a:t>microprogrammable</a:t>
            </a:r>
            <a:r>
              <a:rPr lang="en-GB" dirty="0" smtClean="0"/>
              <a:t>”</a:t>
            </a:r>
          </a:p>
          <a:p>
            <a:r>
              <a:rPr lang="en-GB" dirty="0" smtClean="0"/>
              <a:t>For microprocessors this is usually written by the microprocessor designer and becomes an unalterable part of the chip i.e. you can program the CPU using macroinstructions (assembler) but not the Control Unit</a:t>
            </a:r>
            <a:endParaRPr lang="en-GB" dirty="0"/>
          </a:p>
        </p:txBody>
      </p:sp>
    </p:spTree>
    <p:extLst>
      <p:ext uri="{BB962C8B-B14F-4D97-AF65-F5344CB8AC3E}">
        <p14:creationId xmlns:p14="http://schemas.microsoft.com/office/powerpoint/2010/main" val="250798393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Unit Types</a:t>
            </a:r>
            <a:endParaRPr lang="en-GB" dirty="0"/>
          </a:p>
        </p:txBody>
      </p:sp>
      <p:sp>
        <p:nvSpPr>
          <p:cNvPr id="3" name="Content Placeholder 2"/>
          <p:cNvSpPr>
            <a:spLocks noGrp="1"/>
          </p:cNvSpPr>
          <p:nvPr>
            <p:ph idx="1"/>
          </p:nvPr>
        </p:nvSpPr>
        <p:spPr/>
        <p:txBody>
          <a:bodyPr>
            <a:normAutofit/>
          </a:bodyPr>
          <a:lstStyle/>
          <a:p>
            <a:r>
              <a:rPr lang="en-GB" dirty="0"/>
              <a:t>Simple Control </a:t>
            </a:r>
            <a:r>
              <a:rPr lang="en-GB" dirty="0" smtClean="0"/>
              <a:t>Unit</a:t>
            </a:r>
            <a:endParaRPr lang="en-GB" dirty="0"/>
          </a:p>
          <a:p>
            <a:pPr lvl="1"/>
            <a:r>
              <a:rPr lang="en-GB" dirty="0"/>
              <a:t>In its most simple form, a control unit can take the form of a lookup table. The machine word opcode is used as the index into the table, and the various control signals are output to the respective destinations.</a:t>
            </a:r>
          </a:p>
          <a:p>
            <a:r>
              <a:rPr lang="en-GB" dirty="0"/>
              <a:t>Complex Control </a:t>
            </a:r>
            <a:r>
              <a:rPr lang="en-GB" dirty="0" smtClean="0"/>
              <a:t>Unit</a:t>
            </a:r>
            <a:endParaRPr lang="en-GB" dirty="0"/>
          </a:p>
          <a:p>
            <a:pPr lvl="1"/>
            <a:r>
              <a:rPr lang="en-GB" dirty="0"/>
              <a:t>A more complex version of a control unit is implemented as a finite state machine (FSM). Multi-cycle, pipelined, and other advanced processor designs may require an FSM-based control unit.</a:t>
            </a:r>
          </a:p>
          <a:p>
            <a:endParaRPr lang="en-GB" dirty="0"/>
          </a:p>
        </p:txBody>
      </p:sp>
    </p:spTree>
    <p:extLst>
      <p:ext uri="{BB962C8B-B14F-4D97-AF65-F5344CB8AC3E}">
        <p14:creationId xmlns:p14="http://schemas.microsoft.com/office/powerpoint/2010/main" val="151233678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Basic Computer</a:t>
            </a:r>
            <a:endParaRPr lang="en-GB" dirty="0"/>
          </a:p>
        </p:txBody>
      </p:sp>
      <p:sp>
        <p:nvSpPr>
          <p:cNvPr id="3" name="Content Placeholder 2"/>
          <p:cNvSpPr>
            <a:spLocks noGrp="1"/>
          </p:cNvSpPr>
          <p:nvPr>
            <p:ph idx="1"/>
          </p:nvPr>
        </p:nvSpPr>
        <p:spPr/>
        <p:txBody>
          <a:bodyPr/>
          <a:lstStyle/>
          <a:p>
            <a:endParaRPr lang="en-GB" dirty="0"/>
          </a:p>
        </p:txBody>
      </p:sp>
      <p:pic>
        <p:nvPicPr>
          <p:cNvPr id="3074"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24744"/>
            <a:ext cx="8064896" cy="53223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709097" y="1286774"/>
            <a:ext cx="1988045" cy="646331"/>
          </a:xfrm>
          <a:prstGeom prst="rect">
            <a:avLst/>
          </a:prstGeom>
          <a:noFill/>
        </p:spPr>
        <p:txBody>
          <a:bodyPr wrap="none" rtlCol="0">
            <a:spAutoFit/>
          </a:bodyPr>
          <a:lstStyle/>
          <a:p>
            <a:r>
              <a:rPr lang="en-GB" dirty="0" smtClean="0"/>
              <a:t>L = Load (input)</a:t>
            </a:r>
            <a:br>
              <a:rPr lang="en-GB" dirty="0" smtClean="0"/>
            </a:br>
            <a:r>
              <a:rPr lang="en-GB" dirty="0" smtClean="0"/>
              <a:t>E = Enable (output)</a:t>
            </a:r>
            <a:endParaRPr lang="en-GB" dirty="0"/>
          </a:p>
        </p:txBody>
      </p:sp>
      <p:sp>
        <p:nvSpPr>
          <p:cNvPr id="6" name="TextBox 5"/>
          <p:cNvSpPr txBox="1"/>
          <p:nvPr/>
        </p:nvSpPr>
        <p:spPr>
          <a:xfrm>
            <a:off x="6709097" y="2276027"/>
            <a:ext cx="1244893" cy="646331"/>
          </a:xfrm>
          <a:prstGeom prst="rect">
            <a:avLst/>
          </a:prstGeom>
          <a:noFill/>
        </p:spPr>
        <p:txBody>
          <a:bodyPr wrap="none" rtlCol="0">
            <a:spAutoFit/>
          </a:bodyPr>
          <a:lstStyle/>
          <a:p>
            <a:r>
              <a:rPr lang="en-GB" dirty="0" smtClean="0"/>
              <a:t>S= Subtract</a:t>
            </a:r>
            <a:br>
              <a:rPr lang="en-GB" dirty="0" smtClean="0"/>
            </a:br>
            <a:r>
              <a:rPr lang="en-GB" dirty="0" smtClean="0"/>
              <a:t>A = Add</a:t>
            </a:r>
            <a:endParaRPr lang="en-GB" dirty="0"/>
          </a:p>
        </p:txBody>
      </p:sp>
      <p:sp>
        <p:nvSpPr>
          <p:cNvPr id="8" name="TextBox 7"/>
          <p:cNvSpPr txBox="1"/>
          <p:nvPr/>
        </p:nvSpPr>
        <p:spPr>
          <a:xfrm>
            <a:off x="642229" y="5072565"/>
            <a:ext cx="3615157" cy="1200329"/>
          </a:xfrm>
          <a:prstGeom prst="rect">
            <a:avLst/>
          </a:prstGeom>
          <a:noFill/>
        </p:spPr>
        <p:txBody>
          <a:bodyPr wrap="none" rtlCol="0">
            <a:spAutoFit/>
          </a:bodyPr>
          <a:lstStyle/>
          <a:p>
            <a:r>
              <a:rPr lang="en-GB" dirty="0" smtClean="0"/>
              <a:t>PC = Program Counter</a:t>
            </a:r>
            <a:br>
              <a:rPr lang="en-GB" dirty="0" smtClean="0"/>
            </a:br>
            <a:r>
              <a:rPr lang="en-GB" dirty="0" smtClean="0"/>
              <a:t>IR = Instruction Register</a:t>
            </a:r>
          </a:p>
          <a:p>
            <a:r>
              <a:rPr lang="en-GB" dirty="0"/>
              <a:t>MAR = Memory Address Register</a:t>
            </a:r>
            <a:br>
              <a:rPr lang="en-GB" dirty="0"/>
            </a:br>
            <a:r>
              <a:rPr lang="en-GB" dirty="0"/>
              <a:t>MDR = Memory Data </a:t>
            </a:r>
            <a:r>
              <a:rPr lang="en-GB" dirty="0" smtClean="0"/>
              <a:t>Register</a:t>
            </a:r>
            <a:endParaRPr lang="en-GB" dirty="0"/>
          </a:p>
        </p:txBody>
      </p:sp>
      <p:sp>
        <p:nvSpPr>
          <p:cNvPr id="9" name="TextBox 8"/>
          <p:cNvSpPr txBox="1"/>
          <p:nvPr/>
        </p:nvSpPr>
        <p:spPr>
          <a:xfrm>
            <a:off x="6732645" y="3078527"/>
            <a:ext cx="2204514" cy="646331"/>
          </a:xfrm>
          <a:prstGeom prst="rect">
            <a:avLst/>
          </a:prstGeom>
          <a:noFill/>
        </p:spPr>
        <p:txBody>
          <a:bodyPr wrap="none" rtlCol="0">
            <a:spAutoFit/>
          </a:bodyPr>
          <a:lstStyle/>
          <a:p>
            <a:r>
              <a:rPr lang="en-GB" dirty="0" smtClean="0"/>
              <a:t>ACC = Accumulator</a:t>
            </a:r>
          </a:p>
          <a:p>
            <a:r>
              <a:rPr lang="en-GB" dirty="0" smtClean="0"/>
              <a:t>B = Register B</a:t>
            </a:r>
            <a:endParaRPr lang="en-GB" dirty="0"/>
          </a:p>
        </p:txBody>
      </p:sp>
      <p:sp>
        <p:nvSpPr>
          <p:cNvPr id="10" name="TextBox 9"/>
          <p:cNvSpPr txBox="1"/>
          <p:nvPr/>
        </p:nvSpPr>
        <p:spPr>
          <a:xfrm>
            <a:off x="6189338" y="5800743"/>
            <a:ext cx="1924822" cy="369332"/>
          </a:xfrm>
          <a:prstGeom prst="rect">
            <a:avLst/>
          </a:prstGeom>
          <a:noFill/>
        </p:spPr>
        <p:txBody>
          <a:bodyPr wrap="none" rtlCol="0">
            <a:spAutoFit/>
          </a:bodyPr>
          <a:lstStyle/>
          <a:p>
            <a:r>
              <a:rPr lang="en-GB" dirty="0" smtClean="0"/>
              <a:t>12-bit word length</a:t>
            </a:r>
            <a:endParaRPr lang="en-GB" dirty="0"/>
          </a:p>
        </p:txBody>
      </p:sp>
    </p:spTree>
    <p:extLst>
      <p:ext uri="{BB962C8B-B14F-4D97-AF65-F5344CB8AC3E}">
        <p14:creationId xmlns:p14="http://schemas.microsoft.com/office/powerpoint/2010/main" val="3942609654"/>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Basic Computer Buses</a:t>
            </a:r>
            <a:endParaRPr lang="en-GB" dirty="0"/>
          </a:p>
        </p:txBody>
      </p:sp>
      <p:sp>
        <p:nvSpPr>
          <p:cNvPr id="3" name="Content Placeholder 2"/>
          <p:cNvSpPr>
            <a:spLocks noGrp="1"/>
          </p:cNvSpPr>
          <p:nvPr>
            <p:ph idx="1"/>
          </p:nvPr>
        </p:nvSpPr>
        <p:spPr/>
        <p:txBody>
          <a:bodyPr/>
          <a:lstStyle/>
          <a:p>
            <a:endParaRPr lang="en-GB" dirty="0"/>
          </a:p>
        </p:txBody>
      </p:sp>
      <p:pic>
        <p:nvPicPr>
          <p:cNvPr id="3074"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24744"/>
            <a:ext cx="8064896" cy="53223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1475656" y="5301208"/>
            <a:ext cx="2392771" cy="369332"/>
          </a:xfrm>
          <a:prstGeom prst="rect">
            <a:avLst/>
          </a:prstGeom>
          <a:noFill/>
        </p:spPr>
        <p:txBody>
          <a:bodyPr wrap="none" rtlCol="0">
            <a:spAutoFit/>
          </a:bodyPr>
          <a:lstStyle/>
          <a:p>
            <a:r>
              <a:rPr lang="en-GB" dirty="0" smtClean="0"/>
              <a:t>12-bit data word length</a:t>
            </a:r>
            <a:endParaRPr lang="en-GB" dirty="0"/>
          </a:p>
        </p:txBody>
      </p:sp>
      <p:cxnSp>
        <p:nvCxnSpPr>
          <p:cNvPr id="11" name="Straight Arrow Connector 10"/>
          <p:cNvCxnSpPr/>
          <p:nvPr/>
        </p:nvCxnSpPr>
        <p:spPr>
          <a:xfrm flipH="1">
            <a:off x="4716016" y="3338408"/>
            <a:ext cx="2448272" cy="461665"/>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2438068" y="3785910"/>
            <a:ext cx="170322" cy="1371282"/>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114756" y="1599183"/>
            <a:ext cx="1475656" cy="646331"/>
          </a:xfrm>
          <a:prstGeom prst="rect">
            <a:avLst/>
          </a:prstGeom>
          <a:noFill/>
        </p:spPr>
        <p:txBody>
          <a:bodyPr wrap="square" rtlCol="0">
            <a:spAutoFit/>
          </a:bodyPr>
          <a:lstStyle/>
          <a:p>
            <a:r>
              <a:rPr lang="en-GB" dirty="0" smtClean="0"/>
              <a:t>8-bit addresses</a:t>
            </a:r>
            <a:endParaRPr lang="en-GB" dirty="0"/>
          </a:p>
        </p:txBody>
      </p:sp>
      <p:cxnSp>
        <p:nvCxnSpPr>
          <p:cNvPr id="18" name="Straight Arrow Connector 17"/>
          <p:cNvCxnSpPr/>
          <p:nvPr/>
        </p:nvCxnSpPr>
        <p:spPr>
          <a:xfrm>
            <a:off x="852584" y="2245514"/>
            <a:ext cx="1271144" cy="67943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164288" y="4654877"/>
            <a:ext cx="1475656" cy="1200329"/>
          </a:xfrm>
          <a:prstGeom prst="rect">
            <a:avLst/>
          </a:prstGeom>
          <a:noFill/>
        </p:spPr>
        <p:txBody>
          <a:bodyPr wrap="square" rtlCol="0">
            <a:spAutoFit/>
          </a:bodyPr>
          <a:lstStyle/>
          <a:p>
            <a:r>
              <a:rPr lang="en-GB" dirty="0" smtClean="0"/>
              <a:t>4-bit instruction op code length</a:t>
            </a:r>
            <a:endParaRPr lang="en-GB" dirty="0"/>
          </a:p>
        </p:txBody>
      </p:sp>
      <p:cxnSp>
        <p:nvCxnSpPr>
          <p:cNvPr id="22" name="Straight Arrow Connector 21"/>
          <p:cNvCxnSpPr/>
          <p:nvPr/>
        </p:nvCxnSpPr>
        <p:spPr>
          <a:xfrm flipH="1" flipV="1">
            <a:off x="5580112" y="4654878"/>
            <a:ext cx="1584176" cy="502314"/>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7164288" y="2876743"/>
            <a:ext cx="1475656" cy="923330"/>
          </a:xfrm>
          <a:prstGeom prst="rect">
            <a:avLst/>
          </a:prstGeom>
          <a:noFill/>
        </p:spPr>
        <p:txBody>
          <a:bodyPr wrap="square" rtlCol="0">
            <a:spAutoFit/>
          </a:bodyPr>
          <a:lstStyle/>
          <a:p>
            <a:r>
              <a:rPr lang="en-GB" dirty="0" smtClean="0"/>
              <a:t>12-bit instruction code length</a:t>
            </a:r>
            <a:endParaRPr lang="en-GB" dirty="0"/>
          </a:p>
        </p:txBody>
      </p:sp>
      <p:sp>
        <p:nvSpPr>
          <p:cNvPr id="29" name="TextBox 28"/>
          <p:cNvSpPr txBox="1"/>
          <p:nvPr/>
        </p:nvSpPr>
        <p:spPr>
          <a:xfrm>
            <a:off x="7164288" y="1460683"/>
            <a:ext cx="1475656" cy="646331"/>
          </a:xfrm>
          <a:prstGeom prst="rect">
            <a:avLst/>
          </a:prstGeom>
          <a:noFill/>
        </p:spPr>
        <p:txBody>
          <a:bodyPr wrap="square" rtlCol="0">
            <a:spAutoFit/>
          </a:bodyPr>
          <a:lstStyle/>
          <a:p>
            <a:r>
              <a:rPr lang="en-GB" dirty="0" smtClean="0"/>
              <a:t>12-bit data registers</a:t>
            </a:r>
            <a:endParaRPr lang="en-GB" dirty="0"/>
          </a:p>
        </p:txBody>
      </p:sp>
      <p:cxnSp>
        <p:nvCxnSpPr>
          <p:cNvPr id="30" name="Straight Arrow Connector 29"/>
          <p:cNvCxnSpPr/>
          <p:nvPr/>
        </p:nvCxnSpPr>
        <p:spPr>
          <a:xfrm flipH="1">
            <a:off x="4716016" y="1783849"/>
            <a:ext cx="2483118" cy="323165"/>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H="1" flipV="1">
            <a:off x="4716016" y="1460684"/>
            <a:ext cx="2448272" cy="323164"/>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3563888" y="6123908"/>
            <a:ext cx="3456384" cy="646331"/>
          </a:xfrm>
          <a:prstGeom prst="rect">
            <a:avLst/>
          </a:prstGeom>
          <a:noFill/>
        </p:spPr>
        <p:txBody>
          <a:bodyPr wrap="square" rtlCol="0">
            <a:spAutoFit/>
          </a:bodyPr>
          <a:lstStyle/>
          <a:p>
            <a:r>
              <a:rPr lang="en-GB" dirty="0" smtClean="0"/>
              <a:t>16 control signals for Control Unit (IP, LP, EP, …. LI, EI)</a:t>
            </a:r>
            <a:endParaRPr lang="en-GB" dirty="0"/>
          </a:p>
        </p:txBody>
      </p:sp>
      <p:sp>
        <p:nvSpPr>
          <p:cNvPr id="36" name="TextBox 35"/>
          <p:cNvSpPr txBox="1"/>
          <p:nvPr/>
        </p:nvSpPr>
        <p:spPr>
          <a:xfrm>
            <a:off x="12500" y="3569240"/>
            <a:ext cx="1475656" cy="646331"/>
          </a:xfrm>
          <a:prstGeom prst="rect">
            <a:avLst/>
          </a:prstGeom>
          <a:noFill/>
        </p:spPr>
        <p:txBody>
          <a:bodyPr wrap="square" rtlCol="0">
            <a:spAutoFit/>
          </a:bodyPr>
          <a:lstStyle/>
          <a:p>
            <a:r>
              <a:rPr lang="en-GB" dirty="0" smtClean="0"/>
              <a:t>R, W External Signals</a:t>
            </a:r>
            <a:endParaRPr lang="en-GB" dirty="0"/>
          </a:p>
        </p:txBody>
      </p:sp>
    </p:spTree>
    <p:extLst>
      <p:ext uri="{BB962C8B-B14F-4D97-AF65-F5344CB8AC3E}">
        <p14:creationId xmlns:p14="http://schemas.microsoft.com/office/powerpoint/2010/main" val="3533623956"/>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 Fetch </a:t>
            </a:r>
            <a:endParaRPr lang="en-GB" dirty="0"/>
          </a:p>
        </p:txBody>
      </p:sp>
      <p:sp>
        <p:nvSpPr>
          <p:cNvPr id="3" name="Content Placeholder 2"/>
          <p:cNvSpPr>
            <a:spLocks noGrp="1"/>
          </p:cNvSpPr>
          <p:nvPr>
            <p:ph idx="1"/>
          </p:nvPr>
        </p:nvSpPr>
        <p:spPr/>
        <p:txBody>
          <a:bodyPr/>
          <a:lstStyle/>
          <a:p>
            <a:r>
              <a:rPr lang="en-GB" dirty="0" smtClean="0"/>
              <a:t>During the instruction fetch cycle, the next instruction is loaded into the Instruction Register (IR)</a:t>
            </a:r>
          </a:p>
          <a:p>
            <a:r>
              <a:rPr lang="en-GB" dirty="0" smtClean="0"/>
              <a:t>Three steps required:</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005855462"/>
              </p:ext>
            </p:extLst>
          </p:nvPr>
        </p:nvGraphicFramePr>
        <p:xfrm>
          <a:off x="1672047" y="3363119"/>
          <a:ext cx="5132202" cy="1390650"/>
        </p:xfrm>
        <a:graphic>
          <a:graphicData uri="http://schemas.openxmlformats.org/drawingml/2006/table">
            <a:tbl>
              <a:tblPr>
                <a:tableStyleId>{5940675A-B579-460E-94D1-54222C63F5DA}</a:tableStyleId>
              </a:tblPr>
              <a:tblGrid>
                <a:gridCol w="2415155"/>
                <a:gridCol w="955247"/>
                <a:gridCol w="1761800"/>
              </a:tblGrid>
              <a:tr h="381000">
                <a:tc>
                  <a:txBody>
                    <a:bodyPr/>
                    <a:lstStyle/>
                    <a:p>
                      <a:pPr algn="ctr" fontAlgn="ctr"/>
                      <a:r>
                        <a:rPr lang="en-GB" sz="1800" u="none" strike="noStrike" dirty="0">
                          <a:effectLst/>
                        </a:rPr>
                        <a:t>Register Transfers</a:t>
                      </a:r>
                      <a:endParaRPr lang="en-GB" sz="1800" b="0" i="0" u="none" strike="noStrike" dirty="0">
                        <a:solidFill>
                          <a:srgbClr val="000000"/>
                        </a:solidFill>
                        <a:effectLst/>
                        <a:latin typeface="+mn-lt"/>
                      </a:endParaRPr>
                    </a:p>
                  </a:txBody>
                  <a:tcPr marL="9525" marR="9525" marT="9525" marB="0" anchor="ctr"/>
                </a:tc>
                <a:tc>
                  <a:txBody>
                    <a:bodyPr/>
                    <a:lstStyle/>
                    <a:p>
                      <a:pPr algn="ctr" fontAlgn="ctr"/>
                      <a:r>
                        <a:rPr lang="en-GB" sz="1800" u="none" strike="noStrike">
                          <a:effectLst/>
                        </a:rPr>
                        <a:t>Ring Pulse</a:t>
                      </a:r>
                      <a:endParaRPr lang="en-GB" sz="1800" b="0" i="0" u="none" strike="noStrike">
                        <a:solidFill>
                          <a:srgbClr val="000000"/>
                        </a:solidFill>
                        <a:effectLst/>
                        <a:latin typeface="+mn-lt"/>
                      </a:endParaRPr>
                    </a:p>
                  </a:txBody>
                  <a:tcPr marL="9525" marR="9525" marT="9525" marB="0" anchor="ctr"/>
                </a:tc>
                <a:tc>
                  <a:txBody>
                    <a:bodyPr/>
                    <a:lstStyle/>
                    <a:p>
                      <a:pPr algn="ctr" fontAlgn="ctr"/>
                      <a:r>
                        <a:rPr lang="en-GB" sz="1800" u="none" strike="noStrike" dirty="0">
                          <a:effectLst/>
                        </a:rPr>
                        <a:t>Active Control Signals</a:t>
                      </a:r>
                      <a:endParaRPr lang="en-GB" sz="1800" b="0" i="0" u="none" strike="noStrike" dirty="0">
                        <a:solidFill>
                          <a:srgbClr val="000000"/>
                        </a:solidFill>
                        <a:effectLst/>
                        <a:latin typeface="+mn-lt"/>
                      </a:endParaRPr>
                    </a:p>
                  </a:txBody>
                  <a:tcPr marL="9525" marR="9525" marT="9525" marB="0" anchor="ctr"/>
                </a:tc>
              </a:tr>
              <a:tr h="619125">
                <a:tc>
                  <a:txBody>
                    <a:bodyPr/>
                    <a:lstStyle/>
                    <a:p>
                      <a:pPr algn="l" fontAlgn="b"/>
                      <a:r>
                        <a:rPr lang="pt-BR" sz="1800" u="none" strike="noStrike" dirty="0">
                          <a:effectLst/>
                        </a:rPr>
                        <a:t>1. MAR &lt;-- PC</a:t>
                      </a:r>
                      <a:br>
                        <a:rPr lang="pt-BR" sz="1800" u="none" strike="noStrike" dirty="0">
                          <a:effectLst/>
                        </a:rPr>
                      </a:br>
                      <a:r>
                        <a:rPr lang="pt-BR" sz="1800" u="none" strike="noStrike" dirty="0">
                          <a:effectLst/>
                        </a:rPr>
                        <a:t>2. MDR &lt;-- RAM(MAR)</a:t>
                      </a:r>
                      <a:br>
                        <a:rPr lang="pt-BR" sz="1800" u="none" strike="noStrike" dirty="0">
                          <a:effectLst/>
                        </a:rPr>
                      </a:br>
                      <a:r>
                        <a:rPr lang="pt-BR" sz="1800" u="none" strike="noStrike" dirty="0">
                          <a:effectLst/>
                        </a:rPr>
                        <a:t>3. IR &lt;-- MDR</a:t>
                      </a:r>
                      <a:endParaRPr lang="pt-BR" sz="1800" b="0" i="0" u="none" strike="noStrike" dirty="0">
                        <a:solidFill>
                          <a:srgbClr val="000000"/>
                        </a:solidFill>
                        <a:effectLst/>
                        <a:latin typeface="+mn-lt"/>
                      </a:endParaRPr>
                    </a:p>
                  </a:txBody>
                  <a:tcPr marL="9525" marR="9525" marT="9525" marB="0" anchor="b"/>
                </a:tc>
                <a:tc>
                  <a:txBody>
                    <a:bodyPr/>
                    <a:lstStyle/>
                    <a:p>
                      <a:pPr algn="ctr" fontAlgn="b"/>
                      <a:r>
                        <a:rPr lang="en-GB" sz="1800" u="none" strike="noStrike">
                          <a:effectLst/>
                        </a:rPr>
                        <a:t>0</a:t>
                      </a:r>
                      <a:br>
                        <a:rPr lang="en-GB" sz="1800" u="none" strike="noStrike">
                          <a:effectLst/>
                        </a:rPr>
                      </a:br>
                      <a:r>
                        <a:rPr lang="en-GB" sz="1800" u="none" strike="noStrike">
                          <a:effectLst/>
                        </a:rPr>
                        <a:t>1</a:t>
                      </a:r>
                      <a:br>
                        <a:rPr lang="en-GB" sz="1800" u="none" strike="noStrike">
                          <a:effectLst/>
                        </a:rPr>
                      </a:br>
                      <a:r>
                        <a:rPr lang="en-GB" sz="1800" u="none" strike="noStrike">
                          <a:effectLst/>
                        </a:rPr>
                        <a:t>2</a:t>
                      </a:r>
                      <a:endParaRPr lang="en-GB" sz="1800" b="0" i="0" u="none" strike="noStrike">
                        <a:solidFill>
                          <a:srgbClr val="000000"/>
                        </a:solidFill>
                        <a:effectLst/>
                        <a:latin typeface="+mn-lt"/>
                      </a:endParaRPr>
                    </a:p>
                  </a:txBody>
                  <a:tcPr marL="9525" marR="9525" marT="9525" marB="0" anchor="b"/>
                </a:tc>
                <a:tc>
                  <a:txBody>
                    <a:bodyPr/>
                    <a:lstStyle/>
                    <a:p>
                      <a:pPr algn="ctr" fontAlgn="b"/>
                      <a:r>
                        <a:rPr lang="it-IT" sz="1800" u="none" strike="noStrike" dirty="0">
                          <a:effectLst/>
                        </a:rPr>
                        <a:t>EP, LM</a:t>
                      </a:r>
                      <a:br>
                        <a:rPr lang="it-IT" sz="1800" u="none" strike="noStrike" dirty="0">
                          <a:effectLst/>
                        </a:rPr>
                      </a:br>
                      <a:r>
                        <a:rPr lang="it-IT" sz="1800" u="none" strike="noStrike" dirty="0">
                          <a:effectLst/>
                        </a:rPr>
                        <a:t>R</a:t>
                      </a:r>
                      <a:br>
                        <a:rPr lang="it-IT" sz="1800" u="none" strike="noStrike" dirty="0">
                          <a:effectLst/>
                        </a:rPr>
                      </a:br>
                      <a:r>
                        <a:rPr lang="it-IT" sz="1800" u="none" strike="noStrike" dirty="0">
                          <a:effectLst/>
                        </a:rPr>
                        <a:t>ED, LI, IP</a:t>
                      </a:r>
                      <a:endParaRPr lang="it-IT" sz="1800" b="0" i="0" u="none" strike="noStrike" dirty="0">
                        <a:solidFill>
                          <a:srgbClr val="000000"/>
                        </a:solidFill>
                        <a:effectLst/>
                        <a:latin typeface="+mn-lt"/>
                      </a:endParaRPr>
                    </a:p>
                  </a:txBody>
                  <a:tcPr marL="9525" marR="9525" marT="9525" marB="0" anchor="b"/>
                </a:tc>
              </a:tr>
            </a:tbl>
          </a:graphicData>
        </a:graphic>
      </p:graphicFrame>
    </p:spTree>
    <p:extLst>
      <p:ext uri="{BB962C8B-B14F-4D97-AF65-F5344CB8AC3E}">
        <p14:creationId xmlns:p14="http://schemas.microsoft.com/office/powerpoint/2010/main" val="1032507853"/>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Step1: Fetch</a:t>
            </a:r>
          </a:p>
        </p:txBody>
      </p:sp>
      <p:sp>
        <p:nvSpPr>
          <p:cNvPr id="3" name="Content Placeholder 2"/>
          <p:cNvSpPr>
            <a:spLocks noGrp="1"/>
          </p:cNvSpPr>
          <p:nvPr>
            <p:ph idx="1"/>
          </p:nvPr>
        </p:nvSpPr>
        <p:spPr>
          <a:xfrm>
            <a:off x="1857651" y="1410508"/>
            <a:ext cx="7029450" cy="4114800"/>
          </a:xfrm>
        </p:spPr>
        <p:txBody>
          <a:bodyPr/>
          <a:lstStyle/>
          <a:p>
            <a:endParaRPr lang="en-GB"/>
          </a:p>
        </p:txBody>
      </p:sp>
      <p:pic>
        <p:nvPicPr>
          <p:cNvPr id="3074"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5397" y="996093"/>
            <a:ext cx="8064896" cy="5322330"/>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2501581" y="2035363"/>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2501581" y="1641034"/>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eft Arrow 13"/>
          <p:cNvSpPr/>
          <p:nvPr/>
        </p:nvSpPr>
        <p:spPr>
          <a:xfrm rot="10800000">
            <a:off x="3941741" y="1338916"/>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Left Arrow 15"/>
          <p:cNvSpPr/>
          <p:nvPr/>
        </p:nvSpPr>
        <p:spPr>
          <a:xfrm>
            <a:off x="3941741" y="2082685"/>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86727" y="4930660"/>
            <a:ext cx="4507193" cy="1477328"/>
          </a:xfrm>
          <a:prstGeom prst="rect">
            <a:avLst/>
          </a:prstGeom>
          <a:solidFill>
            <a:schemeClr val="bg1"/>
          </a:solidFill>
          <a:ln>
            <a:solidFill>
              <a:schemeClr val="tx1"/>
            </a:solidFill>
          </a:ln>
        </p:spPr>
        <p:txBody>
          <a:bodyPr wrap="square" rtlCol="0">
            <a:spAutoFit/>
          </a:bodyPr>
          <a:lstStyle/>
          <a:p>
            <a:r>
              <a:rPr lang="en-GB" dirty="0"/>
              <a:t>First step consists of copying the address from the program counter to the memory address register. Thus the EP (enable Program Counter) and LM (load MAR) control signals are active. </a:t>
            </a:r>
          </a:p>
        </p:txBody>
      </p:sp>
    </p:spTree>
    <p:extLst>
      <p:ext uri="{BB962C8B-B14F-4D97-AF65-F5344CB8AC3E}">
        <p14:creationId xmlns:p14="http://schemas.microsoft.com/office/powerpoint/2010/main" val="646420423"/>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 Fetch</a:t>
            </a:r>
            <a:endParaRPr lang="en-GB" dirty="0"/>
          </a:p>
        </p:txBody>
      </p:sp>
      <p:sp>
        <p:nvSpPr>
          <p:cNvPr id="3" name="Content Placeholder 2"/>
          <p:cNvSpPr>
            <a:spLocks noGrp="1"/>
          </p:cNvSpPr>
          <p:nvPr>
            <p:ph idx="1"/>
          </p:nvPr>
        </p:nvSpPr>
        <p:spPr>
          <a:xfrm>
            <a:off x="1996986" y="1201509"/>
            <a:ext cx="7029450" cy="4114800"/>
          </a:xfrm>
        </p:spPr>
        <p:txBody>
          <a:bodyPr/>
          <a:lstStyle/>
          <a:p>
            <a:endParaRPr lang="en-GB"/>
          </a:p>
        </p:txBody>
      </p:sp>
      <p:pic>
        <p:nvPicPr>
          <p:cNvPr id="3074"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4732" y="787094"/>
            <a:ext cx="8064896" cy="5322330"/>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1704812" y="2800187"/>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eft Arrow 13"/>
          <p:cNvSpPr/>
          <p:nvPr/>
        </p:nvSpPr>
        <p:spPr>
          <a:xfrm rot="10800000">
            <a:off x="2784932" y="3322554"/>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86727" y="4930660"/>
            <a:ext cx="4507193" cy="1200329"/>
          </a:xfrm>
          <a:prstGeom prst="rect">
            <a:avLst/>
          </a:prstGeom>
          <a:solidFill>
            <a:schemeClr val="bg1"/>
          </a:solidFill>
          <a:ln>
            <a:solidFill>
              <a:schemeClr val="tx1"/>
            </a:solidFill>
          </a:ln>
        </p:spPr>
        <p:txBody>
          <a:bodyPr wrap="square" rtlCol="0">
            <a:spAutoFit/>
          </a:bodyPr>
          <a:lstStyle/>
          <a:p>
            <a:r>
              <a:rPr lang="en-GB" dirty="0"/>
              <a:t>Second step is to read the instruction from memory into the memory data register. An active R (memory read) signal performs that task. </a:t>
            </a:r>
          </a:p>
        </p:txBody>
      </p:sp>
    </p:spTree>
    <p:extLst>
      <p:ext uri="{BB962C8B-B14F-4D97-AF65-F5344CB8AC3E}">
        <p14:creationId xmlns:p14="http://schemas.microsoft.com/office/powerpoint/2010/main" val="3350019576"/>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 Fetch</a:t>
            </a:r>
            <a:endParaRPr lang="en-GB" dirty="0"/>
          </a:p>
        </p:txBody>
      </p:sp>
      <p:sp>
        <p:nvSpPr>
          <p:cNvPr id="3" name="Content Placeholder 2"/>
          <p:cNvSpPr>
            <a:spLocks noGrp="1"/>
          </p:cNvSpPr>
          <p:nvPr>
            <p:ph idx="1"/>
          </p:nvPr>
        </p:nvSpPr>
        <p:spPr>
          <a:xfrm>
            <a:off x="1979568" y="1323434"/>
            <a:ext cx="7029450" cy="4114800"/>
          </a:xfrm>
        </p:spPr>
        <p:txBody>
          <a:bodyPr/>
          <a:lstStyle/>
          <a:p>
            <a:endParaRPr lang="en-GB"/>
          </a:p>
        </p:txBody>
      </p:sp>
      <p:pic>
        <p:nvPicPr>
          <p:cNvPr id="3074"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7314" y="909019"/>
            <a:ext cx="8064896" cy="5322330"/>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6727954" y="3570184"/>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2574976" y="4108529"/>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eft Arrow 13"/>
          <p:cNvSpPr/>
          <p:nvPr/>
        </p:nvSpPr>
        <p:spPr>
          <a:xfrm rot="10800000">
            <a:off x="4063658" y="3892505"/>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Left Arrow 15"/>
          <p:cNvSpPr/>
          <p:nvPr/>
        </p:nvSpPr>
        <p:spPr>
          <a:xfrm rot="10800000">
            <a:off x="5033564" y="3651795"/>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2574976" y="1049904"/>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186727" y="4930660"/>
            <a:ext cx="4507193" cy="1754326"/>
          </a:xfrm>
          <a:prstGeom prst="rect">
            <a:avLst/>
          </a:prstGeom>
          <a:solidFill>
            <a:schemeClr val="bg1"/>
          </a:solidFill>
          <a:ln>
            <a:solidFill>
              <a:schemeClr val="tx1"/>
            </a:solidFill>
          </a:ln>
        </p:spPr>
        <p:txBody>
          <a:bodyPr wrap="square" rtlCol="0">
            <a:spAutoFit/>
          </a:bodyPr>
          <a:lstStyle/>
          <a:p>
            <a:r>
              <a:rPr lang="en-GB" dirty="0"/>
              <a:t>Third step is to copy the contents of the memory data register to the Instruction Register then increment the Program Counter. Active ED (enable MDR), LI (Load Instruction Register) and IP (increment PC</a:t>
            </a:r>
            <a:r>
              <a:rPr lang="en-GB" dirty="0" smtClean="0"/>
              <a:t>).</a:t>
            </a:r>
            <a:endParaRPr lang="en-GB" dirty="0"/>
          </a:p>
        </p:txBody>
      </p:sp>
    </p:spTree>
    <p:extLst>
      <p:ext uri="{BB962C8B-B14F-4D97-AF65-F5344CB8AC3E}">
        <p14:creationId xmlns:p14="http://schemas.microsoft.com/office/powerpoint/2010/main" val="4174390225"/>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Instruction Set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31016144"/>
              </p:ext>
            </p:extLst>
          </p:nvPr>
        </p:nvGraphicFramePr>
        <p:xfrm>
          <a:off x="395536" y="1340768"/>
          <a:ext cx="8352927" cy="4171950"/>
        </p:xfrm>
        <a:graphic>
          <a:graphicData uri="http://schemas.openxmlformats.org/drawingml/2006/table">
            <a:tbl>
              <a:tblPr>
                <a:tableStyleId>{5940675A-B579-460E-94D1-54222C63F5DA}</a:tableStyleId>
              </a:tblPr>
              <a:tblGrid>
                <a:gridCol w="2036420"/>
                <a:gridCol w="699884"/>
                <a:gridCol w="1579497"/>
                <a:gridCol w="1948895"/>
                <a:gridCol w="804204"/>
                <a:gridCol w="1284027"/>
              </a:tblGrid>
              <a:tr h="381000">
                <a:tc>
                  <a:txBody>
                    <a:bodyPr/>
                    <a:lstStyle/>
                    <a:p>
                      <a:pPr algn="ctr" fontAlgn="ctr"/>
                      <a:r>
                        <a:rPr lang="en-GB" sz="1800" u="none" strike="noStrike" dirty="0" smtClean="0">
                          <a:effectLst/>
                        </a:rPr>
                        <a:t>Assembler Instruction</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dirty="0" smtClean="0">
                          <a:effectLst/>
                        </a:rPr>
                        <a:t>Op Code</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a:effectLst/>
                        </a:rPr>
                        <a:t>Execution Action</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u="none" strike="noStrike">
                          <a:effectLst/>
                        </a:rPr>
                        <a:t>Register Transfers</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u="none" strike="noStrike">
                          <a:effectLst/>
                        </a:rPr>
                        <a:t>Ring Pulse</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u="none" strike="noStrike" dirty="0">
                          <a:effectLst/>
                        </a:rPr>
                        <a:t>Active Control Signals</a:t>
                      </a:r>
                      <a:endParaRPr lang="en-GB" sz="1800" b="0" i="0" u="none" strike="noStrike" dirty="0">
                        <a:solidFill>
                          <a:srgbClr val="000000"/>
                        </a:solidFill>
                        <a:effectLst/>
                        <a:latin typeface="Calibri"/>
                      </a:endParaRPr>
                    </a:p>
                  </a:txBody>
                  <a:tcPr marL="9525" marR="9525" marT="9525" marB="0" anchor="ctr"/>
                </a:tc>
              </a:tr>
              <a:tr h="762000">
                <a:tc>
                  <a:txBody>
                    <a:bodyPr/>
                    <a:lstStyle/>
                    <a:p>
                      <a:pPr algn="l" fontAlgn="ctr"/>
                      <a:r>
                        <a:rPr lang="en-GB" sz="1800" u="none" strike="noStrike" dirty="0">
                          <a:effectLst/>
                        </a:rPr>
                        <a:t>LDA (Load Accumulator)</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a:effectLst/>
                        </a:rPr>
                        <a:t>1</a:t>
                      </a:r>
                      <a:endParaRPr lang="en-GB" sz="1800" b="0" i="0" u="none" strike="noStrike">
                        <a:solidFill>
                          <a:srgbClr val="000000"/>
                        </a:solidFill>
                        <a:effectLst/>
                        <a:latin typeface="Calibri"/>
                      </a:endParaRPr>
                    </a:p>
                  </a:txBody>
                  <a:tcPr marL="9525" marR="9525" marT="9525" marB="0" anchor="ctr"/>
                </a:tc>
                <a:tc>
                  <a:txBody>
                    <a:bodyPr/>
                    <a:lstStyle/>
                    <a:p>
                      <a:pPr algn="l" fontAlgn="ctr"/>
                      <a:r>
                        <a:rPr lang="en-GB" sz="1800" u="none" strike="noStrike" dirty="0" smtClean="0">
                          <a:effectLst/>
                          <a:sym typeface="Wingdings" panose="05000000000000000000" pitchFamily="2" charset="2"/>
                        </a:rPr>
                        <a:t>ACC</a:t>
                      </a:r>
                      <a:r>
                        <a:rPr lang="en-GB" sz="1800" u="none" strike="noStrike" dirty="0" smtClean="0">
                          <a:effectLst/>
                        </a:rPr>
                        <a:t> </a:t>
                      </a:r>
                      <a:r>
                        <a:rPr lang="en-GB" sz="1800" u="none" strike="noStrike" dirty="0">
                          <a:effectLst/>
                        </a:rPr>
                        <a:t>(RAM)</a:t>
                      </a:r>
                      <a:endParaRPr lang="en-GB" sz="1800" b="0" i="0" u="none" strike="noStrike" dirty="0">
                        <a:solidFill>
                          <a:srgbClr val="000000"/>
                        </a:solidFill>
                        <a:effectLst/>
                        <a:latin typeface="Calibri"/>
                      </a:endParaRPr>
                    </a:p>
                  </a:txBody>
                  <a:tcPr marL="9525" marR="9525" marT="9525" marB="0" anchor="ctr"/>
                </a:tc>
                <a:tc>
                  <a:txBody>
                    <a:bodyPr/>
                    <a:lstStyle/>
                    <a:p>
                      <a:pPr algn="l" fontAlgn="ctr"/>
                      <a:r>
                        <a:rPr lang="pt-BR" sz="1800" u="none" strike="noStrike" dirty="0">
                          <a:effectLst/>
                        </a:rPr>
                        <a:t>1. MAR </a:t>
                      </a:r>
                      <a:r>
                        <a:rPr lang="pt-BR" sz="1800" u="none" strike="noStrike" dirty="0" smtClean="0">
                          <a:effectLst/>
                          <a:sym typeface="Wingdings" panose="05000000000000000000" pitchFamily="2" charset="2"/>
                        </a:rPr>
                        <a:t></a:t>
                      </a:r>
                      <a:r>
                        <a:rPr lang="pt-BR" sz="1800" u="none" strike="noStrike" dirty="0" smtClean="0">
                          <a:effectLst/>
                        </a:rPr>
                        <a:t> </a:t>
                      </a:r>
                      <a:r>
                        <a:rPr lang="pt-BR" sz="1800" u="none" strike="noStrike" dirty="0">
                          <a:effectLst/>
                        </a:rPr>
                        <a:t>IR</a:t>
                      </a:r>
                      <a:br>
                        <a:rPr lang="pt-BR" sz="1800" u="none" strike="noStrike" dirty="0">
                          <a:effectLst/>
                        </a:rPr>
                      </a:br>
                      <a:r>
                        <a:rPr lang="pt-BR" sz="1800" u="none" strike="noStrike" dirty="0">
                          <a:effectLst/>
                        </a:rPr>
                        <a:t>2. MDR </a:t>
                      </a:r>
                      <a:r>
                        <a:rPr lang="pt-BR" sz="1800" u="none" strike="noStrike" dirty="0" smtClean="0">
                          <a:effectLst/>
                          <a:sym typeface="Wingdings" panose="05000000000000000000" pitchFamily="2" charset="2"/>
                        </a:rPr>
                        <a:t></a:t>
                      </a:r>
                      <a:r>
                        <a:rPr lang="pt-BR" sz="1800" u="none" strike="noStrike" dirty="0" smtClean="0">
                          <a:effectLst/>
                        </a:rPr>
                        <a:t> </a:t>
                      </a:r>
                      <a:r>
                        <a:rPr lang="pt-BR" sz="1800" u="none" strike="noStrike" dirty="0">
                          <a:effectLst/>
                        </a:rPr>
                        <a:t>RAM(MAR)</a:t>
                      </a:r>
                      <a:br>
                        <a:rPr lang="pt-BR" sz="1800" u="none" strike="noStrike" dirty="0">
                          <a:effectLst/>
                        </a:rPr>
                      </a:br>
                      <a:r>
                        <a:rPr lang="pt-BR" sz="1800" u="none" strike="noStrike" dirty="0">
                          <a:effectLst/>
                        </a:rPr>
                        <a:t>3. ACC </a:t>
                      </a:r>
                      <a:r>
                        <a:rPr lang="pt-BR" sz="1800" u="none" strike="noStrike" dirty="0" smtClean="0">
                          <a:effectLst/>
                          <a:sym typeface="Wingdings" panose="05000000000000000000" pitchFamily="2" charset="2"/>
                        </a:rPr>
                        <a:t></a:t>
                      </a:r>
                      <a:r>
                        <a:rPr lang="pt-BR" sz="1800" u="none" strike="noStrike" dirty="0" smtClean="0">
                          <a:effectLst/>
                        </a:rPr>
                        <a:t> </a:t>
                      </a:r>
                      <a:r>
                        <a:rPr lang="pt-BR" sz="1800" u="none" strike="noStrike" dirty="0">
                          <a:effectLst/>
                        </a:rPr>
                        <a:t>MDR</a:t>
                      </a:r>
                      <a:endParaRPr lang="pt-BR"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a:effectLst/>
                        </a:rPr>
                        <a:t>3</a:t>
                      </a:r>
                      <a:br>
                        <a:rPr lang="en-GB" sz="1800" u="none" strike="noStrike">
                          <a:effectLst/>
                        </a:rPr>
                      </a:br>
                      <a:r>
                        <a:rPr lang="en-GB" sz="1800" u="none" strike="noStrike">
                          <a:effectLst/>
                        </a:rPr>
                        <a:t>4</a:t>
                      </a:r>
                      <a:br>
                        <a:rPr lang="en-GB" sz="1800" u="none" strike="noStrike">
                          <a:effectLst/>
                        </a:rPr>
                      </a:br>
                      <a:r>
                        <a:rPr lang="en-GB" sz="1800" u="none" strike="noStrike">
                          <a:effectLst/>
                        </a:rPr>
                        <a:t>5</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it-IT" sz="1800" u="none" strike="noStrike" dirty="0" smtClean="0">
                          <a:effectLst/>
                        </a:rPr>
                        <a:t>EI</a:t>
                      </a:r>
                      <a:r>
                        <a:rPr lang="it-IT" sz="1800" u="none" strike="noStrike" dirty="0">
                          <a:effectLst/>
                        </a:rPr>
                        <a:t>, LM</a:t>
                      </a:r>
                      <a:br>
                        <a:rPr lang="it-IT" sz="1800" u="none" strike="noStrike" dirty="0">
                          <a:effectLst/>
                        </a:rPr>
                      </a:br>
                      <a:r>
                        <a:rPr lang="it-IT" sz="1800" u="none" strike="noStrike" dirty="0" smtClean="0">
                          <a:effectLst/>
                        </a:rPr>
                        <a:t>R</a:t>
                      </a:r>
                      <a:r>
                        <a:rPr lang="it-IT" sz="1800" u="none" strike="noStrike" dirty="0">
                          <a:effectLst/>
                        </a:rPr>
                        <a:t/>
                      </a:r>
                      <a:br>
                        <a:rPr lang="it-IT" sz="1800" u="none" strike="noStrike" dirty="0">
                          <a:effectLst/>
                        </a:rPr>
                      </a:br>
                      <a:r>
                        <a:rPr lang="it-IT" sz="1800" u="none" strike="noStrike" dirty="0">
                          <a:effectLst/>
                        </a:rPr>
                        <a:t>ED, LA</a:t>
                      </a:r>
                      <a:endParaRPr lang="it-IT" sz="1800" b="0" i="0" u="none" strike="noStrike" dirty="0">
                        <a:solidFill>
                          <a:srgbClr val="000000"/>
                        </a:solidFill>
                        <a:effectLst/>
                        <a:latin typeface="Calibri"/>
                      </a:endParaRPr>
                    </a:p>
                  </a:txBody>
                  <a:tcPr marL="9525" marR="9525" marT="9525" marB="0" anchor="ctr"/>
                </a:tc>
              </a:tr>
              <a:tr h="571500">
                <a:tc>
                  <a:txBody>
                    <a:bodyPr/>
                    <a:lstStyle/>
                    <a:p>
                      <a:pPr algn="l" fontAlgn="ctr"/>
                      <a:r>
                        <a:rPr lang="en-GB" sz="1800" u="none" strike="noStrike">
                          <a:effectLst/>
                        </a:rPr>
                        <a:t>STA ( Store Accumulator)</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u="none" strike="noStrike">
                          <a:effectLst/>
                        </a:rPr>
                        <a:t>2</a:t>
                      </a:r>
                      <a:endParaRPr lang="en-GB" sz="1800" b="0" i="0" u="none" strike="noStrike">
                        <a:solidFill>
                          <a:srgbClr val="000000"/>
                        </a:solidFill>
                        <a:effectLst/>
                        <a:latin typeface="Calibri"/>
                      </a:endParaRPr>
                    </a:p>
                  </a:txBody>
                  <a:tcPr marL="9525" marR="9525" marT="9525" marB="0" anchor="ctr"/>
                </a:tc>
                <a:tc>
                  <a:txBody>
                    <a:bodyPr/>
                    <a:lstStyle/>
                    <a:p>
                      <a:pPr algn="l" fontAlgn="ctr"/>
                      <a:r>
                        <a:rPr lang="en-GB" sz="1800" u="none" strike="noStrike" dirty="0">
                          <a:effectLst/>
                        </a:rPr>
                        <a:t>(</a:t>
                      </a:r>
                      <a:r>
                        <a:rPr lang="en-GB" sz="1800" u="none" strike="noStrike" dirty="0" smtClean="0">
                          <a:effectLst/>
                        </a:rPr>
                        <a:t>RAM)</a:t>
                      </a:r>
                      <a:r>
                        <a:rPr lang="en-GB" sz="1800" u="none" strike="noStrike" dirty="0" smtClean="0">
                          <a:effectLst/>
                          <a:sym typeface="Wingdings" panose="05000000000000000000" pitchFamily="2" charset="2"/>
                        </a:rPr>
                        <a:t></a:t>
                      </a:r>
                      <a:r>
                        <a:rPr lang="en-GB" sz="1800" u="none" strike="noStrike" dirty="0" smtClean="0">
                          <a:effectLst/>
                        </a:rPr>
                        <a:t>ACC</a:t>
                      </a:r>
                      <a:endParaRPr lang="en-GB" sz="1800" b="0" i="0" u="none" strike="noStrike" dirty="0">
                        <a:solidFill>
                          <a:srgbClr val="000000"/>
                        </a:solidFill>
                        <a:effectLst/>
                        <a:latin typeface="Calibri"/>
                      </a:endParaRPr>
                    </a:p>
                  </a:txBody>
                  <a:tcPr marL="9525" marR="9525" marT="9525" marB="0" anchor="ctr"/>
                </a:tc>
                <a:tc>
                  <a:txBody>
                    <a:bodyPr/>
                    <a:lstStyle/>
                    <a:p>
                      <a:pPr algn="l" fontAlgn="ctr"/>
                      <a:r>
                        <a:rPr lang="en-GB" sz="1800" u="none" strike="noStrike" dirty="0">
                          <a:effectLst/>
                        </a:rPr>
                        <a:t>1. MAR </a:t>
                      </a:r>
                      <a:r>
                        <a:rPr lang="en-GB" sz="1800" u="none" strike="noStrike" dirty="0" smtClean="0">
                          <a:effectLst/>
                          <a:sym typeface="Wingdings" panose="05000000000000000000" pitchFamily="2" charset="2"/>
                        </a:rPr>
                        <a:t></a:t>
                      </a:r>
                      <a:r>
                        <a:rPr lang="en-GB" sz="1800" u="none" strike="noStrike" dirty="0" smtClean="0">
                          <a:effectLst/>
                        </a:rPr>
                        <a:t> </a:t>
                      </a:r>
                      <a:r>
                        <a:rPr lang="en-GB" sz="1800" u="none" strike="noStrike" dirty="0">
                          <a:effectLst/>
                        </a:rPr>
                        <a:t>IR</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a:effectLst/>
                        </a:rPr>
                        <a:t>3</a:t>
                      </a:r>
                      <a:endParaRPr lang="en-GB" sz="1800" b="0" i="0" u="none" strike="noStrike">
                        <a:solidFill>
                          <a:srgbClr val="000000"/>
                        </a:solidFill>
                        <a:effectLst/>
                        <a:latin typeface="Calibri"/>
                      </a:endParaRPr>
                    </a:p>
                  </a:txBody>
                  <a:tcPr marL="9525" marR="9525" marT="9525" marB="0" anchor="ctr"/>
                </a:tc>
                <a:tc>
                  <a:txBody>
                    <a:bodyPr/>
                    <a:lstStyle/>
                    <a:p>
                      <a:pPr algn="ctr" fontAlgn="b"/>
                      <a:r>
                        <a:rPr lang="nn-NO" sz="1800" u="none" strike="noStrike" dirty="0">
                          <a:effectLst/>
                        </a:rPr>
                        <a:t>EI, LM</a:t>
                      </a:r>
                      <a:br>
                        <a:rPr lang="nn-NO" sz="1800" u="none" strike="noStrike" dirty="0">
                          <a:effectLst/>
                        </a:rPr>
                      </a:br>
                      <a:r>
                        <a:rPr lang="nn-NO" sz="1800" u="none" strike="noStrike" dirty="0">
                          <a:effectLst/>
                        </a:rPr>
                        <a:t>EA, LD</a:t>
                      </a:r>
                      <a:br>
                        <a:rPr lang="nn-NO" sz="1800" u="none" strike="noStrike" dirty="0">
                          <a:effectLst/>
                        </a:rPr>
                      </a:br>
                      <a:r>
                        <a:rPr lang="nn-NO" sz="1800" u="none" strike="noStrike" dirty="0">
                          <a:effectLst/>
                        </a:rPr>
                        <a:t>W</a:t>
                      </a:r>
                      <a:endParaRPr lang="nn-NO" sz="1800" b="0" i="0" u="none" strike="noStrike" dirty="0">
                        <a:solidFill>
                          <a:srgbClr val="000000"/>
                        </a:solidFill>
                        <a:effectLst/>
                        <a:latin typeface="Calibri"/>
                      </a:endParaRPr>
                    </a:p>
                  </a:txBody>
                  <a:tcPr marL="9525" marR="9525" marT="9525" marB="0" anchor="b"/>
                </a:tc>
              </a:tr>
              <a:tr h="381000">
                <a:tc>
                  <a:txBody>
                    <a:bodyPr/>
                    <a:lstStyle/>
                    <a:p>
                      <a:pPr algn="l" fontAlgn="ctr"/>
                      <a:r>
                        <a:rPr lang="en-GB" sz="1800" u="none" strike="noStrike" dirty="0">
                          <a:effectLst/>
                        </a:rPr>
                        <a:t>ADD (Add 8 to Accumulator)</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a:effectLst/>
                        </a:rPr>
                        <a:t>3</a:t>
                      </a:r>
                      <a:endParaRPr lang="en-GB" sz="1800" b="0" i="0" u="none" strike="noStrike">
                        <a:solidFill>
                          <a:srgbClr val="000000"/>
                        </a:solidFill>
                        <a:effectLst/>
                        <a:latin typeface="Calibri"/>
                      </a:endParaRPr>
                    </a:p>
                  </a:txBody>
                  <a:tcPr marL="9525" marR="9525" marT="9525" marB="0" anchor="ctr"/>
                </a:tc>
                <a:tc>
                  <a:txBody>
                    <a:bodyPr/>
                    <a:lstStyle/>
                    <a:p>
                      <a:pPr algn="l" fontAlgn="ctr"/>
                      <a:r>
                        <a:rPr lang="en-GB" sz="1800" u="none" strike="noStrike">
                          <a:effectLst/>
                        </a:rPr>
                        <a:t>etc</a:t>
                      </a:r>
                      <a:endParaRPr lang="en-GB" sz="1800" b="0" i="0" u="none" strike="noStrike">
                        <a:solidFill>
                          <a:srgbClr val="000000"/>
                        </a:solidFill>
                        <a:effectLst/>
                        <a:latin typeface="Calibri"/>
                      </a:endParaRPr>
                    </a:p>
                  </a:txBody>
                  <a:tcPr marL="9525" marR="9525" marT="9525" marB="0" anchor="ctr"/>
                </a:tc>
                <a:tc>
                  <a:txBody>
                    <a:bodyPr/>
                    <a:lstStyle/>
                    <a:p>
                      <a:pPr algn="l" fontAlgn="ctr"/>
                      <a:endParaRPr lang="en-GB" sz="1800" b="0" i="0" u="none" strike="noStrike">
                        <a:solidFill>
                          <a:srgbClr val="000000"/>
                        </a:solidFill>
                        <a:effectLst/>
                        <a:latin typeface="Calibri"/>
                      </a:endParaRPr>
                    </a:p>
                  </a:txBody>
                  <a:tcPr marL="9525" marR="9525" marT="9525" marB="0" anchor="ctr"/>
                </a:tc>
                <a:tc>
                  <a:txBody>
                    <a:bodyPr/>
                    <a:lstStyle/>
                    <a:p>
                      <a:pPr algn="ctr" fontAlgn="ctr"/>
                      <a:endParaRPr lang="en-GB" sz="1800" b="0" i="0" u="none" strike="noStrike">
                        <a:solidFill>
                          <a:srgbClr val="000000"/>
                        </a:solidFill>
                        <a:effectLst/>
                        <a:latin typeface="Calibri"/>
                      </a:endParaRPr>
                    </a:p>
                  </a:txBody>
                  <a:tcPr marL="9525" marR="9525" marT="9525" marB="0" anchor="ctr"/>
                </a:tc>
                <a:tc>
                  <a:txBody>
                    <a:bodyPr/>
                    <a:lstStyle/>
                    <a:p>
                      <a:pPr algn="ctr" fontAlgn="ctr"/>
                      <a:endParaRPr lang="en-GB" sz="1800" b="0" i="0" u="none" strike="noStrike" dirty="0">
                        <a:solidFill>
                          <a:srgbClr val="000000"/>
                        </a:solidFill>
                        <a:effectLst/>
                        <a:latin typeface="Calibri"/>
                      </a:endParaRPr>
                    </a:p>
                  </a:txBody>
                  <a:tcPr marL="9525" marR="9525" marT="9525" marB="0" anchor="ctr"/>
                </a:tc>
              </a:tr>
              <a:tr h="54436">
                <a:tc>
                  <a:txBody>
                    <a:bodyPr/>
                    <a:lstStyle/>
                    <a:p>
                      <a:pPr algn="l" fontAlgn="ctr"/>
                      <a:r>
                        <a:rPr lang="en-GB" sz="1800" u="none" strike="noStrike">
                          <a:effectLst/>
                        </a:rPr>
                        <a:t>SUB (Subtract 8 from Accumulator)</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u="none" strike="noStrike">
                          <a:effectLst/>
                        </a:rPr>
                        <a:t>4</a:t>
                      </a:r>
                      <a:endParaRPr lang="en-GB" sz="1800" b="0" i="0" u="none" strike="noStrike">
                        <a:solidFill>
                          <a:srgbClr val="000000"/>
                        </a:solidFill>
                        <a:effectLst/>
                        <a:latin typeface="Calibri"/>
                      </a:endParaRPr>
                    </a:p>
                  </a:txBody>
                  <a:tcPr marL="9525" marR="9525" marT="9525" marB="0" anchor="ctr"/>
                </a:tc>
                <a:tc>
                  <a:txBody>
                    <a:bodyPr/>
                    <a:lstStyle/>
                    <a:p>
                      <a:pPr algn="l" fontAlgn="ctr"/>
                      <a:r>
                        <a:rPr lang="en-GB" sz="1800" u="none" strike="noStrike">
                          <a:effectLst/>
                        </a:rPr>
                        <a:t>etc</a:t>
                      </a:r>
                      <a:endParaRPr lang="en-GB" sz="1800" b="0" i="0" u="none" strike="noStrike">
                        <a:solidFill>
                          <a:srgbClr val="000000"/>
                        </a:solidFill>
                        <a:effectLst/>
                        <a:latin typeface="Calibri"/>
                      </a:endParaRPr>
                    </a:p>
                  </a:txBody>
                  <a:tcPr marL="9525" marR="9525" marT="9525" marB="0" anchor="ctr"/>
                </a:tc>
                <a:tc>
                  <a:txBody>
                    <a:bodyPr/>
                    <a:lstStyle/>
                    <a:p>
                      <a:pPr algn="l" fontAlgn="ctr"/>
                      <a:endParaRPr lang="en-GB" sz="1800" b="0" i="0" u="none" strike="noStrike">
                        <a:solidFill>
                          <a:srgbClr val="000000"/>
                        </a:solidFill>
                        <a:effectLst/>
                        <a:latin typeface="Calibri"/>
                      </a:endParaRPr>
                    </a:p>
                  </a:txBody>
                  <a:tcPr marL="9525" marR="9525" marT="9525" marB="0" anchor="ctr"/>
                </a:tc>
                <a:tc>
                  <a:txBody>
                    <a:bodyPr/>
                    <a:lstStyle/>
                    <a:p>
                      <a:pPr algn="ctr" fontAlgn="ctr"/>
                      <a:endParaRPr lang="en-GB" sz="1800" b="0" i="0" u="none" strike="noStrike">
                        <a:solidFill>
                          <a:srgbClr val="000000"/>
                        </a:solidFill>
                        <a:effectLst/>
                        <a:latin typeface="Calibri"/>
                      </a:endParaRPr>
                    </a:p>
                  </a:txBody>
                  <a:tcPr marL="9525" marR="9525" marT="9525" marB="0" anchor="ctr"/>
                </a:tc>
                <a:tc>
                  <a:txBody>
                    <a:bodyPr/>
                    <a:lstStyle/>
                    <a:p>
                      <a:pPr algn="ctr" fontAlgn="ctr"/>
                      <a:endParaRPr lang="en-GB" sz="1800" b="0" i="0" u="none" strike="noStrike" dirty="0">
                        <a:solidFill>
                          <a:srgbClr val="000000"/>
                        </a:solidFill>
                        <a:effectLst/>
                        <a:latin typeface="Calibri"/>
                      </a:endParaRPr>
                    </a:p>
                  </a:txBody>
                  <a:tcPr marL="9525" marR="9525" marT="9525" marB="0" anchor="ctr"/>
                </a:tc>
              </a:tr>
              <a:tr h="190500">
                <a:tc>
                  <a:txBody>
                    <a:bodyPr/>
                    <a:lstStyle/>
                    <a:p>
                      <a:pPr algn="l" fontAlgn="ctr"/>
                      <a:r>
                        <a:rPr lang="en-GB" sz="1800" u="none" strike="noStrike">
                          <a:effectLst/>
                        </a:rPr>
                        <a:t>etc</a:t>
                      </a:r>
                      <a:endParaRPr lang="en-GB" sz="1800" b="0" i="0" u="none" strike="noStrike">
                        <a:solidFill>
                          <a:srgbClr val="000000"/>
                        </a:solidFill>
                        <a:effectLst/>
                        <a:latin typeface="Calibri"/>
                      </a:endParaRPr>
                    </a:p>
                  </a:txBody>
                  <a:tcPr marL="9525" marR="9525" marT="9525" marB="0" anchor="ctr"/>
                </a:tc>
                <a:tc>
                  <a:txBody>
                    <a:bodyPr/>
                    <a:lstStyle/>
                    <a:p>
                      <a:pPr algn="l" fontAlgn="b"/>
                      <a:endParaRPr lang="en-GB" sz="1800" b="0" i="0" u="none" strike="noStrike">
                        <a:solidFill>
                          <a:srgbClr val="000000"/>
                        </a:solidFill>
                        <a:effectLst/>
                        <a:latin typeface="Calibri"/>
                      </a:endParaRPr>
                    </a:p>
                  </a:txBody>
                  <a:tcPr marL="9525" marR="9525" marT="9525" marB="0" anchor="b"/>
                </a:tc>
                <a:tc>
                  <a:txBody>
                    <a:bodyPr/>
                    <a:lstStyle/>
                    <a:p>
                      <a:pPr algn="l" fontAlgn="b"/>
                      <a:endParaRPr lang="en-GB" sz="1800" b="0" i="0" u="none" strike="noStrike">
                        <a:solidFill>
                          <a:srgbClr val="000000"/>
                        </a:solidFill>
                        <a:effectLst/>
                        <a:latin typeface="Calibri"/>
                      </a:endParaRPr>
                    </a:p>
                  </a:txBody>
                  <a:tcPr marL="9525" marR="9525" marT="9525" marB="0" anchor="b"/>
                </a:tc>
                <a:tc>
                  <a:txBody>
                    <a:bodyPr/>
                    <a:lstStyle/>
                    <a:p>
                      <a:pPr algn="l" fontAlgn="b"/>
                      <a:endParaRPr lang="en-GB" sz="1800" b="0" i="0" u="none" strike="noStrike">
                        <a:solidFill>
                          <a:srgbClr val="000000"/>
                        </a:solidFill>
                        <a:effectLst/>
                        <a:latin typeface="Calibri"/>
                      </a:endParaRPr>
                    </a:p>
                  </a:txBody>
                  <a:tcPr marL="9525" marR="9525" marT="9525" marB="0" anchor="b"/>
                </a:tc>
                <a:tc>
                  <a:txBody>
                    <a:bodyPr/>
                    <a:lstStyle/>
                    <a:p>
                      <a:pPr algn="l" fontAlgn="b"/>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dirty="0">
                        <a:solidFill>
                          <a:srgbClr val="000000"/>
                        </a:solidFill>
                        <a:effectLst/>
                        <a:latin typeface="Calibri"/>
                      </a:endParaRPr>
                    </a:p>
                  </a:txBody>
                  <a:tcPr marL="9525" marR="9525" marT="9525" marB="0" anchor="b"/>
                </a:tc>
              </a:tr>
            </a:tbl>
          </a:graphicData>
        </a:graphic>
      </p:graphicFrame>
      <p:sp>
        <p:nvSpPr>
          <p:cNvPr id="5" name="TextBox 4"/>
          <p:cNvSpPr txBox="1"/>
          <p:nvPr/>
        </p:nvSpPr>
        <p:spPr>
          <a:xfrm>
            <a:off x="4427984" y="5517232"/>
            <a:ext cx="3553986" cy="369332"/>
          </a:xfrm>
          <a:prstGeom prst="rect">
            <a:avLst/>
          </a:prstGeom>
          <a:noFill/>
        </p:spPr>
        <p:txBody>
          <a:bodyPr wrap="none" rtlCol="0">
            <a:spAutoFit/>
          </a:bodyPr>
          <a:lstStyle/>
          <a:p>
            <a:r>
              <a:rPr lang="en-GB" dirty="0" smtClean="0"/>
              <a:t>4-bit op-code =  16 max instructions</a:t>
            </a:r>
            <a:endParaRPr lang="en-GB" dirty="0"/>
          </a:p>
        </p:txBody>
      </p:sp>
      <p:sp>
        <p:nvSpPr>
          <p:cNvPr id="6" name="TextBox 5"/>
          <p:cNvSpPr txBox="1"/>
          <p:nvPr/>
        </p:nvSpPr>
        <p:spPr>
          <a:xfrm>
            <a:off x="755576" y="6273258"/>
            <a:ext cx="5951053" cy="369332"/>
          </a:xfrm>
          <a:prstGeom prst="rect">
            <a:avLst/>
          </a:prstGeom>
          <a:noFill/>
        </p:spPr>
        <p:txBody>
          <a:bodyPr wrap="none" rtlCol="0">
            <a:spAutoFit/>
          </a:bodyPr>
          <a:lstStyle/>
          <a:p>
            <a:r>
              <a:rPr lang="en-GB" dirty="0" smtClean="0"/>
              <a:t>http://www.cs.binghamton.edu/~reckert/hardwire3new.html</a:t>
            </a:r>
            <a:endParaRPr lang="en-GB" dirty="0"/>
          </a:p>
        </p:txBody>
      </p:sp>
    </p:spTree>
    <p:extLst>
      <p:ext uri="{BB962C8B-B14F-4D97-AF65-F5344CB8AC3E}">
        <p14:creationId xmlns:p14="http://schemas.microsoft.com/office/powerpoint/2010/main" val="4268622321"/>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none" strike="noStrike" dirty="0" smtClean="0">
                <a:effectLst/>
              </a:rPr>
              <a:t>LDA (Load Accumulator)</a:t>
            </a:r>
            <a:endParaRPr lang="en-GB" dirty="0"/>
          </a:p>
        </p:txBody>
      </p:sp>
      <p:sp>
        <p:nvSpPr>
          <p:cNvPr id="3" name="Content Placeholder 2"/>
          <p:cNvSpPr>
            <a:spLocks noGrp="1"/>
          </p:cNvSpPr>
          <p:nvPr>
            <p:ph idx="1"/>
          </p:nvPr>
        </p:nvSpPr>
        <p:spPr/>
        <p:txBody>
          <a:bodyPr/>
          <a:lstStyle/>
          <a:p>
            <a:r>
              <a:rPr lang="en-GB" dirty="0" smtClean="0"/>
              <a:t>The Accumulator is just a “special” data register that the ALU always writes the result of any operation to e.g. if you add two numbers the result ends up here</a:t>
            </a:r>
          </a:p>
          <a:p>
            <a:r>
              <a:rPr lang="en-GB" dirty="0" smtClean="0"/>
              <a:t>12-bit word length, so instructions are 12-bits long</a:t>
            </a:r>
          </a:p>
          <a:p>
            <a:r>
              <a:rPr lang="en-GB" dirty="0" smtClean="0"/>
              <a:t>Instruction Op Code (4-bits) = LDA = 1</a:t>
            </a:r>
          </a:p>
          <a:p>
            <a:r>
              <a:rPr lang="en-GB" dirty="0" smtClean="0"/>
              <a:t>8-bits are address to load from address</a:t>
            </a:r>
          </a:p>
          <a:p>
            <a:r>
              <a:rPr lang="en-GB" dirty="0" smtClean="0"/>
              <a:t>Example,</a:t>
            </a:r>
          </a:p>
          <a:p>
            <a:r>
              <a:rPr lang="en-GB" dirty="0" smtClean="0"/>
              <a:t>LDA 6A …… Load accumulator with 12-bit data word from address 6A</a:t>
            </a:r>
            <a:r>
              <a:rPr lang="en-GB" baseline="-25000" dirty="0" smtClean="0"/>
              <a:t>16</a:t>
            </a:r>
          </a:p>
          <a:p>
            <a:r>
              <a:rPr lang="en-GB" dirty="0" smtClean="0"/>
              <a:t>12-bits = 0001 01101010  = 16A</a:t>
            </a:r>
            <a:r>
              <a:rPr lang="en-GB" baseline="-25000" dirty="0" smtClean="0"/>
              <a:t>16</a:t>
            </a:r>
            <a:endParaRPr lang="en-GB" dirty="0" smtClean="0"/>
          </a:p>
          <a:p>
            <a:endParaRPr lang="en-GB" dirty="0"/>
          </a:p>
        </p:txBody>
      </p:sp>
    </p:spTree>
    <p:extLst>
      <p:ext uri="{BB962C8B-B14F-4D97-AF65-F5344CB8AC3E}">
        <p14:creationId xmlns:p14="http://schemas.microsoft.com/office/powerpoint/2010/main" val="912392525"/>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 LDA (Microcode)</a:t>
            </a:r>
          </a:p>
        </p:txBody>
      </p:sp>
      <p:sp>
        <p:nvSpPr>
          <p:cNvPr id="3" name="Content Placeholder 2"/>
          <p:cNvSpPr>
            <a:spLocks noGrp="1"/>
          </p:cNvSpPr>
          <p:nvPr>
            <p:ph idx="1"/>
          </p:nvPr>
        </p:nvSpPr>
        <p:spPr>
          <a:xfrm>
            <a:off x="1927317" y="1314718"/>
            <a:ext cx="7029450" cy="4114800"/>
          </a:xfrm>
        </p:spPr>
        <p:txBody>
          <a:bodyPr/>
          <a:lstStyle/>
          <a:p>
            <a:endParaRPr lang="en-GB"/>
          </a:p>
        </p:txBody>
      </p:sp>
      <p:pic>
        <p:nvPicPr>
          <p:cNvPr id="3074"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5063" y="900303"/>
            <a:ext cx="8064896" cy="5322330"/>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2571247" y="1939573"/>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6675703" y="3849500"/>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eft Arrow 13"/>
          <p:cNvSpPr/>
          <p:nvPr/>
        </p:nvSpPr>
        <p:spPr>
          <a:xfrm>
            <a:off x="4950424" y="3644073"/>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Left Arrow 15"/>
          <p:cNvSpPr/>
          <p:nvPr/>
        </p:nvSpPr>
        <p:spPr>
          <a:xfrm>
            <a:off x="4011407" y="1986895"/>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86727" y="4930660"/>
            <a:ext cx="4507193" cy="1754326"/>
          </a:xfrm>
          <a:prstGeom prst="rect">
            <a:avLst/>
          </a:prstGeom>
          <a:solidFill>
            <a:schemeClr val="bg1"/>
          </a:solidFill>
          <a:ln>
            <a:solidFill>
              <a:schemeClr val="tx1"/>
            </a:solidFill>
          </a:ln>
        </p:spPr>
        <p:txBody>
          <a:bodyPr wrap="square" rtlCol="0">
            <a:spAutoFit/>
          </a:bodyPr>
          <a:lstStyle/>
          <a:p>
            <a:r>
              <a:rPr lang="en-GB" dirty="0"/>
              <a:t>First step consists of copying the address of the operand, contained in the least significant 8 bits of the instruction register, to the memory address register. Thus the EI (enable IR) and LM (load MAR) control signals are active.</a:t>
            </a:r>
          </a:p>
        </p:txBody>
      </p:sp>
    </p:spTree>
    <p:extLst>
      <p:ext uri="{BB962C8B-B14F-4D97-AF65-F5344CB8AC3E}">
        <p14:creationId xmlns:p14="http://schemas.microsoft.com/office/powerpoint/2010/main" val="235341284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 LDA (Microcode)</a:t>
            </a:r>
          </a:p>
        </p:txBody>
      </p:sp>
      <p:sp>
        <p:nvSpPr>
          <p:cNvPr id="3" name="Content Placeholder 2"/>
          <p:cNvSpPr>
            <a:spLocks noGrp="1"/>
          </p:cNvSpPr>
          <p:nvPr>
            <p:ph idx="1"/>
          </p:nvPr>
        </p:nvSpPr>
        <p:spPr>
          <a:xfrm>
            <a:off x="1927316" y="1258965"/>
            <a:ext cx="7029450" cy="4114800"/>
          </a:xfrm>
        </p:spPr>
        <p:txBody>
          <a:bodyPr/>
          <a:lstStyle/>
          <a:p>
            <a:endParaRPr lang="en-GB"/>
          </a:p>
        </p:txBody>
      </p:sp>
      <p:pic>
        <p:nvPicPr>
          <p:cNvPr id="3074"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898" y="844550"/>
            <a:ext cx="8064896" cy="5322330"/>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p:cNvSpPr/>
          <p:nvPr/>
        </p:nvSpPr>
        <p:spPr>
          <a:xfrm>
            <a:off x="1635142" y="2857643"/>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 Arrow 9"/>
          <p:cNvSpPr/>
          <p:nvPr/>
        </p:nvSpPr>
        <p:spPr>
          <a:xfrm rot="10800000">
            <a:off x="2643254" y="3387279"/>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Connector 14"/>
          <p:cNvCxnSpPr/>
          <p:nvPr/>
        </p:nvCxnSpPr>
        <p:spPr>
          <a:xfrm flipH="1">
            <a:off x="1275102" y="4982519"/>
            <a:ext cx="3967458" cy="0"/>
          </a:xfrm>
          <a:prstGeom prst="line">
            <a:avLst/>
          </a:prstGeom>
          <a:ln w="28575">
            <a:solidFill>
              <a:srgbClr val="FF0000"/>
            </a:solidFill>
            <a:tailEnd type="stealth" w="lg" len="lg"/>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1275102" y="2982800"/>
            <a:ext cx="0" cy="1999719"/>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275102" y="2982799"/>
            <a:ext cx="36004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297500" y="5244979"/>
            <a:ext cx="4507193" cy="1200329"/>
          </a:xfrm>
          <a:prstGeom prst="rect">
            <a:avLst/>
          </a:prstGeom>
          <a:solidFill>
            <a:schemeClr val="bg1"/>
          </a:solidFill>
          <a:ln>
            <a:solidFill>
              <a:schemeClr val="tx1"/>
            </a:solidFill>
          </a:ln>
        </p:spPr>
        <p:txBody>
          <a:bodyPr wrap="square" rtlCol="0">
            <a:spAutoFit/>
          </a:bodyPr>
          <a:lstStyle/>
          <a:p>
            <a:r>
              <a:rPr lang="en-GB" dirty="0"/>
              <a:t>Second step is to read the operand from memory into the memory data register. An active R (memory read) signal performs that task. </a:t>
            </a:r>
          </a:p>
        </p:txBody>
      </p:sp>
    </p:spTree>
    <p:extLst>
      <p:ext uri="{BB962C8B-B14F-4D97-AF65-F5344CB8AC3E}">
        <p14:creationId xmlns:p14="http://schemas.microsoft.com/office/powerpoint/2010/main" val="289621002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3: LDA (Microcode)</a:t>
            </a:r>
          </a:p>
        </p:txBody>
      </p:sp>
      <p:sp>
        <p:nvSpPr>
          <p:cNvPr id="3" name="Content Placeholder 2"/>
          <p:cNvSpPr>
            <a:spLocks noGrp="1"/>
          </p:cNvSpPr>
          <p:nvPr>
            <p:ph idx="1"/>
          </p:nvPr>
        </p:nvSpPr>
        <p:spPr>
          <a:xfrm>
            <a:off x="1735728" y="1314720"/>
            <a:ext cx="7029450" cy="4114800"/>
          </a:xfrm>
        </p:spPr>
        <p:txBody>
          <a:bodyPr/>
          <a:lstStyle/>
          <a:p>
            <a:endParaRPr lang="en-GB"/>
          </a:p>
        </p:txBody>
      </p:sp>
      <p:pic>
        <p:nvPicPr>
          <p:cNvPr id="3074"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474" y="900305"/>
            <a:ext cx="8064896" cy="5322330"/>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p:cNvSpPr/>
          <p:nvPr/>
        </p:nvSpPr>
        <p:spPr>
          <a:xfrm>
            <a:off x="2307650" y="4122045"/>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6556122" y="1075479"/>
            <a:ext cx="288032" cy="250313"/>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 Arrow 9"/>
          <p:cNvSpPr/>
          <p:nvPr/>
        </p:nvSpPr>
        <p:spPr>
          <a:xfrm rot="10800000">
            <a:off x="3819818" y="3881334"/>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eft Arrow 10"/>
          <p:cNvSpPr/>
          <p:nvPr/>
        </p:nvSpPr>
        <p:spPr>
          <a:xfrm rot="10800000">
            <a:off x="4779408" y="1238354"/>
            <a:ext cx="648072" cy="34118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86727" y="4930660"/>
            <a:ext cx="4507193" cy="1477328"/>
          </a:xfrm>
          <a:prstGeom prst="rect">
            <a:avLst/>
          </a:prstGeom>
          <a:solidFill>
            <a:schemeClr val="bg1"/>
          </a:solidFill>
          <a:ln>
            <a:solidFill>
              <a:schemeClr val="tx1"/>
            </a:solidFill>
          </a:ln>
        </p:spPr>
        <p:txBody>
          <a:bodyPr wrap="square" rtlCol="0">
            <a:spAutoFit/>
          </a:bodyPr>
          <a:lstStyle/>
          <a:p>
            <a:r>
              <a:rPr lang="en-GB" dirty="0"/>
              <a:t>Third step required to execute the LDA instruction is to copy the contents of the memory data register to the accumulator. Active ED (enable MDR) and LA (load accumulator) do the trick.</a:t>
            </a:r>
          </a:p>
        </p:txBody>
      </p:sp>
    </p:spTree>
    <p:extLst>
      <p:ext uri="{BB962C8B-B14F-4D97-AF65-F5344CB8AC3E}">
        <p14:creationId xmlns:p14="http://schemas.microsoft.com/office/powerpoint/2010/main" val="2804690762"/>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Hard Wired Control Unit</a:t>
            </a:r>
            <a:endParaRPr lang="en-GB" dirty="0"/>
          </a:p>
        </p:txBody>
      </p:sp>
      <p:pic>
        <p:nvPicPr>
          <p:cNvPr id="7170" name="Picture 2" descr="http://www.cs.binghamton.edu/~reckert/Control-Uni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268760"/>
            <a:ext cx="6573329" cy="5328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1071105"/>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Ring Counter</a:t>
            </a:r>
            <a:endParaRPr lang="en-GB" dirty="0"/>
          </a:p>
        </p:txBody>
      </p:sp>
      <p:sp>
        <p:nvSpPr>
          <p:cNvPr id="3" name="Content Placeholder 2"/>
          <p:cNvSpPr>
            <a:spLocks noGrp="1"/>
          </p:cNvSpPr>
          <p:nvPr>
            <p:ph idx="1"/>
          </p:nvPr>
        </p:nvSpPr>
        <p:spPr/>
        <p:txBody>
          <a:bodyPr>
            <a:normAutofit/>
          </a:bodyPr>
          <a:lstStyle/>
          <a:p>
            <a:r>
              <a:rPr lang="en-GB" dirty="0" smtClean="0"/>
              <a:t>Generates timing signals T0, T1, etc., from an internal CPU system clock</a:t>
            </a:r>
          </a:p>
          <a:p>
            <a:r>
              <a:rPr lang="en-GB" dirty="0" smtClean="0"/>
              <a:t>System clock runs much faster than external clock provided by CPU</a:t>
            </a:r>
          </a:p>
          <a:p>
            <a:r>
              <a:rPr lang="en-GB" dirty="0" smtClean="0"/>
              <a:t>T0 then T1 then T2….then T5 then T0 then …</a:t>
            </a:r>
            <a:endParaRPr lang="en-GB" dirty="0"/>
          </a:p>
        </p:txBody>
      </p:sp>
    </p:spTree>
    <p:extLst>
      <p:ext uri="{BB962C8B-B14F-4D97-AF65-F5344CB8AC3E}">
        <p14:creationId xmlns:p14="http://schemas.microsoft.com/office/powerpoint/2010/main" val="2763526131"/>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D-Type Flip Flops</a:t>
            </a:r>
            <a:endParaRPr lang="en-GB" dirty="0"/>
          </a:p>
        </p:txBody>
      </p:sp>
      <p:pic>
        <p:nvPicPr>
          <p:cNvPr id="4" name="Picture 2" descr="http://www.cs.binghamton.edu/~reckert/ring_ctrA50_50_fin_mon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1832" y="2060848"/>
            <a:ext cx="8056632"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762349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Ring Counter Output</a:t>
            </a:r>
            <a:endParaRPr lang="en-GB" dirty="0"/>
          </a:p>
        </p:txBody>
      </p:sp>
      <p:sp>
        <p:nvSpPr>
          <p:cNvPr id="11" name="TextBox 10"/>
          <p:cNvSpPr txBox="1"/>
          <p:nvPr/>
        </p:nvSpPr>
        <p:spPr>
          <a:xfrm>
            <a:off x="618807" y="1804174"/>
            <a:ext cx="633507" cy="369332"/>
          </a:xfrm>
          <a:prstGeom prst="rect">
            <a:avLst/>
          </a:prstGeom>
          <a:noFill/>
        </p:spPr>
        <p:txBody>
          <a:bodyPr wrap="none" rtlCol="0">
            <a:spAutoFit/>
          </a:bodyPr>
          <a:lstStyle/>
          <a:p>
            <a:r>
              <a:rPr lang="en-GB" dirty="0" smtClean="0"/>
              <a:t>CLK</a:t>
            </a:r>
            <a:endParaRPr lang="en-GB" dirty="0"/>
          </a:p>
        </p:txBody>
      </p:sp>
      <p:sp>
        <p:nvSpPr>
          <p:cNvPr id="12" name="TextBox 11"/>
          <p:cNvSpPr txBox="1"/>
          <p:nvPr/>
        </p:nvSpPr>
        <p:spPr>
          <a:xfrm>
            <a:off x="731017" y="2352558"/>
            <a:ext cx="413896" cy="369332"/>
          </a:xfrm>
          <a:prstGeom prst="rect">
            <a:avLst/>
          </a:prstGeom>
          <a:noFill/>
        </p:spPr>
        <p:txBody>
          <a:bodyPr wrap="none" rtlCol="0">
            <a:spAutoFit/>
          </a:bodyPr>
          <a:lstStyle/>
          <a:p>
            <a:r>
              <a:rPr lang="en-GB" dirty="0" smtClean="0"/>
              <a:t>T0</a:t>
            </a:r>
            <a:endParaRPr lang="en-GB" dirty="0"/>
          </a:p>
        </p:txBody>
      </p:sp>
      <p:sp>
        <p:nvSpPr>
          <p:cNvPr id="13" name="TextBox 12"/>
          <p:cNvSpPr txBox="1"/>
          <p:nvPr/>
        </p:nvSpPr>
        <p:spPr>
          <a:xfrm>
            <a:off x="731017" y="2900942"/>
            <a:ext cx="413896" cy="369332"/>
          </a:xfrm>
          <a:prstGeom prst="rect">
            <a:avLst/>
          </a:prstGeom>
          <a:noFill/>
        </p:spPr>
        <p:txBody>
          <a:bodyPr wrap="none" rtlCol="0">
            <a:spAutoFit/>
          </a:bodyPr>
          <a:lstStyle/>
          <a:p>
            <a:r>
              <a:rPr lang="en-GB" dirty="0" smtClean="0"/>
              <a:t>T1</a:t>
            </a:r>
            <a:endParaRPr lang="en-GB" dirty="0"/>
          </a:p>
        </p:txBody>
      </p:sp>
      <p:sp>
        <p:nvSpPr>
          <p:cNvPr id="14" name="TextBox 13"/>
          <p:cNvSpPr txBox="1"/>
          <p:nvPr/>
        </p:nvSpPr>
        <p:spPr>
          <a:xfrm>
            <a:off x="731017" y="3449326"/>
            <a:ext cx="413896" cy="369332"/>
          </a:xfrm>
          <a:prstGeom prst="rect">
            <a:avLst/>
          </a:prstGeom>
          <a:noFill/>
        </p:spPr>
        <p:txBody>
          <a:bodyPr wrap="none" rtlCol="0">
            <a:spAutoFit/>
          </a:bodyPr>
          <a:lstStyle/>
          <a:p>
            <a:r>
              <a:rPr lang="en-GB" dirty="0" smtClean="0"/>
              <a:t>T2</a:t>
            </a:r>
            <a:endParaRPr lang="en-GB" dirty="0"/>
          </a:p>
        </p:txBody>
      </p:sp>
      <p:sp>
        <p:nvSpPr>
          <p:cNvPr id="15" name="TextBox 14"/>
          <p:cNvSpPr txBox="1"/>
          <p:nvPr/>
        </p:nvSpPr>
        <p:spPr>
          <a:xfrm>
            <a:off x="731017" y="3997710"/>
            <a:ext cx="413896" cy="369332"/>
          </a:xfrm>
          <a:prstGeom prst="rect">
            <a:avLst/>
          </a:prstGeom>
          <a:noFill/>
        </p:spPr>
        <p:txBody>
          <a:bodyPr wrap="none" rtlCol="0">
            <a:spAutoFit/>
          </a:bodyPr>
          <a:lstStyle/>
          <a:p>
            <a:r>
              <a:rPr lang="en-GB" dirty="0" smtClean="0"/>
              <a:t>T3</a:t>
            </a:r>
            <a:endParaRPr lang="en-GB" dirty="0"/>
          </a:p>
        </p:txBody>
      </p:sp>
      <p:sp>
        <p:nvSpPr>
          <p:cNvPr id="16" name="TextBox 15"/>
          <p:cNvSpPr txBox="1"/>
          <p:nvPr/>
        </p:nvSpPr>
        <p:spPr>
          <a:xfrm>
            <a:off x="731017" y="4546094"/>
            <a:ext cx="413896" cy="369332"/>
          </a:xfrm>
          <a:prstGeom prst="rect">
            <a:avLst/>
          </a:prstGeom>
          <a:noFill/>
        </p:spPr>
        <p:txBody>
          <a:bodyPr wrap="none" rtlCol="0">
            <a:spAutoFit/>
          </a:bodyPr>
          <a:lstStyle/>
          <a:p>
            <a:r>
              <a:rPr lang="en-GB" dirty="0" smtClean="0"/>
              <a:t>T4</a:t>
            </a:r>
            <a:endParaRPr lang="en-GB" dirty="0"/>
          </a:p>
        </p:txBody>
      </p:sp>
      <p:sp>
        <p:nvSpPr>
          <p:cNvPr id="17" name="TextBox 16"/>
          <p:cNvSpPr txBox="1"/>
          <p:nvPr/>
        </p:nvSpPr>
        <p:spPr>
          <a:xfrm>
            <a:off x="731017" y="5094476"/>
            <a:ext cx="413896" cy="369332"/>
          </a:xfrm>
          <a:prstGeom prst="rect">
            <a:avLst/>
          </a:prstGeom>
          <a:noFill/>
        </p:spPr>
        <p:txBody>
          <a:bodyPr wrap="none" rtlCol="0">
            <a:spAutoFit/>
          </a:bodyPr>
          <a:lstStyle/>
          <a:p>
            <a:r>
              <a:rPr lang="en-GB" dirty="0" smtClean="0"/>
              <a:t>T5</a:t>
            </a:r>
            <a:endParaRPr lang="en-GB" dirty="0"/>
          </a:p>
        </p:txBody>
      </p:sp>
      <p:grpSp>
        <p:nvGrpSpPr>
          <p:cNvPr id="27" name="Group 26"/>
          <p:cNvGrpSpPr/>
          <p:nvPr/>
        </p:nvGrpSpPr>
        <p:grpSpPr>
          <a:xfrm>
            <a:off x="1331640" y="1844824"/>
            <a:ext cx="432048" cy="360040"/>
            <a:chOff x="1331640" y="1813466"/>
            <a:chExt cx="432048" cy="360040"/>
          </a:xfrm>
        </p:grpSpPr>
        <p:grpSp>
          <p:nvGrpSpPr>
            <p:cNvPr id="10" name="Group 9"/>
            <p:cNvGrpSpPr/>
            <p:nvPr/>
          </p:nvGrpSpPr>
          <p:grpSpPr>
            <a:xfrm>
              <a:off x="1547664" y="1813466"/>
              <a:ext cx="216024" cy="360040"/>
              <a:chOff x="1331640" y="2132856"/>
              <a:chExt cx="216024" cy="360040"/>
            </a:xfrm>
          </p:grpSpPr>
          <p:cxnSp>
            <p:nvCxnSpPr>
              <p:cNvPr id="5" name="Straight Connector 4"/>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9" name="Straight Connector 18"/>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8" name="Group 197"/>
          <p:cNvGrpSpPr/>
          <p:nvPr/>
        </p:nvGrpSpPr>
        <p:grpSpPr>
          <a:xfrm>
            <a:off x="1547664" y="2348880"/>
            <a:ext cx="432048" cy="373010"/>
            <a:chOff x="1547664" y="2348880"/>
            <a:chExt cx="432048" cy="373010"/>
          </a:xfrm>
        </p:grpSpPr>
        <p:cxnSp>
          <p:nvCxnSpPr>
            <p:cNvPr id="24" name="Straight Connector 23"/>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p:cNvGrpSpPr/>
          <p:nvPr/>
        </p:nvGrpSpPr>
        <p:grpSpPr>
          <a:xfrm>
            <a:off x="1784528" y="1844824"/>
            <a:ext cx="432048" cy="360040"/>
            <a:chOff x="1331640" y="1813466"/>
            <a:chExt cx="432048" cy="360040"/>
          </a:xfrm>
        </p:grpSpPr>
        <p:grpSp>
          <p:nvGrpSpPr>
            <p:cNvPr id="29" name="Group 28"/>
            <p:cNvGrpSpPr/>
            <p:nvPr/>
          </p:nvGrpSpPr>
          <p:grpSpPr>
            <a:xfrm>
              <a:off x="1547664" y="1813466"/>
              <a:ext cx="216024" cy="360040"/>
              <a:chOff x="1331640" y="2132856"/>
              <a:chExt cx="216024" cy="360040"/>
            </a:xfrm>
          </p:grpSpPr>
          <p:cxnSp>
            <p:nvCxnSpPr>
              <p:cNvPr id="31" name="Straight Connector 30"/>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0" name="Straight Connector 29"/>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4" name="Group 33"/>
          <p:cNvGrpSpPr/>
          <p:nvPr/>
        </p:nvGrpSpPr>
        <p:grpSpPr>
          <a:xfrm>
            <a:off x="2246904" y="1844824"/>
            <a:ext cx="432048" cy="360040"/>
            <a:chOff x="1331640" y="1813466"/>
            <a:chExt cx="432048" cy="360040"/>
          </a:xfrm>
        </p:grpSpPr>
        <p:grpSp>
          <p:nvGrpSpPr>
            <p:cNvPr id="35" name="Group 34"/>
            <p:cNvGrpSpPr/>
            <p:nvPr/>
          </p:nvGrpSpPr>
          <p:grpSpPr>
            <a:xfrm>
              <a:off x="1547664" y="1813466"/>
              <a:ext cx="216024" cy="360040"/>
              <a:chOff x="1331640" y="2132856"/>
              <a:chExt cx="216024" cy="360040"/>
            </a:xfrm>
          </p:grpSpPr>
          <p:cxnSp>
            <p:nvCxnSpPr>
              <p:cNvPr id="37" name="Straight Connector 36"/>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6" name="Straight Connector 35"/>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0" name="Group 39"/>
          <p:cNvGrpSpPr/>
          <p:nvPr/>
        </p:nvGrpSpPr>
        <p:grpSpPr>
          <a:xfrm>
            <a:off x="2699792" y="1844824"/>
            <a:ext cx="432048" cy="360040"/>
            <a:chOff x="1331640" y="1813466"/>
            <a:chExt cx="432048" cy="360040"/>
          </a:xfrm>
        </p:grpSpPr>
        <p:grpSp>
          <p:nvGrpSpPr>
            <p:cNvPr id="41" name="Group 40"/>
            <p:cNvGrpSpPr/>
            <p:nvPr/>
          </p:nvGrpSpPr>
          <p:grpSpPr>
            <a:xfrm>
              <a:off x="1547664" y="1813466"/>
              <a:ext cx="216024" cy="360040"/>
              <a:chOff x="1331640" y="2132856"/>
              <a:chExt cx="216024" cy="360040"/>
            </a:xfrm>
          </p:grpSpPr>
          <p:cxnSp>
            <p:nvCxnSpPr>
              <p:cNvPr id="43" name="Straight Connector 42"/>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42" name="Straight Connector 41"/>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6" name="Group 45"/>
          <p:cNvGrpSpPr/>
          <p:nvPr/>
        </p:nvGrpSpPr>
        <p:grpSpPr>
          <a:xfrm>
            <a:off x="3111000" y="1844824"/>
            <a:ext cx="432048" cy="360040"/>
            <a:chOff x="1331640" y="1813466"/>
            <a:chExt cx="432048" cy="360040"/>
          </a:xfrm>
        </p:grpSpPr>
        <p:grpSp>
          <p:nvGrpSpPr>
            <p:cNvPr id="47" name="Group 46"/>
            <p:cNvGrpSpPr/>
            <p:nvPr/>
          </p:nvGrpSpPr>
          <p:grpSpPr>
            <a:xfrm>
              <a:off x="1547664" y="1813466"/>
              <a:ext cx="216024" cy="360040"/>
              <a:chOff x="1331640" y="2132856"/>
              <a:chExt cx="216024" cy="360040"/>
            </a:xfrm>
          </p:grpSpPr>
          <p:cxnSp>
            <p:nvCxnSpPr>
              <p:cNvPr id="49" name="Straight Connector 48"/>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48" name="Straight Connector 47"/>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2" name="Group 51"/>
          <p:cNvGrpSpPr/>
          <p:nvPr/>
        </p:nvGrpSpPr>
        <p:grpSpPr>
          <a:xfrm>
            <a:off x="3563888" y="1844824"/>
            <a:ext cx="432048" cy="360040"/>
            <a:chOff x="1331640" y="1813466"/>
            <a:chExt cx="432048" cy="360040"/>
          </a:xfrm>
        </p:grpSpPr>
        <p:grpSp>
          <p:nvGrpSpPr>
            <p:cNvPr id="53" name="Group 52"/>
            <p:cNvGrpSpPr/>
            <p:nvPr/>
          </p:nvGrpSpPr>
          <p:grpSpPr>
            <a:xfrm>
              <a:off x="1547664" y="1813466"/>
              <a:ext cx="216024" cy="360040"/>
              <a:chOff x="1331640" y="2132856"/>
              <a:chExt cx="216024" cy="360040"/>
            </a:xfrm>
          </p:grpSpPr>
          <p:cxnSp>
            <p:nvCxnSpPr>
              <p:cNvPr id="55" name="Straight Connector 54"/>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54" name="Straight Connector 53"/>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8" name="Group 57"/>
          <p:cNvGrpSpPr/>
          <p:nvPr/>
        </p:nvGrpSpPr>
        <p:grpSpPr>
          <a:xfrm>
            <a:off x="3975096" y="1844824"/>
            <a:ext cx="432048" cy="360040"/>
            <a:chOff x="1331640" y="1813466"/>
            <a:chExt cx="432048" cy="360040"/>
          </a:xfrm>
        </p:grpSpPr>
        <p:grpSp>
          <p:nvGrpSpPr>
            <p:cNvPr id="59" name="Group 58"/>
            <p:cNvGrpSpPr/>
            <p:nvPr/>
          </p:nvGrpSpPr>
          <p:grpSpPr>
            <a:xfrm>
              <a:off x="1547664" y="1813466"/>
              <a:ext cx="216024" cy="360040"/>
              <a:chOff x="1331640" y="2132856"/>
              <a:chExt cx="216024" cy="360040"/>
            </a:xfrm>
          </p:grpSpPr>
          <p:cxnSp>
            <p:nvCxnSpPr>
              <p:cNvPr id="61" name="Straight Connector 60"/>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60" name="Straight Connector 59"/>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4" name="Group 63"/>
          <p:cNvGrpSpPr/>
          <p:nvPr/>
        </p:nvGrpSpPr>
        <p:grpSpPr>
          <a:xfrm>
            <a:off x="4427984" y="1844824"/>
            <a:ext cx="432048" cy="360040"/>
            <a:chOff x="1331640" y="1813466"/>
            <a:chExt cx="432048" cy="360040"/>
          </a:xfrm>
        </p:grpSpPr>
        <p:grpSp>
          <p:nvGrpSpPr>
            <p:cNvPr id="65" name="Group 64"/>
            <p:cNvGrpSpPr/>
            <p:nvPr/>
          </p:nvGrpSpPr>
          <p:grpSpPr>
            <a:xfrm>
              <a:off x="1547664" y="1813466"/>
              <a:ext cx="216024" cy="360040"/>
              <a:chOff x="1331640" y="2132856"/>
              <a:chExt cx="216024" cy="360040"/>
            </a:xfrm>
          </p:grpSpPr>
          <p:cxnSp>
            <p:nvCxnSpPr>
              <p:cNvPr id="67" name="Straight Connector 66"/>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66" name="Straight Connector 65"/>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0" name="Group 69"/>
          <p:cNvGrpSpPr/>
          <p:nvPr/>
        </p:nvGrpSpPr>
        <p:grpSpPr>
          <a:xfrm>
            <a:off x="4911200" y="1844824"/>
            <a:ext cx="432048" cy="360040"/>
            <a:chOff x="1331640" y="1813466"/>
            <a:chExt cx="432048" cy="360040"/>
          </a:xfrm>
        </p:grpSpPr>
        <p:grpSp>
          <p:nvGrpSpPr>
            <p:cNvPr id="71" name="Group 70"/>
            <p:cNvGrpSpPr/>
            <p:nvPr/>
          </p:nvGrpSpPr>
          <p:grpSpPr>
            <a:xfrm>
              <a:off x="1547664" y="1813466"/>
              <a:ext cx="216024" cy="360040"/>
              <a:chOff x="1331640" y="2132856"/>
              <a:chExt cx="216024" cy="360040"/>
            </a:xfrm>
          </p:grpSpPr>
          <p:cxnSp>
            <p:nvCxnSpPr>
              <p:cNvPr id="73" name="Straight Connector 72"/>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72" name="Straight Connector 71"/>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6" name="Group 75"/>
          <p:cNvGrpSpPr/>
          <p:nvPr/>
        </p:nvGrpSpPr>
        <p:grpSpPr>
          <a:xfrm>
            <a:off x="5364088" y="1844824"/>
            <a:ext cx="432048" cy="360040"/>
            <a:chOff x="1331640" y="1813466"/>
            <a:chExt cx="432048" cy="360040"/>
          </a:xfrm>
        </p:grpSpPr>
        <p:grpSp>
          <p:nvGrpSpPr>
            <p:cNvPr id="77" name="Group 76"/>
            <p:cNvGrpSpPr/>
            <p:nvPr/>
          </p:nvGrpSpPr>
          <p:grpSpPr>
            <a:xfrm>
              <a:off x="1547664" y="1813466"/>
              <a:ext cx="216024" cy="360040"/>
              <a:chOff x="1331640" y="2132856"/>
              <a:chExt cx="216024" cy="360040"/>
            </a:xfrm>
          </p:grpSpPr>
          <p:cxnSp>
            <p:nvCxnSpPr>
              <p:cNvPr id="79" name="Straight Connector 78"/>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78" name="Straight Connector 77"/>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2" name="Group 81"/>
          <p:cNvGrpSpPr/>
          <p:nvPr/>
        </p:nvGrpSpPr>
        <p:grpSpPr>
          <a:xfrm>
            <a:off x="5796136" y="1844824"/>
            <a:ext cx="432048" cy="360040"/>
            <a:chOff x="1331640" y="1813466"/>
            <a:chExt cx="432048" cy="360040"/>
          </a:xfrm>
        </p:grpSpPr>
        <p:grpSp>
          <p:nvGrpSpPr>
            <p:cNvPr id="83" name="Group 82"/>
            <p:cNvGrpSpPr/>
            <p:nvPr/>
          </p:nvGrpSpPr>
          <p:grpSpPr>
            <a:xfrm>
              <a:off x="1547664" y="1813466"/>
              <a:ext cx="216024" cy="360040"/>
              <a:chOff x="1331640" y="2132856"/>
              <a:chExt cx="216024" cy="360040"/>
            </a:xfrm>
          </p:grpSpPr>
          <p:cxnSp>
            <p:nvCxnSpPr>
              <p:cNvPr id="85" name="Straight Connector 84"/>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84" name="Straight Connector 83"/>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Group 87"/>
          <p:cNvGrpSpPr/>
          <p:nvPr/>
        </p:nvGrpSpPr>
        <p:grpSpPr>
          <a:xfrm>
            <a:off x="6249024" y="1844824"/>
            <a:ext cx="432048" cy="360040"/>
            <a:chOff x="1331640" y="1813466"/>
            <a:chExt cx="432048" cy="360040"/>
          </a:xfrm>
        </p:grpSpPr>
        <p:grpSp>
          <p:nvGrpSpPr>
            <p:cNvPr id="89" name="Group 88"/>
            <p:cNvGrpSpPr/>
            <p:nvPr/>
          </p:nvGrpSpPr>
          <p:grpSpPr>
            <a:xfrm>
              <a:off x="1547664" y="1813466"/>
              <a:ext cx="216024" cy="360040"/>
              <a:chOff x="1331640" y="2132856"/>
              <a:chExt cx="216024" cy="360040"/>
            </a:xfrm>
          </p:grpSpPr>
          <p:cxnSp>
            <p:nvCxnSpPr>
              <p:cNvPr id="91" name="Straight Connector 90"/>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Straight Connector 92"/>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0" name="Straight Connector 89"/>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4" name="Group 93"/>
          <p:cNvGrpSpPr/>
          <p:nvPr/>
        </p:nvGrpSpPr>
        <p:grpSpPr>
          <a:xfrm>
            <a:off x="6711400" y="1844824"/>
            <a:ext cx="432048" cy="360040"/>
            <a:chOff x="1331640" y="1813466"/>
            <a:chExt cx="432048" cy="360040"/>
          </a:xfrm>
        </p:grpSpPr>
        <p:grpSp>
          <p:nvGrpSpPr>
            <p:cNvPr id="95" name="Group 94"/>
            <p:cNvGrpSpPr/>
            <p:nvPr/>
          </p:nvGrpSpPr>
          <p:grpSpPr>
            <a:xfrm>
              <a:off x="1547664" y="1813466"/>
              <a:ext cx="216024" cy="360040"/>
              <a:chOff x="1331640" y="2132856"/>
              <a:chExt cx="216024" cy="360040"/>
            </a:xfrm>
          </p:grpSpPr>
          <p:cxnSp>
            <p:nvCxnSpPr>
              <p:cNvPr id="97" name="Straight Connector 96"/>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6" name="Straight Connector 95"/>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0" name="Group 99"/>
          <p:cNvGrpSpPr/>
          <p:nvPr/>
        </p:nvGrpSpPr>
        <p:grpSpPr>
          <a:xfrm>
            <a:off x="7164288" y="1844824"/>
            <a:ext cx="432048" cy="360040"/>
            <a:chOff x="1331640" y="1813466"/>
            <a:chExt cx="432048" cy="360040"/>
          </a:xfrm>
        </p:grpSpPr>
        <p:grpSp>
          <p:nvGrpSpPr>
            <p:cNvPr id="101" name="Group 100"/>
            <p:cNvGrpSpPr/>
            <p:nvPr/>
          </p:nvGrpSpPr>
          <p:grpSpPr>
            <a:xfrm>
              <a:off x="1547664" y="1813466"/>
              <a:ext cx="216024" cy="360040"/>
              <a:chOff x="1331640" y="2132856"/>
              <a:chExt cx="216024" cy="360040"/>
            </a:xfrm>
          </p:grpSpPr>
          <p:cxnSp>
            <p:nvCxnSpPr>
              <p:cNvPr id="103" name="Straight Connector 102"/>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02" name="Straight Connector 101"/>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06" name="Straight Connector 105"/>
          <p:cNvCxnSpPr/>
          <p:nvPr/>
        </p:nvCxnSpPr>
        <p:spPr>
          <a:xfrm>
            <a:off x="1331640" y="2721890"/>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a:off x="1979712" y="2708920"/>
            <a:ext cx="2211408" cy="648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a:xfrm flipV="1">
            <a:off x="1331640" y="3278416"/>
            <a:ext cx="648072" cy="6571"/>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p:cNvCxnSpPr/>
          <p:nvPr/>
        </p:nvCxnSpPr>
        <p:spPr>
          <a:xfrm>
            <a:off x="2411760" y="3284984"/>
            <a:ext cx="2232248" cy="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a:xfrm flipV="1">
            <a:off x="1331640" y="3812088"/>
            <a:ext cx="1152128" cy="657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a:xfrm flipV="1">
            <a:off x="1331640" y="4360472"/>
            <a:ext cx="1584176" cy="657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p:cNvCxnSpPr/>
          <p:nvPr/>
        </p:nvCxnSpPr>
        <p:spPr>
          <a:xfrm flipV="1">
            <a:off x="1331640" y="4908856"/>
            <a:ext cx="1991161" cy="657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p:cNvCxnSpPr/>
          <p:nvPr/>
        </p:nvCxnSpPr>
        <p:spPr>
          <a:xfrm>
            <a:off x="1331640" y="5463807"/>
            <a:ext cx="2448272" cy="1"/>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a:xfrm flipV="1">
            <a:off x="4613536" y="2715404"/>
            <a:ext cx="2334728" cy="648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p:cNvCxnSpPr/>
          <p:nvPr/>
        </p:nvCxnSpPr>
        <p:spPr>
          <a:xfrm flipV="1">
            <a:off x="7403709" y="2715404"/>
            <a:ext cx="336643" cy="648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p:cNvCxnSpPr/>
          <p:nvPr/>
        </p:nvCxnSpPr>
        <p:spPr>
          <a:xfrm flipV="1">
            <a:off x="5076056" y="3270275"/>
            <a:ext cx="2304256" cy="1470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a:off x="2918373" y="3818658"/>
            <a:ext cx="221634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a:off x="5559272" y="3818658"/>
            <a:ext cx="2239741"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flipV="1">
            <a:off x="3350421" y="4353477"/>
            <a:ext cx="2229691" cy="1028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a:off x="6012160" y="4353477"/>
            <a:ext cx="1786853" cy="13565"/>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a:off x="3779912" y="4915426"/>
            <a:ext cx="22322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a:off x="6453394" y="4915426"/>
            <a:ext cx="1345619"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p:cNvCxnSpPr/>
          <p:nvPr/>
        </p:nvCxnSpPr>
        <p:spPr>
          <a:xfrm>
            <a:off x="4211960" y="5458194"/>
            <a:ext cx="2241434" cy="5614"/>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p:cNvCxnSpPr/>
          <p:nvPr/>
        </p:nvCxnSpPr>
        <p:spPr>
          <a:xfrm>
            <a:off x="6905586" y="5445224"/>
            <a:ext cx="893427" cy="18585"/>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99" name="Group 198"/>
          <p:cNvGrpSpPr/>
          <p:nvPr/>
        </p:nvGrpSpPr>
        <p:grpSpPr>
          <a:xfrm>
            <a:off x="4181488" y="2348880"/>
            <a:ext cx="432048" cy="373010"/>
            <a:chOff x="1547664" y="2348880"/>
            <a:chExt cx="432048" cy="373010"/>
          </a:xfrm>
        </p:grpSpPr>
        <p:cxnSp>
          <p:nvCxnSpPr>
            <p:cNvPr id="200" name="Straight Connector 199"/>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03" name="Group 202"/>
          <p:cNvGrpSpPr/>
          <p:nvPr/>
        </p:nvGrpSpPr>
        <p:grpSpPr>
          <a:xfrm>
            <a:off x="6971661" y="2348880"/>
            <a:ext cx="432048" cy="373010"/>
            <a:chOff x="1547664" y="2348880"/>
            <a:chExt cx="432048" cy="373010"/>
          </a:xfrm>
        </p:grpSpPr>
        <p:cxnSp>
          <p:nvCxnSpPr>
            <p:cNvPr id="204" name="Straight Connector 203"/>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09" name="Group 208"/>
          <p:cNvGrpSpPr/>
          <p:nvPr/>
        </p:nvGrpSpPr>
        <p:grpSpPr>
          <a:xfrm>
            <a:off x="1979712" y="2924944"/>
            <a:ext cx="432048" cy="373010"/>
            <a:chOff x="1547664" y="2348880"/>
            <a:chExt cx="432048" cy="373010"/>
          </a:xfrm>
        </p:grpSpPr>
        <p:cxnSp>
          <p:nvCxnSpPr>
            <p:cNvPr id="210" name="Straight Connector 209"/>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13" name="Group 212"/>
          <p:cNvGrpSpPr/>
          <p:nvPr/>
        </p:nvGrpSpPr>
        <p:grpSpPr>
          <a:xfrm>
            <a:off x="4644008" y="2924944"/>
            <a:ext cx="432048" cy="373010"/>
            <a:chOff x="1547664" y="2348880"/>
            <a:chExt cx="432048" cy="373010"/>
          </a:xfrm>
        </p:grpSpPr>
        <p:cxnSp>
          <p:nvCxnSpPr>
            <p:cNvPr id="214" name="Straight Connector 213"/>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17" name="Group 216"/>
          <p:cNvGrpSpPr/>
          <p:nvPr/>
        </p:nvGrpSpPr>
        <p:grpSpPr>
          <a:xfrm>
            <a:off x="7403709" y="2924944"/>
            <a:ext cx="432048" cy="373010"/>
            <a:chOff x="1547664" y="2348880"/>
            <a:chExt cx="432048" cy="373010"/>
          </a:xfrm>
        </p:grpSpPr>
        <p:cxnSp>
          <p:nvCxnSpPr>
            <p:cNvPr id="218" name="Straight Connector 217"/>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1" name="Group 220"/>
          <p:cNvGrpSpPr/>
          <p:nvPr/>
        </p:nvGrpSpPr>
        <p:grpSpPr>
          <a:xfrm>
            <a:off x="2486325" y="3429000"/>
            <a:ext cx="432048" cy="373010"/>
            <a:chOff x="1547664" y="2348880"/>
            <a:chExt cx="432048" cy="373010"/>
          </a:xfrm>
        </p:grpSpPr>
        <p:cxnSp>
          <p:nvCxnSpPr>
            <p:cNvPr id="222" name="Straight Connector 221"/>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5" name="Group 224"/>
          <p:cNvGrpSpPr/>
          <p:nvPr/>
        </p:nvGrpSpPr>
        <p:grpSpPr>
          <a:xfrm>
            <a:off x="5127224" y="3429000"/>
            <a:ext cx="432048" cy="373010"/>
            <a:chOff x="1547664" y="2348880"/>
            <a:chExt cx="432048" cy="373010"/>
          </a:xfrm>
        </p:grpSpPr>
        <p:cxnSp>
          <p:nvCxnSpPr>
            <p:cNvPr id="226" name="Straight Connector 225"/>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9" name="Group 228"/>
          <p:cNvGrpSpPr/>
          <p:nvPr/>
        </p:nvGrpSpPr>
        <p:grpSpPr>
          <a:xfrm>
            <a:off x="2918373" y="4005064"/>
            <a:ext cx="432048" cy="373010"/>
            <a:chOff x="1547664" y="2348880"/>
            <a:chExt cx="432048" cy="373010"/>
          </a:xfrm>
        </p:grpSpPr>
        <p:cxnSp>
          <p:nvCxnSpPr>
            <p:cNvPr id="230" name="Straight Connector 229"/>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3" name="Group 232"/>
          <p:cNvGrpSpPr/>
          <p:nvPr/>
        </p:nvGrpSpPr>
        <p:grpSpPr>
          <a:xfrm>
            <a:off x="5580112" y="4005064"/>
            <a:ext cx="432048" cy="373010"/>
            <a:chOff x="1547664" y="2348880"/>
            <a:chExt cx="432048" cy="373010"/>
          </a:xfrm>
        </p:grpSpPr>
        <p:cxnSp>
          <p:nvCxnSpPr>
            <p:cNvPr id="234" name="Straight Connector 233"/>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37" name="Group 236"/>
          <p:cNvGrpSpPr/>
          <p:nvPr/>
        </p:nvGrpSpPr>
        <p:grpSpPr>
          <a:xfrm>
            <a:off x="3357050" y="4568158"/>
            <a:ext cx="432048" cy="373010"/>
            <a:chOff x="1547664" y="2348880"/>
            <a:chExt cx="432048" cy="373010"/>
          </a:xfrm>
        </p:grpSpPr>
        <p:cxnSp>
          <p:nvCxnSpPr>
            <p:cNvPr id="238" name="Straight Connector 237"/>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1" name="Group 240"/>
          <p:cNvGrpSpPr/>
          <p:nvPr/>
        </p:nvGrpSpPr>
        <p:grpSpPr>
          <a:xfrm>
            <a:off x="6012160" y="4568158"/>
            <a:ext cx="432048" cy="373010"/>
            <a:chOff x="1547664" y="2348880"/>
            <a:chExt cx="432048" cy="373010"/>
          </a:xfrm>
        </p:grpSpPr>
        <p:cxnSp>
          <p:nvCxnSpPr>
            <p:cNvPr id="242" name="Straight Connector 241"/>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5" name="Group 244"/>
          <p:cNvGrpSpPr/>
          <p:nvPr/>
        </p:nvGrpSpPr>
        <p:grpSpPr>
          <a:xfrm>
            <a:off x="3779912" y="5085184"/>
            <a:ext cx="432048" cy="373010"/>
            <a:chOff x="1547664" y="2348880"/>
            <a:chExt cx="432048" cy="373010"/>
          </a:xfrm>
        </p:grpSpPr>
        <p:cxnSp>
          <p:nvCxnSpPr>
            <p:cNvPr id="246" name="Straight Connector 245"/>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9" name="Group 248"/>
          <p:cNvGrpSpPr/>
          <p:nvPr/>
        </p:nvGrpSpPr>
        <p:grpSpPr>
          <a:xfrm>
            <a:off x="6453394" y="5085184"/>
            <a:ext cx="432048" cy="373010"/>
            <a:chOff x="1547664" y="2348880"/>
            <a:chExt cx="432048" cy="373010"/>
          </a:xfrm>
        </p:grpSpPr>
        <p:cxnSp>
          <p:nvCxnSpPr>
            <p:cNvPr id="250" name="Straight Connector 249"/>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34516255"/>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 Fetch Timing</a:t>
            </a:r>
            <a:endParaRPr lang="en-GB" dirty="0"/>
          </a:p>
        </p:txBody>
      </p:sp>
      <p:sp>
        <p:nvSpPr>
          <p:cNvPr id="3" name="Content Placeholder 2"/>
          <p:cNvSpPr>
            <a:spLocks noGrp="1"/>
          </p:cNvSpPr>
          <p:nvPr>
            <p:ph idx="1"/>
          </p:nvPr>
        </p:nvSpPr>
        <p:spPr/>
        <p:txBody>
          <a:bodyPr/>
          <a:lstStyle/>
          <a:p>
            <a:r>
              <a:rPr lang="en-GB" dirty="0" smtClean="0"/>
              <a:t>The </a:t>
            </a:r>
            <a:r>
              <a:rPr lang="en-GB" dirty="0"/>
              <a:t>Fetch operation has the EP and LM control signals active at ring count </a:t>
            </a:r>
            <a:r>
              <a:rPr lang="en-GB" dirty="0" smtClean="0"/>
              <a:t>0, R active at ring count 1, </a:t>
            </a:r>
            <a:r>
              <a:rPr lang="en-GB" dirty="0"/>
              <a:t>and ED, LI, and </a:t>
            </a:r>
            <a:r>
              <a:rPr lang="en-GB" dirty="0" smtClean="0"/>
              <a:t>IP </a:t>
            </a:r>
            <a:r>
              <a:rPr lang="en-GB" dirty="0"/>
              <a:t>active at ring count 2.</a:t>
            </a:r>
          </a:p>
        </p:txBody>
      </p:sp>
      <p:graphicFrame>
        <p:nvGraphicFramePr>
          <p:cNvPr id="4" name="Table 3"/>
          <p:cNvGraphicFramePr>
            <a:graphicFrameLocks noGrp="1"/>
          </p:cNvGraphicFramePr>
          <p:nvPr>
            <p:extLst>
              <p:ext uri="{D42A27DB-BD31-4B8C-83A1-F6EECF244321}">
                <p14:modId xmlns:p14="http://schemas.microsoft.com/office/powerpoint/2010/main" val="114774946"/>
              </p:ext>
            </p:extLst>
          </p:nvPr>
        </p:nvGraphicFramePr>
        <p:xfrm>
          <a:off x="1802676" y="3336843"/>
          <a:ext cx="5448050" cy="1390650"/>
        </p:xfrm>
        <a:graphic>
          <a:graphicData uri="http://schemas.openxmlformats.org/drawingml/2006/table">
            <a:tbl>
              <a:tblPr>
                <a:tableStyleId>{5940675A-B579-460E-94D1-54222C63F5DA}</a:tableStyleId>
              </a:tblPr>
              <a:tblGrid>
                <a:gridCol w="2563789"/>
                <a:gridCol w="1014035"/>
                <a:gridCol w="1870226"/>
              </a:tblGrid>
              <a:tr h="381000">
                <a:tc>
                  <a:txBody>
                    <a:bodyPr/>
                    <a:lstStyle/>
                    <a:p>
                      <a:pPr algn="ctr" fontAlgn="ctr"/>
                      <a:r>
                        <a:rPr lang="en-GB" sz="1800" u="none" strike="noStrike" dirty="0">
                          <a:effectLst/>
                        </a:rPr>
                        <a:t>Register Transfers</a:t>
                      </a:r>
                      <a:endParaRPr lang="en-GB" sz="1800" b="0" i="0" u="none" strike="noStrike" dirty="0">
                        <a:solidFill>
                          <a:srgbClr val="000000"/>
                        </a:solidFill>
                        <a:effectLst/>
                        <a:latin typeface="+mn-lt"/>
                      </a:endParaRPr>
                    </a:p>
                  </a:txBody>
                  <a:tcPr marL="9525" marR="9525" marT="9525" marB="0" anchor="ctr"/>
                </a:tc>
                <a:tc>
                  <a:txBody>
                    <a:bodyPr/>
                    <a:lstStyle/>
                    <a:p>
                      <a:pPr algn="ctr" fontAlgn="ctr"/>
                      <a:r>
                        <a:rPr lang="en-GB" sz="1800" u="none" strike="noStrike">
                          <a:effectLst/>
                        </a:rPr>
                        <a:t>Ring Pulse</a:t>
                      </a:r>
                      <a:endParaRPr lang="en-GB" sz="1800" b="0" i="0" u="none" strike="noStrike">
                        <a:solidFill>
                          <a:srgbClr val="000000"/>
                        </a:solidFill>
                        <a:effectLst/>
                        <a:latin typeface="+mn-lt"/>
                      </a:endParaRPr>
                    </a:p>
                  </a:txBody>
                  <a:tcPr marL="9525" marR="9525" marT="9525" marB="0" anchor="ctr"/>
                </a:tc>
                <a:tc>
                  <a:txBody>
                    <a:bodyPr/>
                    <a:lstStyle/>
                    <a:p>
                      <a:pPr algn="ctr" fontAlgn="ctr"/>
                      <a:r>
                        <a:rPr lang="en-GB" sz="1800" u="none" strike="noStrike" dirty="0">
                          <a:effectLst/>
                        </a:rPr>
                        <a:t>Active Control Signals</a:t>
                      </a:r>
                      <a:endParaRPr lang="en-GB" sz="1800" b="0" i="0" u="none" strike="noStrike" dirty="0">
                        <a:solidFill>
                          <a:srgbClr val="000000"/>
                        </a:solidFill>
                        <a:effectLst/>
                        <a:latin typeface="+mn-lt"/>
                      </a:endParaRPr>
                    </a:p>
                  </a:txBody>
                  <a:tcPr marL="9525" marR="9525" marT="9525" marB="0" anchor="ctr"/>
                </a:tc>
              </a:tr>
              <a:tr h="619125">
                <a:tc>
                  <a:txBody>
                    <a:bodyPr/>
                    <a:lstStyle/>
                    <a:p>
                      <a:pPr algn="l" fontAlgn="b"/>
                      <a:r>
                        <a:rPr lang="pt-BR" sz="1800" u="none" strike="noStrike" dirty="0">
                          <a:effectLst/>
                        </a:rPr>
                        <a:t>1. MAR &lt;-- PC</a:t>
                      </a:r>
                      <a:br>
                        <a:rPr lang="pt-BR" sz="1800" u="none" strike="noStrike" dirty="0">
                          <a:effectLst/>
                        </a:rPr>
                      </a:br>
                      <a:r>
                        <a:rPr lang="pt-BR" sz="1800" u="none" strike="noStrike" dirty="0">
                          <a:effectLst/>
                        </a:rPr>
                        <a:t>2. MDR &lt;-- RAM(MAR)</a:t>
                      </a:r>
                      <a:br>
                        <a:rPr lang="pt-BR" sz="1800" u="none" strike="noStrike" dirty="0">
                          <a:effectLst/>
                        </a:rPr>
                      </a:br>
                      <a:r>
                        <a:rPr lang="pt-BR" sz="1800" u="none" strike="noStrike" dirty="0">
                          <a:effectLst/>
                        </a:rPr>
                        <a:t>3. IR &lt;-- MDR</a:t>
                      </a:r>
                      <a:endParaRPr lang="pt-BR" sz="1800" b="0" i="0" u="none" strike="noStrike" dirty="0">
                        <a:solidFill>
                          <a:srgbClr val="000000"/>
                        </a:solidFill>
                        <a:effectLst/>
                        <a:latin typeface="+mn-lt"/>
                      </a:endParaRPr>
                    </a:p>
                  </a:txBody>
                  <a:tcPr marL="9525" marR="9525" marT="9525" marB="0" anchor="b"/>
                </a:tc>
                <a:tc>
                  <a:txBody>
                    <a:bodyPr/>
                    <a:lstStyle/>
                    <a:p>
                      <a:pPr algn="ctr" fontAlgn="b"/>
                      <a:r>
                        <a:rPr lang="en-GB" sz="1800" u="none" strike="noStrike" dirty="0">
                          <a:solidFill>
                            <a:srgbClr val="FF0000"/>
                          </a:solidFill>
                          <a:effectLst/>
                        </a:rPr>
                        <a:t>0</a:t>
                      </a:r>
                      <a:br>
                        <a:rPr lang="en-GB" sz="1800" u="none" strike="noStrike" dirty="0">
                          <a:solidFill>
                            <a:srgbClr val="FF0000"/>
                          </a:solidFill>
                          <a:effectLst/>
                        </a:rPr>
                      </a:br>
                      <a:r>
                        <a:rPr lang="en-GB" sz="1800" u="none" strike="noStrike" dirty="0">
                          <a:solidFill>
                            <a:srgbClr val="FF0000"/>
                          </a:solidFill>
                          <a:effectLst/>
                        </a:rPr>
                        <a:t>1</a:t>
                      </a:r>
                      <a:br>
                        <a:rPr lang="en-GB" sz="1800" u="none" strike="noStrike" dirty="0">
                          <a:solidFill>
                            <a:srgbClr val="FF0000"/>
                          </a:solidFill>
                          <a:effectLst/>
                        </a:rPr>
                      </a:br>
                      <a:r>
                        <a:rPr lang="en-GB" sz="1800" u="none" strike="noStrike" dirty="0">
                          <a:solidFill>
                            <a:srgbClr val="FF0000"/>
                          </a:solidFill>
                          <a:effectLst/>
                        </a:rPr>
                        <a:t>2</a:t>
                      </a:r>
                      <a:endParaRPr lang="en-GB" sz="1800" b="0" i="0" u="none" strike="noStrike" dirty="0">
                        <a:solidFill>
                          <a:srgbClr val="FF0000"/>
                        </a:solidFill>
                        <a:effectLst/>
                        <a:latin typeface="+mn-lt"/>
                      </a:endParaRPr>
                    </a:p>
                  </a:txBody>
                  <a:tcPr marL="9525" marR="9525" marT="9525" marB="0" anchor="b"/>
                </a:tc>
                <a:tc>
                  <a:txBody>
                    <a:bodyPr/>
                    <a:lstStyle/>
                    <a:p>
                      <a:pPr algn="ctr" fontAlgn="b"/>
                      <a:r>
                        <a:rPr lang="it-IT" sz="1800" u="none" strike="noStrike" dirty="0">
                          <a:effectLst/>
                        </a:rPr>
                        <a:t>EP, LM</a:t>
                      </a:r>
                      <a:br>
                        <a:rPr lang="it-IT" sz="1800" u="none" strike="noStrike" dirty="0">
                          <a:effectLst/>
                        </a:rPr>
                      </a:br>
                      <a:r>
                        <a:rPr lang="it-IT" sz="1800" u="none" strike="noStrike" dirty="0">
                          <a:effectLst/>
                        </a:rPr>
                        <a:t>R</a:t>
                      </a:r>
                      <a:br>
                        <a:rPr lang="it-IT" sz="1800" u="none" strike="noStrike" dirty="0">
                          <a:effectLst/>
                        </a:rPr>
                      </a:br>
                      <a:r>
                        <a:rPr lang="it-IT" sz="1800" u="none" strike="noStrike" dirty="0">
                          <a:effectLst/>
                        </a:rPr>
                        <a:t>ED, LI, IP</a:t>
                      </a:r>
                      <a:endParaRPr lang="it-IT" sz="1800" b="0" i="0" u="none" strike="noStrike" dirty="0">
                        <a:solidFill>
                          <a:srgbClr val="000000"/>
                        </a:solidFill>
                        <a:effectLst/>
                        <a:latin typeface="+mn-lt"/>
                      </a:endParaRPr>
                    </a:p>
                  </a:txBody>
                  <a:tcPr marL="9525" marR="9525" marT="9525" marB="0" anchor="b"/>
                </a:tc>
              </a:tr>
            </a:tbl>
          </a:graphicData>
        </a:graphic>
      </p:graphicFrame>
    </p:spTree>
    <p:extLst>
      <p:ext uri="{BB962C8B-B14F-4D97-AF65-F5344CB8AC3E}">
        <p14:creationId xmlns:p14="http://schemas.microsoft.com/office/powerpoint/2010/main" val="3521249985"/>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683568" y="772845"/>
            <a:ext cx="526106" cy="369332"/>
          </a:xfrm>
          <a:prstGeom prst="rect">
            <a:avLst/>
          </a:prstGeom>
          <a:noFill/>
        </p:spPr>
        <p:txBody>
          <a:bodyPr wrap="none" rtlCol="0">
            <a:spAutoFit/>
          </a:bodyPr>
          <a:lstStyle/>
          <a:p>
            <a:r>
              <a:rPr lang="en-GB" dirty="0" smtClean="0"/>
              <a:t>CLK</a:t>
            </a:r>
            <a:endParaRPr lang="en-GB" dirty="0"/>
          </a:p>
        </p:txBody>
      </p:sp>
      <p:sp>
        <p:nvSpPr>
          <p:cNvPr id="12" name="TextBox 11"/>
          <p:cNvSpPr txBox="1"/>
          <p:nvPr/>
        </p:nvSpPr>
        <p:spPr>
          <a:xfrm>
            <a:off x="795778" y="1321229"/>
            <a:ext cx="413896" cy="369332"/>
          </a:xfrm>
          <a:prstGeom prst="rect">
            <a:avLst/>
          </a:prstGeom>
          <a:noFill/>
        </p:spPr>
        <p:txBody>
          <a:bodyPr wrap="none" rtlCol="0">
            <a:spAutoFit/>
          </a:bodyPr>
          <a:lstStyle/>
          <a:p>
            <a:r>
              <a:rPr lang="en-GB" dirty="0" smtClean="0"/>
              <a:t>T0</a:t>
            </a:r>
            <a:endParaRPr lang="en-GB" dirty="0"/>
          </a:p>
        </p:txBody>
      </p:sp>
      <p:sp>
        <p:nvSpPr>
          <p:cNvPr id="13" name="TextBox 12"/>
          <p:cNvSpPr txBox="1"/>
          <p:nvPr/>
        </p:nvSpPr>
        <p:spPr>
          <a:xfrm>
            <a:off x="795778" y="1869613"/>
            <a:ext cx="413896" cy="369332"/>
          </a:xfrm>
          <a:prstGeom prst="rect">
            <a:avLst/>
          </a:prstGeom>
          <a:noFill/>
        </p:spPr>
        <p:txBody>
          <a:bodyPr wrap="none" rtlCol="0">
            <a:spAutoFit/>
          </a:bodyPr>
          <a:lstStyle/>
          <a:p>
            <a:r>
              <a:rPr lang="en-GB" dirty="0" smtClean="0"/>
              <a:t>T1</a:t>
            </a:r>
            <a:endParaRPr lang="en-GB" dirty="0"/>
          </a:p>
        </p:txBody>
      </p:sp>
      <p:sp>
        <p:nvSpPr>
          <p:cNvPr id="14" name="TextBox 13"/>
          <p:cNvSpPr txBox="1"/>
          <p:nvPr/>
        </p:nvSpPr>
        <p:spPr>
          <a:xfrm>
            <a:off x="795778" y="2417997"/>
            <a:ext cx="413896" cy="369332"/>
          </a:xfrm>
          <a:prstGeom prst="rect">
            <a:avLst/>
          </a:prstGeom>
          <a:noFill/>
        </p:spPr>
        <p:txBody>
          <a:bodyPr wrap="none" rtlCol="0">
            <a:spAutoFit/>
          </a:bodyPr>
          <a:lstStyle/>
          <a:p>
            <a:r>
              <a:rPr lang="en-GB" dirty="0" smtClean="0"/>
              <a:t>T2</a:t>
            </a:r>
            <a:endParaRPr lang="en-GB" dirty="0"/>
          </a:p>
        </p:txBody>
      </p:sp>
      <p:sp>
        <p:nvSpPr>
          <p:cNvPr id="15" name="TextBox 14"/>
          <p:cNvSpPr txBox="1"/>
          <p:nvPr/>
        </p:nvSpPr>
        <p:spPr>
          <a:xfrm>
            <a:off x="795778" y="2966381"/>
            <a:ext cx="415498" cy="369332"/>
          </a:xfrm>
          <a:prstGeom prst="rect">
            <a:avLst/>
          </a:prstGeom>
          <a:noFill/>
        </p:spPr>
        <p:txBody>
          <a:bodyPr wrap="none" rtlCol="0">
            <a:spAutoFit/>
          </a:bodyPr>
          <a:lstStyle/>
          <a:p>
            <a:r>
              <a:rPr lang="en-GB" dirty="0" smtClean="0"/>
              <a:t>EP</a:t>
            </a:r>
            <a:endParaRPr lang="en-GB" dirty="0"/>
          </a:p>
        </p:txBody>
      </p:sp>
      <p:sp>
        <p:nvSpPr>
          <p:cNvPr id="16" name="TextBox 15"/>
          <p:cNvSpPr txBox="1"/>
          <p:nvPr/>
        </p:nvSpPr>
        <p:spPr>
          <a:xfrm>
            <a:off x="795778" y="3514765"/>
            <a:ext cx="479618" cy="369332"/>
          </a:xfrm>
          <a:prstGeom prst="rect">
            <a:avLst/>
          </a:prstGeom>
          <a:noFill/>
        </p:spPr>
        <p:txBody>
          <a:bodyPr wrap="none" rtlCol="0">
            <a:spAutoFit/>
          </a:bodyPr>
          <a:lstStyle/>
          <a:p>
            <a:r>
              <a:rPr lang="en-GB" dirty="0" smtClean="0"/>
              <a:t>LM</a:t>
            </a:r>
            <a:endParaRPr lang="en-GB" dirty="0"/>
          </a:p>
        </p:txBody>
      </p:sp>
      <p:sp>
        <p:nvSpPr>
          <p:cNvPr id="17" name="TextBox 16"/>
          <p:cNvSpPr txBox="1"/>
          <p:nvPr/>
        </p:nvSpPr>
        <p:spPr>
          <a:xfrm>
            <a:off x="795778" y="4063147"/>
            <a:ext cx="309700" cy="369332"/>
          </a:xfrm>
          <a:prstGeom prst="rect">
            <a:avLst/>
          </a:prstGeom>
          <a:noFill/>
        </p:spPr>
        <p:txBody>
          <a:bodyPr wrap="none" rtlCol="0">
            <a:spAutoFit/>
          </a:bodyPr>
          <a:lstStyle/>
          <a:p>
            <a:r>
              <a:rPr lang="en-GB" dirty="0"/>
              <a:t>R</a:t>
            </a:r>
          </a:p>
        </p:txBody>
      </p:sp>
      <p:grpSp>
        <p:nvGrpSpPr>
          <p:cNvPr id="27" name="Group 26"/>
          <p:cNvGrpSpPr/>
          <p:nvPr/>
        </p:nvGrpSpPr>
        <p:grpSpPr>
          <a:xfrm>
            <a:off x="1396401" y="813495"/>
            <a:ext cx="432048" cy="360040"/>
            <a:chOff x="1331640" y="1813466"/>
            <a:chExt cx="432048" cy="360040"/>
          </a:xfrm>
        </p:grpSpPr>
        <p:grpSp>
          <p:nvGrpSpPr>
            <p:cNvPr id="10" name="Group 9"/>
            <p:cNvGrpSpPr/>
            <p:nvPr/>
          </p:nvGrpSpPr>
          <p:grpSpPr>
            <a:xfrm>
              <a:off x="1547664" y="1813466"/>
              <a:ext cx="216024" cy="360040"/>
              <a:chOff x="1331640" y="2132856"/>
              <a:chExt cx="216024" cy="360040"/>
            </a:xfrm>
          </p:grpSpPr>
          <p:cxnSp>
            <p:nvCxnSpPr>
              <p:cNvPr id="5" name="Straight Connector 4"/>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9" name="Straight Connector 18"/>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8" name="Group 197"/>
          <p:cNvGrpSpPr/>
          <p:nvPr/>
        </p:nvGrpSpPr>
        <p:grpSpPr>
          <a:xfrm>
            <a:off x="1612425" y="1317551"/>
            <a:ext cx="432048" cy="373010"/>
            <a:chOff x="1547664" y="2348880"/>
            <a:chExt cx="432048" cy="373010"/>
          </a:xfrm>
        </p:grpSpPr>
        <p:cxnSp>
          <p:nvCxnSpPr>
            <p:cNvPr id="24" name="Straight Connector 23"/>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p:cNvGrpSpPr/>
          <p:nvPr/>
        </p:nvGrpSpPr>
        <p:grpSpPr>
          <a:xfrm>
            <a:off x="1849289" y="813495"/>
            <a:ext cx="432048" cy="360040"/>
            <a:chOff x="1331640" y="1813466"/>
            <a:chExt cx="432048" cy="360040"/>
          </a:xfrm>
        </p:grpSpPr>
        <p:grpSp>
          <p:nvGrpSpPr>
            <p:cNvPr id="29" name="Group 28"/>
            <p:cNvGrpSpPr/>
            <p:nvPr/>
          </p:nvGrpSpPr>
          <p:grpSpPr>
            <a:xfrm>
              <a:off x="1547664" y="1813466"/>
              <a:ext cx="216024" cy="360040"/>
              <a:chOff x="1331640" y="2132856"/>
              <a:chExt cx="216024" cy="360040"/>
            </a:xfrm>
          </p:grpSpPr>
          <p:cxnSp>
            <p:nvCxnSpPr>
              <p:cNvPr id="31" name="Straight Connector 30"/>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0" name="Straight Connector 29"/>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4" name="Group 33"/>
          <p:cNvGrpSpPr/>
          <p:nvPr/>
        </p:nvGrpSpPr>
        <p:grpSpPr>
          <a:xfrm>
            <a:off x="2311665" y="813495"/>
            <a:ext cx="432048" cy="360040"/>
            <a:chOff x="1331640" y="1813466"/>
            <a:chExt cx="432048" cy="360040"/>
          </a:xfrm>
        </p:grpSpPr>
        <p:grpSp>
          <p:nvGrpSpPr>
            <p:cNvPr id="35" name="Group 34"/>
            <p:cNvGrpSpPr/>
            <p:nvPr/>
          </p:nvGrpSpPr>
          <p:grpSpPr>
            <a:xfrm>
              <a:off x="1547664" y="1813466"/>
              <a:ext cx="216024" cy="360040"/>
              <a:chOff x="1331640" y="2132856"/>
              <a:chExt cx="216024" cy="360040"/>
            </a:xfrm>
          </p:grpSpPr>
          <p:cxnSp>
            <p:nvCxnSpPr>
              <p:cNvPr id="37" name="Straight Connector 36"/>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6" name="Straight Connector 35"/>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0" name="Group 39"/>
          <p:cNvGrpSpPr/>
          <p:nvPr/>
        </p:nvGrpSpPr>
        <p:grpSpPr>
          <a:xfrm>
            <a:off x="2764553" y="813495"/>
            <a:ext cx="432048" cy="360040"/>
            <a:chOff x="1331640" y="1813466"/>
            <a:chExt cx="432048" cy="360040"/>
          </a:xfrm>
        </p:grpSpPr>
        <p:grpSp>
          <p:nvGrpSpPr>
            <p:cNvPr id="41" name="Group 40"/>
            <p:cNvGrpSpPr/>
            <p:nvPr/>
          </p:nvGrpSpPr>
          <p:grpSpPr>
            <a:xfrm>
              <a:off x="1547664" y="1813466"/>
              <a:ext cx="216024" cy="360040"/>
              <a:chOff x="1331640" y="2132856"/>
              <a:chExt cx="216024" cy="360040"/>
            </a:xfrm>
          </p:grpSpPr>
          <p:cxnSp>
            <p:nvCxnSpPr>
              <p:cNvPr id="43" name="Straight Connector 42"/>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42" name="Straight Connector 41"/>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6" name="Group 45"/>
          <p:cNvGrpSpPr/>
          <p:nvPr/>
        </p:nvGrpSpPr>
        <p:grpSpPr>
          <a:xfrm>
            <a:off x="3175761" y="813495"/>
            <a:ext cx="432048" cy="360040"/>
            <a:chOff x="1331640" y="1813466"/>
            <a:chExt cx="432048" cy="360040"/>
          </a:xfrm>
        </p:grpSpPr>
        <p:grpSp>
          <p:nvGrpSpPr>
            <p:cNvPr id="47" name="Group 46"/>
            <p:cNvGrpSpPr/>
            <p:nvPr/>
          </p:nvGrpSpPr>
          <p:grpSpPr>
            <a:xfrm>
              <a:off x="1547664" y="1813466"/>
              <a:ext cx="216024" cy="360040"/>
              <a:chOff x="1331640" y="2132856"/>
              <a:chExt cx="216024" cy="360040"/>
            </a:xfrm>
          </p:grpSpPr>
          <p:cxnSp>
            <p:nvCxnSpPr>
              <p:cNvPr id="49" name="Straight Connector 48"/>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48" name="Straight Connector 47"/>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2" name="Group 51"/>
          <p:cNvGrpSpPr/>
          <p:nvPr/>
        </p:nvGrpSpPr>
        <p:grpSpPr>
          <a:xfrm>
            <a:off x="3628649" y="813495"/>
            <a:ext cx="432048" cy="360040"/>
            <a:chOff x="1331640" y="1813466"/>
            <a:chExt cx="432048" cy="360040"/>
          </a:xfrm>
        </p:grpSpPr>
        <p:grpSp>
          <p:nvGrpSpPr>
            <p:cNvPr id="53" name="Group 52"/>
            <p:cNvGrpSpPr/>
            <p:nvPr/>
          </p:nvGrpSpPr>
          <p:grpSpPr>
            <a:xfrm>
              <a:off x="1547664" y="1813466"/>
              <a:ext cx="216024" cy="360040"/>
              <a:chOff x="1331640" y="2132856"/>
              <a:chExt cx="216024" cy="360040"/>
            </a:xfrm>
          </p:grpSpPr>
          <p:cxnSp>
            <p:nvCxnSpPr>
              <p:cNvPr id="55" name="Straight Connector 54"/>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54" name="Straight Connector 53"/>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8" name="Group 57"/>
          <p:cNvGrpSpPr/>
          <p:nvPr/>
        </p:nvGrpSpPr>
        <p:grpSpPr>
          <a:xfrm>
            <a:off x="4039857" y="813495"/>
            <a:ext cx="432048" cy="360040"/>
            <a:chOff x="1331640" y="1813466"/>
            <a:chExt cx="432048" cy="360040"/>
          </a:xfrm>
        </p:grpSpPr>
        <p:grpSp>
          <p:nvGrpSpPr>
            <p:cNvPr id="59" name="Group 58"/>
            <p:cNvGrpSpPr/>
            <p:nvPr/>
          </p:nvGrpSpPr>
          <p:grpSpPr>
            <a:xfrm>
              <a:off x="1547664" y="1813466"/>
              <a:ext cx="216024" cy="360040"/>
              <a:chOff x="1331640" y="2132856"/>
              <a:chExt cx="216024" cy="360040"/>
            </a:xfrm>
          </p:grpSpPr>
          <p:cxnSp>
            <p:nvCxnSpPr>
              <p:cNvPr id="61" name="Straight Connector 60"/>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60" name="Straight Connector 59"/>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4" name="Group 63"/>
          <p:cNvGrpSpPr/>
          <p:nvPr/>
        </p:nvGrpSpPr>
        <p:grpSpPr>
          <a:xfrm>
            <a:off x="4492745" y="813495"/>
            <a:ext cx="432048" cy="360040"/>
            <a:chOff x="1331640" y="1813466"/>
            <a:chExt cx="432048" cy="360040"/>
          </a:xfrm>
        </p:grpSpPr>
        <p:grpSp>
          <p:nvGrpSpPr>
            <p:cNvPr id="65" name="Group 64"/>
            <p:cNvGrpSpPr/>
            <p:nvPr/>
          </p:nvGrpSpPr>
          <p:grpSpPr>
            <a:xfrm>
              <a:off x="1547664" y="1813466"/>
              <a:ext cx="216024" cy="360040"/>
              <a:chOff x="1331640" y="2132856"/>
              <a:chExt cx="216024" cy="360040"/>
            </a:xfrm>
          </p:grpSpPr>
          <p:cxnSp>
            <p:nvCxnSpPr>
              <p:cNvPr id="67" name="Straight Connector 66"/>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66" name="Straight Connector 65"/>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0" name="Group 69"/>
          <p:cNvGrpSpPr/>
          <p:nvPr/>
        </p:nvGrpSpPr>
        <p:grpSpPr>
          <a:xfrm>
            <a:off x="4975961" y="813495"/>
            <a:ext cx="432048" cy="360040"/>
            <a:chOff x="1331640" y="1813466"/>
            <a:chExt cx="432048" cy="360040"/>
          </a:xfrm>
        </p:grpSpPr>
        <p:grpSp>
          <p:nvGrpSpPr>
            <p:cNvPr id="71" name="Group 70"/>
            <p:cNvGrpSpPr/>
            <p:nvPr/>
          </p:nvGrpSpPr>
          <p:grpSpPr>
            <a:xfrm>
              <a:off x="1547664" y="1813466"/>
              <a:ext cx="216024" cy="360040"/>
              <a:chOff x="1331640" y="2132856"/>
              <a:chExt cx="216024" cy="360040"/>
            </a:xfrm>
          </p:grpSpPr>
          <p:cxnSp>
            <p:nvCxnSpPr>
              <p:cNvPr id="73" name="Straight Connector 72"/>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72" name="Straight Connector 71"/>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6" name="Group 75"/>
          <p:cNvGrpSpPr/>
          <p:nvPr/>
        </p:nvGrpSpPr>
        <p:grpSpPr>
          <a:xfrm>
            <a:off x="5428849" y="813495"/>
            <a:ext cx="432048" cy="360040"/>
            <a:chOff x="1331640" y="1813466"/>
            <a:chExt cx="432048" cy="360040"/>
          </a:xfrm>
        </p:grpSpPr>
        <p:grpSp>
          <p:nvGrpSpPr>
            <p:cNvPr id="77" name="Group 76"/>
            <p:cNvGrpSpPr/>
            <p:nvPr/>
          </p:nvGrpSpPr>
          <p:grpSpPr>
            <a:xfrm>
              <a:off x="1547664" y="1813466"/>
              <a:ext cx="216024" cy="360040"/>
              <a:chOff x="1331640" y="2132856"/>
              <a:chExt cx="216024" cy="360040"/>
            </a:xfrm>
          </p:grpSpPr>
          <p:cxnSp>
            <p:nvCxnSpPr>
              <p:cNvPr id="79" name="Straight Connector 78"/>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78" name="Straight Connector 77"/>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2" name="Group 81"/>
          <p:cNvGrpSpPr/>
          <p:nvPr/>
        </p:nvGrpSpPr>
        <p:grpSpPr>
          <a:xfrm>
            <a:off x="5860897" y="813495"/>
            <a:ext cx="432048" cy="360040"/>
            <a:chOff x="1331640" y="1813466"/>
            <a:chExt cx="432048" cy="360040"/>
          </a:xfrm>
        </p:grpSpPr>
        <p:grpSp>
          <p:nvGrpSpPr>
            <p:cNvPr id="83" name="Group 82"/>
            <p:cNvGrpSpPr/>
            <p:nvPr/>
          </p:nvGrpSpPr>
          <p:grpSpPr>
            <a:xfrm>
              <a:off x="1547664" y="1813466"/>
              <a:ext cx="216024" cy="360040"/>
              <a:chOff x="1331640" y="2132856"/>
              <a:chExt cx="216024" cy="360040"/>
            </a:xfrm>
          </p:grpSpPr>
          <p:cxnSp>
            <p:nvCxnSpPr>
              <p:cNvPr id="85" name="Straight Connector 84"/>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84" name="Straight Connector 83"/>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Group 87"/>
          <p:cNvGrpSpPr/>
          <p:nvPr/>
        </p:nvGrpSpPr>
        <p:grpSpPr>
          <a:xfrm>
            <a:off x="6313785" y="813495"/>
            <a:ext cx="432048" cy="360040"/>
            <a:chOff x="1331640" y="1813466"/>
            <a:chExt cx="432048" cy="360040"/>
          </a:xfrm>
        </p:grpSpPr>
        <p:grpSp>
          <p:nvGrpSpPr>
            <p:cNvPr id="89" name="Group 88"/>
            <p:cNvGrpSpPr/>
            <p:nvPr/>
          </p:nvGrpSpPr>
          <p:grpSpPr>
            <a:xfrm>
              <a:off x="1547664" y="1813466"/>
              <a:ext cx="216024" cy="360040"/>
              <a:chOff x="1331640" y="2132856"/>
              <a:chExt cx="216024" cy="360040"/>
            </a:xfrm>
          </p:grpSpPr>
          <p:cxnSp>
            <p:nvCxnSpPr>
              <p:cNvPr id="91" name="Straight Connector 90"/>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Straight Connector 92"/>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0" name="Straight Connector 89"/>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4" name="Group 93"/>
          <p:cNvGrpSpPr/>
          <p:nvPr/>
        </p:nvGrpSpPr>
        <p:grpSpPr>
          <a:xfrm>
            <a:off x="6776161" y="813495"/>
            <a:ext cx="432048" cy="360040"/>
            <a:chOff x="1331640" y="1813466"/>
            <a:chExt cx="432048" cy="360040"/>
          </a:xfrm>
        </p:grpSpPr>
        <p:grpSp>
          <p:nvGrpSpPr>
            <p:cNvPr id="95" name="Group 94"/>
            <p:cNvGrpSpPr/>
            <p:nvPr/>
          </p:nvGrpSpPr>
          <p:grpSpPr>
            <a:xfrm>
              <a:off x="1547664" y="1813466"/>
              <a:ext cx="216024" cy="360040"/>
              <a:chOff x="1331640" y="2132856"/>
              <a:chExt cx="216024" cy="360040"/>
            </a:xfrm>
          </p:grpSpPr>
          <p:cxnSp>
            <p:nvCxnSpPr>
              <p:cNvPr id="97" name="Straight Connector 96"/>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96" name="Straight Connector 95"/>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0" name="Group 99"/>
          <p:cNvGrpSpPr/>
          <p:nvPr/>
        </p:nvGrpSpPr>
        <p:grpSpPr>
          <a:xfrm>
            <a:off x="7229049" y="813495"/>
            <a:ext cx="432048" cy="360040"/>
            <a:chOff x="1331640" y="1813466"/>
            <a:chExt cx="432048" cy="360040"/>
          </a:xfrm>
        </p:grpSpPr>
        <p:grpSp>
          <p:nvGrpSpPr>
            <p:cNvPr id="101" name="Group 100"/>
            <p:cNvGrpSpPr/>
            <p:nvPr/>
          </p:nvGrpSpPr>
          <p:grpSpPr>
            <a:xfrm>
              <a:off x="1547664" y="1813466"/>
              <a:ext cx="216024" cy="360040"/>
              <a:chOff x="1331640" y="2132856"/>
              <a:chExt cx="216024" cy="360040"/>
            </a:xfrm>
          </p:grpSpPr>
          <p:cxnSp>
            <p:nvCxnSpPr>
              <p:cNvPr id="103" name="Straight Connector 102"/>
              <p:cNvCxnSpPr/>
              <p:nvPr/>
            </p:nvCxnSpPr>
            <p:spPr>
              <a:xfrm flipV="1">
                <a:off x="1331640"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a:off x="1331640" y="213285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a:xfrm>
                <a:off x="1547664" y="2132856"/>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02" name="Straight Connector 101"/>
            <p:cNvCxnSpPr/>
            <p:nvPr/>
          </p:nvCxnSpPr>
          <p:spPr>
            <a:xfrm>
              <a:off x="1331640" y="2173506"/>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06" name="Straight Connector 105"/>
          <p:cNvCxnSpPr/>
          <p:nvPr/>
        </p:nvCxnSpPr>
        <p:spPr>
          <a:xfrm>
            <a:off x="1396401" y="1690561"/>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a:off x="2044473" y="1677591"/>
            <a:ext cx="2211408" cy="648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a:xfrm flipV="1">
            <a:off x="1396401" y="2247087"/>
            <a:ext cx="648072" cy="6571"/>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p:cNvCxnSpPr/>
          <p:nvPr/>
        </p:nvCxnSpPr>
        <p:spPr>
          <a:xfrm>
            <a:off x="2476521" y="2253655"/>
            <a:ext cx="2232248" cy="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a:xfrm flipV="1">
            <a:off x="1396401" y="2780759"/>
            <a:ext cx="1152128" cy="657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a:xfrm flipV="1">
            <a:off x="1396401" y="3327288"/>
            <a:ext cx="216024" cy="8425"/>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p:cNvCxnSpPr/>
          <p:nvPr/>
        </p:nvCxnSpPr>
        <p:spPr>
          <a:xfrm>
            <a:off x="1396401" y="3884097"/>
            <a:ext cx="21602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p:cNvCxnSpPr/>
          <p:nvPr/>
        </p:nvCxnSpPr>
        <p:spPr>
          <a:xfrm>
            <a:off x="1396401" y="4432478"/>
            <a:ext cx="655319" cy="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a:xfrm flipV="1">
            <a:off x="4678297" y="1684075"/>
            <a:ext cx="2334728" cy="648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p:cNvCxnSpPr/>
          <p:nvPr/>
        </p:nvCxnSpPr>
        <p:spPr>
          <a:xfrm flipV="1">
            <a:off x="7468470" y="1684075"/>
            <a:ext cx="336643" cy="648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p:cNvCxnSpPr/>
          <p:nvPr/>
        </p:nvCxnSpPr>
        <p:spPr>
          <a:xfrm flipV="1">
            <a:off x="5140817" y="2238946"/>
            <a:ext cx="2304256" cy="1470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a:off x="2983134" y="2787329"/>
            <a:ext cx="221634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a:off x="5624033" y="2787329"/>
            <a:ext cx="2239741"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a:off x="2051720" y="3322148"/>
            <a:ext cx="581205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a:off x="2044473" y="3884097"/>
            <a:ext cx="5851107"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p:cNvCxnSpPr/>
          <p:nvPr/>
        </p:nvCxnSpPr>
        <p:spPr>
          <a:xfrm>
            <a:off x="2476521" y="4424142"/>
            <a:ext cx="5423997" cy="1297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99" name="Group 198"/>
          <p:cNvGrpSpPr/>
          <p:nvPr/>
        </p:nvGrpSpPr>
        <p:grpSpPr>
          <a:xfrm>
            <a:off x="4246249" y="1317551"/>
            <a:ext cx="432048" cy="373010"/>
            <a:chOff x="1547664" y="2348880"/>
            <a:chExt cx="432048" cy="373010"/>
          </a:xfrm>
        </p:grpSpPr>
        <p:cxnSp>
          <p:nvCxnSpPr>
            <p:cNvPr id="200" name="Straight Connector 199"/>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03" name="Group 202"/>
          <p:cNvGrpSpPr/>
          <p:nvPr/>
        </p:nvGrpSpPr>
        <p:grpSpPr>
          <a:xfrm>
            <a:off x="7036422" y="1317551"/>
            <a:ext cx="432048" cy="373010"/>
            <a:chOff x="1547664" y="2348880"/>
            <a:chExt cx="432048" cy="373010"/>
          </a:xfrm>
        </p:grpSpPr>
        <p:cxnSp>
          <p:nvCxnSpPr>
            <p:cNvPr id="204" name="Straight Connector 203"/>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09" name="Group 208"/>
          <p:cNvGrpSpPr/>
          <p:nvPr/>
        </p:nvGrpSpPr>
        <p:grpSpPr>
          <a:xfrm>
            <a:off x="2044473" y="1893615"/>
            <a:ext cx="432048" cy="373010"/>
            <a:chOff x="1547664" y="2348880"/>
            <a:chExt cx="432048" cy="373010"/>
          </a:xfrm>
        </p:grpSpPr>
        <p:cxnSp>
          <p:nvCxnSpPr>
            <p:cNvPr id="210" name="Straight Connector 209"/>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13" name="Group 212"/>
          <p:cNvGrpSpPr/>
          <p:nvPr/>
        </p:nvGrpSpPr>
        <p:grpSpPr>
          <a:xfrm>
            <a:off x="4708769" y="1893615"/>
            <a:ext cx="432048" cy="373010"/>
            <a:chOff x="1547664" y="2348880"/>
            <a:chExt cx="432048" cy="373010"/>
          </a:xfrm>
        </p:grpSpPr>
        <p:cxnSp>
          <p:nvCxnSpPr>
            <p:cNvPr id="214" name="Straight Connector 213"/>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17" name="Group 216"/>
          <p:cNvGrpSpPr/>
          <p:nvPr/>
        </p:nvGrpSpPr>
        <p:grpSpPr>
          <a:xfrm>
            <a:off x="7468470" y="1893615"/>
            <a:ext cx="432048" cy="373010"/>
            <a:chOff x="1547664" y="2348880"/>
            <a:chExt cx="432048" cy="373010"/>
          </a:xfrm>
        </p:grpSpPr>
        <p:cxnSp>
          <p:nvCxnSpPr>
            <p:cNvPr id="218" name="Straight Connector 217"/>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1" name="Group 220"/>
          <p:cNvGrpSpPr/>
          <p:nvPr/>
        </p:nvGrpSpPr>
        <p:grpSpPr>
          <a:xfrm>
            <a:off x="2551086" y="2397671"/>
            <a:ext cx="432048" cy="373010"/>
            <a:chOff x="1547664" y="2348880"/>
            <a:chExt cx="432048" cy="373010"/>
          </a:xfrm>
        </p:grpSpPr>
        <p:cxnSp>
          <p:nvCxnSpPr>
            <p:cNvPr id="222" name="Straight Connector 221"/>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5" name="Group 224"/>
          <p:cNvGrpSpPr/>
          <p:nvPr/>
        </p:nvGrpSpPr>
        <p:grpSpPr>
          <a:xfrm>
            <a:off x="5191985" y="2397671"/>
            <a:ext cx="432048" cy="373010"/>
            <a:chOff x="1547664" y="2348880"/>
            <a:chExt cx="432048" cy="373010"/>
          </a:xfrm>
        </p:grpSpPr>
        <p:cxnSp>
          <p:nvCxnSpPr>
            <p:cNvPr id="226" name="Straight Connector 225"/>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9" name="Group 228"/>
          <p:cNvGrpSpPr/>
          <p:nvPr/>
        </p:nvGrpSpPr>
        <p:grpSpPr>
          <a:xfrm>
            <a:off x="1619672" y="2983982"/>
            <a:ext cx="432048" cy="373010"/>
            <a:chOff x="1547664" y="2348880"/>
            <a:chExt cx="432048" cy="373010"/>
          </a:xfrm>
        </p:grpSpPr>
        <p:cxnSp>
          <p:nvCxnSpPr>
            <p:cNvPr id="230" name="Straight Connector 229"/>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45" name="Group 244"/>
          <p:cNvGrpSpPr/>
          <p:nvPr/>
        </p:nvGrpSpPr>
        <p:grpSpPr>
          <a:xfrm>
            <a:off x="2056871" y="4064102"/>
            <a:ext cx="432048" cy="373010"/>
            <a:chOff x="1547664" y="2348880"/>
            <a:chExt cx="432048" cy="373010"/>
          </a:xfrm>
        </p:grpSpPr>
        <p:cxnSp>
          <p:nvCxnSpPr>
            <p:cNvPr id="246" name="Straight Connector 245"/>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69" name="TextBox 168"/>
          <p:cNvSpPr txBox="1"/>
          <p:nvPr/>
        </p:nvSpPr>
        <p:spPr>
          <a:xfrm>
            <a:off x="827584" y="4653136"/>
            <a:ext cx="439544" cy="369332"/>
          </a:xfrm>
          <a:prstGeom prst="rect">
            <a:avLst/>
          </a:prstGeom>
          <a:noFill/>
        </p:spPr>
        <p:txBody>
          <a:bodyPr wrap="none" rtlCol="0">
            <a:spAutoFit/>
          </a:bodyPr>
          <a:lstStyle/>
          <a:p>
            <a:r>
              <a:rPr lang="en-GB" dirty="0" smtClean="0"/>
              <a:t>ED</a:t>
            </a:r>
            <a:endParaRPr lang="en-GB" dirty="0"/>
          </a:p>
        </p:txBody>
      </p:sp>
      <p:sp>
        <p:nvSpPr>
          <p:cNvPr id="170" name="TextBox 169"/>
          <p:cNvSpPr txBox="1"/>
          <p:nvPr/>
        </p:nvSpPr>
        <p:spPr>
          <a:xfrm>
            <a:off x="827584" y="5201520"/>
            <a:ext cx="340158" cy="369332"/>
          </a:xfrm>
          <a:prstGeom prst="rect">
            <a:avLst/>
          </a:prstGeom>
          <a:noFill/>
        </p:spPr>
        <p:txBody>
          <a:bodyPr wrap="none" rtlCol="0">
            <a:spAutoFit/>
          </a:bodyPr>
          <a:lstStyle/>
          <a:p>
            <a:r>
              <a:rPr lang="en-GB" dirty="0" smtClean="0"/>
              <a:t>LI</a:t>
            </a:r>
            <a:endParaRPr lang="en-GB" dirty="0"/>
          </a:p>
        </p:txBody>
      </p:sp>
      <p:sp>
        <p:nvSpPr>
          <p:cNvPr id="171" name="TextBox 170"/>
          <p:cNvSpPr txBox="1"/>
          <p:nvPr/>
        </p:nvSpPr>
        <p:spPr>
          <a:xfrm>
            <a:off x="827584" y="5749902"/>
            <a:ext cx="360996" cy="369332"/>
          </a:xfrm>
          <a:prstGeom prst="rect">
            <a:avLst/>
          </a:prstGeom>
          <a:noFill/>
        </p:spPr>
        <p:txBody>
          <a:bodyPr wrap="none" rtlCol="0">
            <a:spAutoFit/>
          </a:bodyPr>
          <a:lstStyle/>
          <a:p>
            <a:r>
              <a:rPr lang="en-GB" dirty="0" smtClean="0"/>
              <a:t>IP</a:t>
            </a:r>
            <a:endParaRPr lang="en-GB" dirty="0"/>
          </a:p>
        </p:txBody>
      </p:sp>
      <p:cxnSp>
        <p:nvCxnSpPr>
          <p:cNvPr id="172" name="Straight Connector 171"/>
          <p:cNvCxnSpPr/>
          <p:nvPr/>
        </p:nvCxnSpPr>
        <p:spPr>
          <a:xfrm flipV="1">
            <a:off x="1428207" y="5000206"/>
            <a:ext cx="1127569" cy="2226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flipV="1">
            <a:off x="1428207" y="5564282"/>
            <a:ext cx="1127569" cy="657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p:cNvCxnSpPr/>
          <p:nvPr/>
        </p:nvCxnSpPr>
        <p:spPr>
          <a:xfrm>
            <a:off x="1428207" y="6119233"/>
            <a:ext cx="1120322" cy="1"/>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a:off x="2987824" y="5000206"/>
            <a:ext cx="4907756" cy="2226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p:cNvCxnSpPr/>
          <p:nvPr/>
        </p:nvCxnSpPr>
        <p:spPr>
          <a:xfrm>
            <a:off x="2987824" y="5564282"/>
            <a:ext cx="4912694" cy="657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a:off x="2987824" y="6093296"/>
            <a:ext cx="4912694" cy="2593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89" name="Group 188"/>
          <p:cNvGrpSpPr/>
          <p:nvPr/>
        </p:nvGrpSpPr>
        <p:grpSpPr>
          <a:xfrm>
            <a:off x="2555776" y="4640166"/>
            <a:ext cx="432048" cy="373010"/>
            <a:chOff x="1547664" y="2348880"/>
            <a:chExt cx="432048" cy="373010"/>
          </a:xfrm>
        </p:grpSpPr>
        <p:cxnSp>
          <p:nvCxnSpPr>
            <p:cNvPr id="191" name="Straight Connector 190"/>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9" name="Group 268"/>
          <p:cNvGrpSpPr/>
          <p:nvPr/>
        </p:nvGrpSpPr>
        <p:grpSpPr>
          <a:xfrm>
            <a:off x="1619672" y="3488038"/>
            <a:ext cx="432048" cy="373010"/>
            <a:chOff x="1547664" y="2348880"/>
            <a:chExt cx="432048" cy="373010"/>
          </a:xfrm>
        </p:grpSpPr>
        <p:cxnSp>
          <p:nvCxnSpPr>
            <p:cNvPr id="270" name="Straight Connector 269"/>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3" name="Group 272"/>
          <p:cNvGrpSpPr/>
          <p:nvPr/>
        </p:nvGrpSpPr>
        <p:grpSpPr>
          <a:xfrm>
            <a:off x="2555776" y="5216230"/>
            <a:ext cx="432048" cy="373010"/>
            <a:chOff x="1547664" y="2348880"/>
            <a:chExt cx="432048" cy="373010"/>
          </a:xfrm>
        </p:grpSpPr>
        <p:cxnSp>
          <p:nvCxnSpPr>
            <p:cNvPr id="274" name="Straight Connector 273"/>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7" name="Group 276"/>
          <p:cNvGrpSpPr/>
          <p:nvPr/>
        </p:nvGrpSpPr>
        <p:grpSpPr>
          <a:xfrm>
            <a:off x="2555776" y="5733256"/>
            <a:ext cx="432048" cy="373010"/>
            <a:chOff x="1547664" y="2348880"/>
            <a:chExt cx="432048" cy="373010"/>
          </a:xfrm>
        </p:grpSpPr>
        <p:cxnSp>
          <p:nvCxnSpPr>
            <p:cNvPr id="278" name="Straight Connector 277"/>
            <p:cNvCxnSpPr/>
            <p:nvPr/>
          </p:nvCxnSpPr>
          <p:spPr>
            <a:xfrm flipV="1">
              <a:off x="1547664" y="236185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p:cNvCxnSpPr/>
            <p:nvPr/>
          </p:nvCxnSpPr>
          <p:spPr>
            <a:xfrm>
              <a:off x="1547664" y="2361850"/>
              <a:ext cx="432048"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p:cNvCxnSpPr/>
            <p:nvPr/>
          </p:nvCxnSpPr>
          <p:spPr>
            <a:xfrm>
              <a:off x="1979712" y="2348880"/>
              <a:ext cx="0" cy="36004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8" name="Right Brace 117"/>
          <p:cNvSpPr/>
          <p:nvPr/>
        </p:nvSpPr>
        <p:spPr>
          <a:xfrm>
            <a:off x="2771800" y="2966381"/>
            <a:ext cx="216024" cy="1110691"/>
          </a:xfrm>
          <a:prstGeom prst="rightBrace">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9" name="Right Brace 118"/>
          <p:cNvSpPr/>
          <p:nvPr/>
        </p:nvSpPr>
        <p:spPr>
          <a:xfrm>
            <a:off x="3499797" y="4063147"/>
            <a:ext cx="236864" cy="577019"/>
          </a:xfrm>
          <a:prstGeom prst="rightBrace">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0" name="Right Brace 119"/>
          <p:cNvSpPr/>
          <p:nvPr/>
        </p:nvSpPr>
        <p:spPr>
          <a:xfrm>
            <a:off x="4363893" y="4820186"/>
            <a:ext cx="344876" cy="1417126"/>
          </a:xfrm>
          <a:prstGeom prst="rightBrace">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1" name="TextBox 120"/>
          <p:cNvSpPr txBox="1"/>
          <p:nvPr/>
        </p:nvSpPr>
        <p:spPr>
          <a:xfrm>
            <a:off x="3088589" y="3289242"/>
            <a:ext cx="1533008" cy="369332"/>
          </a:xfrm>
          <a:prstGeom prst="rect">
            <a:avLst/>
          </a:prstGeom>
          <a:noFill/>
        </p:spPr>
        <p:txBody>
          <a:bodyPr wrap="square" rtlCol="0">
            <a:spAutoFit/>
          </a:bodyPr>
          <a:lstStyle/>
          <a:p>
            <a:r>
              <a:rPr lang="en-GB" b="1" dirty="0" smtClean="0">
                <a:solidFill>
                  <a:srgbClr val="FF0000"/>
                </a:solidFill>
              </a:rPr>
              <a:t>STEP1</a:t>
            </a:r>
            <a:endParaRPr lang="en-GB" b="1" dirty="0">
              <a:solidFill>
                <a:srgbClr val="FF0000"/>
              </a:solidFill>
            </a:endParaRPr>
          </a:p>
        </p:txBody>
      </p:sp>
      <p:sp>
        <p:nvSpPr>
          <p:cNvPr id="281" name="TextBox 280"/>
          <p:cNvSpPr txBox="1"/>
          <p:nvPr/>
        </p:nvSpPr>
        <p:spPr>
          <a:xfrm>
            <a:off x="3855093" y="4166990"/>
            <a:ext cx="1533008" cy="369332"/>
          </a:xfrm>
          <a:prstGeom prst="rect">
            <a:avLst/>
          </a:prstGeom>
          <a:noFill/>
        </p:spPr>
        <p:txBody>
          <a:bodyPr wrap="square" rtlCol="0">
            <a:spAutoFit/>
          </a:bodyPr>
          <a:lstStyle/>
          <a:p>
            <a:r>
              <a:rPr lang="en-GB" b="1" dirty="0" smtClean="0">
                <a:solidFill>
                  <a:srgbClr val="FF0000"/>
                </a:solidFill>
              </a:rPr>
              <a:t>STEP2</a:t>
            </a:r>
            <a:endParaRPr lang="en-GB" b="1" dirty="0">
              <a:solidFill>
                <a:srgbClr val="FF0000"/>
              </a:solidFill>
            </a:endParaRPr>
          </a:p>
        </p:txBody>
      </p:sp>
      <p:sp>
        <p:nvSpPr>
          <p:cNvPr id="282" name="TextBox 281"/>
          <p:cNvSpPr txBox="1"/>
          <p:nvPr/>
        </p:nvSpPr>
        <p:spPr>
          <a:xfrm>
            <a:off x="4780777" y="5344083"/>
            <a:ext cx="1533008" cy="369332"/>
          </a:xfrm>
          <a:prstGeom prst="rect">
            <a:avLst/>
          </a:prstGeom>
          <a:noFill/>
        </p:spPr>
        <p:txBody>
          <a:bodyPr wrap="square" rtlCol="0">
            <a:spAutoFit/>
          </a:bodyPr>
          <a:lstStyle/>
          <a:p>
            <a:r>
              <a:rPr lang="en-GB" b="1" dirty="0" smtClean="0">
                <a:solidFill>
                  <a:srgbClr val="FF0000"/>
                </a:solidFill>
              </a:rPr>
              <a:t>STEP3</a:t>
            </a:r>
            <a:endParaRPr lang="en-GB" b="1" dirty="0">
              <a:solidFill>
                <a:srgbClr val="FF0000"/>
              </a:solidFill>
            </a:endParaRPr>
          </a:p>
        </p:txBody>
      </p:sp>
      <p:cxnSp>
        <p:nvCxnSpPr>
          <p:cNvPr id="123" name="Straight Connector 122"/>
          <p:cNvCxnSpPr/>
          <p:nvPr/>
        </p:nvCxnSpPr>
        <p:spPr>
          <a:xfrm>
            <a:off x="1612425" y="1006302"/>
            <a:ext cx="0" cy="5495825"/>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a:off x="2051720" y="1029519"/>
            <a:ext cx="0" cy="5495825"/>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84" name="Straight Connector 283"/>
          <p:cNvCxnSpPr/>
          <p:nvPr/>
        </p:nvCxnSpPr>
        <p:spPr>
          <a:xfrm>
            <a:off x="2555776" y="1006302"/>
            <a:ext cx="0" cy="5495825"/>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3563428"/>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 logical </a:t>
            </a:r>
            <a:r>
              <a:rPr lang="en-GB" b="1" dirty="0" smtClean="0"/>
              <a:t>equations</a:t>
            </a:r>
            <a:r>
              <a:rPr lang="en-GB" dirty="0"/>
              <a:t> </a:t>
            </a:r>
          </a:p>
        </p:txBody>
      </p:sp>
      <p:sp>
        <p:nvSpPr>
          <p:cNvPr id="3" name="Content Placeholder 2"/>
          <p:cNvSpPr>
            <a:spLocks noGrp="1"/>
          </p:cNvSpPr>
          <p:nvPr>
            <p:ph idx="1"/>
          </p:nvPr>
        </p:nvSpPr>
        <p:spPr/>
        <p:txBody>
          <a:bodyPr>
            <a:normAutofit/>
          </a:bodyPr>
          <a:lstStyle/>
          <a:p>
            <a:pPr marL="0" indent="0">
              <a:buNone/>
            </a:pPr>
            <a:r>
              <a:rPr lang="en-GB" dirty="0"/>
              <a:t>    EP </a:t>
            </a:r>
            <a:r>
              <a:rPr lang="en-GB" dirty="0" smtClean="0"/>
              <a:t>		= T0</a:t>
            </a:r>
          </a:p>
          <a:p>
            <a:pPr marL="0" indent="0">
              <a:buNone/>
            </a:pPr>
            <a:r>
              <a:rPr lang="en-GB" dirty="0" smtClean="0"/>
              <a:t>    LM 		= T0</a:t>
            </a:r>
          </a:p>
          <a:p>
            <a:pPr marL="0" indent="0">
              <a:buNone/>
            </a:pPr>
            <a:r>
              <a:rPr lang="en-GB" dirty="0"/>
              <a:t> </a:t>
            </a:r>
            <a:r>
              <a:rPr lang="en-GB" dirty="0" smtClean="0"/>
              <a:t>   R 		= T1</a:t>
            </a:r>
          </a:p>
          <a:p>
            <a:pPr marL="0" indent="0">
              <a:buNone/>
            </a:pPr>
            <a:r>
              <a:rPr lang="en-GB" dirty="0"/>
              <a:t> </a:t>
            </a:r>
            <a:r>
              <a:rPr lang="en-GB" dirty="0" smtClean="0"/>
              <a:t>   ED 		= T2</a:t>
            </a:r>
            <a:r>
              <a:rPr lang="en-GB" dirty="0"/>
              <a:t> </a:t>
            </a:r>
            <a:endParaRPr lang="en-GB" dirty="0" smtClean="0"/>
          </a:p>
          <a:p>
            <a:pPr marL="0" indent="0">
              <a:buNone/>
            </a:pPr>
            <a:r>
              <a:rPr lang="en-GB" dirty="0" smtClean="0"/>
              <a:t>    LI 		= </a:t>
            </a:r>
            <a:r>
              <a:rPr lang="en-GB" dirty="0"/>
              <a:t>T2 </a:t>
            </a:r>
            <a:endParaRPr lang="en-GB" dirty="0" smtClean="0"/>
          </a:p>
          <a:p>
            <a:pPr marL="0" indent="0">
              <a:buNone/>
            </a:pPr>
            <a:r>
              <a:rPr lang="en-GB" dirty="0"/>
              <a:t> </a:t>
            </a:r>
            <a:r>
              <a:rPr lang="en-GB" dirty="0" smtClean="0"/>
              <a:t>   IP 		= </a:t>
            </a:r>
            <a:r>
              <a:rPr lang="en-GB" dirty="0"/>
              <a:t>T2 </a:t>
            </a:r>
            <a:r>
              <a:rPr lang="en-GB" dirty="0" smtClean="0"/>
              <a:t/>
            </a:r>
            <a:br>
              <a:rPr lang="en-GB" dirty="0" smtClean="0"/>
            </a:br>
            <a:r>
              <a:rPr lang="en-GB" dirty="0"/>
              <a:t> </a:t>
            </a:r>
          </a:p>
        </p:txBody>
      </p:sp>
      <p:sp>
        <p:nvSpPr>
          <p:cNvPr id="5" name="TextBox 4"/>
          <p:cNvSpPr txBox="1"/>
          <p:nvPr/>
        </p:nvSpPr>
        <p:spPr>
          <a:xfrm>
            <a:off x="3779913" y="1772816"/>
            <a:ext cx="4752528" cy="1569660"/>
          </a:xfrm>
          <a:prstGeom prst="rect">
            <a:avLst/>
          </a:prstGeom>
          <a:noFill/>
        </p:spPr>
        <p:txBody>
          <a:bodyPr wrap="square" rtlCol="0">
            <a:spAutoFit/>
          </a:bodyPr>
          <a:lstStyle/>
          <a:p>
            <a:r>
              <a:rPr lang="en-GB" sz="2400" dirty="0"/>
              <a:t>So far the control signals from the Control Unit are </a:t>
            </a:r>
            <a:r>
              <a:rPr lang="en-GB" sz="2400" dirty="0" smtClean="0"/>
              <a:t>identical to the timing signal lines T0, T1 and T2 from the Ring Counter</a:t>
            </a:r>
            <a:endParaRPr lang="en-GB" sz="2400" dirty="0"/>
          </a:p>
        </p:txBody>
      </p:sp>
    </p:spTree>
    <p:extLst>
      <p:ext uri="{BB962C8B-B14F-4D97-AF65-F5344CB8AC3E}">
        <p14:creationId xmlns:p14="http://schemas.microsoft.com/office/powerpoint/2010/main" val="604787897"/>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531" y="373658"/>
            <a:ext cx="8229600" cy="922114"/>
          </a:xfrm>
        </p:spPr>
        <p:txBody>
          <a:bodyPr>
            <a:normAutofit/>
          </a:bodyPr>
          <a:lstStyle/>
          <a:p>
            <a:r>
              <a:rPr lang="en-GB" dirty="0" smtClean="0"/>
              <a:t>Control Matrix for Instruction Fetch</a:t>
            </a:r>
            <a:endParaRPr lang="en-GB" dirty="0"/>
          </a:p>
        </p:txBody>
      </p:sp>
      <p:pic>
        <p:nvPicPr>
          <p:cNvPr id="3" name="Picture 2"/>
          <p:cNvPicPr>
            <a:picLocks noChangeAspect="1"/>
          </p:cNvPicPr>
          <p:nvPr/>
        </p:nvPicPr>
        <p:blipFill>
          <a:blip r:embed="rId2"/>
          <a:stretch>
            <a:fillRect/>
          </a:stretch>
        </p:blipFill>
        <p:spPr>
          <a:xfrm>
            <a:off x="1413027" y="1633402"/>
            <a:ext cx="6143776" cy="4305300"/>
          </a:xfrm>
          <a:prstGeom prst="rect">
            <a:avLst/>
          </a:prstGeom>
        </p:spPr>
      </p:pic>
    </p:spTree>
    <p:extLst>
      <p:ext uri="{BB962C8B-B14F-4D97-AF65-F5344CB8AC3E}">
        <p14:creationId xmlns:p14="http://schemas.microsoft.com/office/powerpoint/2010/main" val="3712874876"/>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Hard Wired Instruction Decoder</a:t>
            </a:r>
          </a:p>
        </p:txBody>
      </p:sp>
      <p:sp>
        <p:nvSpPr>
          <p:cNvPr id="3" name="Content Placeholder 2"/>
          <p:cNvSpPr>
            <a:spLocks noGrp="1"/>
          </p:cNvSpPr>
          <p:nvPr>
            <p:ph idx="1"/>
          </p:nvPr>
        </p:nvSpPr>
        <p:spPr/>
        <p:txBody>
          <a:bodyPr/>
          <a:lstStyle/>
          <a:p>
            <a:r>
              <a:rPr lang="en-GB" dirty="0" smtClean="0"/>
              <a:t>Takes an instruction op code and converts it to signals, one associated with each opcode</a:t>
            </a:r>
            <a:endParaRPr lang="en-GB" dirty="0"/>
          </a:p>
        </p:txBody>
      </p:sp>
      <p:pic>
        <p:nvPicPr>
          <p:cNvPr id="4" name="Picture 2" descr="http://www.cs.binghamton.edu/~reckert/decoder120_120_redraw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3928" y="2725929"/>
            <a:ext cx="4837973" cy="396524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3"/>
          <p:cNvGraphicFramePr>
            <a:graphicFrameLocks/>
          </p:cNvGraphicFramePr>
          <p:nvPr>
            <p:extLst/>
          </p:nvPr>
        </p:nvGraphicFramePr>
        <p:xfrm>
          <a:off x="359532" y="2975668"/>
          <a:ext cx="3240360" cy="3840480"/>
        </p:xfrm>
        <a:graphic>
          <a:graphicData uri="http://schemas.openxmlformats.org/drawingml/2006/table">
            <a:tbl>
              <a:tblPr>
                <a:tableStyleId>{5940675A-B579-460E-94D1-54222C63F5DA}</a:tableStyleId>
              </a:tblPr>
              <a:tblGrid>
                <a:gridCol w="1621641"/>
                <a:gridCol w="557331"/>
                <a:gridCol w="1061388"/>
              </a:tblGrid>
              <a:tr h="381000">
                <a:tc>
                  <a:txBody>
                    <a:bodyPr/>
                    <a:lstStyle/>
                    <a:p>
                      <a:pPr algn="ctr" fontAlgn="ctr"/>
                      <a:r>
                        <a:rPr lang="en-GB" sz="1800" u="none" strike="noStrike" dirty="0" smtClean="0">
                          <a:effectLst/>
                        </a:rPr>
                        <a:t>Assembler Instruction</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dirty="0" smtClean="0">
                          <a:effectLst/>
                        </a:rPr>
                        <a:t>Op Code</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b="0" i="0" u="none" strike="noStrike" dirty="0" smtClean="0">
                          <a:solidFill>
                            <a:srgbClr val="000000"/>
                          </a:solidFill>
                          <a:effectLst/>
                          <a:latin typeface="Calibri"/>
                        </a:rPr>
                        <a:t>Binary</a:t>
                      </a:r>
                      <a:endParaRPr lang="en-GB" sz="1800" b="0" i="0" u="none" strike="noStrike" dirty="0">
                        <a:solidFill>
                          <a:srgbClr val="000000"/>
                        </a:solidFill>
                        <a:effectLst/>
                        <a:latin typeface="Calibri"/>
                      </a:endParaRPr>
                    </a:p>
                  </a:txBody>
                  <a:tcPr marL="9525" marR="9525" marT="9525" marB="0" anchor="ctr"/>
                </a:tc>
              </a:tr>
              <a:tr h="762000">
                <a:tc>
                  <a:txBody>
                    <a:bodyPr/>
                    <a:lstStyle/>
                    <a:p>
                      <a:pPr algn="l" fontAlgn="ctr"/>
                      <a:r>
                        <a:rPr lang="en-GB" sz="1800" u="none" strike="noStrike" dirty="0">
                          <a:effectLst/>
                        </a:rPr>
                        <a:t>LDA (Load Accumulator)</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a:effectLst/>
                        </a:rPr>
                        <a:t>1</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b="0" i="0" u="none" strike="noStrike" dirty="0" smtClean="0">
                          <a:solidFill>
                            <a:srgbClr val="000000"/>
                          </a:solidFill>
                          <a:effectLst/>
                          <a:latin typeface="Calibri"/>
                        </a:rPr>
                        <a:t>0001</a:t>
                      </a:r>
                      <a:endParaRPr lang="en-GB" sz="1800" b="0" i="0" u="none" strike="noStrike" dirty="0">
                        <a:solidFill>
                          <a:srgbClr val="000000"/>
                        </a:solidFill>
                        <a:effectLst/>
                        <a:latin typeface="Calibri"/>
                      </a:endParaRPr>
                    </a:p>
                  </a:txBody>
                  <a:tcPr marL="9525" marR="9525" marT="9525" marB="0" anchor="ctr"/>
                </a:tc>
              </a:tr>
              <a:tr h="571500">
                <a:tc>
                  <a:txBody>
                    <a:bodyPr/>
                    <a:lstStyle/>
                    <a:p>
                      <a:pPr algn="l" fontAlgn="ctr"/>
                      <a:r>
                        <a:rPr lang="en-GB" sz="1800" u="none" strike="noStrike">
                          <a:effectLst/>
                        </a:rPr>
                        <a:t>STA ( Store Accumulator)</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u="none" strike="noStrike">
                          <a:effectLst/>
                        </a:rPr>
                        <a:t>2</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b="0" i="0" u="none" strike="noStrike" dirty="0" smtClean="0">
                          <a:solidFill>
                            <a:srgbClr val="000000"/>
                          </a:solidFill>
                          <a:effectLst/>
                          <a:latin typeface="Calibri"/>
                        </a:rPr>
                        <a:t>0010</a:t>
                      </a:r>
                      <a:endParaRPr lang="en-GB" sz="1800" b="0" i="0" u="none" strike="noStrike" dirty="0">
                        <a:solidFill>
                          <a:srgbClr val="000000"/>
                        </a:solidFill>
                        <a:effectLst/>
                        <a:latin typeface="Calibri"/>
                      </a:endParaRPr>
                    </a:p>
                  </a:txBody>
                  <a:tcPr marL="9525" marR="9525" marT="9525" marB="0" anchor="ctr"/>
                </a:tc>
              </a:tr>
              <a:tr h="381000">
                <a:tc>
                  <a:txBody>
                    <a:bodyPr/>
                    <a:lstStyle/>
                    <a:p>
                      <a:pPr algn="l" fontAlgn="ctr"/>
                      <a:r>
                        <a:rPr lang="en-GB" sz="1800" u="none" strike="noStrike" dirty="0">
                          <a:effectLst/>
                        </a:rPr>
                        <a:t>ADD (Add 8 to Accumulator)</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a:effectLst/>
                        </a:rPr>
                        <a:t>3</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b="0" i="0" u="none" strike="noStrike" dirty="0" smtClean="0">
                          <a:solidFill>
                            <a:srgbClr val="000000"/>
                          </a:solidFill>
                          <a:effectLst/>
                          <a:latin typeface="Calibri"/>
                        </a:rPr>
                        <a:t>0011</a:t>
                      </a:r>
                      <a:endParaRPr lang="en-GB" sz="1800" b="0" i="0" u="none" strike="noStrike" dirty="0">
                        <a:solidFill>
                          <a:srgbClr val="000000"/>
                        </a:solidFill>
                        <a:effectLst/>
                        <a:latin typeface="Calibri"/>
                      </a:endParaRPr>
                    </a:p>
                  </a:txBody>
                  <a:tcPr marL="9525" marR="9525" marT="9525" marB="0" anchor="ctr"/>
                </a:tc>
              </a:tr>
              <a:tr h="54436">
                <a:tc>
                  <a:txBody>
                    <a:bodyPr/>
                    <a:lstStyle/>
                    <a:p>
                      <a:pPr algn="l" fontAlgn="ctr"/>
                      <a:r>
                        <a:rPr lang="en-GB" sz="1800" u="none" strike="noStrike">
                          <a:effectLst/>
                        </a:rPr>
                        <a:t>SUB (Subtract 8 from Accumulator)</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u="none" strike="noStrike">
                          <a:effectLst/>
                        </a:rPr>
                        <a:t>4</a:t>
                      </a:r>
                      <a:endParaRPr lang="en-GB" sz="1800" b="0" i="0" u="none" strike="noStrike">
                        <a:solidFill>
                          <a:srgbClr val="000000"/>
                        </a:solidFill>
                        <a:effectLst/>
                        <a:latin typeface="Calibri"/>
                      </a:endParaRPr>
                    </a:p>
                  </a:txBody>
                  <a:tcPr marL="9525" marR="9525" marT="9525" marB="0" anchor="ctr"/>
                </a:tc>
                <a:tc>
                  <a:txBody>
                    <a:bodyPr/>
                    <a:lstStyle/>
                    <a:p>
                      <a:pPr algn="ctr" fontAlgn="ctr"/>
                      <a:r>
                        <a:rPr lang="en-GB" sz="1800" b="0" i="0" u="none" strike="noStrike" dirty="0" smtClean="0">
                          <a:solidFill>
                            <a:srgbClr val="000000"/>
                          </a:solidFill>
                          <a:effectLst/>
                          <a:latin typeface="Calibri"/>
                        </a:rPr>
                        <a:t>0100</a:t>
                      </a:r>
                      <a:endParaRPr lang="en-GB" sz="1800" b="0" i="0" u="none" strike="noStrike" dirty="0">
                        <a:solidFill>
                          <a:srgbClr val="000000"/>
                        </a:solidFill>
                        <a:effectLst/>
                        <a:latin typeface="Calibri"/>
                      </a:endParaRPr>
                    </a:p>
                  </a:txBody>
                  <a:tcPr marL="9525" marR="9525" marT="9525" marB="0" anchor="ctr"/>
                </a:tc>
              </a:tr>
              <a:tr h="190500">
                <a:tc>
                  <a:txBody>
                    <a:bodyPr/>
                    <a:lstStyle/>
                    <a:p>
                      <a:pPr algn="l" fontAlgn="ctr"/>
                      <a:r>
                        <a:rPr lang="en-GB" sz="1800" u="none" strike="noStrike">
                          <a:effectLst/>
                        </a:rPr>
                        <a:t>etc</a:t>
                      </a:r>
                      <a:endParaRPr lang="en-GB" sz="1800" b="0" i="0" u="none" strike="noStrike">
                        <a:solidFill>
                          <a:srgbClr val="000000"/>
                        </a:solidFill>
                        <a:effectLst/>
                        <a:latin typeface="Calibri"/>
                      </a:endParaRPr>
                    </a:p>
                  </a:txBody>
                  <a:tcPr marL="9525" marR="9525" marT="9525" marB="0" anchor="ctr"/>
                </a:tc>
                <a:tc>
                  <a:txBody>
                    <a:bodyPr/>
                    <a:lstStyle/>
                    <a:p>
                      <a:pPr algn="l" fontAlgn="b"/>
                      <a:endParaRPr lang="en-GB" sz="1800" b="0" i="0" u="none" strike="noStrike" dirty="0">
                        <a:solidFill>
                          <a:srgbClr val="000000"/>
                        </a:solidFill>
                        <a:effectLst/>
                        <a:latin typeface="Calibri"/>
                      </a:endParaRPr>
                    </a:p>
                  </a:txBody>
                  <a:tcPr marL="9525" marR="9525" marT="9525" marB="0" anchor="b"/>
                </a:tc>
                <a:tc>
                  <a:txBody>
                    <a:bodyPr/>
                    <a:lstStyle/>
                    <a:p>
                      <a:pPr algn="l" fontAlgn="b"/>
                      <a:endParaRPr lang="en-GB" sz="1800" b="0" i="0" u="none" strike="noStrike" dirty="0">
                        <a:solidFill>
                          <a:srgbClr val="000000"/>
                        </a:solidFill>
                        <a:effectLst/>
                        <a:latin typeface="Calibri"/>
                      </a:endParaRPr>
                    </a:p>
                  </a:txBody>
                  <a:tcPr marL="9525" marR="9525" marT="9525" marB="0" anchor="b"/>
                </a:tc>
              </a:tr>
            </a:tbl>
          </a:graphicData>
        </a:graphic>
      </p:graphicFrame>
    </p:spTree>
    <p:extLst>
      <p:ext uri="{BB962C8B-B14F-4D97-AF65-F5344CB8AC3E}">
        <p14:creationId xmlns:p14="http://schemas.microsoft.com/office/powerpoint/2010/main" val="2194446358"/>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Decoding LDA</a:t>
            </a:r>
            <a:endParaRPr lang="en-GB" dirty="0"/>
          </a:p>
        </p:txBody>
      </p:sp>
      <p:graphicFrame>
        <p:nvGraphicFramePr>
          <p:cNvPr id="4" name="Content Placeholder 3"/>
          <p:cNvGraphicFramePr>
            <a:graphicFrameLocks/>
          </p:cNvGraphicFramePr>
          <p:nvPr>
            <p:extLst>
              <p:ext uri="{D42A27DB-BD31-4B8C-83A1-F6EECF244321}">
                <p14:modId xmlns:p14="http://schemas.microsoft.com/office/powerpoint/2010/main" val="2319827846"/>
              </p:ext>
            </p:extLst>
          </p:nvPr>
        </p:nvGraphicFramePr>
        <p:xfrm>
          <a:off x="755576" y="1612503"/>
          <a:ext cx="4124651" cy="1664970"/>
        </p:xfrm>
        <a:graphic>
          <a:graphicData uri="http://schemas.openxmlformats.org/drawingml/2006/table">
            <a:tbl>
              <a:tblPr>
                <a:tableStyleId>{5940675A-B579-460E-94D1-54222C63F5DA}</a:tableStyleId>
              </a:tblPr>
              <a:tblGrid>
                <a:gridCol w="2036420"/>
                <a:gridCol w="804204"/>
                <a:gridCol w="1284027"/>
              </a:tblGrid>
              <a:tr h="381000">
                <a:tc>
                  <a:txBody>
                    <a:bodyPr/>
                    <a:lstStyle/>
                    <a:p>
                      <a:pPr algn="ctr" fontAlgn="ctr"/>
                      <a:r>
                        <a:rPr lang="en-GB" sz="1800" u="none" strike="noStrike" dirty="0" smtClean="0">
                          <a:effectLst/>
                        </a:rPr>
                        <a:t>Assembler Instruction</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dirty="0">
                          <a:effectLst/>
                        </a:rPr>
                        <a:t>Ring Pulse</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dirty="0">
                          <a:effectLst/>
                        </a:rPr>
                        <a:t>Active Control Signals</a:t>
                      </a:r>
                      <a:endParaRPr lang="en-GB" sz="1800" b="0" i="0" u="none" strike="noStrike" dirty="0">
                        <a:solidFill>
                          <a:srgbClr val="000000"/>
                        </a:solidFill>
                        <a:effectLst/>
                        <a:latin typeface="Calibri"/>
                      </a:endParaRPr>
                    </a:p>
                  </a:txBody>
                  <a:tcPr marL="9525" marR="9525" marT="9525" marB="0" anchor="ctr"/>
                </a:tc>
              </a:tr>
              <a:tr h="762000">
                <a:tc>
                  <a:txBody>
                    <a:bodyPr/>
                    <a:lstStyle/>
                    <a:p>
                      <a:pPr algn="l" fontAlgn="ctr"/>
                      <a:r>
                        <a:rPr lang="en-GB" sz="1800" u="none" strike="noStrike" dirty="0">
                          <a:effectLst/>
                        </a:rPr>
                        <a:t>LDA (Load Accumulator)</a:t>
                      </a:r>
                      <a:endParaRPr lang="en-GB" sz="1800" b="0" i="0" u="none" strike="noStrike" dirty="0">
                        <a:solidFill>
                          <a:srgbClr val="000000"/>
                        </a:solidFill>
                        <a:effectLst/>
                        <a:latin typeface="Calibri"/>
                      </a:endParaRPr>
                    </a:p>
                  </a:txBody>
                  <a:tcPr marL="9525" marR="9525" marT="9525" marB="0" anchor="ctr"/>
                </a:tc>
                <a:tc>
                  <a:txBody>
                    <a:bodyPr/>
                    <a:lstStyle/>
                    <a:p>
                      <a:pPr algn="ctr" fontAlgn="ctr"/>
                      <a:r>
                        <a:rPr lang="en-GB" sz="1800" u="none" strike="noStrike" dirty="0">
                          <a:solidFill>
                            <a:srgbClr val="FF0000"/>
                          </a:solidFill>
                          <a:effectLst/>
                        </a:rPr>
                        <a:t>3</a:t>
                      </a:r>
                      <a:br>
                        <a:rPr lang="en-GB" sz="1800" u="none" strike="noStrike" dirty="0">
                          <a:solidFill>
                            <a:srgbClr val="FF0000"/>
                          </a:solidFill>
                          <a:effectLst/>
                        </a:rPr>
                      </a:br>
                      <a:r>
                        <a:rPr lang="en-GB" sz="1800" u="none" strike="noStrike" dirty="0">
                          <a:solidFill>
                            <a:srgbClr val="FF0000"/>
                          </a:solidFill>
                          <a:effectLst/>
                        </a:rPr>
                        <a:t>4</a:t>
                      </a:r>
                      <a:br>
                        <a:rPr lang="en-GB" sz="1800" u="none" strike="noStrike" dirty="0">
                          <a:solidFill>
                            <a:srgbClr val="FF0000"/>
                          </a:solidFill>
                          <a:effectLst/>
                        </a:rPr>
                      </a:br>
                      <a:r>
                        <a:rPr lang="en-GB" sz="1800" u="none" strike="noStrike" dirty="0">
                          <a:solidFill>
                            <a:srgbClr val="FF0000"/>
                          </a:solidFill>
                          <a:effectLst/>
                        </a:rPr>
                        <a:t>5</a:t>
                      </a:r>
                      <a:endParaRPr lang="en-GB" sz="1800" b="0" i="0" u="none" strike="noStrike" dirty="0">
                        <a:solidFill>
                          <a:srgbClr val="FF0000"/>
                        </a:solidFill>
                        <a:effectLst/>
                        <a:latin typeface="Calibri"/>
                      </a:endParaRPr>
                    </a:p>
                  </a:txBody>
                  <a:tcPr marL="9525" marR="9525" marT="9525" marB="0" anchor="ctr"/>
                </a:tc>
                <a:tc>
                  <a:txBody>
                    <a:bodyPr/>
                    <a:lstStyle/>
                    <a:p>
                      <a:pPr algn="ctr" fontAlgn="ctr"/>
                      <a:r>
                        <a:rPr lang="it-IT" sz="1800" u="none" strike="noStrike" dirty="0" smtClean="0">
                          <a:effectLst/>
                        </a:rPr>
                        <a:t>EI</a:t>
                      </a:r>
                      <a:r>
                        <a:rPr lang="it-IT" sz="1800" u="none" strike="noStrike" dirty="0">
                          <a:effectLst/>
                        </a:rPr>
                        <a:t>, LM</a:t>
                      </a:r>
                      <a:br>
                        <a:rPr lang="it-IT" sz="1800" u="none" strike="noStrike" dirty="0">
                          <a:effectLst/>
                        </a:rPr>
                      </a:br>
                      <a:r>
                        <a:rPr lang="it-IT" sz="1800" u="none" strike="noStrike" dirty="0" smtClean="0">
                          <a:effectLst/>
                        </a:rPr>
                        <a:t>R</a:t>
                      </a:r>
                      <a:r>
                        <a:rPr lang="it-IT" sz="1800" u="none" strike="noStrike" dirty="0">
                          <a:effectLst/>
                        </a:rPr>
                        <a:t/>
                      </a:r>
                      <a:br>
                        <a:rPr lang="it-IT" sz="1800" u="none" strike="noStrike" dirty="0">
                          <a:effectLst/>
                        </a:rPr>
                      </a:br>
                      <a:r>
                        <a:rPr lang="it-IT" sz="1800" u="none" strike="noStrike" dirty="0">
                          <a:effectLst/>
                        </a:rPr>
                        <a:t>ED, LA</a:t>
                      </a:r>
                      <a:endParaRPr lang="it-IT" sz="1800" b="0" i="0" u="none" strike="noStrike" dirty="0">
                        <a:solidFill>
                          <a:srgbClr val="000000"/>
                        </a:solidFill>
                        <a:effectLst/>
                        <a:latin typeface="Calibri"/>
                      </a:endParaRPr>
                    </a:p>
                  </a:txBody>
                  <a:tcPr marL="9525" marR="9525" marT="9525" marB="0" anchor="ctr"/>
                </a:tc>
              </a:tr>
            </a:tbl>
          </a:graphicData>
        </a:graphic>
      </p:graphicFrame>
      <p:sp>
        <p:nvSpPr>
          <p:cNvPr id="5" name="TextBox 4"/>
          <p:cNvSpPr txBox="1"/>
          <p:nvPr/>
        </p:nvSpPr>
        <p:spPr>
          <a:xfrm>
            <a:off x="5292080" y="1484784"/>
            <a:ext cx="3013133" cy="1938992"/>
          </a:xfrm>
          <a:prstGeom prst="rect">
            <a:avLst/>
          </a:prstGeom>
          <a:noFill/>
        </p:spPr>
        <p:txBody>
          <a:bodyPr wrap="square" rtlCol="0">
            <a:spAutoFit/>
          </a:bodyPr>
          <a:lstStyle/>
          <a:p>
            <a:r>
              <a:rPr lang="en-GB" sz="2400" dirty="0" smtClean="0"/>
              <a:t>Remember Ring Pulses 0, 1 and 2 are used by instruction fetch, so the instruction must start executing at 3</a:t>
            </a:r>
            <a:endParaRPr lang="en-GB" sz="2400" dirty="0"/>
          </a:p>
        </p:txBody>
      </p:sp>
      <p:sp>
        <p:nvSpPr>
          <p:cNvPr id="6" name="Content Placeholder 2"/>
          <p:cNvSpPr>
            <a:spLocks noGrp="1"/>
          </p:cNvSpPr>
          <p:nvPr>
            <p:ph idx="1"/>
          </p:nvPr>
        </p:nvSpPr>
        <p:spPr>
          <a:xfrm>
            <a:off x="457200" y="3789040"/>
            <a:ext cx="8229600" cy="2337123"/>
          </a:xfrm>
        </p:spPr>
        <p:txBody>
          <a:bodyPr>
            <a:normAutofit/>
          </a:bodyPr>
          <a:lstStyle/>
          <a:p>
            <a:pPr marL="0" indent="0">
              <a:buNone/>
            </a:pPr>
            <a:r>
              <a:rPr lang="en-GB" dirty="0"/>
              <a:t>     </a:t>
            </a:r>
            <a:r>
              <a:rPr lang="en-GB" dirty="0" smtClean="0"/>
              <a:t>The Logical Equations</a:t>
            </a:r>
          </a:p>
          <a:p>
            <a:pPr marL="0" indent="0">
              <a:buNone/>
            </a:pPr>
            <a:r>
              <a:rPr lang="en-GB" dirty="0"/>
              <a:t> </a:t>
            </a:r>
            <a:r>
              <a:rPr lang="en-GB" dirty="0" smtClean="0"/>
              <a:t>    EI 		= T3.LDA</a:t>
            </a:r>
            <a:br>
              <a:rPr lang="en-GB" dirty="0" smtClean="0"/>
            </a:br>
            <a:r>
              <a:rPr lang="en-GB" dirty="0" smtClean="0"/>
              <a:t>     LM 		= </a:t>
            </a:r>
            <a:r>
              <a:rPr lang="en-GB" dirty="0"/>
              <a:t>T0 + </a:t>
            </a:r>
            <a:r>
              <a:rPr lang="en-GB" dirty="0" smtClean="0"/>
              <a:t>T3</a:t>
            </a:r>
            <a:r>
              <a:rPr lang="en-GB" dirty="0"/>
              <a:t>.</a:t>
            </a:r>
            <a:r>
              <a:rPr lang="en-GB" dirty="0" smtClean="0"/>
              <a:t>LDA</a:t>
            </a:r>
            <a:br>
              <a:rPr lang="en-GB" dirty="0" smtClean="0"/>
            </a:br>
            <a:r>
              <a:rPr lang="en-GB" dirty="0" smtClean="0"/>
              <a:t>     </a:t>
            </a:r>
            <a:r>
              <a:rPr lang="en-GB" dirty="0"/>
              <a:t>R </a:t>
            </a:r>
            <a:r>
              <a:rPr lang="en-GB" dirty="0" smtClean="0"/>
              <a:t>		= </a:t>
            </a:r>
            <a:r>
              <a:rPr lang="en-GB" dirty="0"/>
              <a:t>T1 + </a:t>
            </a:r>
            <a:r>
              <a:rPr lang="en-GB" dirty="0" smtClean="0"/>
              <a:t>T4</a:t>
            </a:r>
            <a:r>
              <a:rPr lang="en-GB" dirty="0"/>
              <a:t>.</a:t>
            </a:r>
            <a:r>
              <a:rPr lang="en-GB" dirty="0" smtClean="0"/>
              <a:t>LDA</a:t>
            </a:r>
            <a:r>
              <a:rPr lang="en-GB" dirty="0"/>
              <a:t> </a:t>
            </a:r>
            <a:r>
              <a:rPr lang="en-GB" dirty="0" smtClean="0"/>
              <a:t/>
            </a:r>
            <a:br>
              <a:rPr lang="en-GB" dirty="0" smtClean="0"/>
            </a:br>
            <a:r>
              <a:rPr lang="en-GB" dirty="0" smtClean="0"/>
              <a:t>     ED 		= </a:t>
            </a:r>
            <a:r>
              <a:rPr lang="en-GB" dirty="0"/>
              <a:t>T2 + </a:t>
            </a:r>
            <a:r>
              <a:rPr lang="en-GB" dirty="0" smtClean="0"/>
              <a:t>T5</a:t>
            </a:r>
            <a:r>
              <a:rPr lang="en-GB" dirty="0"/>
              <a:t>.</a:t>
            </a:r>
            <a:r>
              <a:rPr lang="en-GB" dirty="0" smtClean="0"/>
              <a:t>LDA</a:t>
            </a:r>
            <a:r>
              <a:rPr lang="en-GB" dirty="0"/>
              <a:t> </a:t>
            </a:r>
            <a:r>
              <a:rPr lang="en-GB" dirty="0" smtClean="0"/>
              <a:t/>
            </a:r>
            <a:br>
              <a:rPr lang="en-GB" dirty="0" smtClean="0"/>
            </a:br>
            <a:r>
              <a:rPr lang="en-GB" dirty="0" smtClean="0"/>
              <a:t>     LA 		</a:t>
            </a:r>
            <a:r>
              <a:rPr lang="en-GB" dirty="0"/>
              <a:t>= T5.LDA  </a:t>
            </a:r>
          </a:p>
        </p:txBody>
      </p:sp>
      <p:sp>
        <p:nvSpPr>
          <p:cNvPr id="7" name="TextBox 6"/>
          <p:cNvSpPr txBox="1"/>
          <p:nvPr/>
        </p:nvSpPr>
        <p:spPr>
          <a:xfrm>
            <a:off x="5220073" y="3933056"/>
            <a:ext cx="3528392" cy="1938992"/>
          </a:xfrm>
          <a:prstGeom prst="rect">
            <a:avLst/>
          </a:prstGeom>
          <a:noFill/>
        </p:spPr>
        <p:txBody>
          <a:bodyPr wrap="square" rtlCol="0">
            <a:spAutoFit/>
          </a:bodyPr>
          <a:lstStyle/>
          <a:p>
            <a:r>
              <a:rPr lang="en-GB" sz="2400" dirty="0" smtClean="0"/>
              <a:t>Note: LM, R and ED signals are still needed for the instruction fetch. Hence, we must OR with the signals T0, T1 and T2</a:t>
            </a:r>
            <a:endParaRPr lang="en-GB" sz="2400" dirty="0"/>
          </a:p>
        </p:txBody>
      </p:sp>
      <p:sp>
        <p:nvSpPr>
          <p:cNvPr id="8" name="Right Brace 7"/>
          <p:cNvSpPr/>
          <p:nvPr/>
        </p:nvSpPr>
        <p:spPr>
          <a:xfrm>
            <a:off x="4096518" y="4362492"/>
            <a:ext cx="504057" cy="1080120"/>
          </a:xfrm>
          <a:prstGeom prst="rightBrace">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2639144"/>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531" y="373658"/>
            <a:ext cx="8229600" cy="922114"/>
          </a:xfrm>
        </p:spPr>
        <p:txBody>
          <a:bodyPr>
            <a:normAutofit fontScale="90000"/>
          </a:bodyPr>
          <a:lstStyle/>
          <a:p>
            <a:r>
              <a:rPr lang="en-GB" dirty="0" smtClean="0"/>
              <a:t>Control Matrix for Instruction Fetch and LDA instruction</a:t>
            </a:r>
            <a:endParaRPr lang="en-GB" dirty="0"/>
          </a:p>
        </p:txBody>
      </p:sp>
      <p:grpSp>
        <p:nvGrpSpPr>
          <p:cNvPr id="92" name="Group 91"/>
          <p:cNvGrpSpPr/>
          <p:nvPr/>
        </p:nvGrpSpPr>
        <p:grpSpPr>
          <a:xfrm>
            <a:off x="3536268" y="6236404"/>
            <a:ext cx="605841" cy="360948"/>
            <a:chOff x="3536268" y="6236404"/>
            <a:chExt cx="605841" cy="360948"/>
          </a:xfrm>
        </p:grpSpPr>
        <p:cxnSp>
          <p:nvCxnSpPr>
            <p:cNvPr id="87" name="Straight Connector 86"/>
            <p:cNvCxnSpPr>
              <a:stCxn id="90" idx="2"/>
            </p:cNvCxnSpPr>
            <p:nvPr/>
          </p:nvCxnSpPr>
          <p:spPr>
            <a:xfrm>
              <a:off x="3661125" y="6593381"/>
              <a:ext cx="201336" cy="3063"/>
            </a:xfrm>
            <a:prstGeom prst="line">
              <a:avLst/>
            </a:prstGeom>
          </p:spPr>
          <p:style>
            <a:lnRef idx="1">
              <a:schemeClr val="accent1"/>
            </a:lnRef>
            <a:fillRef idx="0">
              <a:schemeClr val="accent1"/>
            </a:fillRef>
            <a:effectRef idx="0">
              <a:schemeClr val="accent1"/>
            </a:effectRef>
            <a:fontRef idx="minor">
              <a:schemeClr val="tx1"/>
            </a:fontRef>
          </p:style>
        </p:cxnSp>
        <p:sp>
          <p:nvSpPr>
            <p:cNvPr id="88" name="Arc 87"/>
            <p:cNvSpPr/>
            <p:nvPr/>
          </p:nvSpPr>
          <p:spPr>
            <a:xfrm>
              <a:off x="3638053" y="6236404"/>
              <a:ext cx="504056" cy="360040"/>
            </a:xfrm>
            <a:prstGeom prst="arc">
              <a:avLst>
                <a:gd name="adj1" fmla="val 16200000"/>
                <a:gd name="adj2" fmla="val 603641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89" name="Straight Connector 88"/>
            <p:cNvCxnSpPr/>
            <p:nvPr/>
          </p:nvCxnSpPr>
          <p:spPr>
            <a:xfrm>
              <a:off x="3710061" y="6236404"/>
              <a:ext cx="144016" cy="0"/>
            </a:xfrm>
            <a:prstGeom prst="line">
              <a:avLst/>
            </a:prstGeom>
          </p:spPr>
          <p:style>
            <a:lnRef idx="1">
              <a:schemeClr val="accent1"/>
            </a:lnRef>
            <a:fillRef idx="0">
              <a:schemeClr val="accent1"/>
            </a:fillRef>
            <a:effectRef idx="0">
              <a:schemeClr val="accent1"/>
            </a:effectRef>
            <a:fontRef idx="minor">
              <a:schemeClr val="tx1"/>
            </a:fontRef>
          </p:style>
        </p:cxnSp>
        <p:sp>
          <p:nvSpPr>
            <p:cNvPr id="90" name="Arc 89"/>
            <p:cNvSpPr/>
            <p:nvPr/>
          </p:nvSpPr>
          <p:spPr>
            <a:xfrm>
              <a:off x="3536268" y="6237312"/>
              <a:ext cx="315652" cy="360040"/>
            </a:xfrm>
            <a:prstGeom prst="arc">
              <a:avLst>
                <a:gd name="adj1" fmla="val 16200000"/>
                <a:gd name="adj2" fmla="val 603641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pic>
        <p:nvPicPr>
          <p:cNvPr id="5" name="Picture 4"/>
          <p:cNvPicPr>
            <a:picLocks noChangeAspect="1"/>
          </p:cNvPicPr>
          <p:nvPr/>
        </p:nvPicPr>
        <p:blipFill>
          <a:blip r:embed="rId2"/>
          <a:stretch>
            <a:fillRect/>
          </a:stretch>
        </p:blipFill>
        <p:spPr>
          <a:xfrm>
            <a:off x="492417" y="1295772"/>
            <a:ext cx="8301714" cy="5270501"/>
          </a:xfrm>
          <a:prstGeom prst="rect">
            <a:avLst/>
          </a:prstGeom>
        </p:spPr>
      </p:pic>
    </p:spTree>
    <p:extLst>
      <p:ext uri="{BB962C8B-B14F-4D97-AF65-F5344CB8AC3E}">
        <p14:creationId xmlns:p14="http://schemas.microsoft.com/office/powerpoint/2010/main" val="2585175428"/>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a:xfrm>
            <a:off x="1047750" y="844550"/>
            <a:ext cx="7029450" cy="4994276"/>
          </a:xfrm>
        </p:spPr>
        <p:txBody>
          <a:bodyPr/>
          <a:lstStyle/>
          <a:p>
            <a:r>
              <a:rPr lang="en-GB" dirty="0" smtClean="0"/>
              <a:t>Workout the operations required to perform an ADD or SUB and develop the required logical equations. Assume the numbers you are adding are stored in the accumulator and register B. Note the ALU, can read both registers directly, so no need to explicitly </a:t>
            </a:r>
            <a:r>
              <a:rPr lang="en-GB" u="sng" dirty="0" smtClean="0"/>
              <a:t>read</a:t>
            </a:r>
            <a:r>
              <a:rPr lang="en-GB" dirty="0" smtClean="0"/>
              <a:t> values!!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39" y="2598569"/>
            <a:ext cx="6082343" cy="40139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636959" y="2949254"/>
            <a:ext cx="2294218" cy="646331"/>
          </a:xfrm>
          <a:prstGeom prst="rect">
            <a:avLst/>
          </a:prstGeom>
          <a:noFill/>
        </p:spPr>
        <p:txBody>
          <a:bodyPr wrap="none" rtlCol="0">
            <a:spAutoFit/>
          </a:bodyPr>
          <a:lstStyle/>
          <a:p>
            <a:r>
              <a:rPr lang="en-GB" dirty="0" smtClean="0"/>
              <a:t>Lx = Load (input)</a:t>
            </a:r>
            <a:br>
              <a:rPr lang="en-GB" dirty="0" smtClean="0"/>
            </a:br>
            <a:r>
              <a:rPr lang="en-GB" dirty="0" smtClean="0"/>
              <a:t>Ex = Enable (output)</a:t>
            </a:r>
            <a:endParaRPr lang="en-GB" dirty="0"/>
          </a:p>
        </p:txBody>
      </p:sp>
      <p:sp>
        <p:nvSpPr>
          <p:cNvPr id="7" name="TextBox 6"/>
          <p:cNvSpPr txBox="1"/>
          <p:nvPr/>
        </p:nvSpPr>
        <p:spPr>
          <a:xfrm>
            <a:off x="5628512" y="3486815"/>
            <a:ext cx="1244893" cy="646331"/>
          </a:xfrm>
          <a:prstGeom prst="rect">
            <a:avLst/>
          </a:prstGeom>
          <a:noFill/>
        </p:spPr>
        <p:txBody>
          <a:bodyPr wrap="none" rtlCol="0">
            <a:spAutoFit/>
          </a:bodyPr>
          <a:lstStyle/>
          <a:p>
            <a:r>
              <a:rPr lang="en-GB" dirty="0" smtClean="0"/>
              <a:t>S= Subtract</a:t>
            </a:r>
            <a:br>
              <a:rPr lang="en-GB" dirty="0" smtClean="0"/>
            </a:br>
            <a:r>
              <a:rPr lang="en-GB" dirty="0" smtClean="0"/>
              <a:t>A = Add</a:t>
            </a:r>
            <a:endParaRPr lang="en-GB" dirty="0"/>
          </a:p>
        </p:txBody>
      </p:sp>
      <p:sp>
        <p:nvSpPr>
          <p:cNvPr id="9" name="TextBox 8"/>
          <p:cNvSpPr txBox="1"/>
          <p:nvPr/>
        </p:nvSpPr>
        <p:spPr>
          <a:xfrm>
            <a:off x="5528843" y="4472595"/>
            <a:ext cx="3615157" cy="1754326"/>
          </a:xfrm>
          <a:prstGeom prst="rect">
            <a:avLst/>
          </a:prstGeom>
          <a:noFill/>
        </p:spPr>
        <p:txBody>
          <a:bodyPr wrap="none" rtlCol="0">
            <a:spAutoFit/>
          </a:bodyPr>
          <a:lstStyle/>
          <a:p>
            <a:r>
              <a:rPr lang="en-GB" dirty="0" smtClean="0"/>
              <a:t>PC = Program Counter</a:t>
            </a:r>
            <a:br>
              <a:rPr lang="en-GB" dirty="0" smtClean="0"/>
            </a:br>
            <a:r>
              <a:rPr lang="en-GB" dirty="0" smtClean="0"/>
              <a:t>IR = Instruction Register</a:t>
            </a:r>
          </a:p>
          <a:p>
            <a:r>
              <a:rPr lang="en-GB" dirty="0"/>
              <a:t>MAR = Memory Address </a:t>
            </a:r>
            <a:r>
              <a:rPr lang="en-GB" dirty="0" smtClean="0"/>
              <a:t>Register</a:t>
            </a:r>
            <a:r>
              <a:rPr lang="en-GB" dirty="0"/>
              <a:t/>
            </a:r>
            <a:br>
              <a:rPr lang="en-GB" dirty="0"/>
            </a:br>
            <a:r>
              <a:rPr lang="en-GB" dirty="0"/>
              <a:t>MDR = Memory Data </a:t>
            </a:r>
            <a:r>
              <a:rPr lang="en-GB" dirty="0" smtClean="0"/>
              <a:t>Register</a:t>
            </a:r>
          </a:p>
          <a:p>
            <a:r>
              <a:rPr lang="en-GB" dirty="0" smtClean="0"/>
              <a:t>ACC = Accumulator</a:t>
            </a:r>
          </a:p>
          <a:p>
            <a:r>
              <a:rPr lang="en-GB" dirty="0" smtClean="0"/>
              <a:t>B =  Register B</a:t>
            </a:r>
            <a:endParaRPr lang="en-GB" dirty="0"/>
          </a:p>
        </p:txBody>
      </p:sp>
      <p:sp>
        <p:nvSpPr>
          <p:cNvPr id="11" name="Left Arrow 10"/>
          <p:cNvSpPr/>
          <p:nvPr/>
        </p:nvSpPr>
        <p:spPr>
          <a:xfrm rot="16200000">
            <a:off x="4273364" y="3176084"/>
            <a:ext cx="283659" cy="139442"/>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Left Arrow 11"/>
          <p:cNvSpPr/>
          <p:nvPr/>
        </p:nvSpPr>
        <p:spPr>
          <a:xfrm rot="5400000">
            <a:off x="4282887" y="3748968"/>
            <a:ext cx="283659" cy="139442"/>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0980488"/>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695546428"/>
              </p:ext>
            </p:extLst>
          </p:nvPr>
        </p:nvGraphicFramePr>
        <p:xfrm>
          <a:off x="522513" y="2447925"/>
          <a:ext cx="8247018" cy="1948815"/>
        </p:xfrm>
        <a:graphic>
          <a:graphicData uri="http://schemas.openxmlformats.org/drawingml/2006/table">
            <a:tbl>
              <a:tblPr>
                <a:tableStyleId>{5940675A-B579-460E-94D1-54222C63F5DA}</a:tableStyleId>
              </a:tblPr>
              <a:tblGrid>
                <a:gridCol w="1933304"/>
                <a:gridCol w="592183"/>
                <a:gridCol w="1713676"/>
                <a:gridCol w="1996175"/>
                <a:gridCol w="743935"/>
                <a:gridCol w="1267745"/>
              </a:tblGrid>
              <a:tr h="571500">
                <a:tc>
                  <a:txBody>
                    <a:bodyPr/>
                    <a:lstStyle/>
                    <a:p>
                      <a:pPr algn="ctr" fontAlgn="ctr"/>
                      <a:r>
                        <a:rPr lang="en-GB" sz="1800" u="none" strike="noStrike" dirty="0">
                          <a:effectLst/>
                        </a:rPr>
                        <a:t>Instruction</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smtClean="0">
                          <a:effectLst/>
                        </a:rPr>
                        <a:t>Op Code</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effectLst/>
                        </a:rPr>
                        <a:t>Execution Action</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Register Transfers</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Ring Pulse</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Active Control Signals</a:t>
                      </a:r>
                      <a:endParaRPr lang="en-GB" sz="1800" b="0" i="0" u="none" strike="noStrike">
                        <a:solidFill>
                          <a:srgbClr val="000000"/>
                        </a:solidFill>
                        <a:effectLst/>
                        <a:latin typeface="Calibri" panose="020F0502020204030204" pitchFamily="34" charset="0"/>
                      </a:endParaRPr>
                    </a:p>
                  </a:txBody>
                  <a:tcPr marL="9525" marR="9525" marT="9525" marB="0" anchor="ctr"/>
                </a:tc>
              </a:tr>
              <a:tr h="381000">
                <a:tc>
                  <a:txBody>
                    <a:bodyPr/>
                    <a:lstStyle/>
                    <a:p>
                      <a:pPr algn="l" fontAlgn="ctr"/>
                      <a:r>
                        <a:rPr lang="en-GB" sz="1800" u="none" strike="noStrike" dirty="0">
                          <a:effectLst/>
                        </a:rPr>
                        <a:t>ADD (Add 8 to Accumulator)</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3</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ACC </a:t>
                      </a:r>
                      <a:r>
                        <a:rPr lang="en-GB" sz="1800" u="none" strike="noStrike" dirty="0" smtClean="0">
                          <a:effectLst/>
                          <a:sym typeface="Wingdings" panose="05000000000000000000" pitchFamily="2" charset="2"/>
                        </a:rPr>
                        <a:t></a:t>
                      </a:r>
                      <a:r>
                        <a:rPr lang="en-GB" sz="1800" u="none" strike="noStrike" dirty="0" smtClean="0">
                          <a:effectLst/>
                        </a:rPr>
                        <a:t>ACC </a:t>
                      </a:r>
                      <a:r>
                        <a:rPr lang="en-GB" sz="1800" u="none" strike="noStrike" dirty="0">
                          <a:effectLst/>
                        </a:rPr>
                        <a:t>+ B</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800" u="none" strike="noStrike" dirty="0">
                          <a:effectLst/>
                        </a:rPr>
                        <a:t>1. ALU </a:t>
                      </a:r>
                      <a:r>
                        <a:rPr lang="en-GB" sz="1800" u="none" strike="noStrike" dirty="0" smtClean="0">
                          <a:effectLst/>
                          <a:sym typeface="Wingdings" panose="05000000000000000000" pitchFamily="2" charset="2"/>
                        </a:rPr>
                        <a:t></a:t>
                      </a:r>
                      <a:r>
                        <a:rPr lang="en-GB" sz="1800" u="none" strike="noStrike" dirty="0" smtClean="0">
                          <a:effectLst/>
                        </a:rPr>
                        <a:t> </a:t>
                      </a:r>
                      <a:r>
                        <a:rPr lang="en-GB" sz="1800" u="none" strike="noStrike" dirty="0">
                          <a:effectLst/>
                        </a:rPr>
                        <a:t>ACC + B</a:t>
                      </a:r>
                      <a:br>
                        <a:rPr lang="en-GB" sz="1800" u="none" strike="noStrike" dirty="0">
                          <a:effectLst/>
                        </a:rPr>
                      </a:br>
                      <a:r>
                        <a:rPr lang="en-GB" sz="1800" u="none" strike="noStrike" dirty="0">
                          <a:effectLst/>
                        </a:rPr>
                        <a:t>2. ACC </a:t>
                      </a:r>
                      <a:r>
                        <a:rPr lang="en-GB" sz="1800" u="none" strike="noStrike" dirty="0" smtClean="0">
                          <a:effectLst/>
                          <a:sym typeface="Wingdings" panose="05000000000000000000" pitchFamily="2" charset="2"/>
                        </a:rPr>
                        <a:t> </a:t>
                      </a:r>
                      <a:r>
                        <a:rPr lang="en-GB" sz="1800" u="none" strike="noStrike" dirty="0" smtClean="0">
                          <a:effectLst/>
                        </a:rPr>
                        <a:t>ALU</a:t>
                      </a:r>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ctr"/>
                      <a:r>
                        <a:rPr lang="en-GB" sz="1800" u="none" strike="noStrike">
                          <a:effectLst/>
                        </a:rPr>
                        <a:t>3</a:t>
                      </a:r>
                      <a:br>
                        <a:rPr lang="en-GB" sz="1800" u="none" strike="noStrike">
                          <a:effectLst/>
                        </a:rPr>
                      </a:br>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A</a:t>
                      </a:r>
                      <a:br>
                        <a:rPr lang="en-GB" sz="1800" u="none" strike="noStrike">
                          <a:effectLst/>
                        </a:rPr>
                      </a:br>
                      <a:r>
                        <a:rPr lang="en-GB" sz="1800" u="none" strike="noStrike">
                          <a:effectLst/>
                        </a:rPr>
                        <a:t>EU, LA</a:t>
                      </a:r>
                      <a:endParaRPr lang="en-GB" sz="1800" b="0" i="0" u="none" strike="noStrike">
                        <a:solidFill>
                          <a:srgbClr val="000000"/>
                        </a:solidFill>
                        <a:effectLst/>
                        <a:latin typeface="Calibri" panose="020F0502020204030204" pitchFamily="34" charset="0"/>
                      </a:endParaRPr>
                    </a:p>
                  </a:txBody>
                  <a:tcPr marL="9525" marR="9525" marT="9525" marB="0" anchor="ctr"/>
                </a:tc>
              </a:tr>
              <a:tr h="381000">
                <a:tc>
                  <a:txBody>
                    <a:bodyPr/>
                    <a:lstStyle/>
                    <a:p>
                      <a:pPr algn="l" fontAlgn="ctr"/>
                      <a:r>
                        <a:rPr lang="en-GB" sz="1800" u="none" strike="noStrike">
                          <a:effectLst/>
                        </a:rPr>
                        <a:t>SUB (Subtract 8 from Accumulator)</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ACC </a:t>
                      </a:r>
                      <a:r>
                        <a:rPr lang="en-GB" sz="1800" u="none" strike="noStrike" dirty="0" smtClean="0">
                          <a:effectLst/>
                          <a:sym typeface="Wingdings" panose="05000000000000000000" pitchFamily="2" charset="2"/>
                        </a:rPr>
                        <a:t></a:t>
                      </a:r>
                      <a:r>
                        <a:rPr lang="en-GB" sz="1800" u="none" strike="noStrike" dirty="0" smtClean="0">
                          <a:effectLst/>
                        </a:rPr>
                        <a:t>ACC - </a:t>
                      </a:r>
                      <a:r>
                        <a:rPr lang="en-GB" sz="1800" u="none" strike="noStrike" dirty="0">
                          <a:effectLst/>
                        </a:rPr>
                        <a:t>B</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800" u="none" strike="noStrike" dirty="0">
                          <a:effectLst/>
                        </a:rPr>
                        <a:t>1. ALU </a:t>
                      </a:r>
                      <a:r>
                        <a:rPr lang="en-GB" sz="1800" u="none" strike="noStrike" dirty="0" smtClean="0">
                          <a:effectLst/>
                          <a:sym typeface="Wingdings" panose="05000000000000000000" pitchFamily="2" charset="2"/>
                        </a:rPr>
                        <a:t> </a:t>
                      </a:r>
                      <a:r>
                        <a:rPr lang="en-GB" sz="1800" u="none" strike="noStrike" dirty="0" smtClean="0">
                          <a:effectLst/>
                        </a:rPr>
                        <a:t>ACC </a:t>
                      </a:r>
                      <a:r>
                        <a:rPr lang="en-GB" sz="1800" u="none" strike="noStrike" dirty="0">
                          <a:effectLst/>
                        </a:rPr>
                        <a:t>- B</a:t>
                      </a:r>
                      <a:br>
                        <a:rPr lang="en-GB" sz="1800" u="none" strike="noStrike" dirty="0">
                          <a:effectLst/>
                        </a:rPr>
                      </a:br>
                      <a:r>
                        <a:rPr lang="en-GB" sz="1800" u="none" strike="noStrike" dirty="0">
                          <a:effectLst/>
                        </a:rPr>
                        <a:t>2. ACC </a:t>
                      </a:r>
                      <a:r>
                        <a:rPr lang="en-GB" sz="1800" u="none" strike="noStrike" dirty="0" smtClean="0">
                          <a:effectLst/>
                          <a:sym typeface="Wingdings" panose="05000000000000000000" pitchFamily="2" charset="2"/>
                        </a:rPr>
                        <a:t> </a:t>
                      </a:r>
                      <a:r>
                        <a:rPr lang="en-GB" sz="1800" u="none" strike="noStrike" dirty="0" smtClean="0">
                          <a:effectLst/>
                        </a:rPr>
                        <a:t>ALU</a:t>
                      </a:r>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ctr"/>
                      <a:r>
                        <a:rPr lang="en-GB" sz="1800" u="none" strike="noStrike">
                          <a:effectLst/>
                        </a:rPr>
                        <a:t>3</a:t>
                      </a:r>
                      <a:br>
                        <a:rPr lang="en-GB" sz="1800" u="none" strike="noStrike">
                          <a:effectLst/>
                        </a:rPr>
                      </a:br>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effectLst/>
                        </a:rPr>
                        <a:t>S</a:t>
                      </a:r>
                      <a:br>
                        <a:rPr lang="en-GB" sz="1800" u="none" strike="noStrike" dirty="0">
                          <a:effectLst/>
                        </a:rPr>
                      </a:br>
                      <a:r>
                        <a:rPr lang="en-GB" sz="1800" u="none" strike="noStrike" dirty="0">
                          <a:effectLst/>
                        </a:rPr>
                        <a:t>EU, LA</a:t>
                      </a:r>
                      <a:endParaRPr lang="en-GB" sz="1800" b="0" i="0" u="none" strike="noStrike" dirty="0">
                        <a:solidFill>
                          <a:srgbClr val="000000"/>
                        </a:solidFill>
                        <a:effectLst/>
                        <a:latin typeface="Calibri" panose="020F0502020204030204" pitchFamily="34" charset="0"/>
                      </a:endParaRPr>
                    </a:p>
                  </a:txBody>
                  <a:tcPr marL="9525" marR="9525" marT="9525" marB="0" anchor="ctr"/>
                </a:tc>
              </a:tr>
            </a:tbl>
          </a:graphicData>
        </a:graphic>
      </p:graphicFrame>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751047013"/>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pic>
        <p:nvPicPr>
          <p:cNvPr id="3074"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604" y="892600"/>
            <a:ext cx="4214286" cy="2781167"/>
          </a:xfrm>
          <a:prstGeom prst="rect">
            <a:avLst/>
          </a:prstGeom>
          <a:noFill/>
          <a:extLst>
            <a:ext uri="{909E8E84-426E-40DD-AFC4-6F175D3DCCD1}">
              <a14:hiddenFill xmlns:a14="http://schemas.microsoft.com/office/drawing/2010/main">
                <a:solidFill>
                  <a:srgbClr val="FFFFFF"/>
                </a:solidFill>
              </a14:hiddenFill>
            </a:ext>
          </a:extLst>
        </p:spPr>
      </p:pic>
      <p:sp>
        <p:nvSpPr>
          <p:cNvPr id="10" name="Left Arrow 9"/>
          <p:cNvSpPr/>
          <p:nvPr/>
        </p:nvSpPr>
        <p:spPr>
          <a:xfrm rot="16200000">
            <a:off x="2871455" y="1253599"/>
            <a:ext cx="194370" cy="22051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2" descr="http://www.cs.binghamton.edu/~reckert/wk15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5651" y="3881334"/>
            <a:ext cx="4214286" cy="2781167"/>
          </a:xfrm>
          <a:prstGeom prst="rect">
            <a:avLst/>
          </a:prstGeom>
          <a:noFill/>
          <a:extLst>
            <a:ext uri="{909E8E84-426E-40DD-AFC4-6F175D3DCCD1}">
              <a14:hiddenFill xmlns:a14="http://schemas.microsoft.com/office/drawing/2010/main">
                <a:solidFill>
                  <a:srgbClr val="FFFFFF"/>
                </a:solidFill>
              </a14:hiddenFill>
            </a:ext>
          </a:extLst>
        </p:spPr>
      </p:pic>
      <p:sp>
        <p:nvSpPr>
          <p:cNvPr id="14" name="Oval 13"/>
          <p:cNvSpPr/>
          <p:nvPr/>
        </p:nvSpPr>
        <p:spPr>
          <a:xfrm>
            <a:off x="3235113" y="1475055"/>
            <a:ext cx="222190" cy="170865"/>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Left Arrow 14"/>
          <p:cNvSpPr/>
          <p:nvPr/>
        </p:nvSpPr>
        <p:spPr>
          <a:xfrm rot="5400000">
            <a:off x="2865608" y="1651716"/>
            <a:ext cx="206063" cy="19447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7955159" y="4553535"/>
            <a:ext cx="222190" cy="170865"/>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7955159" y="3924877"/>
            <a:ext cx="222190" cy="170865"/>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Left Arrow 17"/>
          <p:cNvSpPr/>
          <p:nvPr/>
        </p:nvSpPr>
        <p:spPr>
          <a:xfrm>
            <a:off x="6962571" y="4443279"/>
            <a:ext cx="527924" cy="22051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Left Arrow 18"/>
          <p:cNvSpPr/>
          <p:nvPr/>
        </p:nvSpPr>
        <p:spPr>
          <a:xfrm rot="10800000">
            <a:off x="6962571" y="4010308"/>
            <a:ext cx="527924" cy="220511"/>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0348212"/>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a:t>
            </a:r>
            <a:r>
              <a:rPr lang="en-GB" b="1" dirty="0" smtClean="0"/>
              <a:t>full logical equations for the Full Instruction Set</a:t>
            </a:r>
            <a:r>
              <a:rPr lang="en-GB" dirty="0"/>
              <a:t> </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    IP = T2 </a:t>
            </a:r>
            <a:r>
              <a:rPr lang="en-GB" dirty="0" smtClean="0"/>
              <a:t/>
            </a:r>
            <a:br>
              <a:rPr lang="en-GB" dirty="0" smtClean="0"/>
            </a:br>
            <a:r>
              <a:rPr lang="en-GB" dirty="0"/>
              <a:t>    W = T5.STA </a:t>
            </a:r>
            <a:r>
              <a:rPr lang="en-GB" dirty="0" smtClean="0"/>
              <a:t/>
            </a:r>
            <a:br>
              <a:rPr lang="en-GB" dirty="0" smtClean="0"/>
            </a:br>
            <a:r>
              <a:rPr lang="en-GB" dirty="0"/>
              <a:t>    LP = T3.JMP + </a:t>
            </a:r>
            <a:r>
              <a:rPr lang="en-GB" dirty="0" smtClean="0"/>
              <a:t>T3</a:t>
            </a:r>
            <a:r>
              <a:rPr lang="en-GB" dirty="0"/>
              <a:t>.</a:t>
            </a:r>
            <a:r>
              <a:rPr lang="en-GB" dirty="0" smtClean="0"/>
              <a:t>NF.JN</a:t>
            </a:r>
            <a:r>
              <a:rPr lang="en-GB" dirty="0"/>
              <a:t> </a:t>
            </a:r>
            <a:r>
              <a:rPr lang="en-GB" dirty="0" smtClean="0"/>
              <a:t/>
            </a:r>
            <a:br>
              <a:rPr lang="en-GB" dirty="0" smtClean="0"/>
            </a:br>
            <a:r>
              <a:rPr lang="en-GB" dirty="0"/>
              <a:t>    LD = T4.STA </a:t>
            </a:r>
            <a:r>
              <a:rPr lang="en-GB" dirty="0" smtClean="0"/>
              <a:t/>
            </a:r>
            <a:br>
              <a:rPr lang="en-GB" dirty="0" smtClean="0"/>
            </a:br>
            <a:r>
              <a:rPr lang="en-GB" dirty="0"/>
              <a:t>    LA = T5.LDA + </a:t>
            </a:r>
            <a:r>
              <a:rPr lang="en-GB" b="1" dirty="0"/>
              <a:t>T4.ADD</a:t>
            </a:r>
            <a:r>
              <a:rPr lang="en-GB" dirty="0"/>
              <a:t> + </a:t>
            </a:r>
            <a:r>
              <a:rPr lang="en-GB" b="1" dirty="0"/>
              <a:t>T4.SUB</a:t>
            </a:r>
            <a:r>
              <a:rPr lang="en-GB" dirty="0"/>
              <a:t> </a:t>
            </a:r>
            <a:r>
              <a:rPr lang="en-GB" dirty="0" smtClean="0"/>
              <a:t/>
            </a:r>
            <a:br>
              <a:rPr lang="en-GB" dirty="0" smtClean="0"/>
            </a:br>
            <a:r>
              <a:rPr lang="en-GB" dirty="0"/>
              <a:t>    EA = T4.STA + </a:t>
            </a:r>
            <a:r>
              <a:rPr lang="en-GB" dirty="0" smtClean="0"/>
              <a:t>T3.MBA</a:t>
            </a:r>
            <a:r>
              <a:rPr lang="en-GB" dirty="0"/>
              <a:t> </a:t>
            </a:r>
            <a:r>
              <a:rPr lang="en-GB" dirty="0" smtClean="0"/>
              <a:t/>
            </a:r>
            <a:br>
              <a:rPr lang="en-GB" dirty="0" smtClean="0"/>
            </a:br>
            <a:r>
              <a:rPr lang="en-GB" dirty="0"/>
              <a:t>    EP = T0 </a:t>
            </a:r>
            <a:r>
              <a:rPr lang="en-GB" dirty="0" smtClean="0"/>
              <a:t/>
            </a:r>
            <a:br>
              <a:rPr lang="en-GB" dirty="0" smtClean="0"/>
            </a:br>
            <a:r>
              <a:rPr lang="en-GB" dirty="0"/>
              <a:t>    S = </a:t>
            </a:r>
            <a:r>
              <a:rPr lang="en-GB" b="1" dirty="0"/>
              <a:t>T3.SUB</a:t>
            </a:r>
            <a:r>
              <a:rPr lang="en-GB" dirty="0"/>
              <a:t> </a:t>
            </a:r>
            <a:r>
              <a:rPr lang="en-GB" dirty="0" smtClean="0"/>
              <a:t/>
            </a:r>
            <a:br>
              <a:rPr lang="en-GB" dirty="0" smtClean="0"/>
            </a:br>
            <a:r>
              <a:rPr lang="en-GB" dirty="0"/>
              <a:t>    A = </a:t>
            </a:r>
            <a:r>
              <a:rPr lang="en-GB" b="1" dirty="0"/>
              <a:t>T3.ADD</a:t>
            </a:r>
            <a:r>
              <a:rPr lang="en-GB" dirty="0"/>
              <a:t> </a:t>
            </a:r>
            <a:r>
              <a:rPr lang="en-GB" dirty="0" smtClean="0"/>
              <a:t/>
            </a:r>
            <a:br>
              <a:rPr lang="en-GB" dirty="0" smtClean="0"/>
            </a:br>
            <a:r>
              <a:rPr lang="en-GB" dirty="0"/>
              <a:t>    LI = T2 </a:t>
            </a:r>
            <a:r>
              <a:rPr lang="en-GB" dirty="0" smtClean="0"/>
              <a:t/>
            </a:r>
            <a:br>
              <a:rPr lang="en-GB" dirty="0" smtClean="0"/>
            </a:br>
            <a:r>
              <a:rPr lang="en-GB" dirty="0"/>
              <a:t>    LM = T0 + T3.LDA + T3.STA </a:t>
            </a:r>
            <a:r>
              <a:rPr lang="en-GB" dirty="0" smtClean="0"/>
              <a:t/>
            </a:r>
            <a:br>
              <a:rPr lang="en-GB" dirty="0" smtClean="0"/>
            </a:br>
            <a:r>
              <a:rPr lang="en-GB" dirty="0"/>
              <a:t>    ED = T2 + T5.LDA </a:t>
            </a:r>
            <a:r>
              <a:rPr lang="en-GB" dirty="0" smtClean="0"/>
              <a:t/>
            </a:r>
            <a:br>
              <a:rPr lang="en-GB" dirty="0" smtClean="0"/>
            </a:br>
            <a:r>
              <a:rPr lang="en-GB" dirty="0"/>
              <a:t>    R = T1 + T4.LDA </a:t>
            </a:r>
            <a:r>
              <a:rPr lang="en-GB" dirty="0" smtClean="0"/>
              <a:t/>
            </a:r>
            <a:br>
              <a:rPr lang="en-GB" dirty="0" smtClean="0"/>
            </a:br>
            <a:r>
              <a:rPr lang="en-GB" dirty="0"/>
              <a:t>    EU = </a:t>
            </a:r>
            <a:r>
              <a:rPr lang="en-GB" b="1" dirty="0" smtClean="0"/>
              <a:t>T3.ADD+T3</a:t>
            </a:r>
            <a:r>
              <a:rPr lang="en-GB" b="1" dirty="0"/>
              <a:t>.</a:t>
            </a:r>
            <a:r>
              <a:rPr lang="en-GB" b="1" dirty="0" smtClean="0"/>
              <a:t>SUB</a:t>
            </a:r>
            <a:r>
              <a:rPr lang="en-GB" dirty="0"/>
              <a:t> </a:t>
            </a:r>
            <a:r>
              <a:rPr lang="en-GB" dirty="0" smtClean="0"/>
              <a:t/>
            </a:r>
            <a:br>
              <a:rPr lang="en-GB" dirty="0" smtClean="0"/>
            </a:br>
            <a:r>
              <a:rPr lang="en-GB" dirty="0"/>
              <a:t>    EI = T3.LDA + T3.STA + T3.JMP + </a:t>
            </a:r>
            <a:r>
              <a:rPr lang="en-GB" dirty="0" smtClean="0"/>
              <a:t>T3.NF</a:t>
            </a:r>
            <a:r>
              <a:rPr lang="en-GB" dirty="0"/>
              <a:t>.</a:t>
            </a:r>
            <a:r>
              <a:rPr lang="en-GB" dirty="0" smtClean="0"/>
              <a:t>JN</a:t>
            </a:r>
            <a:r>
              <a:rPr lang="en-GB" dirty="0"/>
              <a:t> </a:t>
            </a:r>
            <a:r>
              <a:rPr lang="en-GB" dirty="0" smtClean="0"/>
              <a:t/>
            </a:r>
            <a:br>
              <a:rPr lang="en-GB" dirty="0" smtClean="0"/>
            </a:br>
            <a:r>
              <a:rPr lang="en-GB" dirty="0"/>
              <a:t>    LB = T3.MBA</a:t>
            </a:r>
          </a:p>
        </p:txBody>
      </p:sp>
      <p:sp>
        <p:nvSpPr>
          <p:cNvPr id="4" name="TextBox 3"/>
          <p:cNvSpPr txBox="1"/>
          <p:nvPr/>
        </p:nvSpPr>
        <p:spPr>
          <a:xfrm>
            <a:off x="5364088" y="1556792"/>
            <a:ext cx="3276364" cy="2616101"/>
          </a:xfrm>
          <a:prstGeom prst="rect">
            <a:avLst/>
          </a:prstGeom>
          <a:noFill/>
        </p:spPr>
        <p:txBody>
          <a:bodyPr wrap="square" rtlCol="0">
            <a:spAutoFit/>
          </a:bodyPr>
          <a:lstStyle/>
          <a:p>
            <a:r>
              <a:rPr lang="en-GB" sz="2000" b="1" dirty="0"/>
              <a:t>The logical equations required for each of the hardwired control signals on the basic computer.  The machine's control matrix is designed from these equations.</a:t>
            </a:r>
            <a:r>
              <a:rPr lang="en-GB" sz="2400" dirty="0"/>
              <a:t> </a:t>
            </a:r>
          </a:p>
        </p:txBody>
      </p:sp>
    </p:spTree>
    <p:extLst>
      <p:ext uri="{BB962C8B-B14F-4D97-AF65-F5344CB8AC3E}">
        <p14:creationId xmlns:p14="http://schemas.microsoft.com/office/powerpoint/2010/main" val="3622478124"/>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smtClean="0"/>
              <a:t>Hard Wired Control Matrix for Simple CPU</a:t>
            </a:r>
            <a:endParaRPr lang="en-GB" dirty="0"/>
          </a:p>
        </p:txBody>
      </p:sp>
      <p:sp>
        <p:nvSpPr>
          <p:cNvPr id="3" name="Content Placeholder 2"/>
          <p:cNvSpPr>
            <a:spLocks noGrp="1"/>
          </p:cNvSpPr>
          <p:nvPr>
            <p:ph idx="1"/>
          </p:nvPr>
        </p:nvSpPr>
        <p:spPr/>
        <p:txBody>
          <a:bodyPr/>
          <a:lstStyle/>
          <a:p>
            <a:endParaRPr lang="en-GB"/>
          </a:p>
        </p:txBody>
      </p:sp>
      <p:pic>
        <p:nvPicPr>
          <p:cNvPr id="14338" name="Picture 2" descr="http://www.cs.binghamton.edu/~reckert/control_matrix_wideNew.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052459"/>
            <a:ext cx="6768752" cy="5805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2713929"/>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Microprogramming</a:t>
            </a:r>
            <a:endParaRPr lang="en-GB" dirty="0"/>
          </a:p>
        </p:txBody>
      </p:sp>
      <p:sp>
        <p:nvSpPr>
          <p:cNvPr id="3" name="Content Placeholder 2"/>
          <p:cNvSpPr>
            <a:spLocks noGrp="1"/>
          </p:cNvSpPr>
          <p:nvPr>
            <p:ph idx="1"/>
          </p:nvPr>
        </p:nvSpPr>
        <p:spPr/>
        <p:txBody>
          <a:bodyPr/>
          <a:lstStyle/>
          <a:p>
            <a:r>
              <a:rPr lang="en-GB" dirty="0"/>
              <a:t>An alternative way of generating the control signals is that of micro-programmed control. </a:t>
            </a:r>
            <a:endParaRPr lang="en-GB" dirty="0" smtClean="0"/>
          </a:p>
          <a:p>
            <a:r>
              <a:rPr lang="en-GB" dirty="0" smtClean="0"/>
              <a:t>In </a:t>
            </a:r>
            <a:r>
              <a:rPr lang="en-GB" dirty="0"/>
              <a:t>order to understand this method it is convenient to think of sets of control signals that cause specific micro-operations to occur as being "microinstructions" that could be stored in a memory. </a:t>
            </a:r>
            <a:endParaRPr lang="en-GB" dirty="0" smtClean="0"/>
          </a:p>
          <a:p>
            <a:r>
              <a:rPr lang="en-GB" dirty="0" smtClean="0"/>
              <a:t>Each </a:t>
            </a:r>
            <a:r>
              <a:rPr lang="en-GB" dirty="0"/>
              <a:t>bit of a microinstruction might correspond to one control signal</a:t>
            </a:r>
            <a:r>
              <a:rPr lang="en-GB" dirty="0" smtClean="0"/>
              <a:t>.</a:t>
            </a:r>
          </a:p>
          <a:p>
            <a:r>
              <a:rPr lang="en-GB" dirty="0" smtClean="0"/>
              <a:t>Note:  8-bit (byte) unit is frequently  selected as word size because it is useful when representing characters and numeric data. The Control Unit is not limited in this way and can therefore use an arbitrary microinstruction bit length</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95278226"/>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768529575"/>
              </p:ext>
            </p:extLst>
          </p:nvPr>
        </p:nvGraphicFramePr>
        <p:xfrm>
          <a:off x="257175" y="1279980"/>
          <a:ext cx="8521065" cy="2098013"/>
        </p:xfrm>
        <a:graphic>
          <a:graphicData uri="http://schemas.openxmlformats.org/drawingml/2006/table">
            <a:tbl>
              <a:tblPr>
                <a:tableStyleId>{5940675A-B579-460E-94D1-54222C63F5DA}</a:tableStyleId>
              </a:tblPr>
              <a:tblGrid>
                <a:gridCol w="905690"/>
                <a:gridCol w="1325512"/>
                <a:gridCol w="333399"/>
                <a:gridCol w="333399"/>
                <a:gridCol w="333399"/>
                <a:gridCol w="333399"/>
                <a:gridCol w="333399"/>
                <a:gridCol w="333399"/>
                <a:gridCol w="333399"/>
                <a:gridCol w="333399"/>
                <a:gridCol w="333399"/>
                <a:gridCol w="333399"/>
                <a:gridCol w="333399"/>
                <a:gridCol w="333399"/>
                <a:gridCol w="333399"/>
                <a:gridCol w="333399"/>
                <a:gridCol w="333399"/>
                <a:gridCol w="333399"/>
                <a:gridCol w="955479"/>
              </a:tblGrid>
              <a:tr h="162970">
                <a:tc rowSpan="2">
                  <a:txBody>
                    <a:bodyPr/>
                    <a:lstStyle/>
                    <a:p>
                      <a:pPr algn="l" fontAlgn="b"/>
                      <a:r>
                        <a:rPr lang="en-GB" sz="1400" u="none" strike="noStrike" dirty="0">
                          <a:effectLst/>
                          <a:latin typeface="+mn-lt"/>
                        </a:rPr>
                        <a:t>Instruction</a:t>
                      </a:r>
                      <a:endParaRPr lang="en-GB" sz="1400" b="0" i="0" u="none" strike="noStrike" dirty="0">
                        <a:solidFill>
                          <a:srgbClr val="000000"/>
                        </a:solidFill>
                        <a:effectLst/>
                        <a:latin typeface="+mn-lt"/>
                      </a:endParaRPr>
                    </a:p>
                  </a:txBody>
                  <a:tcPr marL="8149" marR="8149" marT="8149" marB="0" anchor="b"/>
                </a:tc>
                <a:tc rowSpan="2">
                  <a:txBody>
                    <a:bodyPr/>
                    <a:lstStyle/>
                    <a:p>
                      <a:pPr algn="l" fontAlgn="b"/>
                      <a:r>
                        <a:rPr lang="en-GB" sz="1400" u="none" strike="noStrike" dirty="0">
                          <a:effectLst/>
                          <a:latin typeface="+mn-lt"/>
                        </a:rPr>
                        <a:t>Microinstruction Address</a:t>
                      </a:r>
                      <a:endParaRPr lang="en-GB" sz="1400" b="0" i="0" u="none" strike="noStrike" dirty="0">
                        <a:solidFill>
                          <a:srgbClr val="000000"/>
                        </a:solidFill>
                        <a:effectLst/>
                        <a:latin typeface="+mn-lt"/>
                      </a:endParaRPr>
                    </a:p>
                  </a:txBody>
                  <a:tcPr marL="8149" marR="8149" marT="8149" marB="0" anchor="b"/>
                </a:tc>
                <a:tc gridSpan="16">
                  <a:txBody>
                    <a:bodyPr/>
                    <a:lstStyle/>
                    <a:p>
                      <a:pPr algn="ctr" fontAlgn="b"/>
                      <a:r>
                        <a:rPr lang="en-GB" sz="1400" u="none" strike="noStrike" dirty="0">
                          <a:effectLst/>
                          <a:latin typeface="+mn-lt"/>
                        </a:rPr>
                        <a:t>Control Signals</a:t>
                      </a:r>
                      <a:endParaRPr lang="en-GB" sz="1400" b="0" i="0" u="none" strike="noStrike" dirty="0">
                        <a:solidFill>
                          <a:srgbClr val="000000"/>
                        </a:solidFill>
                        <a:effectLst/>
                        <a:latin typeface="+mn-lt"/>
                      </a:endParaRPr>
                    </a:p>
                  </a:txBody>
                  <a:tcPr marL="8149" marR="8149" marT="8149"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rowSpan="2">
                  <a:txBody>
                    <a:bodyPr/>
                    <a:lstStyle/>
                    <a:p>
                      <a:pPr algn="l" fontAlgn="b"/>
                      <a:endParaRPr lang="en-GB" sz="1400" b="0" i="0" u="none" strike="noStrike" dirty="0">
                        <a:solidFill>
                          <a:srgbClr val="000000"/>
                        </a:solidFill>
                        <a:effectLst/>
                        <a:latin typeface="+mn-lt"/>
                      </a:endParaRPr>
                    </a:p>
                  </a:txBody>
                  <a:tcPr marL="8149" marR="8149" marT="8149" marB="0" anchor="b"/>
                </a:tc>
              </a:tr>
              <a:tr h="325941">
                <a:tc vMerge="1">
                  <a:txBody>
                    <a:bodyPr/>
                    <a:lstStyle/>
                    <a:p>
                      <a:pPr algn="l" fontAlgn="b"/>
                      <a:endParaRPr lang="en-GB" sz="1400" b="0" i="0" u="none" strike="noStrike" dirty="0">
                        <a:solidFill>
                          <a:srgbClr val="000000"/>
                        </a:solidFill>
                        <a:effectLst/>
                        <a:latin typeface="+mn-lt"/>
                      </a:endParaRPr>
                    </a:p>
                  </a:txBody>
                  <a:tcPr marL="8149" marR="8149" marT="8149" marB="0" anchor="b"/>
                </a:tc>
                <a:tc vMerge="1">
                  <a:txBody>
                    <a:bodyPr/>
                    <a:lstStyle/>
                    <a:p>
                      <a:pPr algn="l" fontAlgn="b"/>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IP</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LP</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EP</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LM</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R</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W</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LD</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ED</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LI</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EI</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LA</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EA</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A</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S</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EU</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LB</a:t>
                      </a:r>
                      <a:endParaRPr lang="en-GB" sz="1400" b="0" i="0" u="none" strike="noStrike">
                        <a:solidFill>
                          <a:srgbClr val="000000"/>
                        </a:solidFill>
                        <a:effectLst/>
                        <a:latin typeface="+mn-lt"/>
                      </a:endParaRPr>
                    </a:p>
                  </a:txBody>
                  <a:tcPr marL="8149" marR="8149" marT="8149" marB="0" anchor="b"/>
                </a:tc>
                <a:tc vMerge="1">
                  <a:txBody>
                    <a:bodyPr/>
                    <a:lstStyle/>
                    <a:p>
                      <a:pPr algn="l" fontAlgn="b"/>
                      <a:endParaRPr lang="en-GB" sz="1400" b="0" i="0" u="none" strike="noStrike" dirty="0">
                        <a:solidFill>
                          <a:srgbClr val="000000"/>
                        </a:solidFill>
                        <a:effectLst/>
                        <a:latin typeface="+mn-lt"/>
                      </a:endParaRPr>
                    </a:p>
                  </a:txBody>
                  <a:tcPr marL="8149" marR="8149" marT="8149" marB="0" anchor="b"/>
                </a:tc>
              </a:tr>
              <a:tr h="162970">
                <a:tc>
                  <a:txBody>
                    <a:bodyPr/>
                    <a:lstStyle/>
                    <a:p>
                      <a:pPr algn="l" fontAlgn="b"/>
                      <a:r>
                        <a:rPr lang="en-GB" sz="1400" u="none" strike="noStrike">
                          <a:effectLst/>
                          <a:latin typeface="+mn-lt"/>
                        </a:rPr>
                        <a:t>"Fetch"</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dirty="0">
                          <a:effectLst/>
                          <a:latin typeface="+mn-lt"/>
                        </a:rPr>
                        <a:t>0</a:t>
                      </a:r>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EP. LM</a:t>
                      </a:r>
                      <a:endParaRPr lang="en-GB" sz="1400" b="0" i="0" u="none" strike="noStrike">
                        <a:solidFill>
                          <a:srgbClr val="000000"/>
                        </a:solidFill>
                        <a:effectLst/>
                        <a:latin typeface="+mn-lt"/>
                      </a:endParaRPr>
                    </a:p>
                  </a:txBody>
                  <a:tcPr marL="8149" marR="8149" marT="8149" marB="0" anchor="b"/>
                </a:tc>
              </a:tr>
              <a:tr h="162970">
                <a:tc>
                  <a:txBody>
                    <a:bodyPr/>
                    <a:lstStyle/>
                    <a:p>
                      <a:pPr algn="l" fontAlgn="b"/>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R</a:t>
                      </a:r>
                      <a:endParaRPr lang="en-GB" sz="1400" b="0" i="0" u="none" strike="noStrike">
                        <a:solidFill>
                          <a:srgbClr val="000000"/>
                        </a:solidFill>
                        <a:effectLst/>
                        <a:latin typeface="+mn-lt"/>
                      </a:endParaRPr>
                    </a:p>
                  </a:txBody>
                  <a:tcPr marL="8149" marR="8149" marT="8149" marB="0" anchor="b"/>
                </a:tc>
              </a:tr>
              <a:tr h="162970">
                <a:tc>
                  <a:txBody>
                    <a:bodyPr/>
                    <a:lstStyle/>
                    <a:p>
                      <a:pPr algn="l" fontAlgn="b"/>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02</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IP, ED, LI</a:t>
                      </a:r>
                      <a:endParaRPr lang="en-GB" sz="1400" b="0" i="0" u="none" strike="noStrike">
                        <a:solidFill>
                          <a:srgbClr val="000000"/>
                        </a:solidFill>
                        <a:effectLst/>
                        <a:latin typeface="+mn-lt"/>
                      </a:endParaRPr>
                    </a:p>
                  </a:txBody>
                  <a:tcPr marL="8149" marR="8149" marT="8149" marB="0" anchor="b"/>
                </a:tc>
              </a:tr>
              <a:tr h="162970">
                <a:tc>
                  <a:txBody>
                    <a:bodyPr/>
                    <a:lstStyle/>
                    <a:p>
                      <a:pPr algn="l"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c>
                  <a:txBody>
                    <a:bodyPr/>
                    <a:lstStyle/>
                    <a:p>
                      <a:pPr algn="ctr" fontAlgn="b"/>
                      <a:endParaRPr lang="en-GB" sz="1400" b="0" i="0" u="none" strike="noStrike">
                        <a:solidFill>
                          <a:srgbClr val="000000"/>
                        </a:solidFill>
                        <a:effectLst/>
                        <a:latin typeface="+mn-lt"/>
                      </a:endParaRPr>
                    </a:p>
                  </a:txBody>
                  <a:tcPr marL="8149" marR="8149" marT="8149" marB="0" anchor="b"/>
                </a:tc>
              </a:tr>
              <a:tr h="162970">
                <a:tc>
                  <a:txBody>
                    <a:bodyPr/>
                    <a:lstStyle/>
                    <a:p>
                      <a:pPr algn="l" fontAlgn="b"/>
                      <a:r>
                        <a:rPr lang="en-GB" sz="1400" u="none" strike="noStrike">
                          <a:effectLst/>
                          <a:latin typeface="+mn-lt"/>
                        </a:rPr>
                        <a:t>LDA</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03</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a typeface="Arial Unicode MS" panose="020B0604020202020204" pitchFamily="34" charset="-128"/>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LM, EI</a:t>
                      </a:r>
                      <a:endParaRPr lang="en-GB" sz="1400" b="0" i="0" u="none" strike="noStrike">
                        <a:solidFill>
                          <a:srgbClr val="000000"/>
                        </a:solidFill>
                        <a:effectLst/>
                        <a:latin typeface="+mn-lt"/>
                      </a:endParaRPr>
                    </a:p>
                  </a:txBody>
                  <a:tcPr marL="8149" marR="8149" marT="8149" marB="0" anchor="b"/>
                </a:tc>
              </a:tr>
              <a:tr h="162970">
                <a:tc>
                  <a:txBody>
                    <a:bodyPr/>
                    <a:lstStyle/>
                    <a:p>
                      <a:pPr algn="l" fontAlgn="b"/>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04</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R</a:t>
                      </a:r>
                      <a:endParaRPr lang="en-GB" sz="1400" b="0" i="0" u="none" strike="noStrike">
                        <a:solidFill>
                          <a:srgbClr val="000000"/>
                        </a:solidFill>
                        <a:effectLst/>
                        <a:latin typeface="+mn-lt"/>
                      </a:endParaRPr>
                    </a:p>
                  </a:txBody>
                  <a:tcPr marL="8149" marR="8149" marT="8149" marB="0" anchor="b"/>
                </a:tc>
              </a:tr>
              <a:tr h="162970">
                <a:tc>
                  <a:txBody>
                    <a:bodyPr/>
                    <a:lstStyle/>
                    <a:p>
                      <a:pPr algn="l" fontAlgn="b"/>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05</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1</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a:effectLst/>
                          <a:latin typeface="+mn-lt"/>
                        </a:rPr>
                        <a:t>0</a:t>
                      </a:r>
                      <a:endParaRPr lang="en-GB" sz="1400" b="0" i="0" u="none" strike="noStrike">
                        <a:solidFill>
                          <a:srgbClr val="000000"/>
                        </a:solidFill>
                        <a:effectLst/>
                        <a:latin typeface="+mn-lt"/>
                      </a:endParaRPr>
                    </a:p>
                  </a:txBody>
                  <a:tcPr marL="8149" marR="8149" marT="8149" marB="0" anchor="b"/>
                </a:tc>
                <a:tc>
                  <a:txBody>
                    <a:bodyPr/>
                    <a:lstStyle/>
                    <a:p>
                      <a:pPr algn="ctr" fontAlgn="b"/>
                      <a:r>
                        <a:rPr lang="en-GB" sz="1400" u="none" strike="noStrike" dirty="0">
                          <a:effectLst/>
                          <a:latin typeface="+mn-lt"/>
                        </a:rPr>
                        <a:t>0</a:t>
                      </a:r>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dirty="0">
                          <a:effectLst/>
                          <a:latin typeface="+mn-lt"/>
                        </a:rPr>
                        <a:t>1</a:t>
                      </a:r>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dirty="0">
                          <a:effectLst/>
                          <a:latin typeface="+mn-lt"/>
                        </a:rPr>
                        <a:t>0</a:t>
                      </a:r>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dirty="0">
                          <a:effectLst/>
                          <a:latin typeface="+mn-lt"/>
                        </a:rPr>
                        <a:t>0</a:t>
                      </a:r>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dirty="0">
                          <a:effectLst/>
                          <a:latin typeface="+mn-lt"/>
                        </a:rPr>
                        <a:t>0</a:t>
                      </a:r>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dirty="0">
                          <a:effectLst/>
                          <a:latin typeface="+mn-lt"/>
                        </a:rPr>
                        <a:t>0</a:t>
                      </a:r>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dirty="0">
                          <a:effectLst/>
                          <a:latin typeface="+mn-lt"/>
                        </a:rPr>
                        <a:t>0</a:t>
                      </a:r>
                      <a:endParaRPr lang="en-GB" sz="1400" b="0" i="0" u="none" strike="noStrike" dirty="0">
                        <a:solidFill>
                          <a:srgbClr val="000000"/>
                        </a:solidFill>
                        <a:effectLst/>
                        <a:latin typeface="+mn-lt"/>
                      </a:endParaRPr>
                    </a:p>
                  </a:txBody>
                  <a:tcPr marL="8149" marR="8149" marT="8149" marB="0" anchor="b"/>
                </a:tc>
                <a:tc>
                  <a:txBody>
                    <a:bodyPr/>
                    <a:lstStyle/>
                    <a:p>
                      <a:pPr algn="ctr" fontAlgn="b"/>
                      <a:r>
                        <a:rPr lang="en-GB" sz="1400" u="none" strike="noStrike" dirty="0">
                          <a:effectLst/>
                          <a:latin typeface="+mn-lt"/>
                        </a:rPr>
                        <a:t>ED, LA</a:t>
                      </a:r>
                      <a:endParaRPr lang="en-GB" sz="1400" b="0" i="0" u="none" strike="noStrike" dirty="0">
                        <a:solidFill>
                          <a:srgbClr val="000000"/>
                        </a:solidFill>
                        <a:effectLst/>
                        <a:latin typeface="+mn-lt"/>
                      </a:endParaRPr>
                    </a:p>
                  </a:txBody>
                  <a:tcPr marL="8149" marR="8149" marT="8149" marB="0" anchor="b"/>
                </a:tc>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665986130"/>
              </p:ext>
            </p:extLst>
          </p:nvPr>
        </p:nvGraphicFramePr>
        <p:xfrm>
          <a:off x="954676" y="3807822"/>
          <a:ext cx="2380706" cy="2261235"/>
        </p:xfrm>
        <a:graphic>
          <a:graphicData uri="http://schemas.openxmlformats.org/drawingml/2006/table">
            <a:tbl>
              <a:tblPr>
                <a:tableStyleId>{5940675A-B579-460E-94D1-54222C63F5DA}</a:tableStyleId>
              </a:tblPr>
              <a:tblGrid>
                <a:gridCol w="1120332"/>
                <a:gridCol w="1260374"/>
              </a:tblGrid>
              <a:tr h="381000">
                <a:tc>
                  <a:txBody>
                    <a:bodyPr/>
                    <a:lstStyle/>
                    <a:p>
                      <a:pPr algn="l" fontAlgn="b"/>
                      <a:r>
                        <a:rPr lang="en-GB" sz="1800" u="none" strike="noStrike" dirty="0">
                          <a:effectLst/>
                        </a:rPr>
                        <a:t>Memory Address</a:t>
                      </a:r>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800" u="none" strike="noStrike">
                          <a:effectLst/>
                        </a:rPr>
                        <a:t>Microcode</a:t>
                      </a:r>
                      <a:endParaRPr lang="en-GB" sz="18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800" u="none" strike="noStrike">
                          <a:effectLst/>
                        </a:rPr>
                        <a:t>00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3000</a:t>
                      </a:r>
                      <a:endParaRPr lang="en-GB" sz="18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800" u="none" strike="noStrike">
                          <a:effectLst/>
                        </a:rPr>
                        <a:t>01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0800</a:t>
                      </a:r>
                      <a:endParaRPr lang="en-GB" sz="18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800" u="none" strike="noStrike">
                          <a:effectLst/>
                        </a:rPr>
                        <a:t>02</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8180</a:t>
                      </a:r>
                      <a:endParaRPr lang="en-GB" sz="18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800" u="none" strike="noStrike">
                          <a:effectLst/>
                        </a:rPr>
                        <a:t>03</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1040</a:t>
                      </a:r>
                      <a:endParaRPr lang="en-GB" sz="18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800" u="none" strike="noStrike">
                          <a:effectLst/>
                        </a:rPr>
                        <a:t>04</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0800</a:t>
                      </a:r>
                      <a:endParaRPr lang="en-GB" sz="18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800" u="none" strike="noStrike">
                          <a:effectLst/>
                        </a:rPr>
                        <a:t>05</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dirty="0">
                          <a:effectLst/>
                        </a:rPr>
                        <a:t>0120</a:t>
                      </a:r>
                      <a:endParaRPr lang="en-GB" sz="18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10" name="TextBox 9"/>
          <p:cNvSpPr txBox="1"/>
          <p:nvPr/>
        </p:nvSpPr>
        <p:spPr>
          <a:xfrm>
            <a:off x="3844119" y="5122259"/>
            <a:ext cx="3528392" cy="1015663"/>
          </a:xfrm>
          <a:prstGeom prst="rect">
            <a:avLst/>
          </a:prstGeom>
          <a:noFill/>
        </p:spPr>
        <p:txBody>
          <a:bodyPr wrap="square" rtlCol="0">
            <a:spAutoFit/>
          </a:bodyPr>
          <a:lstStyle/>
          <a:p>
            <a:r>
              <a:rPr lang="en-GB" sz="2000" dirty="0" smtClean="0"/>
              <a:t>The assembler instruction LDA becomes these 3 microcode instructions</a:t>
            </a:r>
            <a:endParaRPr lang="en-GB" sz="2000" dirty="0"/>
          </a:p>
        </p:txBody>
      </p:sp>
      <p:sp>
        <p:nvSpPr>
          <p:cNvPr id="11" name="Right Brace 10"/>
          <p:cNvSpPr/>
          <p:nvPr/>
        </p:nvSpPr>
        <p:spPr>
          <a:xfrm>
            <a:off x="3396343" y="5251269"/>
            <a:ext cx="226423" cy="757645"/>
          </a:xfrm>
          <a:prstGeom prst="rightBrace">
            <a:avLst>
              <a:gd name="adj1" fmla="val 8333"/>
              <a:gd name="adj2" fmla="val 51042"/>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282396005"/>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There is one slight problem with this basic computer</a:t>
            </a:r>
          </a:p>
          <a:p>
            <a:r>
              <a:rPr lang="en-GB" dirty="0" smtClean="0"/>
              <a:t>Obviously the microcode must run much quicker than the code we write because each op code executes a </a:t>
            </a:r>
            <a:r>
              <a:rPr lang="en-GB" dirty="0" err="1" smtClean="0"/>
              <a:t>microprogram</a:t>
            </a:r>
            <a:endParaRPr lang="en-GB" dirty="0" smtClean="0"/>
          </a:p>
          <a:p>
            <a:r>
              <a:rPr lang="en-GB" dirty="0" smtClean="0"/>
              <a:t>In our example, the RAM Read and Write signals are generated takes just one clock cycle</a:t>
            </a:r>
          </a:p>
          <a:p>
            <a:r>
              <a:rPr lang="en-GB" dirty="0" smtClean="0"/>
              <a:t>In practice, the internal clock runs much quicker than the clock provide externally by the CPU to memory, etc.</a:t>
            </a:r>
          </a:p>
          <a:p>
            <a:r>
              <a:rPr lang="en-GB" dirty="0" smtClean="0"/>
              <a:t>In short, the microcode must wait but the CPU does other things instead of just waiting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026907701"/>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CISC</a:t>
            </a:r>
            <a:endParaRPr lang="en-GB" dirty="0"/>
          </a:p>
        </p:txBody>
      </p:sp>
      <p:sp>
        <p:nvSpPr>
          <p:cNvPr id="3" name="Content Placeholder 2"/>
          <p:cNvSpPr>
            <a:spLocks noGrp="1"/>
          </p:cNvSpPr>
          <p:nvPr>
            <p:ph idx="1"/>
          </p:nvPr>
        </p:nvSpPr>
        <p:spPr/>
        <p:txBody>
          <a:bodyPr/>
          <a:lstStyle/>
          <a:p>
            <a:r>
              <a:rPr lang="en-GB" dirty="0"/>
              <a:t>Features of the Complex Instruction Set Computing (CISC</a:t>
            </a:r>
            <a:r>
              <a:rPr lang="en-GB" dirty="0" smtClean="0"/>
              <a:t>):</a:t>
            </a:r>
          </a:p>
          <a:p>
            <a:pPr lvl="1"/>
            <a:r>
              <a:rPr lang="en-GB" dirty="0" smtClean="0"/>
              <a:t>many instructions</a:t>
            </a:r>
          </a:p>
          <a:p>
            <a:pPr lvl="1"/>
            <a:r>
              <a:rPr lang="en-GB" dirty="0" smtClean="0"/>
              <a:t>complex instructions</a:t>
            </a:r>
          </a:p>
          <a:p>
            <a:pPr lvl="2"/>
            <a:r>
              <a:rPr lang="en-GB" dirty="0" smtClean="0"/>
              <a:t>each </a:t>
            </a:r>
            <a:r>
              <a:rPr lang="en-GB" dirty="0"/>
              <a:t>instruction can execute several low level operations</a:t>
            </a:r>
          </a:p>
          <a:p>
            <a:pPr lvl="1"/>
            <a:r>
              <a:rPr lang="en-GB" dirty="0" smtClean="0"/>
              <a:t>complex </a:t>
            </a:r>
            <a:r>
              <a:rPr lang="en-GB" dirty="0"/>
              <a:t>addressing </a:t>
            </a:r>
            <a:r>
              <a:rPr lang="en-GB" dirty="0" smtClean="0"/>
              <a:t>modes</a:t>
            </a:r>
          </a:p>
          <a:p>
            <a:pPr lvl="2"/>
            <a:r>
              <a:rPr lang="en-GB" dirty="0" smtClean="0"/>
              <a:t>smaller </a:t>
            </a:r>
            <a:r>
              <a:rPr lang="en-GB" dirty="0"/>
              <a:t>number of registers needed</a:t>
            </a:r>
          </a:p>
          <a:p>
            <a:r>
              <a:rPr lang="en-GB" dirty="0" smtClean="0"/>
              <a:t>A </a:t>
            </a:r>
            <a:r>
              <a:rPr lang="en-GB" dirty="0"/>
              <a:t>semantically rich instruction set is accommodated by </a:t>
            </a:r>
            <a:r>
              <a:rPr lang="en-GB" dirty="0" smtClean="0"/>
              <a:t>allowing </a:t>
            </a:r>
            <a:r>
              <a:rPr lang="en-GB" dirty="0"/>
              <a:t>instructions of variable length</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230459966"/>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CISC</a:t>
            </a:r>
            <a:endParaRPr lang="en-GB" dirty="0"/>
          </a:p>
        </p:txBody>
      </p:sp>
      <p:sp>
        <p:nvSpPr>
          <p:cNvPr id="3" name="Content Placeholder 2"/>
          <p:cNvSpPr>
            <a:spLocks noGrp="1"/>
          </p:cNvSpPr>
          <p:nvPr>
            <p:ph idx="1"/>
          </p:nvPr>
        </p:nvSpPr>
        <p:spPr/>
        <p:txBody>
          <a:bodyPr/>
          <a:lstStyle/>
          <a:p>
            <a:r>
              <a:rPr lang="en-GB" dirty="0"/>
              <a:t>As each instruction can execute several low level </a:t>
            </a:r>
          </a:p>
          <a:p>
            <a:r>
              <a:rPr lang="en-GB" dirty="0" smtClean="0"/>
              <a:t>operations,</a:t>
            </a:r>
          </a:p>
          <a:p>
            <a:pPr lvl="1"/>
            <a:r>
              <a:rPr lang="en-GB" dirty="0" smtClean="0"/>
              <a:t>the </a:t>
            </a:r>
            <a:r>
              <a:rPr lang="en-GB" dirty="0"/>
              <a:t>code size is reduced to save on memory </a:t>
            </a:r>
            <a:r>
              <a:rPr lang="en-GB" dirty="0" smtClean="0"/>
              <a:t>requirements</a:t>
            </a:r>
          </a:p>
          <a:p>
            <a:pPr lvl="1"/>
            <a:r>
              <a:rPr lang="en-GB" dirty="0" smtClean="0"/>
              <a:t>less </a:t>
            </a:r>
            <a:r>
              <a:rPr lang="en-GB" dirty="0"/>
              <a:t>main memory access is required and hence processing time is </a:t>
            </a:r>
            <a:r>
              <a:rPr lang="en-GB" dirty="0" smtClean="0"/>
              <a:t>reduced </a:t>
            </a:r>
            <a:r>
              <a:rPr lang="en-GB" dirty="0"/>
              <a:t>(faster)</a:t>
            </a:r>
          </a:p>
          <a:p>
            <a:r>
              <a:rPr lang="en-GB" dirty="0" smtClean="0"/>
              <a:t>Backward </a:t>
            </a:r>
            <a:r>
              <a:rPr lang="en-GB" dirty="0"/>
              <a:t>code compatibility is </a:t>
            </a:r>
            <a:r>
              <a:rPr lang="en-GB" dirty="0" smtClean="0"/>
              <a:t>maintained</a:t>
            </a:r>
          </a:p>
          <a:p>
            <a:pPr lvl="1"/>
            <a:r>
              <a:rPr lang="en-GB" dirty="0" smtClean="0"/>
              <a:t>can </a:t>
            </a:r>
            <a:r>
              <a:rPr lang="en-GB" dirty="0"/>
              <a:t>add new (and more powerful) instructions while retaining the ‘old’ </a:t>
            </a:r>
            <a:r>
              <a:rPr lang="en-GB" dirty="0" smtClean="0"/>
              <a:t>instruction </a:t>
            </a:r>
            <a:r>
              <a:rPr lang="en-GB" dirty="0"/>
              <a:t>set for code compatibility (i.e. legacy programs can still run)</a:t>
            </a:r>
          </a:p>
          <a:p>
            <a:r>
              <a:rPr lang="en-GB" dirty="0" smtClean="0"/>
              <a:t>Easy </a:t>
            </a:r>
            <a:r>
              <a:rPr lang="en-GB" dirty="0"/>
              <a:t>to </a:t>
            </a:r>
            <a:r>
              <a:rPr lang="en-GB" dirty="0" smtClean="0"/>
              <a:t>program</a:t>
            </a:r>
          </a:p>
          <a:p>
            <a:pPr lvl="1"/>
            <a:r>
              <a:rPr lang="en-GB" dirty="0" smtClean="0"/>
              <a:t>direct </a:t>
            </a:r>
            <a:r>
              <a:rPr lang="en-GB" dirty="0"/>
              <a:t>support of </a:t>
            </a:r>
            <a:r>
              <a:rPr lang="en-GB" dirty="0" err="1" smtClean="0"/>
              <a:t>highlevel</a:t>
            </a:r>
            <a:r>
              <a:rPr lang="en-GB" dirty="0" smtClean="0"/>
              <a:t> </a:t>
            </a:r>
            <a:r>
              <a:rPr lang="en-GB" dirty="0"/>
              <a:t>language </a:t>
            </a:r>
            <a:r>
              <a:rPr lang="en-GB" dirty="0" smtClean="0"/>
              <a:t>constructs</a:t>
            </a:r>
          </a:p>
          <a:p>
            <a:pPr lvl="1"/>
            <a:r>
              <a:rPr lang="en-GB" dirty="0" smtClean="0"/>
              <a:t>complex </a:t>
            </a:r>
            <a:r>
              <a:rPr lang="en-GB" dirty="0"/>
              <a:t>instructions that fit well with </a:t>
            </a:r>
            <a:r>
              <a:rPr lang="en-GB" dirty="0" smtClean="0"/>
              <a:t>high-level </a:t>
            </a:r>
            <a:r>
              <a:rPr lang="en-GB" dirty="0"/>
              <a:t>language expressions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891529530"/>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of CISC</a:t>
            </a:r>
            <a:endParaRPr lang="en-GB" dirty="0"/>
          </a:p>
        </p:txBody>
      </p:sp>
      <p:sp>
        <p:nvSpPr>
          <p:cNvPr id="3" name="Content Placeholder 2"/>
          <p:cNvSpPr>
            <a:spLocks noGrp="1"/>
          </p:cNvSpPr>
          <p:nvPr>
            <p:ph idx="1"/>
          </p:nvPr>
        </p:nvSpPr>
        <p:spPr/>
        <p:txBody>
          <a:bodyPr/>
          <a:lstStyle/>
          <a:p>
            <a:r>
              <a:rPr lang="en-GB" dirty="0" smtClean="0"/>
              <a:t>A highly encoded instruction set needs to be </a:t>
            </a:r>
            <a:r>
              <a:rPr lang="en-GB" dirty="0" err="1" smtClean="0"/>
              <a:t>decoced</a:t>
            </a:r>
            <a:r>
              <a:rPr lang="en-GB" dirty="0" smtClean="0"/>
              <a:t> by hardwired microcode logic</a:t>
            </a:r>
          </a:p>
          <a:p>
            <a:pPr lvl="1"/>
            <a:r>
              <a:rPr lang="en-GB" dirty="0" smtClean="0"/>
              <a:t>More complex hardware design</a:t>
            </a:r>
          </a:p>
          <a:p>
            <a:pPr lvl="1"/>
            <a:r>
              <a:rPr lang="en-GB" dirty="0" smtClean="0"/>
              <a:t>Slower instruction decoding/execution</a:t>
            </a:r>
          </a:p>
          <a:p>
            <a:r>
              <a:rPr lang="en-GB" dirty="0" smtClean="0"/>
              <a:t>Variable length instructions</a:t>
            </a:r>
          </a:p>
          <a:p>
            <a:pPr lvl="1"/>
            <a:r>
              <a:rPr lang="en-GB" dirty="0" smtClean="0"/>
              <a:t>Different execution time among instructions</a:t>
            </a:r>
          </a:p>
          <a:p>
            <a:pPr lvl="1"/>
            <a:r>
              <a:rPr lang="en-GB" dirty="0" smtClean="0"/>
              <a:t>Affects pipeline operations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461324810"/>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RISC</a:t>
            </a:r>
            <a:endParaRPr lang="en-GB" dirty="0"/>
          </a:p>
        </p:txBody>
      </p:sp>
      <p:sp>
        <p:nvSpPr>
          <p:cNvPr id="3" name="Content Placeholder 2"/>
          <p:cNvSpPr>
            <a:spLocks noGrp="1"/>
          </p:cNvSpPr>
          <p:nvPr>
            <p:ph idx="1"/>
          </p:nvPr>
        </p:nvSpPr>
        <p:spPr/>
        <p:txBody>
          <a:bodyPr/>
          <a:lstStyle/>
          <a:p>
            <a:r>
              <a:rPr lang="en-GB" dirty="0" smtClean="0"/>
              <a:t>Reduced Instruction Set Computing</a:t>
            </a:r>
          </a:p>
          <a:p>
            <a:pPr lvl="1"/>
            <a:r>
              <a:rPr lang="en-GB" dirty="0" smtClean="0"/>
              <a:t>Small instruction set</a:t>
            </a:r>
          </a:p>
          <a:p>
            <a:pPr lvl="1"/>
            <a:r>
              <a:rPr lang="en-GB" dirty="0" smtClean="0"/>
              <a:t>Simpler instructions</a:t>
            </a:r>
          </a:p>
          <a:p>
            <a:pPr lvl="1"/>
            <a:r>
              <a:rPr lang="en-GB" dirty="0" smtClean="0"/>
              <a:t>Fixed length instructions</a:t>
            </a:r>
          </a:p>
          <a:p>
            <a:pPr lvl="1"/>
            <a:r>
              <a:rPr lang="en-GB" dirty="0" smtClean="0"/>
              <a:t>Large number of registers</a:t>
            </a:r>
          </a:p>
          <a:p>
            <a:pPr lvl="1"/>
            <a:r>
              <a:rPr lang="en-GB" dirty="0" smtClean="0"/>
              <a:t>Simpler addressing mode with Load/Store instructions for accessing memory</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047139462"/>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RISC</a:t>
            </a:r>
            <a:endParaRPr lang="en-GB" dirty="0"/>
          </a:p>
        </p:txBody>
      </p:sp>
      <p:sp>
        <p:nvSpPr>
          <p:cNvPr id="3" name="Content Placeholder 2"/>
          <p:cNvSpPr>
            <a:spLocks noGrp="1"/>
          </p:cNvSpPr>
          <p:nvPr>
            <p:ph idx="1"/>
          </p:nvPr>
        </p:nvSpPr>
        <p:spPr/>
        <p:txBody>
          <a:bodyPr/>
          <a:lstStyle/>
          <a:p>
            <a:r>
              <a:rPr lang="en-GB" dirty="0" smtClean="0"/>
              <a:t>Simpler instructions</a:t>
            </a:r>
          </a:p>
          <a:p>
            <a:pPr lvl="1"/>
            <a:r>
              <a:rPr lang="en-GB" dirty="0" smtClean="0"/>
              <a:t>One clock per instruction gives faster execution than on a CISC processor with the same clock speed</a:t>
            </a:r>
          </a:p>
          <a:p>
            <a:r>
              <a:rPr lang="en-GB" dirty="0" smtClean="0"/>
              <a:t>Simpler addressing mode</a:t>
            </a:r>
          </a:p>
          <a:p>
            <a:pPr lvl="1"/>
            <a:r>
              <a:rPr lang="en-GB" dirty="0" smtClean="0"/>
              <a:t>Faster decoding</a:t>
            </a:r>
          </a:p>
          <a:p>
            <a:r>
              <a:rPr lang="en-GB" dirty="0" smtClean="0"/>
              <a:t>Fixed length instructions</a:t>
            </a:r>
          </a:p>
          <a:p>
            <a:pPr lvl="1"/>
            <a:r>
              <a:rPr lang="en-GB" dirty="0"/>
              <a:t>Faster decoding and better pipeline performance</a:t>
            </a:r>
          </a:p>
          <a:p>
            <a:r>
              <a:rPr lang="en-GB" dirty="0" smtClean="0"/>
              <a:t>Simpler hardware</a:t>
            </a:r>
          </a:p>
          <a:p>
            <a:pPr lvl="1"/>
            <a:r>
              <a:rPr lang="en-GB" dirty="0" smtClean="0"/>
              <a:t>Less silicon area</a:t>
            </a:r>
          </a:p>
          <a:p>
            <a:pPr lvl="1"/>
            <a:r>
              <a:rPr lang="en-GB" dirty="0" smtClean="0"/>
              <a:t>Less power consumption</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953471844"/>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RISC Memory Footprint</a:t>
            </a:r>
            <a:endParaRPr lang="en-GB" dirty="0"/>
          </a:p>
        </p:txBody>
      </p:sp>
      <p:sp>
        <p:nvSpPr>
          <p:cNvPr id="3" name="Content Placeholder 2"/>
          <p:cNvSpPr>
            <a:spLocks noGrp="1"/>
          </p:cNvSpPr>
          <p:nvPr>
            <p:ph idx="1"/>
          </p:nvPr>
        </p:nvSpPr>
        <p:spPr/>
        <p:txBody>
          <a:bodyPr/>
          <a:lstStyle/>
          <a:p>
            <a:r>
              <a:rPr lang="en-GB" dirty="0" smtClean="0"/>
              <a:t>The RISC processor typically needs more memory than a CISC processor to store the same program</a:t>
            </a:r>
          </a:p>
          <a:p>
            <a:pPr lvl="1"/>
            <a:r>
              <a:rPr lang="en-GB" dirty="0" smtClean="0"/>
              <a:t>Complex functions performed in a single but slower instruction in a CISC processor may require multiple simpler instructions in a RISC processor</a:t>
            </a:r>
          </a:p>
          <a:p>
            <a:r>
              <a:rPr lang="en-GB" dirty="0" smtClean="0"/>
              <a:t>To reduce memory requirements and cost ARM provide a 16-bit Thumb instruction set</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591575508"/>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of RISC</a:t>
            </a:r>
            <a:endParaRPr lang="en-GB" dirty="0"/>
          </a:p>
        </p:txBody>
      </p:sp>
      <p:sp>
        <p:nvSpPr>
          <p:cNvPr id="3" name="Content Placeholder 2"/>
          <p:cNvSpPr>
            <a:spLocks noGrp="1"/>
          </p:cNvSpPr>
          <p:nvPr>
            <p:ph idx="1"/>
          </p:nvPr>
        </p:nvSpPr>
        <p:spPr/>
        <p:txBody>
          <a:bodyPr/>
          <a:lstStyle/>
          <a:p>
            <a:r>
              <a:rPr lang="en-GB" dirty="0" smtClean="0"/>
              <a:t>Fewer instructions than CISC</a:t>
            </a:r>
          </a:p>
          <a:p>
            <a:pPr lvl="1"/>
            <a:r>
              <a:rPr lang="en-GB" dirty="0" smtClean="0"/>
              <a:t>As compared to CISC, RISC needs more instructions to execute one task</a:t>
            </a:r>
          </a:p>
          <a:p>
            <a:pPr lvl="1"/>
            <a:r>
              <a:rPr lang="en-GB" dirty="0" smtClean="0"/>
              <a:t>Code density is less</a:t>
            </a:r>
          </a:p>
          <a:p>
            <a:pPr lvl="1"/>
            <a:r>
              <a:rPr lang="en-GB" dirty="0" smtClean="0"/>
              <a:t>Needs more memory</a:t>
            </a:r>
          </a:p>
          <a:p>
            <a:r>
              <a:rPr lang="en-GB" dirty="0" smtClean="0"/>
              <a:t>No complex instructions</a:t>
            </a:r>
          </a:p>
          <a:p>
            <a:pPr lvl="1"/>
            <a:r>
              <a:rPr lang="en-GB" dirty="0" smtClean="0"/>
              <a:t>No hardware support for division or floating-point arithmetic operations</a:t>
            </a:r>
          </a:p>
          <a:p>
            <a:pPr lvl="1"/>
            <a:r>
              <a:rPr lang="en-GB" dirty="0" smtClean="0"/>
              <a:t>Needs a more complex compiler and longer compiling times</a:t>
            </a:r>
          </a:p>
          <a:p>
            <a:endParaRPr lang="en-GB" dirty="0" smtClean="0"/>
          </a:p>
          <a:p>
            <a:r>
              <a:rPr lang="en-GB" dirty="0" smtClean="0"/>
              <a:t>Note: Some RISC chips compromise e.g. ARM adds DSP-like instructions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992914952"/>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 Pipeline</a:t>
            </a:r>
            <a:endParaRPr lang="en-GB" dirty="0"/>
          </a:p>
        </p:txBody>
      </p:sp>
      <p:sp>
        <p:nvSpPr>
          <p:cNvPr id="3" name="Content Placeholder 2"/>
          <p:cNvSpPr>
            <a:spLocks noGrp="1"/>
          </p:cNvSpPr>
          <p:nvPr>
            <p:ph idx="1"/>
          </p:nvPr>
        </p:nvSpPr>
        <p:spPr/>
        <p:txBody>
          <a:bodyPr/>
          <a:lstStyle/>
          <a:p>
            <a:r>
              <a:rPr lang="en-GB" dirty="0"/>
              <a:t>The pipeline allows concurrent execution of multiple </a:t>
            </a:r>
          </a:p>
          <a:p>
            <a:r>
              <a:rPr lang="en-GB" dirty="0"/>
              <a:t>different </a:t>
            </a:r>
            <a:r>
              <a:rPr lang="en-GB" dirty="0" smtClean="0"/>
              <a:t>instructions</a:t>
            </a:r>
          </a:p>
          <a:p>
            <a:pPr lvl="1"/>
            <a:r>
              <a:rPr lang="en-GB" dirty="0" smtClean="0"/>
              <a:t>execution </a:t>
            </a:r>
            <a:r>
              <a:rPr lang="en-GB" dirty="0"/>
              <a:t>of different stages of multiple instructions at the same time</a:t>
            </a:r>
          </a:p>
          <a:p>
            <a:r>
              <a:rPr lang="en-GB" dirty="0" smtClean="0"/>
              <a:t>During </a:t>
            </a:r>
            <a:r>
              <a:rPr lang="en-GB" dirty="0"/>
              <a:t>a normal </a:t>
            </a:r>
            <a:r>
              <a:rPr lang="en-GB" dirty="0" smtClean="0"/>
              <a:t>operation</a:t>
            </a:r>
          </a:p>
          <a:p>
            <a:pPr lvl="1"/>
            <a:r>
              <a:rPr lang="en-GB" dirty="0" smtClean="0"/>
              <a:t>while </a:t>
            </a:r>
            <a:r>
              <a:rPr lang="en-GB" dirty="0"/>
              <a:t>one instruction is being </a:t>
            </a:r>
            <a:r>
              <a:rPr lang="en-GB" dirty="0" smtClean="0"/>
              <a:t>executed</a:t>
            </a:r>
          </a:p>
          <a:p>
            <a:pPr lvl="1"/>
            <a:r>
              <a:rPr lang="en-GB" dirty="0" smtClean="0"/>
              <a:t>the </a:t>
            </a:r>
            <a:r>
              <a:rPr lang="en-GB" dirty="0"/>
              <a:t>next instruction is being </a:t>
            </a:r>
            <a:r>
              <a:rPr lang="en-GB" dirty="0" smtClean="0"/>
              <a:t>decoded</a:t>
            </a:r>
          </a:p>
          <a:p>
            <a:pPr lvl="1"/>
            <a:r>
              <a:rPr lang="en-GB" dirty="0" smtClean="0"/>
              <a:t>and </a:t>
            </a:r>
            <a:r>
              <a:rPr lang="en-GB" dirty="0"/>
              <a:t>a third instruction is being fetched from </a:t>
            </a:r>
            <a:r>
              <a:rPr lang="en-GB" dirty="0" smtClean="0"/>
              <a:t>memory</a:t>
            </a:r>
          </a:p>
          <a:p>
            <a:pPr lvl="1"/>
            <a:r>
              <a:rPr lang="en-GB" dirty="0" smtClean="0"/>
              <a:t>allows </a:t>
            </a:r>
            <a:r>
              <a:rPr lang="en-GB" dirty="0"/>
              <a:t>effective throughput to increase to one instruction per clock cycle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817041064"/>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ARM Cortex-M3 Pipeline</a:t>
            </a:r>
            <a:endParaRPr lang="en-GB" dirty="0"/>
          </a:p>
        </p:txBody>
      </p:sp>
      <p:sp>
        <p:nvSpPr>
          <p:cNvPr id="3" name="Content Placeholder 2"/>
          <p:cNvSpPr>
            <a:spLocks noGrp="1"/>
          </p:cNvSpPr>
          <p:nvPr>
            <p:ph idx="1"/>
          </p:nvPr>
        </p:nvSpPr>
        <p:spPr/>
        <p:txBody>
          <a:bodyPr/>
          <a:lstStyle/>
          <a:p>
            <a:r>
              <a:rPr lang="en-GB" dirty="0" smtClean="0"/>
              <a:t>The Cortex-M3 </a:t>
            </a:r>
            <a:r>
              <a:rPr lang="en-GB" dirty="0"/>
              <a:t>Uses the </a:t>
            </a:r>
            <a:r>
              <a:rPr lang="en-GB" dirty="0" smtClean="0"/>
              <a:t>3-stage </a:t>
            </a:r>
            <a:r>
              <a:rPr lang="en-GB" dirty="0"/>
              <a:t>pipeline for instruction </a:t>
            </a:r>
            <a:r>
              <a:rPr lang="en-GB" dirty="0" smtClean="0"/>
              <a:t>executions</a:t>
            </a:r>
          </a:p>
          <a:p>
            <a:pPr lvl="1"/>
            <a:r>
              <a:rPr lang="en-GB" dirty="0" smtClean="0"/>
              <a:t>Fetch </a:t>
            </a:r>
            <a:r>
              <a:rPr lang="en-GB" dirty="0" smtClean="0">
                <a:sym typeface="Wingdings" panose="05000000000000000000" pitchFamily="2" charset="2"/>
              </a:rPr>
              <a:t></a:t>
            </a:r>
            <a:r>
              <a:rPr lang="en-GB" dirty="0" smtClean="0"/>
              <a:t>Decode </a:t>
            </a:r>
            <a:r>
              <a:rPr lang="en-GB" dirty="0" smtClean="0">
                <a:sym typeface="Wingdings" panose="05000000000000000000" pitchFamily="2" charset="2"/>
              </a:rPr>
              <a:t></a:t>
            </a:r>
            <a:r>
              <a:rPr lang="en-GB" dirty="0" smtClean="0"/>
              <a:t>Execute</a:t>
            </a:r>
            <a:endParaRPr lang="en-GB" dirty="0"/>
          </a:p>
          <a:p>
            <a:pPr lvl="1"/>
            <a:r>
              <a:rPr lang="en-GB" dirty="0" smtClean="0"/>
              <a:t>Pipeline </a:t>
            </a:r>
            <a:r>
              <a:rPr lang="en-GB" dirty="0"/>
              <a:t>design allows effective throughput to increase to one </a:t>
            </a:r>
            <a:r>
              <a:rPr lang="en-GB" dirty="0" smtClean="0"/>
              <a:t>instruction </a:t>
            </a:r>
            <a:r>
              <a:rPr lang="en-GB" dirty="0"/>
              <a:t>per clock </a:t>
            </a:r>
            <a:r>
              <a:rPr lang="en-GB" dirty="0" smtClean="0"/>
              <a:t>cycle</a:t>
            </a:r>
          </a:p>
          <a:p>
            <a:pPr lvl="1"/>
            <a:r>
              <a:rPr lang="en-GB" dirty="0" smtClean="0"/>
              <a:t>Allows </a:t>
            </a:r>
            <a:r>
              <a:rPr lang="en-GB" dirty="0"/>
              <a:t>the next instruction to be fetched while still decoding or </a:t>
            </a:r>
            <a:r>
              <a:rPr lang="en-GB" dirty="0" smtClean="0"/>
              <a:t>executing </a:t>
            </a:r>
            <a:r>
              <a:rPr lang="en-GB" dirty="0"/>
              <a:t>the previous instructions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1527175" y="4210950"/>
            <a:ext cx="6010275" cy="1533525"/>
          </a:xfrm>
          <a:prstGeom prst="rect">
            <a:avLst/>
          </a:prstGeom>
        </p:spPr>
      </p:pic>
    </p:spTree>
    <p:extLst>
      <p:ext uri="{BB962C8B-B14F-4D97-AF65-F5344CB8AC3E}">
        <p14:creationId xmlns:p14="http://schemas.microsoft.com/office/powerpoint/2010/main" val="526598511"/>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Pipeline Architecture</a:t>
            </a:r>
            <a:endParaRPr lang="en-GB" dirty="0"/>
          </a:p>
        </p:txBody>
      </p:sp>
      <p:sp>
        <p:nvSpPr>
          <p:cNvPr id="3" name="Content Placeholder 2"/>
          <p:cNvSpPr>
            <a:spLocks noGrp="1"/>
          </p:cNvSpPr>
          <p:nvPr>
            <p:ph idx="1"/>
          </p:nvPr>
        </p:nvSpPr>
        <p:spPr/>
        <p:txBody>
          <a:bodyPr/>
          <a:lstStyle/>
          <a:p>
            <a:r>
              <a:rPr lang="en-GB" dirty="0"/>
              <a:t>A longer pipeline can also be used to further break </a:t>
            </a:r>
            <a:r>
              <a:rPr lang="en-GB" dirty="0" err="1" smtClean="0"/>
              <a:t>downthe</a:t>
            </a:r>
            <a:r>
              <a:rPr lang="en-GB" dirty="0" smtClean="0"/>
              <a:t> </a:t>
            </a:r>
            <a:r>
              <a:rPr lang="en-GB" dirty="0"/>
              <a:t>operation carried out in the individual </a:t>
            </a:r>
            <a:r>
              <a:rPr lang="en-GB" dirty="0" smtClean="0"/>
              <a:t>stage</a:t>
            </a:r>
          </a:p>
          <a:p>
            <a:pPr lvl="1"/>
            <a:r>
              <a:rPr lang="en-GB" dirty="0" smtClean="0"/>
              <a:t>simpler </a:t>
            </a:r>
            <a:r>
              <a:rPr lang="en-GB" dirty="0"/>
              <a:t>logic for each stage to increase system clock </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1283944" y="2938848"/>
            <a:ext cx="6905625" cy="3352800"/>
          </a:xfrm>
          <a:prstGeom prst="rect">
            <a:avLst/>
          </a:prstGeom>
        </p:spPr>
      </p:pic>
    </p:spTree>
    <p:extLst>
      <p:ext uri="{BB962C8B-B14F-4D97-AF65-F5344CB8AC3E}">
        <p14:creationId xmlns:p14="http://schemas.microsoft.com/office/powerpoint/2010/main" val="40139913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10999</TotalTime>
  <Words>5747</Words>
  <Application>Microsoft Office PowerPoint</Application>
  <PresentationFormat>On-screen Show (4:3)</PresentationFormat>
  <Paragraphs>1443</Paragraphs>
  <Slides>109</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109</vt:i4>
      </vt:variant>
    </vt:vector>
  </HeadingPairs>
  <TitlesOfParts>
    <vt:vector size="120" baseType="lpstr">
      <vt:lpstr>Arial Unicode MS</vt:lpstr>
      <vt:lpstr>Arial</vt:lpstr>
      <vt:lpstr>Calibri</vt:lpstr>
      <vt:lpstr>Cambria Math</vt:lpstr>
      <vt:lpstr>Helvetica</vt:lpstr>
      <vt:lpstr>Helvetica-Narrow</vt:lpstr>
      <vt:lpstr>Impact</vt:lpstr>
      <vt:lpstr>Monotype Sorts</vt:lpstr>
      <vt:lpstr>Times New Roman</vt:lpstr>
      <vt:lpstr>Wingdings</vt:lpstr>
      <vt:lpstr>os-slides</vt:lpstr>
      <vt:lpstr>CPU</vt:lpstr>
      <vt:lpstr>Central Process Unit (CPU)</vt:lpstr>
      <vt:lpstr>Data Registers</vt:lpstr>
      <vt:lpstr>Why Use Registers?</vt:lpstr>
      <vt:lpstr>Address Registers</vt:lpstr>
      <vt:lpstr>Byte Order Address Registers</vt:lpstr>
      <vt:lpstr>Program Counter Register</vt:lpstr>
      <vt:lpstr>Instruction Register</vt:lpstr>
      <vt:lpstr>Fetch Execute Cycle</vt:lpstr>
      <vt:lpstr>Step 1a: Identify address of first memory word to be added</vt:lpstr>
      <vt:lpstr>Step 1b</vt:lpstr>
      <vt:lpstr>Step 1c</vt:lpstr>
      <vt:lpstr>Step 2a: Transfer Content to CPU</vt:lpstr>
      <vt:lpstr>Step 2b: Transfer Content to CPU</vt:lpstr>
      <vt:lpstr>Step 3a: Identify address of second memory word to be added</vt:lpstr>
      <vt:lpstr>Step 3b: Identify address of second memory word to be added</vt:lpstr>
      <vt:lpstr>Step 3c: Identify address of second memory word to be added</vt:lpstr>
      <vt:lpstr>Step 4a: Add the contents</vt:lpstr>
      <vt:lpstr>Step 4b: Add the contents</vt:lpstr>
      <vt:lpstr>Step 5a: Transfer the sum to the memory word</vt:lpstr>
      <vt:lpstr>Step 5b: Transfer the sum to the memory word</vt:lpstr>
      <vt:lpstr>Components of CPU</vt:lpstr>
      <vt:lpstr>Arithmetic and Logic Unit (ALU)</vt:lpstr>
      <vt:lpstr>Control Unit (CU)</vt:lpstr>
      <vt:lpstr>Instruction Register (Revisited)</vt:lpstr>
      <vt:lpstr>Status Flags</vt:lpstr>
      <vt:lpstr>Status Flags (Cont)</vt:lpstr>
      <vt:lpstr>Status Flags (Cont)</vt:lpstr>
      <vt:lpstr>Status Flags (Cont)</vt:lpstr>
      <vt:lpstr>Overflow Status Flag</vt:lpstr>
      <vt:lpstr>Questions</vt:lpstr>
      <vt:lpstr>Timing Diagram</vt:lpstr>
      <vt:lpstr>Floating Signal</vt:lpstr>
      <vt:lpstr>Active Level</vt:lpstr>
      <vt:lpstr>8-Bit Processor</vt:lpstr>
      <vt:lpstr>Instruction Fetch Sequence</vt:lpstr>
      <vt:lpstr>Memory Read Instruction</vt:lpstr>
      <vt:lpstr>Memory Write Instruction</vt:lpstr>
      <vt:lpstr>Load Address Register Instruction</vt:lpstr>
      <vt:lpstr>PowerPoint Presentation</vt:lpstr>
      <vt:lpstr>PowerPoint Presentation</vt:lpstr>
      <vt:lpstr>Harvard Architecture</vt:lpstr>
      <vt:lpstr>Harvard Features</vt:lpstr>
      <vt:lpstr>Question</vt:lpstr>
      <vt:lpstr>Exercise (Cont)</vt:lpstr>
      <vt:lpstr>Further Notes on Timing Diagrams</vt:lpstr>
      <vt:lpstr>Fetch Timing Revisited</vt:lpstr>
      <vt:lpstr>How much should an instruction do?</vt:lpstr>
      <vt:lpstr>Direct Addressing (Cont)</vt:lpstr>
      <vt:lpstr> Direct Addressing to Read Data</vt:lpstr>
      <vt:lpstr>Direct Addressing (Code Branches)</vt:lpstr>
      <vt:lpstr>Direct Addressing to form a Loop</vt:lpstr>
      <vt:lpstr>Relative Addressing</vt:lpstr>
      <vt:lpstr>Relative Addressing to form a Loop</vt:lpstr>
      <vt:lpstr>Increment Instruction Timing</vt:lpstr>
      <vt:lpstr>Programming the Control Unit</vt:lpstr>
      <vt:lpstr>Step 1: Move contents of data register to data bus</vt:lpstr>
      <vt:lpstr>Step 2: Move contents of data bus to the Complementer</vt:lpstr>
      <vt:lpstr>Step 3: Activate the Complementer logic</vt:lpstr>
      <vt:lpstr>Step 4: Move the contents of the Complementer to the data bus</vt:lpstr>
      <vt:lpstr>Step 5: Move the contents of the data bus to the data register</vt:lpstr>
      <vt:lpstr>Note</vt:lpstr>
      <vt:lpstr>PowerPoint Presentation</vt:lpstr>
      <vt:lpstr>Microprogramming</vt:lpstr>
      <vt:lpstr>Microprogramming (Cont)</vt:lpstr>
      <vt:lpstr>Microprogramming (Cont)</vt:lpstr>
      <vt:lpstr>Microprogramming (Cont)</vt:lpstr>
      <vt:lpstr>Microprogramming (Cont)</vt:lpstr>
      <vt:lpstr>Control Unit Types</vt:lpstr>
      <vt:lpstr>Example: Basic Computer</vt:lpstr>
      <vt:lpstr>Example: Basic Computer Buses</vt:lpstr>
      <vt:lpstr>Instruction Fetch </vt:lpstr>
      <vt:lpstr>Step1: Fetch</vt:lpstr>
      <vt:lpstr>Step 2: Fetch</vt:lpstr>
      <vt:lpstr>Step 3: Fetch</vt:lpstr>
      <vt:lpstr>Basic Instruction Set</vt:lpstr>
      <vt:lpstr>LDA (Load Accumulator)</vt:lpstr>
      <vt:lpstr>Step 1: LDA (Microcode)</vt:lpstr>
      <vt:lpstr>Step 2: LDA (Microcode)</vt:lpstr>
      <vt:lpstr>Step 3: LDA (Microcode)</vt:lpstr>
      <vt:lpstr>Hard Wired Control Unit</vt:lpstr>
      <vt:lpstr>Ring Counter</vt:lpstr>
      <vt:lpstr>D-Type Flip Flops</vt:lpstr>
      <vt:lpstr>Ring Counter Output</vt:lpstr>
      <vt:lpstr>Instruction Fetch Timing</vt:lpstr>
      <vt:lpstr>PowerPoint Presentation</vt:lpstr>
      <vt:lpstr>The logical equations </vt:lpstr>
      <vt:lpstr>Control Matrix for Instruction Fetch</vt:lpstr>
      <vt:lpstr>Hard Wired Instruction Decoder</vt:lpstr>
      <vt:lpstr>Decoding LDA</vt:lpstr>
      <vt:lpstr>Control Matrix for Instruction Fetch and LDA instruction</vt:lpstr>
      <vt:lpstr>Question</vt:lpstr>
      <vt:lpstr>Answer</vt:lpstr>
      <vt:lpstr>Answer</vt:lpstr>
      <vt:lpstr>The full logical equations for the Full Instruction Set </vt:lpstr>
      <vt:lpstr>Hard Wired Control Matrix for Simple CPU</vt:lpstr>
      <vt:lpstr>Microprogramming</vt:lpstr>
      <vt:lpstr>Example</vt:lpstr>
      <vt:lpstr>Note</vt:lpstr>
      <vt:lpstr>CISC</vt:lpstr>
      <vt:lpstr>Advantages of CISC</vt:lpstr>
      <vt:lpstr>Limitations of CISC</vt:lpstr>
      <vt:lpstr>RISC</vt:lpstr>
      <vt:lpstr>Advantages of RISC</vt:lpstr>
      <vt:lpstr>RISC Memory Footprint</vt:lpstr>
      <vt:lpstr>Limitations of RISC</vt:lpstr>
      <vt:lpstr>Instruction Pipeline</vt:lpstr>
      <vt:lpstr>ARM Cortex-M3 Pipeline</vt:lpstr>
      <vt:lpstr>Pipeline Architecture</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123</cp:revision>
  <cp:lastPrinted>2001-06-14T13:58:17Z</cp:lastPrinted>
  <dcterms:created xsi:type="dcterms:W3CDTF">1999-06-25T18:38:26Z</dcterms:created>
  <dcterms:modified xsi:type="dcterms:W3CDTF">2016-10-26T12:46:49Z</dcterms:modified>
</cp:coreProperties>
</file>