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88101" autoAdjust="0"/>
  </p:normalViewPr>
  <p:slideViewPr>
    <p:cSldViewPr snapToGrid="0">
      <p:cViewPr varScale="1">
        <p:scale>
          <a:sx n="55" d="100"/>
          <a:sy n="55" d="100"/>
        </p:scale>
        <p:origin x="1096"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99E9C5-2CDB-4261-B1BA-95A5E015D42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8367703-EA00-4A5F-B015-89BAEFC23083}">
      <dgm:prSet custT="1"/>
      <dgm:spPr/>
      <dgm:t>
        <a:bodyPr/>
        <a:lstStyle/>
        <a:p>
          <a:pPr algn="ctr">
            <a:lnSpc>
              <a:spcPct val="150000"/>
            </a:lnSpc>
          </a:pPr>
          <a:r>
            <a:rPr lang="en-GB" sz="1800" dirty="0">
              <a:latin typeface="Times New Roman" panose="02020603050405020304" pitchFamily="18" charset="0"/>
              <a:cs typeface="Times New Roman" panose="02020603050405020304" pitchFamily="18" charset="0"/>
            </a:rPr>
            <a:t>For business success, an organisational structure is the crucial factor. </a:t>
          </a:r>
          <a:endParaRPr lang="en-US" sz="1800" dirty="0">
            <a:latin typeface="Times New Roman" panose="02020603050405020304" pitchFamily="18" charset="0"/>
            <a:cs typeface="Times New Roman" panose="02020603050405020304" pitchFamily="18" charset="0"/>
          </a:endParaRPr>
        </a:p>
      </dgm:t>
    </dgm:pt>
    <dgm:pt modelId="{6433C0B1-4441-40CA-9B1E-31B68E32B0D6}" type="parTrans" cxnId="{C4241017-2AB9-4627-B2AB-273AF1DCCCD7}">
      <dgm:prSet/>
      <dgm:spPr/>
      <dgm:t>
        <a:bodyPr/>
        <a:lstStyle/>
        <a:p>
          <a:endParaRPr lang="en-US"/>
        </a:p>
      </dgm:t>
    </dgm:pt>
    <dgm:pt modelId="{9F899DFD-4AD2-4537-BEDE-307B1E8BCE26}" type="sibTrans" cxnId="{C4241017-2AB9-4627-B2AB-273AF1DCCCD7}">
      <dgm:prSet/>
      <dgm:spPr/>
      <dgm:t>
        <a:bodyPr/>
        <a:lstStyle/>
        <a:p>
          <a:endParaRPr lang="en-US"/>
        </a:p>
      </dgm:t>
    </dgm:pt>
    <dgm:pt modelId="{CBBDCF0C-649B-4A26-936F-774C609C412A}">
      <dgm:prSet custT="1"/>
      <dgm:spPr/>
      <dgm:t>
        <a:bodyPr/>
        <a:lstStyle/>
        <a:p>
          <a:pPr>
            <a:lnSpc>
              <a:spcPct val="150000"/>
            </a:lnSpc>
          </a:pPr>
          <a:r>
            <a:rPr lang="en-GB" sz="1800" dirty="0">
              <a:latin typeface="Times New Roman" panose="02020603050405020304" pitchFamily="18" charset="0"/>
              <a:cs typeface="Times New Roman" panose="02020603050405020304" pitchFamily="18" charset="0"/>
            </a:rPr>
            <a:t>The employees can be productive, and performance will be optimised if organisations have a clear structure (</a:t>
          </a:r>
          <a:r>
            <a:rPr lang="en-GB" sz="1800" dirty="0" err="1">
              <a:latin typeface="Times New Roman" panose="02020603050405020304" pitchFamily="18" charset="0"/>
              <a:cs typeface="Times New Roman" panose="02020603050405020304" pitchFamily="18" charset="0"/>
            </a:rPr>
            <a:t>SmallBizClub</a:t>
          </a:r>
          <a:r>
            <a:rPr lang="en-GB" sz="1800" dirty="0">
              <a:latin typeface="Times New Roman" panose="02020603050405020304" pitchFamily="18" charset="0"/>
              <a:cs typeface="Times New Roman" panose="02020603050405020304" pitchFamily="18" charset="0"/>
            </a:rPr>
            <a:t>, 2023). </a:t>
          </a:r>
          <a:endParaRPr lang="en-US" sz="1800" dirty="0">
            <a:latin typeface="Times New Roman" panose="02020603050405020304" pitchFamily="18" charset="0"/>
            <a:cs typeface="Times New Roman" panose="02020603050405020304" pitchFamily="18" charset="0"/>
          </a:endParaRPr>
        </a:p>
      </dgm:t>
    </dgm:pt>
    <dgm:pt modelId="{9DA7A485-B1AF-45D0-B2CD-9F72E54EAC5F}" type="parTrans" cxnId="{13BE3D9C-84B2-4774-94FF-2F472CAA04A2}">
      <dgm:prSet/>
      <dgm:spPr/>
      <dgm:t>
        <a:bodyPr/>
        <a:lstStyle/>
        <a:p>
          <a:endParaRPr lang="en-US"/>
        </a:p>
      </dgm:t>
    </dgm:pt>
    <dgm:pt modelId="{B742032E-B48C-4A3D-AF29-F576AEEC980E}" type="sibTrans" cxnId="{13BE3D9C-84B2-4774-94FF-2F472CAA04A2}">
      <dgm:prSet/>
      <dgm:spPr/>
      <dgm:t>
        <a:bodyPr/>
        <a:lstStyle/>
        <a:p>
          <a:endParaRPr lang="en-US"/>
        </a:p>
      </dgm:t>
    </dgm:pt>
    <dgm:pt modelId="{F90974F6-4150-42E8-82FC-01F837A9A790}" type="pres">
      <dgm:prSet presAssocID="{F199E9C5-2CDB-4261-B1BA-95A5E015D421}" presName="root" presStyleCnt="0">
        <dgm:presLayoutVars>
          <dgm:dir/>
          <dgm:resizeHandles val="exact"/>
        </dgm:presLayoutVars>
      </dgm:prSet>
      <dgm:spPr/>
    </dgm:pt>
    <dgm:pt modelId="{F8FAB7D1-EF98-4C79-AB5A-98F8E55A3C4C}" type="pres">
      <dgm:prSet presAssocID="{38367703-EA00-4A5F-B015-89BAEFC23083}" presName="compNode" presStyleCnt="0"/>
      <dgm:spPr/>
    </dgm:pt>
    <dgm:pt modelId="{F0FF5FC6-3D02-4746-8604-8268198BD0E6}" type="pres">
      <dgm:prSet presAssocID="{38367703-EA00-4A5F-B015-89BAEFC2308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BE29A0A2-8D49-4A3F-A6B0-2D470FFA5E56}" type="pres">
      <dgm:prSet presAssocID="{38367703-EA00-4A5F-B015-89BAEFC23083}" presName="spaceRect" presStyleCnt="0"/>
      <dgm:spPr/>
    </dgm:pt>
    <dgm:pt modelId="{ADEADCA2-7109-4416-A708-97D6E1070152}" type="pres">
      <dgm:prSet presAssocID="{38367703-EA00-4A5F-B015-89BAEFC23083}" presName="textRect" presStyleLbl="revTx" presStyleIdx="0" presStyleCnt="2">
        <dgm:presLayoutVars>
          <dgm:chMax val="1"/>
          <dgm:chPref val="1"/>
        </dgm:presLayoutVars>
      </dgm:prSet>
      <dgm:spPr/>
    </dgm:pt>
    <dgm:pt modelId="{423D1532-9980-4A39-A0D9-C8011C3F3CFF}" type="pres">
      <dgm:prSet presAssocID="{9F899DFD-4AD2-4537-BEDE-307B1E8BCE26}" presName="sibTrans" presStyleCnt="0"/>
      <dgm:spPr/>
    </dgm:pt>
    <dgm:pt modelId="{803800B8-4ECE-49FB-88B8-3EC979B53212}" type="pres">
      <dgm:prSet presAssocID="{CBBDCF0C-649B-4A26-936F-774C609C412A}" presName="compNode" presStyleCnt="0"/>
      <dgm:spPr/>
    </dgm:pt>
    <dgm:pt modelId="{CBEC46BA-4D03-4E77-BFDE-B754E4521E63}" type="pres">
      <dgm:prSet presAssocID="{CBBDCF0C-649B-4A26-936F-774C609C412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nching Diagram"/>
        </a:ext>
      </dgm:extLst>
    </dgm:pt>
    <dgm:pt modelId="{3DBAE27C-C2E3-4910-BA56-56E7640DE60D}" type="pres">
      <dgm:prSet presAssocID="{CBBDCF0C-649B-4A26-936F-774C609C412A}" presName="spaceRect" presStyleCnt="0"/>
      <dgm:spPr/>
    </dgm:pt>
    <dgm:pt modelId="{62F1C7C2-4B97-4DFE-AA85-64266124F332}" type="pres">
      <dgm:prSet presAssocID="{CBBDCF0C-649B-4A26-936F-774C609C412A}" presName="textRect" presStyleLbl="revTx" presStyleIdx="1" presStyleCnt="2">
        <dgm:presLayoutVars>
          <dgm:chMax val="1"/>
          <dgm:chPref val="1"/>
        </dgm:presLayoutVars>
      </dgm:prSet>
      <dgm:spPr/>
    </dgm:pt>
  </dgm:ptLst>
  <dgm:cxnLst>
    <dgm:cxn modelId="{BB478F13-67EC-45D7-959F-BDBDC2F9EE01}" type="presOf" srcId="{38367703-EA00-4A5F-B015-89BAEFC23083}" destId="{ADEADCA2-7109-4416-A708-97D6E1070152}" srcOrd="0" destOrd="0" presId="urn:microsoft.com/office/officeart/2018/2/layout/IconLabelList"/>
    <dgm:cxn modelId="{C4241017-2AB9-4627-B2AB-273AF1DCCCD7}" srcId="{F199E9C5-2CDB-4261-B1BA-95A5E015D421}" destId="{38367703-EA00-4A5F-B015-89BAEFC23083}" srcOrd="0" destOrd="0" parTransId="{6433C0B1-4441-40CA-9B1E-31B68E32B0D6}" sibTransId="{9F899DFD-4AD2-4537-BEDE-307B1E8BCE26}"/>
    <dgm:cxn modelId="{13BE3D9C-84B2-4774-94FF-2F472CAA04A2}" srcId="{F199E9C5-2CDB-4261-B1BA-95A5E015D421}" destId="{CBBDCF0C-649B-4A26-936F-774C609C412A}" srcOrd="1" destOrd="0" parTransId="{9DA7A485-B1AF-45D0-B2CD-9F72E54EAC5F}" sibTransId="{B742032E-B48C-4A3D-AF29-F576AEEC980E}"/>
    <dgm:cxn modelId="{763602CD-CF63-4C5C-9825-F158A8AAFC2D}" type="presOf" srcId="{CBBDCF0C-649B-4A26-936F-774C609C412A}" destId="{62F1C7C2-4B97-4DFE-AA85-64266124F332}" srcOrd="0" destOrd="0" presId="urn:microsoft.com/office/officeart/2018/2/layout/IconLabelList"/>
    <dgm:cxn modelId="{3C636EFB-89E5-4682-BBE4-E97B29075137}" type="presOf" srcId="{F199E9C5-2CDB-4261-B1BA-95A5E015D421}" destId="{F90974F6-4150-42E8-82FC-01F837A9A790}" srcOrd="0" destOrd="0" presId="urn:microsoft.com/office/officeart/2018/2/layout/IconLabelList"/>
    <dgm:cxn modelId="{4B755A35-AF78-433A-BB19-08FAFF39CC0F}" type="presParOf" srcId="{F90974F6-4150-42E8-82FC-01F837A9A790}" destId="{F8FAB7D1-EF98-4C79-AB5A-98F8E55A3C4C}" srcOrd="0" destOrd="0" presId="urn:microsoft.com/office/officeart/2018/2/layout/IconLabelList"/>
    <dgm:cxn modelId="{AF068C0C-F62A-4DB0-9D06-F6FB34C44DE6}" type="presParOf" srcId="{F8FAB7D1-EF98-4C79-AB5A-98F8E55A3C4C}" destId="{F0FF5FC6-3D02-4746-8604-8268198BD0E6}" srcOrd="0" destOrd="0" presId="urn:microsoft.com/office/officeart/2018/2/layout/IconLabelList"/>
    <dgm:cxn modelId="{DD3178B8-27F5-4940-ADFB-7D0FD0F0A934}" type="presParOf" srcId="{F8FAB7D1-EF98-4C79-AB5A-98F8E55A3C4C}" destId="{BE29A0A2-8D49-4A3F-A6B0-2D470FFA5E56}" srcOrd="1" destOrd="0" presId="urn:microsoft.com/office/officeart/2018/2/layout/IconLabelList"/>
    <dgm:cxn modelId="{F5BDBA65-8ADB-425B-9453-8579529940E4}" type="presParOf" srcId="{F8FAB7D1-EF98-4C79-AB5A-98F8E55A3C4C}" destId="{ADEADCA2-7109-4416-A708-97D6E1070152}" srcOrd="2" destOrd="0" presId="urn:microsoft.com/office/officeart/2018/2/layout/IconLabelList"/>
    <dgm:cxn modelId="{110744F4-EB6B-4343-91E2-FFDC047015DA}" type="presParOf" srcId="{F90974F6-4150-42E8-82FC-01F837A9A790}" destId="{423D1532-9980-4A39-A0D9-C8011C3F3CFF}" srcOrd="1" destOrd="0" presId="urn:microsoft.com/office/officeart/2018/2/layout/IconLabelList"/>
    <dgm:cxn modelId="{23C04217-9C8B-46B7-A827-D9CDE8339A97}" type="presParOf" srcId="{F90974F6-4150-42E8-82FC-01F837A9A790}" destId="{803800B8-4ECE-49FB-88B8-3EC979B53212}" srcOrd="2" destOrd="0" presId="urn:microsoft.com/office/officeart/2018/2/layout/IconLabelList"/>
    <dgm:cxn modelId="{7159D3B8-F9DD-4A1C-8263-ECAF599D82A1}" type="presParOf" srcId="{803800B8-4ECE-49FB-88B8-3EC979B53212}" destId="{CBEC46BA-4D03-4E77-BFDE-B754E4521E63}" srcOrd="0" destOrd="0" presId="urn:microsoft.com/office/officeart/2018/2/layout/IconLabelList"/>
    <dgm:cxn modelId="{DE909215-706F-4E85-8632-579A6A1E371B}" type="presParOf" srcId="{803800B8-4ECE-49FB-88B8-3EC979B53212}" destId="{3DBAE27C-C2E3-4910-BA56-56E7640DE60D}" srcOrd="1" destOrd="0" presId="urn:microsoft.com/office/officeart/2018/2/layout/IconLabelList"/>
    <dgm:cxn modelId="{691B953B-59BD-43C9-B0A4-4D9589538C20}" type="presParOf" srcId="{803800B8-4ECE-49FB-88B8-3EC979B53212}" destId="{62F1C7C2-4B97-4DFE-AA85-64266124F33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71ACBC-2ECB-4908-96A4-844AFD9C3C33}"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E7D02364-0E6B-4352-9B14-A569264DE0F5}">
      <dgm:prSet custT="1"/>
      <dgm:spPr/>
      <dgm:t>
        <a:bodyPr/>
        <a:lstStyle/>
        <a:p>
          <a:pPr algn="ctr">
            <a:lnSpc>
              <a:spcPct val="150000"/>
            </a:lnSpc>
          </a:pPr>
          <a:r>
            <a:rPr lang="en-GB" sz="3200" dirty="0">
              <a:latin typeface="Times New Roman" panose="02020603050405020304" pitchFamily="18" charset="0"/>
              <a:cs typeface="Times New Roman" panose="02020603050405020304" pitchFamily="18" charset="0"/>
            </a:rPr>
            <a:t>Managers create a positive impact on staff and their families. </a:t>
          </a:r>
          <a:endParaRPr lang="en-US" sz="3200" dirty="0">
            <a:latin typeface="Times New Roman" panose="02020603050405020304" pitchFamily="18" charset="0"/>
            <a:cs typeface="Times New Roman" panose="02020603050405020304" pitchFamily="18" charset="0"/>
          </a:endParaRPr>
        </a:p>
      </dgm:t>
    </dgm:pt>
    <dgm:pt modelId="{B752F5C9-04F4-43CE-8058-C9B75BF930A4}" type="parTrans" cxnId="{54E655DB-EFA4-4DB5-9BD9-6800F42D5EC3}">
      <dgm:prSet/>
      <dgm:spPr/>
      <dgm:t>
        <a:bodyPr/>
        <a:lstStyle/>
        <a:p>
          <a:endParaRPr lang="en-US"/>
        </a:p>
      </dgm:t>
    </dgm:pt>
    <dgm:pt modelId="{4E0EC4ED-2CEE-4B9E-A3F0-3B81C4F375C8}" type="sibTrans" cxnId="{54E655DB-EFA4-4DB5-9BD9-6800F42D5EC3}">
      <dgm:prSet/>
      <dgm:spPr/>
      <dgm:t>
        <a:bodyPr/>
        <a:lstStyle/>
        <a:p>
          <a:endParaRPr lang="en-US"/>
        </a:p>
      </dgm:t>
    </dgm:pt>
    <dgm:pt modelId="{B52E1307-51F9-4248-9B76-F19D5AB66D6A}">
      <dgm:prSet custT="1"/>
      <dgm:spPr/>
      <dgm:t>
        <a:bodyPr/>
        <a:lstStyle/>
        <a:p>
          <a:pPr algn="ctr">
            <a:lnSpc>
              <a:spcPct val="150000"/>
            </a:lnSpc>
          </a:pPr>
          <a:r>
            <a:rPr lang="en-GB" sz="3200" dirty="0">
              <a:latin typeface="Times New Roman" panose="02020603050405020304" pitchFamily="18" charset="0"/>
              <a:cs typeface="Times New Roman" panose="02020603050405020304" pitchFamily="18" charset="0"/>
            </a:rPr>
            <a:t>Even the management motivates staff to participate in charitable contributions. </a:t>
          </a:r>
          <a:endParaRPr lang="en-US" sz="3200" dirty="0">
            <a:latin typeface="Times New Roman" panose="02020603050405020304" pitchFamily="18" charset="0"/>
            <a:cs typeface="Times New Roman" panose="02020603050405020304" pitchFamily="18" charset="0"/>
          </a:endParaRPr>
        </a:p>
      </dgm:t>
    </dgm:pt>
    <dgm:pt modelId="{D38C93E3-5AE2-48DE-9EE6-48FCB4979B26}" type="parTrans" cxnId="{092B9574-1F03-402B-A814-A64AF1A95AEC}">
      <dgm:prSet/>
      <dgm:spPr/>
      <dgm:t>
        <a:bodyPr/>
        <a:lstStyle/>
        <a:p>
          <a:endParaRPr lang="en-US"/>
        </a:p>
      </dgm:t>
    </dgm:pt>
    <dgm:pt modelId="{BF8FE829-E574-4D4A-B9F0-CD2D7AA0F1C5}" type="sibTrans" cxnId="{092B9574-1F03-402B-A814-A64AF1A95AEC}">
      <dgm:prSet/>
      <dgm:spPr/>
      <dgm:t>
        <a:bodyPr/>
        <a:lstStyle/>
        <a:p>
          <a:endParaRPr lang="en-US"/>
        </a:p>
      </dgm:t>
    </dgm:pt>
    <dgm:pt modelId="{8056BB04-3703-40CE-922B-DA1032A8AE69}" type="pres">
      <dgm:prSet presAssocID="{DA71ACBC-2ECB-4908-96A4-844AFD9C3C33}" presName="hierChild1" presStyleCnt="0">
        <dgm:presLayoutVars>
          <dgm:chPref val="1"/>
          <dgm:dir/>
          <dgm:animOne val="branch"/>
          <dgm:animLvl val="lvl"/>
          <dgm:resizeHandles/>
        </dgm:presLayoutVars>
      </dgm:prSet>
      <dgm:spPr/>
    </dgm:pt>
    <dgm:pt modelId="{005497F9-D4AF-4D98-8734-E1620135BB8A}" type="pres">
      <dgm:prSet presAssocID="{E7D02364-0E6B-4352-9B14-A569264DE0F5}" presName="hierRoot1" presStyleCnt="0"/>
      <dgm:spPr/>
    </dgm:pt>
    <dgm:pt modelId="{B8C041CB-7056-4B85-A670-C5B6BA80E0E4}" type="pres">
      <dgm:prSet presAssocID="{E7D02364-0E6B-4352-9B14-A569264DE0F5}" presName="composite" presStyleCnt="0"/>
      <dgm:spPr/>
    </dgm:pt>
    <dgm:pt modelId="{CB66B0EB-4EFF-4DD3-96B1-B2860D548831}" type="pres">
      <dgm:prSet presAssocID="{E7D02364-0E6B-4352-9B14-A569264DE0F5}" presName="background" presStyleLbl="node0" presStyleIdx="0" presStyleCnt="2"/>
      <dgm:spPr/>
    </dgm:pt>
    <dgm:pt modelId="{B5AFA188-1A36-4F19-802B-6952F60F3CDC}" type="pres">
      <dgm:prSet presAssocID="{E7D02364-0E6B-4352-9B14-A569264DE0F5}" presName="text" presStyleLbl="fgAcc0" presStyleIdx="0" presStyleCnt="2">
        <dgm:presLayoutVars>
          <dgm:chPref val="3"/>
        </dgm:presLayoutVars>
      </dgm:prSet>
      <dgm:spPr/>
    </dgm:pt>
    <dgm:pt modelId="{9B0292B6-778A-4829-896F-0545397ABAB3}" type="pres">
      <dgm:prSet presAssocID="{E7D02364-0E6B-4352-9B14-A569264DE0F5}" presName="hierChild2" presStyleCnt="0"/>
      <dgm:spPr/>
    </dgm:pt>
    <dgm:pt modelId="{6877F955-417E-4E9F-8C5B-6855486CDC95}" type="pres">
      <dgm:prSet presAssocID="{B52E1307-51F9-4248-9B76-F19D5AB66D6A}" presName="hierRoot1" presStyleCnt="0"/>
      <dgm:spPr/>
    </dgm:pt>
    <dgm:pt modelId="{2AB32884-23CE-47F6-9A9A-7F7A0207288E}" type="pres">
      <dgm:prSet presAssocID="{B52E1307-51F9-4248-9B76-F19D5AB66D6A}" presName="composite" presStyleCnt="0"/>
      <dgm:spPr/>
    </dgm:pt>
    <dgm:pt modelId="{95B7D3AB-D9B8-4952-AC18-A4A9981A3800}" type="pres">
      <dgm:prSet presAssocID="{B52E1307-51F9-4248-9B76-F19D5AB66D6A}" presName="background" presStyleLbl="node0" presStyleIdx="1" presStyleCnt="2"/>
      <dgm:spPr/>
    </dgm:pt>
    <dgm:pt modelId="{53F8C5EC-7514-465C-8F85-5B5BC99197E5}" type="pres">
      <dgm:prSet presAssocID="{B52E1307-51F9-4248-9B76-F19D5AB66D6A}" presName="text" presStyleLbl="fgAcc0" presStyleIdx="1" presStyleCnt="2">
        <dgm:presLayoutVars>
          <dgm:chPref val="3"/>
        </dgm:presLayoutVars>
      </dgm:prSet>
      <dgm:spPr/>
    </dgm:pt>
    <dgm:pt modelId="{88E1AB0C-A268-4477-A9E1-1865622EDD7C}" type="pres">
      <dgm:prSet presAssocID="{B52E1307-51F9-4248-9B76-F19D5AB66D6A}" presName="hierChild2" presStyleCnt="0"/>
      <dgm:spPr/>
    </dgm:pt>
  </dgm:ptLst>
  <dgm:cxnLst>
    <dgm:cxn modelId="{2A8A2E07-FE8A-42C4-9A55-FFEA7562B128}" type="presOf" srcId="{B52E1307-51F9-4248-9B76-F19D5AB66D6A}" destId="{53F8C5EC-7514-465C-8F85-5B5BC99197E5}" srcOrd="0" destOrd="0" presId="urn:microsoft.com/office/officeart/2005/8/layout/hierarchy1"/>
    <dgm:cxn modelId="{4A593269-2C2C-4A73-BF87-EF161751E88F}" type="presOf" srcId="{DA71ACBC-2ECB-4908-96A4-844AFD9C3C33}" destId="{8056BB04-3703-40CE-922B-DA1032A8AE69}" srcOrd="0" destOrd="0" presId="urn:microsoft.com/office/officeart/2005/8/layout/hierarchy1"/>
    <dgm:cxn modelId="{092B9574-1F03-402B-A814-A64AF1A95AEC}" srcId="{DA71ACBC-2ECB-4908-96A4-844AFD9C3C33}" destId="{B52E1307-51F9-4248-9B76-F19D5AB66D6A}" srcOrd="1" destOrd="0" parTransId="{D38C93E3-5AE2-48DE-9EE6-48FCB4979B26}" sibTransId="{BF8FE829-E574-4D4A-B9F0-CD2D7AA0F1C5}"/>
    <dgm:cxn modelId="{54E655DB-EFA4-4DB5-9BD9-6800F42D5EC3}" srcId="{DA71ACBC-2ECB-4908-96A4-844AFD9C3C33}" destId="{E7D02364-0E6B-4352-9B14-A569264DE0F5}" srcOrd="0" destOrd="0" parTransId="{B752F5C9-04F4-43CE-8058-C9B75BF930A4}" sibTransId="{4E0EC4ED-2CEE-4B9E-A3F0-3B81C4F375C8}"/>
    <dgm:cxn modelId="{904699E4-15C1-40D4-8400-BAC3AED2303B}" type="presOf" srcId="{E7D02364-0E6B-4352-9B14-A569264DE0F5}" destId="{B5AFA188-1A36-4F19-802B-6952F60F3CDC}" srcOrd="0" destOrd="0" presId="urn:microsoft.com/office/officeart/2005/8/layout/hierarchy1"/>
    <dgm:cxn modelId="{682B7D8C-1C3D-416D-AB5E-9A928F589227}" type="presParOf" srcId="{8056BB04-3703-40CE-922B-DA1032A8AE69}" destId="{005497F9-D4AF-4D98-8734-E1620135BB8A}" srcOrd="0" destOrd="0" presId="urn:microsoft.com/office/officeart/2005/8/layout/hierarchy1"/>
    <dgm:cxn modelId="{9D38DB0D-06BC-4993-A63A-94664AF198ED}" type="presParOf" srcId="{005497F9-D4AF-4D98-8734-E1620135BB8A}" destId="{B8C041CB-7056-4B85-A670-C5B6BA80E0E4}" srcOrd="0" destOrd="0" presId="urn:microsoft.com/office/officeart/2005/8/layout/hierarchy1"/>
    <dgm:cxn modelId="{D41DF65D-8B3D-49A7-9B0D-A7484DB697AE}" type="presParOf" srcId="{B8C041CB-7056-4B85-A670-C5B6BA80E0E4}" destId="{CB66B0EB-4EFF-4DD3-96B1-B2860D548831}" srcOrd="0" destOrd="0" presId="urn:microsoft.com/office/officeart/2005/8/layout/hierarchy1"/>
    <dgm:cxn modelId="{44080961-1792-45E4-B653-7D2640EDE483}" type="presParOf" srcId="{B8C041CB-7056-4B85-A670-C5B6BA80E0E4}" destId="{B5AFA188-1A36-4F19-802B-6952F60F3CDC}" srcOrd="1" destOrd="0" presId="urn:microsoft.com/office/officeart/2005/8/layout/hierarchy1"/>
    <dgm:cxn modelId="{EBFEEE28-09D6-4DED-B352-457143D9340B}" type="presParOf" srcId="{005497F9-D4AF-4D98-8734-E1620135BB8A}" destId="{9B0292B6-778A-4829-896F-0545397ABAB3}" srcOrd="1" destOrd="0" presId="urn:microsoft.com/office/officeart/2005/8/layout/hierarchy1"/>
    <dgm:cxn modelId="{3DBF982C-614D-4CC7-A842-47C011CD77FE}" type="presParOf" srcId="{8056BB04-3703-40CE-922B-DA1032A8AE69}" destId="{6877F955-417E-4E9F-8C5B-6855486CDC95}" srcOrd="1" destOrd="0" presId="urn:microsoft.com/office/officeart/2005/8/layout/hierarchy1"/>
    <dgm:cxn modelId="{03F33C51-8E26-43F0-A880-002E1C84C59C}" type="presParOf" srcId="{6877F955-417E-4E9F-8C5B-6855486CDC95}" destId="{2AB32884-23CE-47F6-9A9A-7F7A0207288E}" srcOrd="0" destOrd="0" presId="urn:microsoft.com/office/officeart/2005/8/layout/hierarchy1"/>
    <dgm:cxn modelId="{57D72445-03AE-40C1-9351-2C9BE1B11C05}" type="presParOf" srcId="{2AB32884-23CE-47F6-9A9A-7F7A0207288E}" destId="{95B7D3AB-D9B8-4952-AC18-A4A9981A3800}" srcOrd="0" destOrd="0" presId="urn:microsoft.com/office/officeart/2005/8/layout/hierarchy1"/>
    <dgm:cxn modelId="{90728319-A146-42AD-90FE-4EF22B9CB627}" type="presParOf" srcId="{2AB32884-23CE-47F6-9A9A-7F7A0207288E}" destId="{53F8C5EC-7514-465C-8F85-5B5BC99197E5}" srcOrd="1" destOrd="0" presId="urn:microsoft.com/office/officeart/2005/8/layout/hierarchy1"/>
    <dgm:cxn modelId="{1AEAA002-A45B-46EF-BF2C-B76A345B84AD}" type="presParOf" srcId="{6877F955-417E-4E9F-8C5B-6855486CDC95}" destId="{88E1AB0C-A268-4477-A9E1-1865622EDD7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F5FC6-3D02-4746-8604-8268198BD0E6}">
      <dsp:nvSpPr>
        <dsp:cNvPr id="0" name=""/>
        <dsp:cNvSpPr/>
      </dsp:nvSpPr>
      <dsp:spPr>
        <a:xfrm>
          <a:off x="1747800" y="36331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EADCA2-7109-4416-A708-97D6E1070152}">
      <dsp:nvSpPr>
        <dsp:cNvPr id="0" name=""/>
        <dsp:cNvSpPr/>
      </dsp:nvSpPr>
      <dsp:spPr>
        <a:xfrm>
          <a:off x="559800" y="2851066"/>
          <a:ext cx="4320000" cy="1136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5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For business success, an organisational structure is the crucial factor. </a:t>
          </a:r>
          <a:endParaRPr lang="en-US" sz="1800" kern="1200" dirty="0">
            <a:latin typeface="Times New Roman" panose="02020603050405020304" pitchFamily="18" charset="0"/>
            <a:cs typeface="Times New Roman" panose="02020603050405020304" pitchFamily="18" charset="0"/>
          </a:endParaRPr>
        </a:p>
      </dsp:txBody>
      <dsp:txXfrm>
        <a:off x="559800" y="2851066"/>
        <a:ext cx="4320000" cy="1136953"/>
      </dsp:txXfrm>
    </dsp:sp>
    <dsp:sp modelId="{CBEC46BA-4D03-4E77-BFDE-B754E4521E63}">
      <dsp:nvSpPr>
        <dsp:cNvPr id="0" name=""/>
        <dsp:cNvSpPr/>
      </dsp:nvSpPr>
      <dsp:spPr>
        <a:xfrm>
          <a:off x="6823800" y="36331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F1C7C2-4B97-4DFE-AA85-64266124F332}">
      <dsp:nvSpPr>
        <dsp:cNvPr id="0" name=""/>
        <dsp:cNvSpPr/>
      </dsp:nvSpPr>
      <dsp:spPr>
        <a:xfrm>
          <a:off x="5635800" y="2851066"/>
          <a:ext cx="4320000" cy="1136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5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The employees can be productive, and performance will be optimised if organisations have a clear structure (</a:t>
          </a:r>
          <a:r>
            <a:rPr lang="en-GB" sz="1800" kern="1200" dirty="0" err="1">
              <a:latin typeface="Times New Roman" panose="02020603050405020304" pitchFamily="18" charset="0"/>
              <a:cs typeface="Times New Roman" panose="02020603050405020304" pitchFamily="18" charset="0"/>
            </a:rPr>
            <a:t>SmallBizClub</a:t>
          </a:r>
          <a:r>
            <a:rPr lang="en-GB" sz="1800" kern="1200" dirty="0">
              <a:latin typeface="Times New Roman" panose="02020603050405020304" pitchFamily="18" charset="0"/>
              <a:cs typeface="Times New Roman" panose="02020603050405020304" pitchFamily="18" charset="0"/>
            </a:rPr>
            <a:t>, 2023). </a:t>
          </a:r>
          <a:endParaRPr lang="en-US" sz="1800" kern="1200" dirty="0">
            <a:latin typeface="Times New Roman" panose="02020603050405020304" pitchFamily="18" charset="0"/>
            <a:cs typeface="Times New Roman" panose="02020603050405020304" pitchFamily="18" charset="0"/>
          </a:endParaRPr>
        </a:p>
      </dsp:txBody>
      <dsp:txXfrm>
        <a:off x="5635800" y="2851066"/>
        <a:ext cx="4320000" cy="11369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66B0EB-4EFF-4DD3-96B1-B2860D548831}">
      <dsp:nvSpPr>
        <dsp:cNvPr id="0" name=""/>
        <dsp:cNvSpPr/>
      </dsp:nvSpPr>
      <dsp:spPr>
        <a:xfrm>
          <a:off x="1333" y="110983"/>
          <a:ext cx="4682211" cy="29732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AFA188-1A36-4F19-802B-6952F60F3CDC}">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150000"/>
            </a:lnSpc>
            <a:spcBef>
              <a:spcPct val="0"/>
            </a:spcBef>
            <a:spcAft>
              <a:spcPct val="35000"/>
            </a:spcAft>
            <a:buNone/>
          </a:pPr>
          <a:r>
            <a:rPr lang="en-GB" sz="3200" kern="1200" dirty="0">
              <a:latin typeface="Times New Roman" panose="02020603050405020304" pitchFamily="18" charset="0"/>
              <a:cs typeface="Times New Roman" panose="02020603050405020304" pitchFamily="18" charset="0"/>
            </a:rPr>
            <a:t>Managers create a positive impact on staff and their families. </a:t>
          </a:r>
          <a:endParaRPr lang="en-US" sz="3200" kern="1200" dirty="0">
            <a:latin typeface="Times New Roman" panose="02020603050405020304" pitchFamily="18" charset="0"/>
            <a:cs typeface="Times New Roman" panose="02020603050405020304" pitchFamily="18" charset="0"/>
          </a:endParaRPr>
        </a:p>
      </dsp:txBody>
      <dsp:txXfrm>
        <a:off x="608661" y="692298"/>
        <a:ext cx="4508047" cy="2799040"/>
      </dsp:txXfrm>
    </dsp:sp>
    <dsp:sp modelId="{95B7D3AB-D9B8-4952-AC18-A4A9981A3800}">
      <dsp:nvSpPr>
        <dsp:cNvPr id="0" name=""/>
        <dsp:cNvSpPr/>
      </dsp:nvSpPr>
      <dsp:spPr>
        <a:xfrm>
          <a:off x="5724037" y="110983"/>
          <a:ext cx="4682211" cy="29732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F8C5EC-7514-465C-8F85-5B5BC99197E5}">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150000"/>
            </a:lnSpc>
            <a:spcBef>
              <a:spcPct val="0"/>
            </a:spcBef>
            <a:spcAft>
              <a:spcPct val="35000"/>
            </a:spcAft>
            <a:buNone/>
          </a:pPr>
          <a:r>
            <a:rPr lang="en-GB" sz="3200" kern="1200" dirty="0">
              <a:latin typeface="Times New Roman" panose="02020603050405020304" pitchFamily="18" charset="0"/>
              <a:cs typeface="Times New Roman" panose="02020603050405020304" pitchFamily="18" charset="0"/>
            </a:rPr>
            <a:t>Even the management motivates staff to participate in charitable contributions. </a:t>
          </a:r>
          <a:endParaRPr lang="en-US" sz="3200" kern="1200" dirty="0">
            <a:latin typeface="Times New Roman" panose="02020603050405020304" pitchFamily="18" charset="0"/>
            <a:cs typeface="Times New Roman" panose="02020603050405020304" pitchFamily="18" charset="0"/>
          </a:endParaRPr>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28AA3-5DB2-461B-BC65-5F76AA664878}" type="datetimeFigureOut">
              <a:rPr lang="en-US" smtClean="0"/>
              <a:t>7/25/2023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C758CF-5B3C-48E4-A93E-8EBFAEE07CD2}" type="slidenum">
              <a:rPr lang="en-US" smtClean="0"/>
              <a:t>‹#›</a:t>
            </a:fld>
            <a:endParaRPr lang="en-US"/>
          </a:p>
        </p:txBody>
      </p:sp>
    </p:spTree>
    <p:extLst>
      <p:ext uri="{BB962C8B-B14F-4D97-AF65-F5344CB8AC3E}">
        <p14:creationId xmlns:p14="http://schemas.microsoft.com/office/powerpoint/2010/main" val="1840227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AC758CF-5B3C-48E4-A93E-8EBFAEE07CD2}" type="slidenum">
              <a:rPr lang="en-US" smtClean="0"/>
              <a:t>1</a:t>
            </a:fld>
            <a:endParaRPr lang="en-US"/>
          </a:p>
        </p:txBody>
      </p:sp>
    </p:spTree>
    <p:extLst>
      <p:ext uri="{BB962C8B-B14F-4D97-AF65-F5344CB8AC3E}">
        <p14:creationId xmlns:p14="http://schemas.microsoft.com/office/powerpoint/2010/main" val="3251799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The purpose of the presentation is to discuss Apple UK’s background, rivalry and performance. The entire discussion will be done based on the performance of Apple in the UK.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2</a:t>
            </a:fld>
            <a:endParaRPr lang="en-US"/>
          </a:p>
        </p:txBody>
      </p:sp>
    </p:spTree>
    <p:extLst>
      <p:ext uri="{BB962C8B-B14F-4D97-AF65-F5344CB8AC3E}">
        <p14:creationId xmlns:p14="http://schemas.microsoft.com/office/powerpoint/2010/main" val="3995747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Apple is known as a highly valuable brand across the globe and is considered a Big Five tech firm. Apple UK is shifting the UK headquarters to the power station in Battersea. This is the iconic building in the middle of a $10 billion regeneration project in Southwest London. The organisation is moving into the former boiler house which was a functioning coal-fired power station in the past, decommissioned in the year of 1983. Apple operates as a UK subsidiary and offers operating system software, multimedia, 3rd party software and hardware, wireless networking equipment and Apple TV. The organisation sells TV shows, movies and music via iTunes services and provides a subscription service in music called Apple Music. Apple UK markets to corporate customers, education, consumer and government. This sells the products from retail stores chain and directly online. Besides 40 retail stores in the UK, the organisation sells its product through electronics resellers, distributors and retailers. In Apple UK, the name of the director is Peter Ronald </a:t>
            </a:r>
            <a:r>
              <a:rPr lang="en-GB" sz="1400" dirty="0" err="1">
                <a:effectLst/>
                <a:latin typeface="Times New Roman" panose="02020603050405020304" pitchFamily="18" charset="0"/>
                <a:ea typeface="Times" panose="02020603050405020304" pitchFamily="18" charset="0"/>
                <a:cs typeface="Times New Roman" panose="02020603050405020304" pitchFamily="18" charset="0"/>
              </a:rPr>
              <a:t>Denwood</a:t>
            </a:r>
            <a:r>
              <a:rPr lang="en-GB" sz="1400" dirty="0">
                <a:effectLst/>
                <a:latin typeface="Times New Roman" panose="02020603050405020304" pitchFamily="18" charset="0"/>
                <a:ea typeface="Times" panose="02020603050405020304" pitchFamily="18" charset="0"/>
                <a:cs typeface="Times New Roman" panose="02020603050405020304" pitchFamily="18" charset="0"/>
              </a:rPr>
              <a:t> (</a:t>
            </a:r>
            <a:r>
              <a:rPr lang="en-GB" sz="1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Bradstreet, 2023)</a:t>
            </a:r>
            <a:r>
              <a:rPr lang="en-GB" sz="1400"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3</a:t>
            </a:fld>
            <a:endParaRPr lang="en-US"/>
          </a:p>
        </p:txBody>
      </p:sp>
    </p:spTree>
    <p:extLst>
      <p:ext uri="{BB962C8B-B14F-4D97-AF65-F5344CB8AC3E}">
        <p14:creationId xmlns:p14="http://schemas.microsoft.com/office/powerpoint/2010/main" val="1421672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The net sale of Apple in Europe in 2022 exceeded 95 million USD. In the UK, there are the biggest number of stores in different regions. There are a total of 39 stores available in the UK. iPhone 12 Pro and iPhone 12 were highly well-known iPhone models in the past quarter of 2022 in the UK market. For this reason, Apple UK is ahead of Samsung and its models. iOS is the mobile operating system of Apple that accounted for more than 50% market share in the UK mobile operating system and especially the iOS version was applied for maximum time. As the tablet computer market leader, iPad plays a vital role in the ecosystem of Apple, contributing to nearly 8% of the total revenue of Apple in 2023's initial year. Apple iOS in the UK has recorded the largest share in the tablet operating system, with more than 57%. This is more than the 3rd of the population who owned an iPad this year. Windows by contrast held the lead in the desktop operating system market, with macOS with 23% ranking second in the market. In 2022, this is reflected in minimum percentages of households owning the desktop </a:t>
            </a:r>
            <a:r>
              <a:rPr lang="en-GB" sz="1400" dirty="0" err="1">
                <a:effectLst/>
                <a:latin typeface="Times New Roman" panose="02020603050405020304" pitchFamily="18" charset="0"/>
                <a:ea typeface="Times" panose="02020603050405020304" pitchFamily="18" charset="0"/>
                <a:cs typeface="Times New Roman" panose="02020603050405020304" pitchFamily="18" charset="0"/>
              </a:rPr>
              <a:t>MacPC</a:t>
            </a:r>
            <a:r>
              <a:rPr lang="en-GB" sz="1400" dirty="0">
                <a:effectLst/>
                <a:latin typeface="Times New Roman" panose="02020603050405020304" pitchFamily="18" charset="0"/>
                <a:ea typeface="Times" panose="02020603050405020304" pitchFamily="18" charset="0"/>
                <a:cs typeface="Times New Roman" panose="02020603050405020304" pitchFamily="18" charset="0"/>
              </a:rPr>
              <a:t>. In the UK products Apple UK are popular such as Macs, iPads, iPhones, smartwatches, Apple headphones, smart speakers and many more (</a:t>
            </a:r>
            <a:r>
              <a:rPr lang="en-GB" sz="1400" dirty="0" err="1">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Laricchia</a:t>
            </a:r>
            <a:r>
              <a:rPr lang="en-GB" sz="1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2023)</a:t>
            </a:r>
            <a:r>
              <a:rPr lang="en-GB" sz="1400"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4</a:t>
            </a:fld>
            <a:endParaRPr lang="en-US"/>
          </a:p>
        </p:txBody>
      </p:sp>
    </p:spTree>
    <p:extLst>
      <p:ext uri="{BB962C8B-B14F-4D97-AF65-F5344CB8AC3E}">
        <p14:creationId xmlns:p14="http://schemas.microsoft.com/office/powerpoint/2010/main" val="3793659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The major rivals of Apple UK are Samsung, Google, Xiaomi, Motorola and Huawei. Samsung is the biggest rival of Apple. However, Apple in the UK has a market share of 52.05% which makes them the market leader (</a:t>
            </a:r>
            <a:r>
              <a:rPr lang="en-GB" sz="1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Rahman, 2023)</a:t>
            </a:r>
            <a:r>
              <a:rPr lang="en-GB" sz="1400"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5</a:t>
            </a:fld>
            <a:endParaRPr lang="en-US"/>
          </a:p>
        </p:txBody>
      </p:sp>
    </p:spTree>
    <p:extLst>
      <p:ext uri="{BB962C8B-B14F-4D97-AF65-F5344CB8AC3E}">
        <p14:creationId xmlns:p14="http://schemas.microsoft.com/office/powerpoint/2010/main" val="401418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The organisational structure mainly improves operational efficiency by offering clarity to the staff at every organisational level. The term 'organisational structure' is the system which outlines the way specific activities are instructed based on achieving the organisational objectives. The activities may include responsibilities, roles and rules. It is considered as a method through which the workflow by the firm allows the group to work effectively within individual functions for managing the tasks (</a:t>
            </a:r>
            <a:r>
              <a:rPr lang="en-GB" sz="1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SHRM, 2022)</a:t>
            </a:r>
            <a:r>
              <a:rPr lang="en-GB" sz="1400"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6</a:t>
            </a:fld>
            <a:endParaRPr lang="en-US"/>
          </a:p>
        </p:txBody>
      </p:sp>
    </p:spTree>
    <p:extLst>
      <p:ext uri="{BB962C8B-B14F-4D97-AF65-F5344CB8AC3E}">
        <p14:creationId xmlns:p14="http://schemas.microsoft.com/office/powerpoint/2010/main" val="666257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On the other hand, organisational performance is highly affected through both external and internal environments. External environmental factors are political, social and cultural aspects, government support and policies that are influencing organisational performance. Internal environmental factors are technical, human resource, marketing, production and financial influence the performance of the organisation. The performance of an organisation is measured based on objectives or goals that have been set out through organisational management. Performances are measured by the production performance of the organisation, marketing, financial and shareholders performance.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7</a:t>
            </a:fld>
            <a:endParaRPr lang="en-US"/>
          </a:p>
        </p:txBody>
      </p:sp>
    </p:spTree>
    <p:extLst>
      <p:ext uri="{BB962C8B-B14F-4D97-AF65-F5344CB8AC3E}">
        <p14:creationId xmlns:p14="http://schemas.microsoft.com/office/powerpoint/2010/main" val="20986211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The organisational structure is a vital factor to identify the entire business's success. The well-defined and clear structure may ensure groups are productive and the performance is effectively optimised. The organisations via considering the factors may build an effective structure which can support the long-term objectives. By paying attention to this structure, the departments may work by focusing energy and time on the productive tasks, like well-oiled machines (</a:t>
            </a:r>
            <a:r>
              <a:rPr lang="en-GB" sz="1400" dirty="0" err="1">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SmallBizClub</a:t>
            </a:r>
            <a:r>
              <a:rPr lang="en-GB" sz="1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2023)</a:t>
            </a:r>
            <a:r>
              <a:rPr lang="en-GB" sz="1400"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8</a:t>
            </a:fld>
            <a:endParaRPr lang="en-US"/>
          </a:p>
        </p:txBody>
      </p:sp>
    </p:spTree>
    <p:extLst>
      <p:ext uri="{BB962C8B-B14F-4D97-AF65-F5344CB8AC3E}">
        <p14:creationId xmlns:p14="http://schemas.microsoft.com/office/powerpoint/2010/main" val="1405571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Apple UK uses a hierarchical organisational structure where Tim Cook is the CEO. Under him, there are 4 teams such as Senior Vice Presidents, Vice Presidents, Chief Operating Officer and Chief Design Officer. This structure offers major benefits like senior management’s tight control over every business aspect. Promotional opportunities in this structure motivate staff to perform effectively and have clear responsibility and authority levels. Apple UK operates the business through the network partners where maximum business contracts are done from Hon Hai Precision Technology of Taiwan (</a:t>
            </a:r>
            <a:r>
              <a:rPr lang="en-GB" sz="1400" dirty="0" err="1">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Heracleous</a:t>
            </a:r>
            <a:r>
              <a:rPr lang="en-GB" sz="1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2013)</a:t>
            </a:r>
            <a:r>
              <a:rPr lang="en-GB" sz="1400" dirty="0">
                <a:effectLst/>
                <a:latin typeface="Times New Roman" panose="02020603050405020304" pitchFamily="18" charset="0"/>
                <a:ea typeface="Times" panose="02020603050405020304" pitchFamily="18" charset="0"/>
                <a:cs typeface="Times New Roman" panose="02020603050405020304" pitchFamily="18" charset="0"/>
              </a:rPr>
              <a:t>. Apple maintains an organic structure however, several departments such as Sales, Operations and Retail are following mechanistic characteristics with centralisation, where decisions are gathered by senior VPs, VPs or the CEO. However, the structure has negative relation in terms of business flexibility which can create difficulty to operate in the international marketplace. In this case, a hierarchical structure can make different departments less effective while communicating with each other (</a:t>
            </a:r>
            <a:r>
              <a:rPr lang="en-GB" sz="1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Dudovskiy, 2023)</a:t>
            </a:r>
            <a:r>
              <a:rPr lang="en-GB" sz="1400"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9</a:t>
            </a:fld>
            <a:endParaRPr lang="en-US"/>
          </a:p>
        </p:txBody>
      </p:sp>
    </p:spTree>
    <p:extLst>
      <p:ext uri="{BB962C8B-B14F-4D97-AF65-F5344CB8AC3E}">
        <p14:creationId xmlns:p14="http://schemas.microsoft.com/office/powerpoint/2010/main" val="41602452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Two major skills managers are required to operate in Apple stores or companies are decision-making and prioritisation skills. The written and verbal communication skills are required to handle the customers effectively in Apple UK. The management has to be flexible while operating in Apple UK. Managers in Apple UK need to drive the customer experiences by developing the team. Even the management has to be diplomatic to manage the several commitments to staff, operations and customers. They have to adapt to issues while staying calm in the retail environment that is constantly changing (</a:t>
            </a:r>
            <a:r>
              <a:rPr lang="en-GB" sz="1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My-Manager, 2023)</a:t>
            </a:r>
            <a:r>
              <a:rPr lang="en-GB" sz="1400"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10</a:t>
            </a:fld>
            <a:endParaRPr lang="en-US"/>
          </a:p>
        </p:txBody>
      </p:sp>
    </p:spTree>
    <p:extLst>
      <p:ext uri="{BB962C8B-B14F-4D97-AF65-F5344CB8AC3E}">
        <p14:creationId xmlns:p14="http://schemas.microsoft.com/office/powerpoint/2010/main" val="15621273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The managers to effectively operate in Apple stores must have cross-industry experience. Even managers are responsible to inspire their group members to build ownership opportunities for the customers on the sales floor. They guide talents which offer technical training and support, at the time of working in the partnership with a business group. They can oversee operations like visual and inventory merchandising. They actively build the groups including developing, training and hiring group members in every discipline and many more (My-Manager, 2023).</a:t>
            </a:r>
          </a:p>
        </p:txBody>
      </p:sp>
      <p:sp>
        <p:nvSpPr>
          <p:cNvPr id="4" name="Slide Number Placeholder 3"/>
          <p:cNvSpPr>
            <a:spLocks noGrp="1"/>
          </p:cNvSpPr>
          <p:nvPr>
            <p:ph type="sldNum" sz="quarter" idx="5"/>
          </p:nvPr>
        </p:nvSpPr>
        <p:spPr/>
        <p:txBody>
          <a:bodyPr/>
          <a:lstStyle/>
          <a:p>
            <a:fld id="{FAC758CF-5B3C-48E4-A93E-8EBFAEE07CD2}" type="slidenum">
              <a:rPr lang="en-US" smtClean="0"/>
              <a:t>11</a:t>
            </a:fld>
            <a:endParaRPr lang="en-US"/>
          </a:p>
        </p:txBody>
      </p:sp>
    </p:spTree>
    <p:extLst>
      <p:ext uri="{BB962C8B-B14F-4D97-AF65-F5344CB8AC3E}">
        <p14:creationId xmlns:p14="http://schemas.microsoft.com/office/powerpoint/2010/main" val="9486893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Managers create a positive impact on Apple stores by supporting staff and the well-being of their families in a meaningful manner. The employees may take benefit from the wellness and health resources along with time-away programmes. Even Apple management can encourage teams in charitable contributions, continue their education and offer special staff pricing on the Apple items.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12</a:t>
            </a:fld>
            <a:endParaRPr lang="en-US"/>
          </a:p>
        </p:txBody>
      </p:sp>
    </p:spTree>
    <p:extLst>
      <p:ext uri="{BB962C8B-B14F-4D97-AF65-F5344CB8AC3E}">
        <p14:creationId xmlns:p14="http://schemas.microsoft.com/office/powerpoint/2010/main" val="42409336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Effective management systems of Apple UK help to boost their performance around the entire operation of suppliers, benefiting the people beyond the business of Apple with the suppliers. Even the management performance creates broad differentiation where Apple UK can stand out in the UK market.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13</a:t>
            </a:fld>
            <a:endParaRPr lang="en-US"/>
          </a:p>
        </p:txBody>
      </p:sp>
    </p:spTree>
    <p:extLst>
      <p:ext uri="{BB962C8B-B14F-4D97-AF65-F5344CB8AC3E}">
        <p14:creationId xmlns:p14="http://schemas.microsoft.com/office/powerpoint/2010/main" val="33142613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The core leadership theories organisation mainly apply are Trait Theories, Contingency Theories, Behavioural Theories and Influence and Power Theories. Trait theory mainly explains person types that make a good leader whereas contingency theory states about ways situations influence an effective leadership. The behavioural theories state things good leaders do and influence and power theories state the source of the power of the leaders (</a:t>
            </a:r>
            <a:r>
              <a:rPr lang="en-GB" sz="1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Glance, 2019)</a:t>
            </a:r>
            <a:r>
              <a:rPr lang="en-GB" sz="1400"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14</a:t>
            </a:fld>
            <a:endParaRPr lang="en-US"/>
          </a:p>
        </p:txBody>
      </p:sp>
    </p:spTree>
    <p:extLst>
      <p:ext uri="{BB962C8B-B14F-4D97-AF65-F5344CB8AC3E}">
        <p14:creationId xmlns:p14="http://schemas.microsoft.com/office/powerpoint/2010/main" val="18085709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Apple stores in the UK follow various leadership theories based on the situation. Trait theories and contingency theories are two common theories applied to every store of Apple since Steve Jobs. All these theories effectively support Apple to expand and offer customers the effective products they require.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15</a:t>
            </a:fld>
            <a:endParaRPr lang="en-US"/>
          </a:p>
        </p:txBody>
      </p:sp>
    </p:spTree>
    <p:extLst>
      <p:ext uri="{BB962C8B-B14F-4D97-AF65-F5344CB8AC3E}">
        <p14:creationId xmlns:p14="http://schemas.microsoft.com/office/powerpoint/2010/main" val="790495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This theory helps the readers to understand the leadership style of Steve Jobs. This theory highlights the personality and traits of Steve Jobs which every management of the Apple Store is required to follow for the success. Like Steve Jobs, Apple UK leaders must convert all the traits like negative ones into positive ones. This can be obsessiveness and perfectionism (</a:t>
            </a:r>
            <a:r>
              <a:rPr lang="en-GB" sz="1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Glance, 2019)</a:t>
            </a:r>
            <a:r>
              <a:rPr lang="en-GB" sz="1400"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16</a:t>
            </a:fld>
            <a:endParaRPr lang="en-US"/>
          </a:p>
        </p:txBody>
      </p:sp>
    </p:spTree>
    <p:extLst>
      <p:ext uri="{BB962C8B-B14F-4D97-AF65-F5344CB8AC3E}">
        <p14:creationId xmlns:p14="http://schemas.microsoft.com/office/powerpoint/2010/main" val="21945277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This theory also helps readers to understand Steve Jobs' leadership style. It is determined that Steve Jobs always prefers creative and unstructured tasks and for him, leaders should be task oriented. Apple stores in the UK have to follow this theory to effectively handle the customers and fulfil their requirements. Leaders of these stores can push for perfection in task completion. This can boost the performance and revenue of Apple stores and can innovate in a consistent manner.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17</a:t>
            </a:fld>
            <a:endParaRPr lang="en-US"/>
          </a:p>
        </p:txBody>
      </p:sp>
    </p:spTree>
    <p:extLst>
      <p:ext uri="{BB962C8B-B14F-4D97-AF65-F5344CB8AC3E}">
        <p14:creationId xmlns:p14="http://schemas.microsoft.com/office/powerpoint/2010/main" val="22294519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Various factors influence team behaviours such as group size, similarities of values and attitudes, management behaviour, location, time and many more. All these factors help to better the communication process and respect the opinions of the fellow staff. These factors increase cooperation for organisational benefits.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18</a:t>
            </a:fld>
            <a:endParaRPr lang="en-US"/>
          </a:p>
        </p:txBody>
      </p:sp>
    </p:spTree>
    <p:extLst>
      <p:ext uri="{BB962C8B-B14F-4D97-AF65-F5344CB8AC3E}">
        <p14:creationId xmlns:p14="http://schemas.microsoft.com/office/powerpoint/2010/main" val="33074381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Apple UK management influences team behaviours by focusing on diversity and inclusion. Apple stores in different regions in the UK focus on developing a culture where all the people belong. The purpose is innovation, and a highly diverse culture can progress to a better world (</a:t>
            </a:r>
            <a:r>
              <a:rPr lang="en-GB" sz="1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Diversity, 2023)</a:t>
            </a:r>
            <a:r>
              <a:rPr lang="en-GB" sz="1400"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19</a:t>
            </a:fld>
            <a:endParaRPr lang="en-US"/>
          </a:p>
        </p:txBody>
      </p:sp>
    </p:spTree>
    <p:extLst>
      <p:ext uri="{BB962C8B-B14F-4D97-AF65-F5344CB8AC3E}">
        <p14:creationId xmlns:p14="http://schemas.microsoft.com/office/powerpoint/2010/main" val="3032060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In Apple stores, community and creativity are two factors that come together, and it helps staff trust one another to offer quality jobs within a given time frame with minimum supervision. As Steve Jobs always believed that the successful organisation is run as per the idea instead of hierarchy. This encourages staff to stay innovative (</a:t>
            </a:r>
            <a:r>
              <a:rPr lang="en-GB" sz="1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Diversity, 2023)</a:t>
            </a:r>
            <a:r>
              <a:rPr lang="en-GB" sz="1400"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20</a:t>
            </a:fld>
            <a:endParaRPr lang="en-US"/>
          </a:p>
        </p:txBody>
      </p:sp>
    </p:spTree>
    <p:extLst>
      <p:ext uri="{BB962C8B-B14F-4D97-AF65-F5344CB8AC3E}">
        <p14:creationId xmlns:p14="http://schemas.microsoft.com/office/powerpoint/2010/main" val="12254008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400" dirty="0">
                <a:effectLst/>
                <a:latin typeface="Times New Roman" panose="02020603050405020304" pitchFamily="18" charset="0"/>
                <a:ea typeface="Times" panose="02020603050405020304" pitchFamily="18" charset="0"/>
                <a:cs typeface="Times New Roman" panose="02020603050405020304" pitchFamily="18" charset="0"/>
              </a:rPr>
              <a:t>Currently, in every store of Apple Tim Cook instructs high-ranking staff to manage the divisions themselves. Democratic style in management helps Apple stores to increase cooperation among team members. It helps team members to feel valued when every opinion of them is listed and heard properly.   </a:t>
            </a:r>
            <a:endParaRPr lang="en-US" sz="1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AC758CF-5B3C-48E4-A93E-8EBFAEE07CD2}" type="slidenum">
              <a:rPr lang="en-US" smtClean="0"/>
              <a:t>21</a:t>
            </a:fld>
            <a:endParaRPr lang="en-US"/>
          </a:p>
        </p:txBody>
      </p:sp>
    </p:spTree>
    <p:extLst>
      <p:ext uri="{BB962C8B-B14F-4D97-AF65-F5344CB8AC3E}">
        <p14:creationId xmlns:p14="http://schemas.microsoft.com/office/powerpoint/2010/main" val="29721108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AC758CF-5B3C-48E4-A93E-8EBFAEE07CD2}" type="slidenum">
              <a:rPr lang="en-US" smtClean="0"/>
              <a:t>22</a:t>
            </a:fld>
            <a:endParaRPr lang="en-US"/>
          </a:p>
        </p:txBody>
      </p:sp>
    </p:spTree>
    <p:extLst>
      <p:ext uri="{BB962C8B-B14F-4D97-AF65-F5344CB8AC3E}">
        <p14:creationId xmlns:p14="http://schemas.microsoft.com/office/powerpoint/2010/main" val="17448952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AC758CF-5B3C-48E4-A93E-8EBFAEE07CD2}" type="slidenum">
              <a:rPr lang="en-US" smtClean="0"/>
              <a:t>23</a:t>
            </a:fld>
            <a:endParaRPr lang="en-US"/>
          </a:p>
        </p:txBody>
      </p:sp>
    </p:spTree>
    <p:extLst>
      <p:ext uri="{BB962C8B-B14F-4D97-AF65-F5344CB8AC3E}">
        <p14:creationId xmlns:p14="http://schemas.microsoft.com/office/powerpoint/2010/main" val="3391610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42B6-B922-74A0-EFB7-FDDE4B0DCE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14DE2C1-8D97-0548-AAF7-C638377ED6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C6786D-03F5-7601-26EC-B257B2026B11}"/>
              </a:ext>
            </a:extLst>
          </p:cNvPr>
          <p:cNvSpPr>
            <a:spLocks noGrp="1"/>
          </p:cNvSpPr>
          <p:nvPr>
            <p:ph type="dt" sz="half" idx="10"/>
          </p:nvPr>
        </p:nvSpPr>
        <p:spPr/>
        <p:txBody>
          <a:bodyPr/>
          <a:lstStyle/>
          <a:p>
            <a:fld id="{0C6C9BD4-CE94-4EB2-B5C1-6980B07501D0}" type="datetimeFigureOut">
              <a:rPr lang="en-US" smtClean="0"/>
              <a:t>7/25/2023</a:t>
            </a:fld>
            <a:endParaRPr lang="en-US"/>
          </a:p>
        </p:txBody>
      </p:sp>
      <p:sp>
        <p:nvSpPr>
          <p:cNvPr id="5" name="Footer Placeholder 4">
            <a:extLst>
              <a:ext uri="{FF2B5EF4-FFF2-40B4-BE49-F238E27FC236}">
                <a16:creationId xmlns:a16="http://schemas.microsoft.com/office/drawing/2014/main" id="{1095A927-0121-B234-9417-CDF9D97031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FF9F79-057A-1386-5D96-CE531770477B}"/>
              </a:ext>
            </a:extLst>
          </p:cNvPr>
          <p:cNvSpPr>
            <a:spLocks noGrp="1"/>
          </p:cNvSpPr>
          <p:nvPr>
            <p:ph type="sldNum" sz="quarter" idx="12"/>
          </p:nvPr>
        </p:nvSpPr>
        <p:spPr/>
        <p:txBody>
          <a:bodyPr/>
          <a:lstStyle/>
          <a:p>
            <a:fld id="{E5309622-FCBD-400D-A32C-DE4D5DC76914}" type="slidenum">
              <a:rPr lang="en-US" smtClean="0"/>
              <a:t>‹#›</a:t>
            </a:fld>
            <a:endParaRPr lang="en-US"/>
          </a:p>
        </p:txBody>
      </p:sp>
    </p:spTree>
    <p:extLst>
      <p:ext uri="{BB962C8B-B14F-4D97-AF65-F5344CB8AC3E}">
        <p14:creationId xmlns:p14="http://schemas.microsoft.com/office/powerpoint/2010/main" val="885156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F2A7E-37C6-A61E-2AB0-53BD8A6F169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363BDD-C069-5235-90FB-30D79CA8E0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BACB4D-3730-81F0-1799-13573243C3DA}"/>
              </a:ext>
            </a:extLst>
          </p:cNvPr>
          <p:cNvSpPr>
            <a:spLocks noGrp="1"/>
          </p:cNvSpPr>
          <p:nvPr>
            <p:ph type="dt" sz="half" idx="10"/>
          </p:nvPr>
        </p:nvSpPr>
        <p:spPr/>
        <p:txBody>
          <a:bodyPr/>
          <a:lstStyle/>
          <a:p>
            <a:fld id="{0C6C9BD4-CE94-4EB2-B5C1-6980B07501D0}" type="datetimeFigureOut">
              <a:rPr lang="en-US" smtClean="0"/>
              <a:t>7/25/2023</a:t>
            </a:fld>
            <a:endParaRPr lang="en-US"/>
          </a:p>
        </p:txBody>
      </p:sp>
      <p:sp>
        <p:nvSpPr>
          <p:cNvPr id="5" name="Footer Placeholder 4">
            <a:extLst>
              <a:ext uri="{FF2B5EF4-FFF2-40B4-BE49-F238E27FC236}">
                <a16:creationId xmlns:a16="http://schemas.microsoft.com/office/drawing/2014/main" id="{0CD33D06-2424-7271-B203-3B5A300588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79D941-B7E9-0079-9796-D663540211F4}"/>
              </a:ext>
            </a:extLst>
          </p:cNvPr>
          <p:cNvSpPr>
            <a:spLocks noGrp="1"/>
          </p:cNvSpPr>
          <p:nvPr>
            <p:ph type="sldNum" sz="quarter" idx="12"/>
          </p:nvPr>
        </p:nvSpPr>
        <p:spPr/>
        <p:txBody>
          <a:bodyPr/>
          <a:lstStyle/>
          <a:p>
            <a:fld id="{E5309622-FCBD-400D-A32C-DE4D5DC76914}" type="slidenum">
              <a:rPr lang="en-US" smtClean="0"/>
              <a:t>‹#›</a:t>
            </a:fld>
            <a:endParaRPr lang="en-US"/>
          </a:p>
        </p:txBody>
      </p:sp>
    </p:spTree>
    <p:extLst>
      <p:ext uri="{BB962C8B-B14F-4D97-AF65-F5344CB8AC3E}">
        <p14:creationId xmlns:p14="http://schemas.microsoft.com/office/powerpoint/2010/main" val="3662853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EDFE-7B73-B57E-B700-079DA3AFFD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809FC15-BEA0-0378-2131-5299B08FDE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38B6D2-6D42-7667-D0BD-16CD6C7F2ED6}"/>
              </a:ext>
            </a:extLst>
          </p:cNvPr>
          <p:cNvSpPr>
            <a:spLocks noGrp="1"/>
          </p:cNvSpPr>
          <p:nvPr>
            <p:ph type="dt" sz="half" idx="10"/>
          </p:nvPr>
        </p:nvSpPr>
        <p:spPr/>
        <p:txBody>
          <a:bodyPr/>
          <a:lstStyle/>
          <a:p>
            <a:fld id="{0C6C9BD4-CE94-4EB2-B5C1-6980B07501D0}" type="datetimeFigureOut">
              <a:rPr lang="en-US" smtClean="0"/>
              <a:t>7/25/2023</a:t>
            </a:fld>
            <a:endParaRPr lang="en-US"/>
          </a:p>
        </p:txBody>
      </p:sp>
      <p:sp>
        <p:nvSpPr>
          <p:cNvPr id="5" name="Footer Placeholder 4">
            <a:extLst>
              <a:ext uri="{FF2B5EF4-FFF2-40B4-BE49-F238E27FC236}">
                <a16:creationId xmlns:a16="http://schemas.microsoft.com/office/drawing/2014/main" id="{63936D05-57C7-1393-2B1F-332B8BD917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E5A71D-43BA-A90F-304E-8EAA1FDD91B7}"/>
              </a:ext>
            </a:extLst>
          </p:cNvPr>
          <p:cNvSpPr>
            <a:spLocks noGrp="1"/>
          </p:cNvSpPr>
          <p:nvPr>
            <p:ph type="sldNum" sz="quarter" idx="12"/>
          </p:nvPr>
        </p:nvSpPr>
        <p:spPr/>
        <p:txBody>
          <a:bodyPr/>
          <a:lstStyle/>
          <a:p>
            <a:fld id="{E5309622-FCBD-400D-A32C-DE4D5DC76914}" type="slidenum">
              <a:rPr lang="en-US" smtClean="0"/>
              <a:t>‹#›</a:t>
            </a:fld>
            <a:endParaRPr lang="en-US"/>
          </a:p>
        </p:txBody>
      </p:sp>
    </p:spTree>
    <p:extLst>
      <p:ext uri="{BB962C8B-B14F-4D97-AF65-F5344CB8AC3E}">
        <p14:creationId xmlns:p14="http://schemas.microsoft.com/office/powerpoint/2010/main" val="164267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67C91-1CC7-14DE-D313-1E9A9639BA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A1F70EB-CB64-6409-D938-CB73ED80D8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7391DE0-9937-E68B-F63B-BC480CE98F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D3586D8-7683-4F22-31E8-AF46FB77BDEC}"/>
              </a:ext>
            </a:extLst>
          </p:cNvPr>
          <p:cNvSpPr>
            <a:spLocks noGrp="1"/>
          </p:cNvSpPr>
          <p:nvPr>
            <p:ph type="dt" sz="half" idx="10"/>
          </p:nvPr>
        </p:nvSpPr>
        <p:spPr/>
        <p:txBody>
          <a:bodyPr/>
          <a:lstStyle/>
          <a:p>
            <a:fld id="{0C6C9BD4-CE94-4EB2-B5C1-6980B07501D0}" type="datetimeFigureOut">
              <a:rPr lang="en-US" smtClean="0"/>
              <a:t>7/25/2023</a:t>
            </a:fld>
            <a:endParaRPr lang="en-US"/>
          </a:p>
        </p:txBody>
      </p:sp>
      <p:sp>
        <p:nvSpPr>
          <p:cNvPr id="6" name="Footer Placeholder 5">
            <a:extLst>
              <a:ext uri="{FF2B5EF4-FFF2-40B4-BE49-F238E27FC236}">
                <a16:creationId xmlns:a16="http://schemas.microsoft.com/office/drawing/2014/main" id="{FD95E371-EAAD-6393-34C8-CA3F8CA717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A2E3EE-9230-BAAF-D82E-777B348A0211}"/>
              </a:ext>
            </a:extLst>
          </p:cNvPr>
          <p:cNvSpPr>
            <a:spLocks noGrp="1"/>
          </p:cNvSpPr>
          <p:nvPr>
            <p:ph type="sldNum" sz="quarter" idx="12"/>
          </p:nvPr>
        </p:nvSpPr>
        <p:spPr/>
        <p:txBody>
          <a:bodyPr/>
          <a:lstStyle/>
          <a:p>
            <a:fld id="{E5309622-FCBD-400D-A32C-DE4D5DC76914}" type="slidenum">
              <a:rPr lang="en-US" smtClean="0"/>
              <a:t>‹#›</a:t>
            </a:fld>
            <a:endParaRPr lang="en-US"/>
          </a:p>
        </p:txBody>
      </p:sp>
    </p:spTree>
    <p:extLst>
      <p:ext uri="{BB962C8B-B14F-4D97-AF65-F5344CB8AC3E}">
        <p14:creationId xmlns:p14="http://schemas.microsoft.com/office/powerpoint/2010/main" val="1091095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2A448-5838-2C97-526D-815D6DF937E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9924052-C333-D944-7AA2-989462BEA3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8A7D5E7-A6FC-817A-FB40-477C2BEEC2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FB8299D-4F2F-8974-CE94-72E1655893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DC3BA2-82B8-6EC2-BF9D-339195CEDC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5368A24-8C5D-139C-CE9E-3FEF1AADB2F2}"/>
              </a:ext>
            </a:extLst>
          </p:cNvPr>
          <p:cNvSpPr>
            <a:spLocks noGrp="1"/>
          </p:cNvSpPr>
          <p:nvPr>
            <p:ph type="dt" sz="half" idx="10"/>
          </p:nvPr>
        </p:nvSpPr>
        <p:spPr/>
        <p:txBody>
          <a:bodyPr/>
          <a:lstStyle/>
          <a:p>
            <a:fld id="{0C6C9BD4-CE94-4EB2-B5C1-6980B07501D0}" type="datetimeFigureOut">
              <a:rPr lang="en-US" smtClean="0"/>
              <a:t>7/25/2023</a:t>
            </a:fld>
            <a:endParaRPr lang="en-US"/>
          </a:p>
        </p:txBody>
      </p:sp>
      <p:sp>
        <p:nvSpPr>
          <p:cNvPr id="8" name="Footer Placeholder 7">
            <a:extLst>
              <a:ext uri="{FF2B5EF4-FFF2-40B4-BE49-F238E27FC236}">
                <a16:creationId xmlns:a16="http://schemas.microsoft.com/office/drawing/2014/main" id="{A4A09B4E-0105-0643-43EE-D99EAFC9BC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225587-0F15-357E-B02C-DAB6C60148A6}"/>
              </a:ext>
            </a:extLst>
          </p:cNvPr>
          <p:cNvSpPr>
            <a:spLocks noGrp="1"/>
          </p:cNvSpPr>
          <p:nvPr>
            <p:ph type="sldNum" sz="quarter" idx="12"/>
          </p:nvPr>
        </p:nvSpPr>
        <p:spPr/>
        <p:txBody>
          <a:bodyPr/>
          <a:lstStyle/>
          <a:p>
            <a:fld id="{E5309622-FCBD-400D-A32C-DE4D5DC76914}" type="slidenum">
              <a:rPr lang="en-US" smtClean="0"/>
              <a:t>‹#›</a:t>
            </a:fld>
            <a:endParaRPr lang="en-US"/>
          </a:p>
        </p:txBody>
      </p:sp>
    </p:spTree>
    <p:extLst>
      <p:ext uri="{BB962C8B-B14F-4D97-AF65-F5344CB8AC3E}">
        <p14:creationId xmlns:p14="http://schemas.microsoft.com/office/powerpoint/2010/main" val="369447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8A9C9-FFC9-052F-6F95-1F7CEB1B753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46F98B1-79D7-E0F4-CA3D-64BC5BC68136}"/>
              </a:ext>
            </a:extLst>
          </p:cNvPr>
          <p:cNvSpPr>
            <a:spLocks noGrp="1"/>
          </p:cNvSpPr>
          <p:nvPr>
            <p:ph type="dt" sz="half" idx="10"/>
          </p:nvPr>
        </p:nvSpPr>
        <p:spPr/>
        <p:txBody>
          <a:bodyPr/>
          <a:lstStyle/>
          <a:p>
            <a:fld id="{0C6C9BD4-CE94-4EB2-B5C1-6980B07501D0}" type="datetimeFigureOut">
              <a:rPr lang="en-US" smtClean="0"/>
              <a:t>7/25/2023</a:t>
            </a:fld>
            <a:endParaRPr lang="en-US"/>
          </a:p>
        </p:txBody>
      </p:sp>
      <p:sp>
        <p:nvSpPr>
          <p:cNvPr id="4" name="Footer Placeholder 3">
            <a:extLst>
              <a:ext uri="{FF2B5EF4-FFF2-40B4-BE49-F238E27FC236}">
                <a16:creationId xmlns:a16="http://schemas.microsoft.com/office/drawing/2014/main" id="{A3C17B7B-19DF-6E18-4111-17323B3C28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50841D-32EF-DD10-9200-C2ECA47A907B}"/>
              </a:ext>
            </a:extLst>
          </p:cNvPr>
          <p:cNvSpPr>
            <a:spLocks noGrp="1"/>
          </p:cNvSpPr>
          <p:nvPr>
            <p:ph type="sldNum" sz="quarter" idx="12"/>
          </p:nvPr>
        </p:nvSpPr>
        <p:spPr/>
        <p:txBody>
          <a:bodyPr/>
          <a:lstStyle/>
          <a:p>
            <a:fld id="{E5309622-FCBD-400D-A32C-DE4D5DC76914}" type="slidenum">
              <a:rPr lang="en-US" smtClean="0"/>
              <a:t>‹#›</a:t>
            </a:fld>
            <a:endParaRPr lang="en-US"/>
          </a:p>
        </p:txBody>
      </p:sp>
    </p:spTree>
    <p:extLst>
      <p:ext uri="{BB962C8B-B14F-4D97-AF65-F5344CB8AC3E}">
        <p14:creationId xmlns:p14="http://schemas.microsoft.com/office/powerpoint/2010/main" val="3285558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116FFE-58A7-67C9-F9BA-00B3CF125A4B}"/>
              </a:ext>
            </a:extLst>
          </p:cNvPr>
          <p:cNvSpPr>
            <a:spLocks noGrp="1"/>
          </p:cNvSpPr>
          <p:nvPr>
            <p:ph type="dt" sz="half" idx="10"/>
          </p:nvPr>
        </p:nvSpPr>
        <p:spPr/>
        <p:txBody>
          <a:bodyPr/>
          <a:lstStyle/>
          <a:p>
            <a:fld id="{0C6C9BD4-CE94-4EB2-B5C1-6980B07501D0}" type="datetimeFigureOut">
              <a:rPr lang="en-US" smtClean="0"/>
              <a:t>7/25/2023</a:t>
            </a:fld>
            <a:endParaRPr lang="en-US"/>
          </a:p>
        </p:txBody>
      </p:sp>
      <p:sp>
        <p:nvSpPr>
          <p:cNvPr id="3" name="Footer Placeholder 2">
            <a:extLst>
              <a:ext uri="{FF2B5EF4-FFF2-40B4-BE49-F238E27FC236}">
                <a16:creationId xmlns:a16="http://schemas.microsoft.com/office/drawing/2014/main" id="{CA6A09FE-FE99-A358-27EA-2B9B8064F59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09B372-FDF2-A135-6FA2-21C7262420C6}"/>
              </a:ext>
            </a:extLst>
          </p:cNvPr>
          <p:cNvSpPr>
            <a:spLocks noGrp="1"/>
          </p:cNvSpPr>
          <p:nvPr>
            <p:ph type="sldNum" sz="quarter" idx="12"/>
          </p:nvPr>
        </p:nvSpPr>
        <p:spPr/>
        <p:txBody>
          <a:bodyPr/>
          <a:lstStyle/>
          <a:p>
            <a:fld id="{E5309622-FCBD-400D-A32C-DE4D5DC76914}" type="slidenum">
              <a:rPr lang="en-US" smtClean="0"/>
              <a:t>‹#›</a:t>
            </a:fld>
            <a:endParaRPr lang="en-US"/>
          </a:p>
        </p:txBody>
      </p:sp>
    </p:spTree>
    <p:extLst>
      <p:ext uri="{BB962C8B-B14F-4D97-AF65-F5344CB8AC3E}">
        <p14:creationId xmlns:p14="http://schemas.microsoft.com/office/powerpoint/2010/main" val="2577111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F1B0E-FB8C-8AF9-4B89-2F1A7CC336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E7CCF81-474D-2858-8CDF-EF05C4F4FD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F21F79-A1EE-B9B8-7554-406FDF4C82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42D9EF-203D-6457-9F56-5676A900567A}"/>
              </a:ext>
            </a:extLst>
          </p:cNvPr>
          <p:cNvSpPr>
            <a:spLocks noGrp="1"/>
          </p:cNvSpPr>
          <p:nvPr>
            <p:ph type="dt" sz="half" idx="10"/>
          </p:nvPr>
        </p:nvSpPr>
        <p:spPr/>
        <p:txBody>
          <a:bodyPr/>
          <a:lstStyle/>
          <a:p>
            <a:fld id="{0C6C9BD4-CE94-4EB2-B5C1-6980B07501D0}" type="datetimeFigureOut">
              <a:rPr lang="en-US" smtClean="0"/>
              <a:t>7/25/2023</a:t>
            </a:fld>
            <a:endParaRPr lang="en-US"/>
          </a:p>
        </p:txBody>
      </p:sp>
      <p:sp>
        <p:nvSpPr>
          <p:cNvPr id="6" name="Footer Placeholder 5">
            <a:extLst>
              <a:ext uri="{FF2B5EF4-FFF2-40B4-BE49-F238E27FC236}">
                <a16:creationId xmlns:a16="http://schemas.microsoft.com/office/drawing/2014/main" id="{E786D905-98C2-E0F5-9597-876894AA97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A03A3E9-E22A-8D1C-01FF-92B936900992}"/>
              </a:ext>
            </a:extLst>
          </p:cNvPr>
          <p:cNvSpPr>
            <a:spLocks noGrp="1"/>
          </p:cNvSpPr>
          <p:nvPr>
            <p:ph type="sldNum" sz="quarter" idx="12"/>
          </p:nvPr>
        </p:nvSpPr>
        <p:spPr/>
        <p:txBody>
          <a:bodyPr/>
          <a:lstStyle/>
          <a:p>
            <a:fld id="{E5309622-FCBD-400D-A32C-DE4D5DC76914}" type="slidenum">
              <a:rPr lang="en-US" smtClean="0"/>
              <a:t>‹#›</a:t>
            </a:fld>
            <a:endParaRPr lang="en-US"/>
          </a:p>
        </p:txBody>
      </p:sp>
    </p:spTree>
    <p:extLst>
      <p:ext uri="{BB962C8B-B14F-4D97-AF65-F5344CB8AC3E}">
        <p14:creationId xmlns:p14="http://schemas.microsoft.com/office/powerpoint/2010/main" val="929227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DB42F-96F0-6309-42D6-4AA93D34CA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724C245-7826-0F51-2E8F-44DA21DB88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2898A48-2EA1-8C9D-5990-8599DE8D62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22A1A2-0B30-44A1-A2AE-CC9966AF0B7F}"/>
              </a:ext>
            </a:extLst>
          </p:cNvPr>
          <p:cNvSpPr>
            <a:spLocks noGrp="1"/>
          </p:cNvSpPr>
          <p:nvPr>
            <p:ph type="dt" sz="half" idx="10"/>
          </p:nvPr>
        </p:nvSpPr>
        <p:spPr/>
        <p:txBody>
          <a:bodyPr/>
          <a:lstStyle/>
          <a:p>
            <a:fld id="{0C6C9BD4-CE94-4EB2-B5C1-6980B07501D0}" type="datetimeFigureOut">
              <a:rPr lang="en-US" smtClean="0"/>
              <a:t>7/25/2023</a:t>
            </a:fld>
            <a:endParaRPr lang="en-US"/>
          </a:p>
        </p:txBody>
      </p:sp>
      <p:sp>
        <p:nvSpPr>
          <p:cNvPr id="6" name="Footer Placeholder 5">
            <a:extLst>
              <a:ext uri="{FF2B5EF4-FFF2-40B4-BE49-F238E27FC236}">
                <a16:creationId xmlns:a16="http://schemas.microsoft.com/office/drawing/2014/main" id="{79B7BF64-BAB2-9963-107E-5996C82C4A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92A6DA-3578-9A9C-5952-F418FBD85369}"/>
              </a:ext>
            </a:extLst>
          </p:cNvPr>
          <p:cNvSpPr>
            <a:spLocks noGrp="1"/>
          </p:cNvSpPr>
          <p:nvPr>
            <p:ph type="sldNum" sz="quarter" idx="12"/>
          </p:nvPr>
        </p:nvSpPr>
        <p:spPr/>
        <p:txBody>
          <a:bodyPr/>
          <a:lstStyle/>
          <a:p>
            <a:fld id="{E5309622-FCBD-400D-A32C-DE4D5DC76914}" type="slidenum">
              <a:rPr lang="en-US" smtClean="0"/>
              <a:t>‹#›</a:t>
            </a:fld>
            <a:endParaRPr lang="en-US"/>
          </a:p>
        </p:txBody>
      </p:sp>
    </p:spTree>
    <p:extLst>
      <p:ext uri="{BB962C8B-B14F-4D97-AF65-F5344CB8AC3E}">
        <p14:creationId xmlns:p14="http://schemas.microsoft.com/office/powerpoint/2010/main" val="95141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8393B-AF42-7C6D-080F-D1FCD15D933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23FD0E4-E05F-FFCC-FC32-C46A0A50160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538E42-AD37-D612-0795-45920D8323B6}"/>
              </a:ext>
            </a:extLst>
          </p:cNvPr>
          <p:cNvSpPr>
            <a:spLocks noGrp="1"/>
          </p:cNvSpPr>
          <p:nvPr>
            <p:ph type="dt" sz="half" idx="10"/>
          </p:nvPr>
        </p:nvSpPr>
        <p:spPr/>
        <p:txBody>
          <a:bodyPr/>
          <a:lstStyle/>
          <a:p>
            <a:fld id="{0C6C9BD4-CE94-4EB2-B5C1-6980B07501D0}" type="datetimeFigureOut">
              <a:rPr lang="en-US" smtClean="0"/>
              <a:t>7/25/2023</a:t>
            </a:fld>
            <a:endParaRPr lang="en-US"/>
          </a:p>
        </p:txBody>
      </p:sp>
      <p:sp>
        <p:nvSpPr>
          <p:cNvPr id="5" name="Footer Placeholder 4">
            <a:extLst>
              <a:ext uri="{FF2B5EF4-FFF2-40B4-BE49-F238E27FC236}">
                <a16:creationId xmlns:a16="http://schemas.microsoft.com/office/drawing/2014/main" id="{93DEADE5-4F05-5AF2-D80B-DCA085C26E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B8453E-19F0-9ECF-02C3-D30C426187E8}"/>
              </a:ext>
            </a:extLst>
          </p:cNvPr>
          <p:cNvSpPr>
            <a:spLocks noGrp="1"/>
          </p:cNvSpPr>
          <p:nvPr>
            <p:ph type="sldNum" sz="quarter" idx="12"/>
          </p:nvPr>
        </p:nvSpPr>
        <p:spPr/>
        <p:txBody>
          <a:bodyPr/>
          <a:lstStyle/>
          <a:p>
            <a:fld id="{E5309622-FCBD-400D-A32C-DE4D5DC76914}" type="slidenum">
              <a:rPr lang="en-US" smtClean="0"/>
              <a:t>‹#›</a:t>
            </a:fld>
            <a:endParaRPr lang="en-US"/>
          </a:p>
        </p:txBody>
      </p:sp>
    </p:spTree>
    <p:extLst>
      <p:ext uri="{BB962C8B-B14F-4D97-AF65-F5344CB8AC3E}">
        <p14:creationId xmlns:p14="http://schemas.microsoft.com/office/powerpoint/2010/main" val="1593615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261B08-A409-78D5-C24D-4BF26F33720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C36C5B3-711F-DEF6-C504-AB1A4207C6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0986B97-B83D-2679-934E-460F07D020CF}"/>
              </a:ext>
            </a:extLst>
          </p:cNvPr>
          <p:cNvSpPr>
            <a:spLocks noGrp="1"/>
          </p:cNvSpPr>
          <p:nvPr>
            <p:ph type="dt" sz="half" idx="10"/>
          </p:nvPr>
        </p:nvSpPr>
        <p:spPr/>
        <p:txBody>
          <a:bodyPr/>
          <a:lstStyle/>
          <a:p>
            <a:fld id="{0C6C9BD4-CE94-4EB2-B5C1-6980B07501D0}" type="datetimeFigureOut">
              <a:rPr lang="en-US" smtClean="0"/>
              <a:t>7/25/2023</a:t>
            </a:fld>
            <a:endParaRPr lang="en-US"/>
          </a:p>
        </p:txBody>
      </p:sp>
      <p:sp>
        <p:nvSpPr>
          <p:cNvPr id="5" name="Footer Placeholder 4">
            <a:extLst>
              <a:ext uri="{FF2B5EF4-FFF2-40B4-BE49-F238E27FC236}">
                <a16:creationId xmlns:a16="http://schemas.microsoft.com/office/drawing/2014/main" id="{E924F76A-5431-0293-BB11-49B42B8408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30109F-3964-8FA7-95CB-A57FDCB07E4D}"/>
              </a:ext>
            </a:extLst>
          </p:cNvPr>
          <p:cNvSpPr>
            <a:spLocks noGrp="1"/>
          </p:cNvSpPr>
          <p:nvPr>
            <p:ph type="sldNum" sz="quarter" idx="12"/>
          </p:nvPr>
        </p:nvSpPr>
        <p:spPr/>
        <p:txBody>
          <a:bodyPr/>
          <a:lstStyle/>
          <a:p>
            <a:fld id="{E5309622-FCBD-400D-A32C-DE4D5DC76914}" type="slidenum">
              <a:rPr lang="en-US" smtClean="0"/>
              <a:t>‹#›</a:t>
            </a:fld>
            <a:endParaRPr lang="en-US"/>
          </a:p>
        </p:txBody>
      </p:sp>
    </p:spTree>
    <p:extLst>
      <p:ext uri="{BB962C8B-B14F-4D97-AF65-F5344CB8AC3E}">
        <p14:creationId xmlns:p14="http://schemas.microsoft.com/office/powerpoint/2010/main" val="1471337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4B60DF-6B5B-5B6B-F224-365A236767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97C3249-D5A1-616A-EB90-3A33BD69CE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A5DBC0-1A6F-A71F-8DD6-40860EECED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6C9BD4-CE94-4EB2-B5C1-6980B07501D0}" type="datetimeFigureOut">
              <a:rPr lang="en-US" smtClean="0"/>
              <a:t>7/25/2023</a:t>
            </a:fld>
            <a:endParaRPr lang="en-US"/>
          </a:p>
        </p:txBody>
      </p:sp>
      <p:sp>
        <p:nvSpPr>
          <p:cNvPr id="5" name="Footer Placeholder 4">
            <a:extLst>
              <a:ext uri="{FF2B5EF4-FFF2-40B4-BE49-F238E27FC236}">
                <a16:creationId xmlns:a16="http://schemas.microsoft.com/office/drawing/2014/main" id="{EBDF61BF-FAA6-CF64-37D7-13B6540D7E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90CAF99-5641-B88D-CA63-2AC8DC8104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309622-FCBD-400D-A32C-DE4D5DC76914}" type="slidenum">
              <a:rPr lang="en-US" smtClean="0"/>
              <a:t>‹#›</a:t>
            </a:fld>
            <a:endParaRPr lang="en-US"/>
          </a:p>
        </p:txBody>
      </p:sp>
    </p:spTree>
    <p:extLst>
      <p:ext uri="{BB962C8B-B14F-4D97-AF65-F5344CB8AC3E}">
        <p14:creationId xmlns:p14="http://schemas.microsoft.com/office/powerpoint/2010/main" val="3268929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37" name="Rectangle 1105">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8" name="Freeform: Shape 1107">
            <a:extLst>
              <a:ext uri="{FF2B5EF4-FFF2-40B4-BE49-F238E27FC236}">
                <a16:creationId xmlns:a16="http://schemas.microsoft.com/office/drawing/2014/main" id="{B9A1D9BC-1455-4308-9ABD-A3F8EDB6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39" name="Right Triangle 110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0" name="Rectangle 1111">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1">
            <a:extLst>
              <a:ext uri="{FF2B5EF4-FFF2-40B4-BE49-F238E27FC236}">
                <a16:creationId xmlns:a16="http://schemas.microsoft.com/office/drawing/2014/main" id="{45A557DE-6982-815D-10E9-C82F66F6C12E}"/>
              </a:ext>
            </a:extLst>
          </p:cNvPr>
          <p:cNvSpPr>
            <a:spLocks noGrp="1"/>
          </p:cNvSpPr>
          <p:nvPr>
            <p:ph type="ctrTitle"/>
          </p:nvPr>
        </p:nvSpPr>
        <p:spPr>
          <a:xfrm>
            <a:off x="5775961" y="962526"/>
            <a:ext cx="5384800" cy="3210689"/>
          </a:xfrm>
        </p:spPr>
        <p:txBody>
          <a:bodyPr anchor="b">
            <a:normAutofit fontScale="90000"/>
          </a:bodyPr>
          <a:lstStyle/>
          <a:p>
            <a:pPr algn="l"/>
            <a:r>
              <a:rPr lang="en-GB" sz="1800"/>
              <a:t>Module: Introducing the Modern Workplace (LCBB4003)</a:t>
            </a:r>
            <a:br>
              <a:rPr lang="en-GB" sz="1800"/>
            </a:br>
            <a:r>
              <a:rPr lang="en-GB" sz="1800"/>
              <a:t>Lecturer: Dr Hoang Dang Nguyen</a:t>
            </a:r>
            <a:br>
              <a:rPr lang="en-GB" sz="1800"/>
            </a:br>
            <a:r>
              <a:rPr lang="en-GB" sz="1800"/>
              <a:t>Title: Apple UK                                                                                                1. Describe the organisation’s profile – Alexandru Dinu (2234418)</a:t>
            </a:r>
            <a:br>
              <a:rPr lang="en-GB" sz="1800"/>
            </a:br>
            <a:r>
              <a:rPr lang="en-GB" sz="1800"/>
              <a:t>2. Explore the relationship between the organisation structure and its performance – Elena Raluca Diana Simion (2234453)</a:t>
            </a:r>
            <a:br>
              <a:rPr lang="en-GB" sz="1800"/>
            </a:br>
            <a:r>
              <a:rPr lang="en-GB" sz="1800"/>
              <a:t>3. Discuss tasks and skills that a manager uses to run this organisation – Andzhelo Markov (2235333)</a:t>
            </a:r>
            <a:br>
              <a:rPr lang="en-GB" sz="1800"/>
            </a:br>
            <a:r>
              <a:rPr lang="en-GB" sz="1800"/>
              <a:t>4. Explain how leadership theories can be applied on this organisation – Iulia Ramona Florescu (2233853)</a:t>
            </a:r>
            <a:br>
              <a:rPr lang="en-GB" sz="1800"/>
            </a:br>
            <a:r>
              <a:rPr lang="en-GB" sz="1800"/>
              <a:t>5. Discuss the factors which influences group and team behaviours – Leyla Aliyeva (2123647)</a:t>
            </a:r>
          </a:p>
        </p:txBody>
      </p:sp>
      <p:sp>
        <p:nvSpPr>
          <p:cNvPr id="3" name="Subtitle 2">
            <a:extLst>
              <a:ext uri="{FF2B5EF4-FFF2-40B4-BE49-F238E27FC236}">
                <a16:creationId xmlns:a16="http://schemas.microsoft.com/office/drawing/2014/main" id="{6CD36C04-2250-38F0-8E94-CE75AD4CD377}"/>
              </a:ext>
            </a:extLst>
          </p:cNvPr>
          <p:cNvSpPr>
            <a:spLocks noGrp="1"/>
          </p:cNvSpPr>
          <p:nvPr>
            <p:ph type="subTitle" idx="1"/>
          </p:nvPr>
        </p:nvSpPr>
        <p:spPr>
          <a:xfrm>
            <a:off x="5775961" y="4269462"/>
            <a:ext cx="4048760" cy="1095017"/>
          </a:xfrm>
        </p:spPr>
        <p:txBody>
          <a:bodyPr anchor="t">
            <a:normAutofit/>
          </a:bodyPr>
          <a:lstStyle/>
          <a:p>
            <a:pPr algn="l"/>
            <a:r>
              <a:rPr lang="en-US" sz="2000" dirty="0"/>
              <a:t>Apple UK</a:t>
            </a:r>
          </a:p>
        </p:txBody>
      </p:sp>
      <p:pic>
        <p:nvPicPr>
          <p:cNvPr id="1026" name="Picture 2">
            <a:extLst>
              <a:ext uri="{FF2B5EF4-FFF2-40B4-BE49-F238E27FC236}">
                <a16:creationId xmlns:a16="http://schemas.microsoft.com/office/drawing/2014/main" id="{2583B303-DBB9-D8CE-7EAD-7FBC8ABEE9C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296558" y="1679997"/>
            <a:ext cx="3510140" cy="1166120"/>
          </a:xfrm>
          <a:prstGeom prst="rect">
            <a:avLst/>
          </a:prstGeom>
          <a:noFill/>
          <a:extLst>
            <a:ext uri="{909E8E84-426E-40DD-AFC4-6F175D3DCCD1}">
              <a14:hiddenFill xmlns:a14="http://schemas.microsoft.com/office/drawing/2010/main">
                <a:solidFill>
                  <a:srgbClr val="FFFFFF"/>
                </a:solidFill>
              </a14:hiddenFill>
            </a:ext>
          </a:extLst>
        </p:spPr>
      </p:pic>
      <p:pic>
        <p:nvPicPr>
          <p:cNvPr id="5" name="Video 4" descr="3D Person Working In A Home Office">
            <a:extLst>
              <a:ext uri="{FF2B5EF4-FFF2-40B4-BE49-F238E27FC236}">
                <a16:creationId xmlns:a16="http://schemas.microsoft.com/office/drawing/2014/main" id="{BEFE7287-BFE3-4051-CE6E-51B537239A8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t="284" r="1" b="1"/>
          <a:stretch/>
        </p:blipFill>
        <p:spPr>
          <a:xfrm>
            <a:off x="1298446" y="3593555"/>
            <a:ext cx="3508165" cy="1967738"/>
          </a:xfrm>
          <a:prstGeom prst="rect">
            <a:avLst/>
          </a:prstGeom>
        </p:spPr>
      </p:pic>
    </p:spTree>
    <p:extLst>
      <p:ext uri="{BB962C8B-B14F-4D97-AF65-F5344CB8AC3E}">
        <p14:creationId xmlns:p14="http://schemas.microsoft.com/office/powerpoint/2010/main" val="1562327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170" name="Picture 2" descr="Apple Store en Nueva York - NuevaYork.com">
            <a:extLst>
              <a:ext uri="{FF2B5EF4-FFF2-40B4-BE49-F238E27FC236}">
                <a16:creationId xmlns:a16="http://schemas.microsoft.com/office/drawing/2014/main" id="{FBA52597-A1AB-DFC0-B2DE-14336DCC87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001" r="7603"/>
          <a:stretch/>
        </p:blipFill>
        <p:spPr bwMode="auto">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a:noFill/>
          <a:extLst>
            <a:ext uri="{909E8E84-426E-40DD-AFC4-6F175D3DCCD1}">
              <a14:hiddenFill xmlns:a14="http://schemas.microsoft.com/office/drawing/2010/main">
                <a:solidFill>
                  <a:srgbClr val="FFFFFF"/>
                </a:solidFill>
              </a14:hiddenFill>
            </a:ext>
          </a:extLst>
        </p:spPr>
      </p:pic>
      <p:sp>
        <p:nvSpPr>
          <p:cNvPr id="7177" name="Freeform: Shape 7176">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7179" name="Freeform: Shape 7178">
            <a:extLst>
              <a:ext uri="{FF2B5EF4-FFF2-40B4-BE49-F238E27FC236}">
                <a16:creationId xmlns:a16="http://schemas.microsoft.com/office/drawing/2014/main" id="{CA35125A-A1A4-40EB-B5EE-4371BC4DD4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47004" cy="6858000"/>
          </a:xfrm>
          <a:custGeom>
            <a:avLst/>
            <a:gdLst>
              <a:gd name="connsiteX0" fmla="*/ 39602 w 7347004"/>
              <a:gd name="connsiteY0" fmla="*/ 0 h 6858000"/>
              <a:gd name="connsiteX1" fmla="*/ 5675927 w 7347004"/>
              <a:gd name="connsiteY1" fmla="*/ 0 h 6858000"/>
              <a:gd name="connsiteX2" fmla="*/ 5698706 w 7347004"/>
              <a:gd name="connsiteY2" fmla="*/ 14997 h 6858000"/>
              <a:gd name="connsiteX3" fmla="*/ 7347004 w 7347004"/>
              <a:gd name="connsiteY3" fmla="*/ 3621656 h 6858000"/>
              <a:gd name="connsiteX4" fmla="*/ 5417159 w 7347004"/>
              <a:gd name="connsiteY4" fmla="*/ 6374814 h 6858000"/>
              <a:gd name="connsiteX5" fmla="*/ 4885213 w 7347004"/>
              <a:gd name="connsiteY5" fmla="*/ 6780599 h 6858000"/>
              <a:gd name="connsiteX6" fmla="*/ 4770148 w 7347004"/>
              <a:gd name="connsiteY6" fmla="*/ 6858000 h 6858000"/>
              <a:gd name="connsiteX7" fmla="*/ 850790 w 7347004"/>
              <a:gd name="connsiteY7" fmla="*/ 6858000 h 6858000"/>
              <a:gd name="connsiteX8" fmla="*/ 39602 w 7347004"/>
              <a:gd name="connsiteY8" fmla="*/ 6858000 h 6858000"/>
              <a:gd name="connsiteX9" fmla="*/ 0 w 7347004"/>
              <a:gd name="connsiteY9" fmla="*/ 6858000 h 6858000"/>
              <a:gd name="connsiteX10" fmla="*/ 0 w 7347004"/>
              <a:gd name="connsiteY10" fmla="*/ 1 h 6858000"/>
              <a:gd name="connsiteX11" fmla="*/ 39602 w 7347004"/>
              <a:gd name="connsiteY11"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47004" h="6858000">
                <a:moveTo>
                  <a:pt x="39602" y="0"/>
                </a:moveTo>
                <a:lnTo>
                  <a:pt x="5675927" y="0"/>
                </a:lnTo>
                <a:lnTo>
                  <a:pt x="5698706" y="14997"/>
                </a:lnTo>
                <a:cubicBezTo>
                  <a:pt x="6756281" y="754641"/>
                  <a:pt x="7347004" y="2093192"/>
                  <a:pt x="7347004" y="3621656"/>
                </a:cubicBezTo>
                <a:cubicBezTo>
                  <a:pt x="7347004" y="4969131"/>
                  <a:pt x="6390781" y="5602839"/>
                  <a:pt x="5417159" y="6374814"/>
                </a:cubicBezTo>
                <a:cubicBezTo>
                  <a:pt x="5239858" y="6515397"/>
                  <a:pt x="5064178" y="6653108"/>
                  <a:pt x="4885213" y="6780599"/>
                </a:cubicBezTo>
                <a:lnTo>
                  <a:pt x="4770148" y="6858000"/>
                </a:lnTo>
                <a:lnTo>
                  <a:pt x="850790" y="6858000"/>
                </a:lnTo>
                <a:lnTo>
                  <a:pt x="39602" y="6858000"/>
                </a:lnTo>
                <a:lnTo>
                  <a:pt x="0" y="6858000"/>
                </a:lnTo>
                <a:lnTo>
                  <a:pt x="0" y="1"/>
                </a:lnTo>
                <a:lnTo>
                  <a:pt x="39602" y="1"/>
                </a:ln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Meiryo"/>
            </a:endParaRPr>
          </a:p>
        </p:txBody>
      </p:sp>
      <p:sp>
        <p:nvSpPr>
          <p:cNvPr id="7181" name="Freeform: Shape 7180">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D5326D8-8A1E-FA35-EF3E-5C4210DD411D}"/>
              </a:ext>
            </a:extLst>
          </p:cNvPr>
          <p:cNvSpPr>
            <a:spLocks noGrp="1"/>
          </p:cNvSpPr>
          <p:nvPr>
            <p:ph type="title"/>
          </p:nvPr>
        </p:nvSpPr>
        <p:spPr>
          <a:xfrm>
            <a:off x="621332" y="442913"/>
            <a:ext cx="5338373" cy="1639888"/>
          </a:xfrm>
        </p:spPr>
        <p:txBody>
          <a:bodyPr anchor="b">
            <a:normAutofit/>
          </a:bodyPr>
          <a:lstStyle/>
          <a:p>
            <a:r>
              <a:rPr lang="en-GB" sz="3600" b="1" dirty="0">
                <a:effectLst/>
                <a:latin typeface="Times" panose="02020603050405020304" pitchFamily="18" charset="0"/>
                <a:ea typeface="Times" panose="02020603050405020304" pitchFamily="18" charset="0"/>
              </a:rPr>
              <a:t>1. Describe Apple’s profile </a:t>
            </a:r>
            <a:br>
              <a:rPr lang="en-US" sz="3600" dirty="0">
                <a:effectLst/>
                <a:latin typeface="Arial" panose="020B0604020202020204" pitchFamily="34" charset="0"/>
                <a:ea typeface="Arial" panose="020B0604020202020204" pitchFamily="34" charset="0"/>
              </a:rPr>
            </a:br>
            <a:endParaRPr lang="en-US" sz="3600" dirty="0"/>
          </a:p>
        </p:txBody>
      </p:sp>
      <p:sp>
        <p:nvSpPr>
          <p:cNvPr id="3" name="Content Placeholder 2">
            <a:extLst>
              <a:ext uri="{FF2B5EF4-FFF2-40B4-BE49-F238E27FC236}">
                <a16:creationId xmlns:a16="http://schemas.microsoft.com/office/drawing/2014/main" id="{A5662B5B-AE90-A033-58CD-1BEE77115094}"/>
              </a:ext>
            </a:extLst>
          </p:cNvPr>
          <p:cNvSpPr>
            <a:spLocks noGrp="1"/>
          </p:cNvSpPr>
          <p:nvPr>
            <p:ph idx="1"/>
          </p:nvPr>
        </p:nvSpPr>
        <p:spPr>
          <a:xfrm>
            <a:off x="1179577" y="2312988"/>
            <a:ext cx="5084746" cy="3651250"/>
          </a:xfrm>
        </p:spPr>
        <p:txBody>
          <a:bodyPr>
            <a:normAutofit/>
          </a:bodyPr>
          <a:lstStyle/>
          <a:p>
            <a:pPr marL="0" marR="0" lvl="0" indent="0" algn="just">
              <a:lnSpc>
                <a:spcPct val="150000"/>
              </a:lnSpc>
              <a:spcBef>
                <a:spcPts val="0"/>
              </a:spcBef>
              <a:spcAft>
                <a:spcPts val="0"/>
              </a:spcAft>
              <a:buNone/>
            </a:pPr>
            <a:r>
              <a:rPr lang="en-GB" sz="2000" u="none" strike="noStrike" dirty="0">
                <a:effectLst/>
                <a:latin typeface="Times" panose="02020603050405020304" pitchFamily="18" charset="0"/>
                <a:ea typeface="Times" panose="02020603050405020304" pitchFamily="18" charset="0"/>
              </a:rPr>
              <a:t>The presentation aims-</a:t>
            </a:r>
            <a:endParaRPr lang="en-US" sz="2000" u="none" strike="noStrike" dirty="0">
              <a:effectLst/>
              <a:latin typeface="Arial" panose="020B0604020202020204" pitchFamily="34" charset="0"/>
              <a:ea typeface="Arial" panose="020B0604020202020204" pitchFamily="34" charset="0"/>
            </a:endParaRPr>
          </a:p>
          <a:p>
            <a:pPr marR="0" lvl="1" algn="just">
              <a:lnSpc>
                <a:spcPct val="150000"/>
              </a:lnSpc>
              <a:spcBef>
                <a:spcPts val="0"/>
              </a:spcBef>
              <a:spcAft>
                <a:spcPts val="0"/>
              </a:spcAft>
              <a:buFont typeface="Wingdings" panose="05000000000000000000" pitchFamily="2" charset="2"/>
              <a:buChar char="§"/>
            </a:pPr>
            <a:r>
              <a:rPr lang="en-GB" sz="2000" u="none" strike="noStrike" dirty="0">
                <a:effectLst/>
                <a:latin typeface="Times" panose="02020603050405020304" pitchFamily="18" charset="0"/>
                <a:ea typeface="Times" panose="02020603050405020304" pitchFamily="18" charset="0"/>
              </a:rPr>
              <a:t>To discuss the performance, rivalry and background of Apple UK.</a:t>
            </a:r>
            <a:endParaRPr lang="en-US" sz="2000" u="none" strike="noStrike" dirty="0">
              <a:effectLst/>
              <a:latin typeface="Arial" panose="020B0604020202020204" pitchFamily="34" charset="0"/>
              <a:ea typeface="Arial" panose="020B0604020202020204" pitchFamily="34" charset="0"/>
            </a:endParaRPr>
          </a:p>
          <a:p>
            <a:pPr marR="0" lvl="1" algn="just">
              <a:lnSpc>
                <a:spcPct val="150000"/>
              </a:lnSpc>
              <a:spcBef>
                <a:spcPts val="0"/>
              </a:spcBef>
              <a:spcAft>
                <a:spcPts val="0"/>
              </a:spcAft>
              <a:buFont typeface="Wingdings" panose="05000000000000000000" pitchFamily="2" charset="2"/>
              <a:buChar char="§"/>
            </a:pPr>
            <a:r>
              <a:rPr lang="en-GB" sz="2000" u="none" strike="noStrike" dirty="0">
                <a:effectLst/>
                <a:latin typeface="Times" panose="02020603050405020304" pitchFamily="18" charset="0"/>
                <a:ea typeface="Times" panose="02020603050405020304" pitchFamily="18" charset="0"/>
              </a:rPr>
              <a:t>The statistics, comparisons will be discussed based on the scenario of the UK. </a:t>
            </a:r>
            <a:endParaRPr lang="en-US" sz="2000" u="none" strike="noStrike" dirty="0">
              <a:effectLst/>
              <a:latin typeface="Arial" panose="020B0604020202020204" pitchFamily="34" charset="0"/>
              <a:ea typeface="Arial" panose="020B0604020202020204" pitchFamily="34" charset="0"/>
            </a:endParaRPr>
          </a:p>
          <a:p>
            <a:pPr algn="just">
              <a:lnSpc>
                <a:spcPct val="150000"/>
              </a:lnSpc>
            </a:pPr>
            <a:endParaRPr lang="en-US" sz="2000" dirty="0"/>
          </a:p>
        </p:txBody>
      </p:sp>
    </p:spTree>
    <p:extLst>
      <p:ext uri="{BB962C8B-B14F-4D97-AF65-F5344CB8AC3E}">
        <p14:creationId xmlns:p14="http://schemas.microsoft.com/office/powerpoint/2010/main" val="2614266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5305E-3525-2FA5-FF62-1BD95898FB98}"/>
              </a:ext>
            </a:extLst>
          </p:cNvPr>
          <p:cNvSpPr>
            <a:spLocks noGrp="1"/>
          </p:cNvSpPr>
          <p:nvPr>
            <p:ph type="title"/>
          </p:nvPr>
        </p:nvSpPr>
        <p:spPr>
          <a:xfrm>
            <a:off x="838201" y="365125"/>
            <a:ext cx="5251316" cy="1807305"/>
          </a:xfrm>
        </p:spPr>
        <p:txBody>
          <a:bodyPr>
            <a:normAutofit/>
          </a:bodyPr>
          <a:lstStyle/>
          <a:p>
            <a:r>
              <a:rPr lang="en-GB" sz="4100" b="1" dirty="0">
                <a:effectLst/>
                <a:latin typeface="Times" panose="02020603050405020304" pitchFamily="18" charset="0"/>
                <a:ea typeface="Times" panose="02020603050405020304" pitchFamily="18" charset="0"/>
              </a:rPr>
              <a:t>Background of Apple UK</a:t>
            </a:r>
            <a:br>
              <a:rPr lang="en-US" sz="4100" dirty="0">
                <a:effectLst/>
                <a:latin typeface="Arial" panose="020B0604020202020204" pitchFamily="34" charset="0"/>
                <a:ea typeface="Arial" panose="020B0604020202020204" pitchFamily="34" charset="0"/>
              </a:rPr>
            </a:br>
            <a:endParaRPr lang="en-US" sz="4100" dirty="0"/>
          </a:p>
        </p:txBody>
      </p:sp>
      <p:sp>
        <p:nvSpPr>
          <p:cNvPr id="3" name="Content Placeholder 2">
            <a:extLst>
              <a:ext uri="{FF2B5EF4-FFF2-40B4-BE49-F238E27FC236}">
                <a16:creationId xmlns:a16="http://schemas.microsoft.com/office/drawing/2014/main" id="{427CA248-F909-2E13-FCF8-B57D5776648C}"/>
              </a:ext>
            </a:extLst>
          </p:cNvPr>
          <p:cNvSpPr>
            <a:spLocks noGrp="1"/>
          </p:cNvSpPr>
          <p:nvPr>
            <p:ph idx="1"/>
          </p:nvPr>
        </p:nvSpPr>
        <p:spPr>
          <a:xfrm>
            <a:off x="835153" y="1897362"/>
            <a:ext cx="4619621" cy="3843666"/>
          </a:xfrm>
        </p:spPr>
        <p:txBody>
          <a:bodyPr>
            <a:noAutofit/>
          </a:bodyPr>
          <a:lstStyle/>
          <a:p>
            <a:pPr marR="0" lvl="0" algn="just">
              <a:lnSpc>
                <a:spcPct val="150000"/>
              </a:lnSpc>
              <a:spcBef>
                <a:spcPts val="0"/>
              </a:spcBef>
              <a:spcAft>
                <a:spcPts val="0"/>
              </a:spcAft>
              <a:buFont typeface="Wingdings" panose="05000000000000000000" pitchFamily="2" charset="2"/>
              <a:buChar char="§"/>
            </a:pPr>
            <a:r>
              <a:rPr lang="en-GB" sz="1600" u="none" strike="noStrike" dirty="0">
                <a:effectLst/>
                <a:latin typeface="Times New Roman" panose="02020603050405020304" pitchFamily="18" charset="0"/>
                <a:ea typeface="Times" panose="02020603050405020304" pitchFamily="18" charset="0"/>
                <a:cs typeface="Times New Roman" panose="02020603050405020304" pitchFamily="18" charset="0"/>
              </a:rPr>
              <a:t>One of the top 5 Tech companies is Apple (</a:t>
            </a:r>
            <a:r>
              <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rPr>
              <a:t>Bradstreet, 2023)</a:t>
            </a:r>
            <a:r>
              <a:rPr lang="en-GB" sz="1600" u="none" strike="noStrike"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1600" u="none" strike="noStrike" dirty="0">
                <a:effectLst/>
                <a:latin typeface="Times New Roman" panose="02020603050405020304" pitchFamily="18" charset="0"/>
                <a:ea typeface="Times" panose="02020603050405020304" pitchFamily="18" charset="0"/>
                <a:cs typeface="Times New Roman" panose="02020603050405020304" pitchFamily="18" charset="0"/>
              </a:rPr>
              <a:t>The UK headquarter of Apple is shifted to a power station in Battersea. </a:t>
            </a:r>
            <a:endParaRPr lang="en-US"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1600" u="none" strike="noStrike" dirty="0">
                <a:effectLst/>
                <a:latin typeface="Times New Roman" panose="02020603050405020304" pitchFamily="18" charset="0"/>
                <a:ea typeface="Times" panose="02020603050405020304" pitchFamily="18" charset="0"/>
                <a:cs typeface="Times New Roman" panose="02020603050405020304" pitchFamily="18" charset="0"/>
              </a:rPr>
              <a:t>In the UK Apple operates as a subsidiary. </a:t>
            </a:r>
            <a:endParaRPr lang="en-US"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1600" u="none" strike="noStrike" dirty="0">
                <a:effectLst/>
                <a:latin typeface="Times New Roman" panose="02020603050405020304" pitchFamily="18" charset="0"/>
                <a:ea typeface="Times" panose="02020603050405020304" pitchFamily="18" charset="0"/>
                <a:cs typeface="Times New Roman" panose="02020603050405020304" pitchFamily="18" charset="0"/>
              </a:rPr>
              <a:t>Total 40 retail stores are available in different regions of the UK.</a:t>
            </a:r>
            <a:endParaRPr lang="en-US"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1600" u="none" strike="noStrike" dirty="0">
                <a:effectLst/>
                <a:latin typeface="Times New Roman" panose="02020603050405020304" pitchFamily="18" charset="0"/>
                <a:ea typeface="Times" panose="02020603050405020304" pitchFamily="18" charset="0"/>
                <a:cs typeface="Times New Roman" panose="02020603050405020304" pitchFamily="18" charset="0"/>
              </a:rPr>
              <a:t>Peter Ronald </a:t>
            </a:r>
            <a:r>
              <a:rPr lang="en-GB" sz="1600" u="none" strike="noStrike" dirty="0" err="1">
                <a:effectLst/>
                <a:latin typeface="Times New Roman" panose="02020603050405020304" pitchFamily="18" charset="0"/>
                <a:ea typeface="Times" panose="02020603050405020304" pitchFamily="18" charset="0"/>
                <a:cs typeface="Times New Roman" panose="02020603050405020304" pitchFamily="18" charset="0"/>
              </a:rPr>
              <a:t>Denwood</a:t>
            </a:r>
            <a:r>
              <a:rPr lang="en-GB" sz="1600" u="none" strike="noStrike" dirty="0">
                <a:effectLst/>
                <a:latin typeface="Times New Roman" panose="02020603050405020304" pitchFamily="18" charset="0"/>
                <a:ea typeface="Times" panose="02020603050405020304" pitchFamily="18" charset="0"/>
                <a:cs typeface="Times New Roman" panose="02020603050405020304" pitchFamily="18" charset="0"/>
              </a:rPr>
              <a:t> is the Director of this UK subsidiary. </a:t>
            </a:r>
            <a:endParaRPr lang="en-US"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1600" u="none" strike="noStrike" dirty="0">
                <a:effectLst/>
                <a:latin typeface="Times New Roman" panose="02020603050405020304" pitchFamily="18" charset="0"/>
                <a:ea typeface="Times" panose="02020603050405020304" pitchFamily="18" charset="0"/>
                <a:cs typeface="Times New Roman" panose="02020603050405020304" pitchFamily="18" charset="0"/>
              </a:rPr>
              <a:t>Major products are-</a:t>
            </a:r>
            <a:endParaRPr lang="en-US"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1600" u="none" strike="noStrike" dirty="0">
                <a:effectLst/>
                <a:latin typeface="Times New Roman" panose="02020603050405020304" pitchFamily="18" charset="0"/>
                <a:ea typeface="Times" panose="02020603050405020304" pitchFamily="18" charset="0"/>
                <a:cs typeface="Times New Roman" panose="02020603050405020304" pitchFamily="18" charset="0"/>
              </a:rPr>
              <a:t>Apple TV</a:t>
            </a:r>
            <a:endParaRPr lang="en-US"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1600" u="none" strike="noStrike" dirty="0">
                <a:effectLst/>
                <a:latin typeface="Times New Roman" panose="02020603050405020304" pitchFamily="18" charset="0"/>
                <a:ea typeface="Times" panose="02020603050405020304" pitchFamily="18" charset="0"/>
                <a:cs typeface="Times New Roman" panose="02020603050405020304" pitchFamily="18" charset="0"/>
              </a:rPr>
              <a:t>iPhone</a:t>
            </a:r>
            <a:endParaRPr lang="en-US"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1600" u="none" strike="noStrike" dirty="0">
                <a:effectLst/>
                <a:latin typeface="Times New Roman" panose="02020603050405020304" pitchFamily="18" charset="0"/>
                <a:ea typeface="Times" panose="02020603050405020304" pitchFamily="18" charset="0"/>
                <a:cs typeface="Times New Roman" panose="02020603050405020304" pitchFamily="18" charset="0"/>
              </a:rPr>
              <a:t>iPad</a:t>
            </a:r>
            <a:endParaRPr lang="en-US"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Font typeface="Wingdings" panose="05000000000000000000" pitchFamily="2" charset="2"/>
              <a:buChar char="§"/>
            </a:pPr>
            <a:endParaRPr lang="en-US" sz="1600" dirty="0">
              <a:latin typeface="Times New Roman" panose="02020603050405020304" pitchFamily="18" charset="0"/>
              <a:cs typeface="Times New Roman" panose="02020603050405020304" pitchFamily="18" charset="0"/>
            </a:endParaRPr>
          </a:p>
        </p:txBody>
      </p:sp>
      <p:pic>
        <p:nvPicPr>
          <p:cNvPr id="6146" name="Picture 2" descr="Apple argues UK competition watchdog had &quot;no power&quot; to launch probe">
            <a:extLst>
              <a:ext uri="{FF2B5EF4-FFF2-40B4-BE49-F238E27FC236}">
                <a16:creationId xmlns:a16="http://schemas.microsoft.com/office/drawing/2014/main" id="{41184CB1-3868-D60B-164C-88056F1808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198" r="27112"/>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4717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18BAC1-1799-87FD-2ADA-923C82514F04}"/>
              </a:ext>
            </a:extLst>
          </p:cNvPr>
          <p:cNvSpPr>
            <a:spLocks noGrp="1"/>
          </p:cNvSpPr>
          <p:nvPr>
            <p:ph type="title"/>
          </p:nvPr>
        </p:nvSpPr>
        <p:spPr>
          <a:xfrm>
            <a:off x="8643193" y="489507"/>
            <a:ext cx="3091607" cy="1655483"/>
          </a:xfrm>
        </p:spPr>
        <p:txBody>
          <a:bodyPr anchor="b">
            <a:normAutofit/>
          </a:bodyPr>
          <a:lstStyle/>
          <a:p>
            <a:r>
              <a:rPr lang="en-GB" sz="3700" b="1">
                <a:effectLst/>
                <a:latin typeface="Times" panose="02020603050405020304" pitchFamily="18" charset="0"/>
                <a:ea typeface="Times" panose="02020603050405020304" pitchFamily="18" charset="0"/>
              </a:rPr>
              <a:t>Performance of Apple UK</a:t>
            </a:r>
            <a:br>
              <a:rPr lang="en-US" sz="3700">
                <a:effectLst/>
                <a:latin typeface="Arial" panose="020B0604020202020204" pitchFamily="34" charset="0"/>
                <a:ea typeface="Arial" panose="020B0604020202020204" pitchFamily="34" charset="0"/>
              </a:rPr>
            </a:br>
            <a:endParaRPr lang="en-US" sz="3700"/>
          </a:p>
        </p:txBody>
      </p:sp>
      <p:pic>
        <p:nvPicPr>
          <p:cNvPr id="18" name="Picture 4" descr="Hand on a tablet with digital signs">
            <a:extLst>
              <a:ext uri="{FF2B5EF4-FFF2-40B4-BE49-F238E27FC236}">
                <a16:creationId xmlns:a16="http://schemas.microsoft.com/office/drawing/2014/main" id="{FF2BDE5D-4B0F-54CF-6615-8ACA37C11E6D}"/>
              </a:ext>
            </a:extLst>
          </p:cNvPr>
          <p:cNvPicPr>
            <a:picLocks noChangeAspect="1"/>
          </p:cNvPicPr>
          <p:nvPr/>
        </p:nvPicPr>
        <p:blipFill rotWithShape="1">
          <a:blip r:embed="rId3"/>
          <a:srcRect l="15470" r="-1"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EDDB682E-D63C-D617-CFAE-5C657880E0EE}"/>
              </a:ext>
            </a:extLst>
          </p:cNvPr>
          <p:cNvSpPr>
            <a:spLocks noGrp="1"/>
          </p:cNvSpPr>
          <p:nvPr>
            <p:ph idx="1"/>
          </p:nvPr>
        </p:nvSpPr>
        <p:spPr>
          <a:xfrm>
            <a:off x="8643193" y="2418408"/>
            <a:ext cx="2942813" cy="3540265"/>
          </a:xfrm>
        </p:spPr>
        <p:txBody>
          <a:bodyPr>
            <a:normAutofit fontScale="92500" lnSpcReduction="20000"/>
          </a:bodyPr>
          <a:lstStyle/>
          <a:p>
            <a:pPr marR="0" lvl="0"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Apple iOS has over 50% UK market share</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iPad contributes 8% of the entire revenue of Apple (</a:t>
            </a:r>
            <a:r>
              <a:rPr lang="en-GB" sz="2000" u="none" strike="noStrike" dirty="0" err="1">
                <a:effectLst/>
                <a:latin typeface="Times New Roman" panose="02020603050405020304" pitchFamily="18" charset="0"/>
                <a:ea typeface="Arial" panose="020B0604020202020204" pitchFamily="34" charset="0"/>
                <a:cs typeface="Times New Roman" panose="02020603050405020304" pitchFamily="18" charset="0"/>
              </a:rPr>
              <a:t>Laricchia</a:t>
            </a:r>
            <a:r>
              <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 2023)</a:t>
            </a: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However, macOS is holding second place in market share after Windows.</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Font typeface="Wingdings" panose="05000000000000000000" pitchFamily="2" charset="2"/>
              <a:buChar char="§"/>
            </a:pPr>
            <a:endParaRPr lang="en-US" sz="2000" dirty="0">
              <a:latin typeface="Times New Roman" panose="02020603050405020304" pitchFamily="18" charset="0"/>
              <a:cs typeface="Times New Roman" panose="02020603050405020304" pitchFamily="18" charset="0"/>
            </a:endParaRPr>
          </a:p>
        </p:txBody>
      </p:sp>
      <p:sp>
        <p:nvSpPr>
          <p:cNvPr id="19"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9285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0B9FD4-8FA7-E498-488D-2E8297110B4C}"/>
              </a:ext>
            </a:extLst>
          </p:cNvPr>
          <p:cNvSpPr>
            <a:spLocks noGrp="1"/>
          </p:cNvSpPr>
          <p:nvPr>
            <p:ph type="title"/>
          </p:nvPr>
        </p:nvSpPr>
        <p:spPr>
          <a:xfrm>
            <a:off x="6513788" y="365125"/>
            <a:ext cx="4840010" cy="1807305"/>
          </a:xfrm>
        </p:spPr>
        <p:txBody>
          <a:bodyPr>
            <a:normAutofit/>
          </a:bodyPr>
          <a:lstStyle/>
          <a:p>
            <a:r>
              <a:rPr lang="en-GB" sz="4100" b="1" dirty="0">
                <a:effectLst/>
                <a:latin typeface="Times" panose="02020603050405020304" pitchFamily="18" charset="0"/>
                <a:ea typeface="Times" panose="02020603050405020304" pitchFamily="18" charset="0"/>
              </a:rPr>
              <a:t>Competitors of Apple UK</a:t>
            </a:r>
            <a:br>
              <a:rPr lang="en-US" sz="4100" dirty="0">
                <a:effectLst/>
                <a:latin typeface="Arial" panose="020B0604020202020204" pitchFamily="34" charset="0"/>
                <a:ea typeface="Arial" panose="020B0604020202020204" pitchFamily="34" charset="0"/>
              </a:rPr>
            </a:br>
            <a:endParaRPr lang="en-US" sz="4100" dirty="0"/>
          </a:p>
        </p:txBody>
      </p:sp>
      <p:pic>
        <p:nvPicPr>
          <p:cNvPr id="5" name="Picture 4" descr="Mobile device with apps">
            <a:extLst>
              <a:ext uri="{FF2B5EF4-FFF2-40B4-BE49-F238E27FC236}">
                <a16:creationId xmlns:a16="http://schemas.microsoft.com/office/drawing/2014/main" id="{E5D3FA95-360A-4680-293F-5F5674D104C3}"/>
              </a:ext>
            </a:extLst>
          </p:cNvPr>
          <p:cNvPicPr>
            <a:picLocks noChangeAspect="1"/>
          </p:cNvPicPr>
          <p:nvPr/>
        </p:nvPicPr>
        <p:blipFill rotWithShape="1">
          <a:blip r:embed="rId3"/>
          <a:srcRect l="44701" r="5130"/>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50267E55-5E46-1AF6-FAF7-0C702A1DD87F}"/>
              </a:ext>
            </a:extLst>
          </p:cNvPr>
          <p:cNvSpPr>
            <a:spLocks noGrp="1"/>
          </p:cNvSpPr>
          <p:nvPr>
            <p:ph idx="1"/>
          </p:nvPr>
        </p:nvSpPr>
        <p:spPr>
          <a:xfrm>
            <a:off x="6513788" y="2333297"/>
            <a:ext cx="4840010" cy="3843666"/>
          </a:xfrm>
        </p:spPr>
        <p:txBody>
          <a:bodyPr>
            <a:normAutofit/>
          </a:bodyPr>
          <a:lstStyle/>
          <a:p>
            <a:pPr marR="0" lvl="0"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The major competitors are-</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Samsung</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Xiaomi</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Google</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Huawei</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In the UK Apple captures the highest market share which is 52.05% (</a:t>
            </a:r>
            <a:r>
              <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Rahman, 2023)</a:t>
            </a: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Font typeface="Wingdings" panose="05000000000000000000" pitchFamily="2" charset="2"/>
              <a:buChar char="§"/>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933531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122" name="Picture 2" descr="Grand Arcade - Apple Store - Apple (UK)">
            <a:extLst>
              <a:ext uri="{FF2B5EF4-FFF2-40B4-BE49-F238E27FC236}">
                <a16:creationId xmlns:a16="http://schemas.microsoft.com/office/drawing/2014/main" id="{7C2AD292-B3C1-4AAB-CD3C-9D9ADB6877B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538" r="1875"/>
          <a:stretch/>
        </p:blipFill>
        <p:spPr bwMode="auto">
          <a:xfrm>
            <a:off x="20" y="10"/>
            <a:ext cx="994706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9" name="Freeform: Shape 5128">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5131" name="Freeform: Shape 5130">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5133" name="Freeform: Shape 513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6D75A6E-3F11-4E3B-ABF9-3D918DF0A9D2}"/>
              </a:ext>
            </a:extLst>
          </p:cNvPr>
          <p:cNvSpPr>
            <a:spLocks noGrp="1"/>
          </p:cNvSpPr>
          <p:nvPr>
            <p:ph type="title"/>
          </p:nvPr>
        </p:nvSpPr>
        <p:spPr>
          <a:xfrm>
            <a:off x="8046720" y="1045597"/>
            <a:ext cx="3633746" cy="1588422"/>
          </a:xfrm>
        </p:spPr>
        <p:txBody>
          <a:bodyPr anchor="b">
            <a:noAutofit/>
          </a:bodyPr>
          <a:lstStyle/>
          <a:p>
            <a:r>
              <a:rPr lang="en-GB" sz="2400" b="1" dirty="0">
                <a:effectLst/>
                <a:latin typeface="Times" panose="02020603050405020304" pitchFamily="18" charset="0"/>
                <a:ea typeface="Times" panose="02020603050405020304" pitchFamily="18" charset="0"/>
              </a:rPr>
              <a:t>2. Relation between organisation structure and its performance</a:t>
            </a:r>
            <a:br>
              <a:rPr lang="en-GB" sz="2400" b="1" dirty="0">
                <a:effectLst/>
                <a:latin typeface="Times" panose="02020603050405020304" pitchFamily="18" charset="0"/>
                <a:ea typeface="Times" panose="02020603050405020304" pitchFamily="18" charset="0"/>
              </a:rPr>
            </a:br>
            <a:r>
              <a:rPr lang="en-GB" sz="2400" b="1" dirty="0">
                <a:effectLst/>
                <a:latin typeface="Times" panose="02020603050405020304" pitchFamily="18" charset="0"/>
                <a:ea typeface="Times" panose="02020603050405020304" pitchFamily="18" charset="0"/>
              </a:rPr>
              <a:t>Organisational structure </a:t>
            </a:r>
            <a:br>
              <a:rPr lang="en-US" sz="2400" dirty="0">
                <a:effectLst/>
                <a:latin typeface="Arial" panose="020B0604020202020204" pitchFamily="34" charset="0"/>
                <a:ea typeface="Arial" panose="020B0604020202020204" pitchFamily="34" charset="0"/>
              </a:rPr>
            </a:br>
            <a:endParaRPr lang="en-US" sz="2400" dirty="0"/>
          </a:p>
        </p:txBody>
      </p:sp>
      <p:sp>
        <p:nvSpPr>
          <p:cNvPr id="3" name="Content Placeholder 2">
            <a:extLst>
              <a:ext uri="{FF2B5EF4-FFF2-40B4-BE49-F238E27FC236}">
                <a16:creationId xmlns:a16="http://schemas.microsoft.com/office/drawing/2014/main" id="{39163031-30A4-93AB-19FD-FE3B151757ED}"/>
              </a:ext>
            </a:extLst>
          </p:cNvPr>
          <p:cNvSpPr>
            <a:spLocks noGrp="1"/>
          </p:cNvSpPr>
          <p:nvPr>
            <p:ph idx="1"/>
          </p:nvPr>
        </p:nvSpPr>
        <p:spPr>
          <a:xfrm>
            <a:off x="8046719" y="2722729"/>
            <a:ext cx="3633747" cy="2700062"/>
          </a:xfrm>
        </p:spPr>
        <p:txBody>
          <a:bodyPr>
            <a:noAutofit/>
          </a:bodyPr>
          <a:lstStyle/>
          <a:p>
            <a:pPr marR="0" lvl="0" algn="just">
              <a:lnSpc>
                <a:spcPct val="150000"/>
              </a:lnSpc>
              <a:spcBef>
                <a:spcPts val="0"/>
              </a:spcBef>
              <a:spcAft>
                <a:spcPts val="0"/>
              </a:spcAft>
              <a:buFont typeface="Wingdings" panose="05000000000000000000" pitchFamily="2" charset="2"/>
              <a:buChar char="§"/>
            </a:pPr>
            <a:r>
              <a:rPr lang="en-GB" sz="1800" u="none" strike="noStrike" dirty="0">
                <a:effectLst/>
                <a:latin typeface="Times New Roman" panose="02020603050405020304" pitchFamily="18" charset="0"/>
                <a:ea typeface="Times" panose="02020603050405020304" pitchFamily="18" charset="0"/>
                <a:cs typeface="Times New Roman" panose="02020603050405020304" pitchFamily="18" charset="0"/>
              </a:rPr>
              <a:t>It is considered a system. </a:t>
            </a:r>
            <a:endParaRPr lang="en-US"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1800" u="none" strike="noStrike" dirty="0">
                <a:effectLst/>
                <a:latin typeface="Times New Roman" panose="02020603050405020304" pitchFamily="18" charset="0"/>
                <a:ea typeface="Times" panose="02020603050405020304" pitchFamily="18" charset="0"/>
                <a:cs typeface="Times New Roman" panose="02020603050405020304" pitchFamily="18" charset="0"/>
              </a:rPr>
              <a:t>The activities are properly defined to reach organisational goals effectively.</a:t>
            </a:r>
            <a:endParaRPr lang="en-US"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1800" u="none" strike="noStrike" dirty="0">
                <a:effectLst/>
                <a:latin typeface="Times New Roman" panose="02020603050405020304" pitchFamily="18" charset="0"/>
                <a:ea typeface="Times" panose="02020603050405020304" pitchFamily="18" charset="0"/>
                <a:cs typeface="Times New Roman" panose="02020603050405020304" pitchFamily="18" charset="0"/>
              </a:rPr>
              <a:t>Even if it is considered as a method.</a:t>
            </a:r>
            <a:endParaRPr lang="en-US"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1800" u="none" strike="noStrike" dirty="0">
                <a:effectLst/>
                <a:latin typeface="Times New Roman" panose="02020603050405020304" pitchFamily="18" charset="0"/>
                <a:ea typeface="Times" panose="02020603050405020304" pitchFamily="18" charset="0"/>
                <a:cs typeface="Times New Roman" panose="02020603050405020304" pitchFamily="18" charset="0"/>
              </a:rPr>
              <a:t>The workflows through the company allow the team to do effective work (</a:t>
            </a:r>
            <a:r>
              <a:rPr lang="en-GB" sz="1800" u="none" strike="noStrike" dirty="0">
                <a:effectLst/>
                <a:latin typeface="Times New Roman" panose="02020603050405020304" pitchFamily="18" charset="0"/>
                <a:ea typeface="Arial" panose="020B0604020202020204" pitchFamily="34" charset="0"/>
                <a:cs typeface="Times New Roman" panose="02020603050405020304" pitchFamily="18" charset="0"/>
              </a:rPr>
              <a:t>SHRM, 2022)</a:t>
            </a:r>
            <a:r>
              <a:rPr lang="en-GB" sz="1800" u="none" strike="noStrike"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Font typeface="Wingdings" panose="05000000000000000000" pitchFamily="2" charset="2"/>
              <a:buChar char="§"/>
            </a:pP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0017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2C7882-C167-9F1D-1CA4-1150B93C13EE}"/>
              </a:ext>
            </a:extLst>
          </p:cNvPr>
          <p:cNvSpPr>
            <a:spLocks noGrp="1"/>
          </p:cNvSpPr>
          <p:nvPr>
            <p:ph type="title"/>
          </p:nvPr>
        </p:nvSpPr>
        <p:spPr>
          <a:xfrm>
            <a:off x="6657715" y="467271"/>
            <a:ext cx="4195674" cy="2052522"/>
          </a:xfrm>
        </p:spPr>
        <p:txBody>
          <a:bodyPr anchor="b">
            <a:normAutofit/>
          </a:bodyPr>
          <a:lstStyle/>
          <a:p>
            <a:r>
              <a:rPr lang="en-GB" sz="4300" b="1">
                <a:effectLst/>
                <a:latin typeface="Times" panose="02020603050405020304" pitchFamily="18" charset="0"/>
                <a:ea typeface="Times" panose="02020603050405020304" pitchFamily="18" charset="0"/>
              </a:rPr>
              <a:t>Organisational performance</a:t>
            </a:r>
            <a:br>
              <a:rPr lang="en-US" sz="4300">
                <a:effectLst/>
                <a:latin typeface="Arial" panose="020B0604020202020204" pitchFamily="34" charset="0"/>
                <a:ea typeface="Arial" panose="020B0604020202020204" pitchFamily="34" charset="0"/>
              </a:rPr>
            </a:br>
            <a:endParaRPr lang="en-US" sz="4300"/>
          </a:p>
        </p:txBody>
      </p:sp>
      <p:sp>
        <p:nvSpPr>
          <p:cNvPr id="4105" name="Oval 410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Apple - YouTube">
            <a:extLst>
              <a:ext uri="{FF2B5EF4-FFF2-40B4-BE49-F238E27FC236}">
                <a16:creationId xmlns:a16="http://schemas.microsoft.com/office/drawing/2014/main" id="{5A247004-B759-4E4F-64C1-4DC75CB11A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3"/>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4107"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4109"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9F6D144-7ED0-1ABD-B1B7-FFC28B09C61D}"/>
              </a:ext>
            </a:extLst>
          </p:cNvPr>
          <p:cNvSpPr>
            <a:spLocks noGrp="1"/>
          </p:cNvSpPr>
          <p:nvPr>
            <p:ph idx="1"/>
          </p:nvPr>
        </p:nvSpPr>
        <p:spPr>
          <a:xfrm>
            <a:off x="6727821" y="2324764"/>
            <a:ext cx="4195673" cy="2913872"/>
          </a:xfrm>
        </p:spPr>
        <p:txBody>
          <a:bodyPr anchor="t">
            <a:noAutofit/>
          </a:bodyPr>
          <a:lstStyle/>
          <a:p>
            <a:pPr marR="0" lvl="0" algn="just">
              <a:lnSpc>
                <a:spcPct val="150000"/>
              </a:lnSpc>
              <a:spcBef>
                <a:spcPts val="0"/>
              </a:spcBef>
              <a:spcAft>
                <a:spcPts val="0"/>
              </a:spcAft>
              <a:buFont typeface="Wingdings" panose="05000000000000000000" pitchFamily="2" charset="2"/>
              <a:buChar char="§"/>
            </a:pPr>
            <a:r>
              <a:rPr lang="en-GB" sz="1600" u="none" strike="noStrike" dirty="0">
                <a:solidFill>
                  <a:schemeClr val="tx1">
                    <a:alpha val="80000"/>
                  </a:schemeClr>
                </a:solidFill>
                <a:effectLst/>
                <a:latin typeface="Times New Roman" panose="02020603050405020304" pitchFamily="18" charset="0"/>
                <a:ea typeface="Times" panose="02020603050405020304" pitchFamily="18" charset="0"/>
                <a:cs typeface="Times New Roman" panose="02020603050405020304" pitchFamily="18" charset="0"/>
              </a:rPr>
              <a:t>It depends upon internal and external environments. </a:t>
            </a:r>
            <a:endParaRPr lang="en-US" sz="1600" u="none" strike="noStrike" dirty="0">
              <a:solidFill>
                <a:schemeClr val="tx1">
                  <a:alpha val="80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1600" u="none" strike="noStrike" dirty="0">
                <a:solidFill>
                  <a:schemeClr val="tx1">
                    <a:alpha val="80000"/>
                  </a:schemeClr>
                </a:solidFill>
                <a:effectLst/>
                <a:latin typeface="Times New Roman" panose="02020603050405020304" pitchFamily="18" charset="0"/>
                <a:ea typeface="Times" panose="02020603050405020304" pitchFamily="18" charset="0"/>
                <a:cs typeface="Times New Roman" panose="02020603050405020304" pitchFamily="18" charset="0"/>
              </a:rPr>
              <a:t>Internal factors are-</a:t>
            </a:r>
            <a:endParaRPr lang="en-US" sz="1600" u="none" strike="noStrike" dirty="0">
              <a:solidFill>
                <a:schemeClr val="tx1">
                  <a:alpha val="80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1600" u="none" strike="noStrike" dirty="0">
                <a:solidFill>
                  <a:schemeClr val="tx1">
                    <a:alpha val="80000"/>
                  </a:schemeClr>
                </a:solidFill>
                <a:effectLst/>
                <a:latin typeface="Times New Roman" panose="02020603050405020304" pitchFamily="18" charset="0"/>
                <a:ea typeface="Times" panose="02020603050405020304" pitchFamily="18" charset="0"/>
                <a:cs typeface="Times New Roman" panose="02020603050405020304" pitchFamily="18" charset="0"/>
              </a:rPr>
              <a:t>Human Resource</a:t>
            </a:r>
            <a:endParaRPr lang="en-US" sz="1600" u="none" strike="noStrike" dirty="0">
              <a:solidFill>
                <a:schemeClr val="tx1">
                  <a:alpha val="80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1600" u="none" strike="noStrike" dirty="0">
                <a:solidFill>
                  <a:schemeClr val="tx1">
                    <a:alpha val="80000"/>
                  </a:schemeClr>
                </a:solidFill>
                <a:effectLst/>
                <a:latin typeface="Times New Roman" panose="02020603050405020304" pitchFamily="18" charset="0"/>
                <a:ea typeface="Times" panose="02020603050405020304" pitchFamily="18" charset="0"/>
                <a:cs typeface="Times New Roman" panose="02020603050405020304" pitchFamily="18" charset="0"/>
              </a:rPr>
              <a:t>Finance</a:t>
            </a:r>
            <a:endParaRPr lang="en-US" sz="1600" u="none" strike="noStrike" dirty="0">
              <a:solidFill>
                <a:schemeClr val="tx1">
                  <a:alpha val="80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1600" u="none" strike="noStrike" dirty="0">
                <a:solidFill>
                  <a:schemeClr val="tx1">
                    <a:alpha val="80000"/>
                  </a:schemeClr>
                </a:solidFill>
                <a:effectLst/>
                <a:latin typeface="Times New Roman" panose="02020603050405020304" pitchFamily="18" charset="0"/>
                <a:ea typeface="Times" panose="02020603050405020304" pitchFamily="18" charset="0"/>
                <a:cs typeface="Times New Roman" panose="02020603050405020304" pitchFamily="18" charset="0"/>
              </a:rPr>
              <a:t>Marketing</a:t>
            </a:r>
            <a:endParaRPr lang="en-US" sz="1600" u="none" strike="noStrike" dirty="0">
              <a:solidFill>
                <a:schemeClr val="tx1">
                  <a:alpha val="80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1600" u="none" strike="noStrike" dirty="0">
                <a:solidFill>
                  <a:schemeClr val="tx1">
                    <a:alpha val="80000"/>
                  </a:schemeClr>
                </a:solidFill>
                <a:effectLst/>
                <a:latin typeface="Times New Roman" panose="02020603050405020304" pitchFamily="18" charset="0"/>
                <a:ea typeface="Times" panose="02020603050405020304" pitchFamily="18" charset="0"/>
                <a:cs typeface="Times New Roman" panose="02020603050405020304" pitchFamily="18" charset="0"/>
              </a:rPr>
              <a:t>Production </a:t>
            </a:r>
            <a:endParaRPr lang="en-US" sz="1600" u="none" strike="noStrike" dirty="0">
              <a:solidFill>
                <a:schemeClr val="tx1">
                  <a:alpha val="80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1600" u="none" strike="noStrike" dirty="0">
                <a:solidFill>
                  <a:schemeClr val="tx1">
                    <a:alpha val="80000"/>
                  </a:schemeClr>
                </a:solidFill>
                <a:effectLst/>
                <a:latin typeface="Times New Roman" panose="02020603050405020304" pitchFamily="18" charset="0"/>
                <a:ea typeface="Times" panose="02020603050405020304" pitchFamily="18" charset="0"/>
                <a:cs typeface="Times New Roman" panose="02020603050405020304" pitchFamily="18" charset="0"/>
              </a:rPr>
              <a:t>External factors are-</a:t>
            </a:r>
            <a:endParaRPr lang="en-US" sz="1600" u="none" strike="noStrike" dirty="0">
              <a:solidFill>
                <a:schemeClr val="tx1">
                  <a:alpha val="80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1600" u="none" strike="noStrike" dirty="0">
                <a:solidFill>
                  <a:schemeClr val="tx1">
                    <a:alpha val="80000"/>
                  </a:schemeClr>
                </a:solidFill>
                <a:effectLst/>
                <a:latin typeface="Times New Roman" panose="02020603050405020304" pitchFamily="18" charset="0"/>
                <a:ea typeface="Times" panose="02020603050405020304" pitchFamily="18" charset="0"/>
                <a:cs typeface="Times New Roman" panose="02020603050405020304" pitchFamily="18" charset="0"/>
              </a:rPr>
              <a:t>Cultural</a:t>
            </a:r>
            <a:endParaRPr lang="en-US" sz="1600" u="none" strike="noStrike" dirty="0">
              <a:solidFill>
                <a:schemeClr val="tx1">
                  <a:alpha val="80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1600" u="none" strike="noStrike" dirty="0">
                <a:solidFill>
                  <a:schemeClr val="tx1">
                    <a:alpha val="80000"/>
                  </a:schemeClr>
                </a:solidFill>
                <a:effectLst/>
                <a:latin typeface="Times New Roman" panose="02020603050405020304" pitchFamily="18" charset="0"/>
                <a:ea typeface="Times" panose="02020603050405020304" pitchFamily="18" charset="0"/>
                <a:cs typeface="Times New Roman" panose="02020603050405020304" pitchFamily="18" charset="0"/>
              </a:rPr>
              <a:t>Social</a:t>
            </a:r>
            <a:endParaRPr lang="en-US" sz="1600" u="none" strike="noStrike" dirty="0">
              <a:solidFill>
                <a:schemeClr val="tx1">
                  <a:alpha val="80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1600" u="none" strike="noStrike" dirty="0">
                <a:solidFill>
                  <a:schemeClr val="tx1">
                    <a:alpha val="80000"/>
                  </a:schemeClr>
                </a:solidFill>
                <a:effectLst/>
                <a:latin typeface="Times New Roman" panose="02020603050405020304" pitchFamily="18" charset="0"/>
                <a:ea typeface="Times" panose="02020603050405020304" pitchFamily="18" charset="0"/>
                <a:cs typeface="Times New Roman" panose="02020603050405020304" pitchFamily="18" charset="0"/>
              </a:rPr>
              <a:t>Political aspects</a:t>
            </a:r>
            <a:endParaRPr lang="en-US" sz="1600" u="none" strike="noStrike" dirty="0">
              <a:solidFill>
                <a:schemeClr val="tx1">
                  <a:alpha val="80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Font typeface="Wingdings" panose="05000000000000000000" pitchFamily="2" charset="2"/>
              <a:buChar char="§"/>
            </a:pPr>
            <a:endParaRPr lang="en-US" sz="1600" dirty="0">
              <a:solidFill>
                <a:schemeClr val="tx1">
                  <a:alpha val="80000"/>
                </a:schemeClr>
              </a:solidFill>
              <a:latin typeface="Times New Roman" panose="02020603050405020304" pitchFamily="18" charset="0"/>
              <a:cs typeface="Times New Roman" panose="02020603050405020304" pitchFamily="18" charset="0"/>
            </a:endParaRPr>
          </a:p>
        </p:txBody>
      </p:sp>
      <p:sp>
        <p:nvSpPr>
          <p:cNvPr id="4111"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4113"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8380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D03C8-AC7A-4FDD-AE54-5338C77B2A33}"/>
              </a:ext>
            </a:extLst>
          </p:cNvPr>
          <p:cNvSpPr>
            <a:spLocks noGrp="1"/>
          </p:cNvSpPr>
          <p:nvPr>
            <p:ph type="title"/>
          </p:nvPr>
        </p:nvSpPr>
        <p:spPr>
          <a:xfrm>
            <a:off x="838200" y="500062"/>
            <a:ext cx="10515600" cy="1325563"/>
          </a:xfrm>
        </p:spPr>
        <p:txBody>
          <a:bodyPr>
            <a:noAutofit/>
          </a:bodyPr>
          <a:lstStyle/>
          <a:p>
            <a:pPr algn="ctr"/>
            <a:r>
              <a:rPr lang="en-GB" sz="4000" b="1" dirty="0">
                <a:effectLst/>
                <a:latin typeface="Times New Roman" panose="02020603050405020304" pitchFamily="18" charset="0"/>
                <a:ea typeface="Times" panose="02020603050405020304" pitchFamily="18" charset="0"/>
                <a:cs typeface="Times New Roman" panose="02020603050405020304" pitchFamily="18" charset="0"/>
              </a:rPr>
              <a:t>Relationship between the organisation structure and its performance</a:t>
            </a:r>
            <a:br>
              <a:rPr lang="en-US" sz="4000" dirty="0">
                <a:effectLst/>
                <a:latin typeface="Times New Roman" panose="02020603050405020304" pitchFamily="18" charset="0"/>
                <a:ea typeface="Arial" panose="020B0604020202020204" pitchFamily="34"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D81C960B-D8C7-05B2-ACCC-90FBE027CEEC}"/>
              </a:ext>
            </a:extLst>
          </p:cNvPr>
          <p:cNvGraphicFramePr>
            <a:graphicFrameLocks noGrp="1"/>
          </p:cNvGraphicFramePr>
          <p:nvPr>
            <p:ph idx="1"/>
            <p:extLst>
              <p:ext uri="{D42A27DB-BD31-4B8C-83A1-F6EECF244321}">
                <p14:modId xmlns:p14="http://schemas.microsoft.com/office/powerpoint/2010/main" val="330824740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3145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BC741C-EE6A-36D8-3682-53B1E51E175D}"/>
              </a:ext>
            </a:extLst>
          </p:cNvPr>
          <p:cNvSpPr>
            <a:spLocks noGrp="1"/>
          </p:cNvSpPr>
          <p:nvPr>
            <p:ph type="title"/>
          </p:nvPr>
        </p:nvSpPr>
        <p:spPr>
          <a:xfrm>
            <a:off x="659219" y="502020"/>
            <a:ext cx="5800893" cy="1642970"/>
          </a:xfrm>
        </p:spPr>
        <p:txBody>
          <a:bodyPr anchor="b">
            <a:noAutofit/>
          </a:bodyPr>
          <a:lstStyle/>
          <a:p>
            <a:r>
              <a:rPr lang="en-GB" sz="3200" b="1" dirty="0">
                <a:effectLst/>
                <a:latin typeface="Times" panose="02020603050405020304" pitchFamily="18" charset="0"/>
                <a:ea typeface="Times" panose="02020603050405020304" pitchFamily="18" charset="0"/>
              </a:rPr>
              <a:t>Relation between organisational structure and performance of Apple UK</a:t>
            </a:r>
            <a:br>
              <a:rPr lang="en-US" sz="3200" dirty="0">
                <a:effectLst/>
                <a:latin typeface="Arial" panose="020B0604020202020204" pitchFamily="34" charset="0"/>
                <a:ea typeface="Arial" panose="020B0604020202020204" pitchFamily="34" charset="0"/>
              </a:rPr>
            </a:br>
            <a:endParaRPr lang="en-US" sz="3200" dirty="0"/>
          </a:p>
        </p:txBody>
      </p:sp>
      <p:sp>
        <p:nvSpPr>
          <p:cNvPr id="3" name="Content Placeholder 2">
            <a:extLst>
              <a:ext uri="{FF2B5EF4-FFF2-40B4-BE49-F238E27FC236}">
                <a16:creationId xmlns:a16="http://schemas.microsoft.com/office/drawing/2014/main" id="{984382BE-6B72-CE15-96B0-482AE7E1A635}"/>
              </a:ext>
            </a:extLst>
          </p:cNvPr>
          <p:cNvSpPr>
            <a:spLocks noGrp="1"/>
          </p:cNvSpPr>
          <p:nvPr>
            <p:ph idx="1"/>
          </p:nvPr>
        </p:nvSpPr>
        <p:spPr>
          <a:xfrm>
            <a:off x="1144923" y="2405894"/>
            <a:ext cx="5315189" cy="3535083"/>
          </a:xfrm>
        </p:spPr>
        <p:txBody>
          <a:bodyPr anchor="t">
            <a:normAutofit fontScale="77500" lnSpcReduction="20000"/>
          </a:bodyPr>
          <a:lstStyle/>
          <a:p>
            <a:pPr marR="0" lvl="0"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Apple UK follows or implements a hierarchical structure.</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For this structure, senior management has tight control (</a:t>
            </a:r>
            <a:r>
              <a:rPr lang="en-GB" sz="2000" u="none" strike="noStrike" dirty="0" err="1">
                <a:effectLst/>
                <a:latin typeface="Times New Roman" panose="02020603050405020304" pitchFamily="18" charset="0"/>
                <a:ea typeface="Arial" panose="020B0604020202020204" pitchFamily="34" charset="0"/>
                <a:cs typeface="Times New Roman" panose="02020603050405020304" pitchFamily="18" charset="0"/>
              </a:rPr>
              <a:t>Heracleous</a:t>
            </a:r>
            <a:r>
              <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 2013)</a:t>
            </a: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Staff are motivated because of several promotional opportunities.</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Negative relation occurs because of-	</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Communication issues among different departments</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Ø"/>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Less business flexibility creates challenges in doing global operations (</a:t>
            </a:r>
            <a:r>
              <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Dudovskiy, 2023)</a:t>
            </a: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Font typeface="Wingdings" panose="05000000000000000000" pitchFamily="2" charset="2"/>
              <a:buChar char="§"/>
            </a:pPr>
            <a:endParaRPr lang="en-US" sz="2000" dirty="0">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network formed by white dots">
            <a:extLst>
              <a:ext uri="{FF2B5EF4-FFF2-40B4-BE49-F238E27FC236}">
                <a16:creationId xmlns:a16="http://schemas.microsoft.com/office/drawing/2014/main" id="{19AA1899-E870-5391-4E15-E8022458F8F5}"/>
              </a:ext>
            </a:extLst>
          </p:cNvPr>
          <p:cNvPicPr>
            <a:picLocks noChangeAspect="1"/>
          </p:cNvPicPr>
          <p:nvPr/>
        </p:nvPicPr>
        <p:blipFill rotWithShape="1">
          <a:blip r:embed="rId3"/>
          <a:srcRect t="6225" r="3" b="15677"/>
          <a:stretch/>
        </p:blipFill>
        <p:spPr>
          <a:xfrm>
            <a:off x="7075967" y="2190925"/>
            <a:ext cx="4170530" cy="2508043"/>
          </a:xfrm>
          <a:prstGeom prst="rect">
            <a:avLst/>
          </a:prstGeom>
        </p:spPr>
      </p:pic>
    </p:spTree>
    <p:extLst>
      <p:ext uri="{BB962C8B-B14F-4D97-AF65-F5344CB8AC3E}">
        <p14:creationId xmlns:p14="http://schemas.microsoft.com/office/powerpoint/2010/main" val="4257808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4DA06D-4FE2-601C-CA23-AA5E9E0F2DFA}"/>
              </a:ext>
            </a:extLst>
          </p:cNvPr>
          <p:cNvSpPr>
            <a:spLocks noGrp="1"/>
          </p:cNvSpPr>
          <p:nvPr>
            <p:ph type="title"/>
          </p:nvPr>
        </p:nvSpPr>
        <p:spPr>
          <a:xfrm>
            <a:off x="5596501" y="489508"/>
            <a:ext cx="5754896" cy="1667569"/>
          </a:xfrm>
        </p:spPr>
        <p:txBody>
          <a:bodyPr anchor="b">
            <a:normAutofit fontScale="90000"/>
          </a:bodyPr>
          <a:lstStyle/>
          <a:p>
            <a:pPr marL="0" marR="0">
              <a:spcBef>
                <a:spcPts val="0"/>
              </a:spcBef>
              <a:spcAft>
                <a:spcPts val="0"/>
              </a:spcAft>
            </a:pPr>
            <a:r>
              <a:rPr lang="en-GB" sz="2400" b="1" dirty="0">
                <a:effectLst/>
                <a:latin typeface="Times" panose="02020603050405020304" pitchFamily="18" charset="0"/>
                <a:ea typeface="Times" panose="02020603050405020304" pitchFamily="18" charset="0"/>
              </a:rPr>
              <a:t>3. Skills and tasks which the manager applies to run Apple UK</a:t>
            </a:r>
            <a:br>
              <a:rPr lang="en-US" sz="2400" dirty="0">
                <a:effectLst/>
                <a:latin typeface="Arial" panose="020B0604020202020204" pitchFamily="34" charset="0"/>
                <a:ea typeface="Arial" panose="020B0604020202020204" pitchFamily="34" charset="0"/>
              </a:rPr>
            </a:br>
            <a:br>
              <a:rPr lang="en-US" sz="2400" dirty="0">
                <a:effectLst/>
                <a:latin typeface="Arial" panose="020B0604020202020204" pitchFamily="34" charset="0"/>
                <a:ea typeface="Arial" panose="020B0604020202020204" pitchFamily="34" charset="0"/>
              </a:rPr>
            </a:br>
            <a:r>
              <a:rPr lang="en-GB" sz="2400" b="1" dirty="0">
                <a:effectLst/>
                <a:latin typeface="Times" panose="02020603050405020304" pitchFamily="18" charset="0"/>
                <a:ea typeface="Times" panose="02020603050405020304" pitchFamily="18" charset="0"/>
              </a:rPr>
              <a:t>Skills required by managers in Apple UK</a:t>
            </a:r>
            <a:br>
              <a:rPr lang="en-US" sz="2400" dirty="0">
                <a:effectLst/>
                <a:latin typeface="Arial" panose="020B0604020202020204" pitchFamily="34" charset="0"/>
                <a:ea typeface="Arial" panose="020B0604020202020204" pitchFamily="34" charset="0"/>
              </a:rPr>
            </a:br>
            <a:endParaRPr lang="en-US" sz="2400" dirty="0"/>
          </a:p>
        </p:txBody>
      </p:sp>
      <p:pic>
        <p:nvPicPr>
          <p:cNvPr id="5" name="Picture 4" descr="Yellow paper ship leading among white ships">
            <a:extLst>
              <a:ext uri="{FF2B5EF4-FFF2-40B4-BE49-F238E27FC236}">
                <a16:creationId xmlns:a16="http://schemas.microsoft.com/office/drawing/2014/main" id="{73B48C73-8E50-BD57-43AF-0EFF6606E5B3}"/>
              </a:ext>
            </a:extLst>
          </p:cNvPr>
          <p:cNvPicPr>
            <a:picLocks noChangeAspect="1"/>
          </p:cNvPicPr>
          <p:nvPr/>
        </p:nvPicPr>
        <p:blipFill rotWithShape="1">
          <a:blip r:embed="rId3"/>
          <a:srcRect l="15470" r="-1" b="-1"/>
          <a:stretch/>
        </p:blipFill>
        <p:spPr>
          <a:xfrm>
            <a:off x="1068130" y="1682728"/>
            <a:ext cx="3876165" cy="3060848"/>
          </a:xfrm>
          <a:prstGeom prst="rect">
            <a:avLst/>
          </a:prstGeom>
        </p:spPr>
      </p:pic>
      <p:sp>
        <p:nvSpPr>
          <p:cNvPr id="3" name="Content Placeholder 2">
            <a:extLst>
              <a:ext uri="{FF2B5EF4-FFF2-40B4-BE49-F238E27FC236}">
                <a16:creationId xmlns:a16="http://schemas.microsoft.com/office/drawing/2014/main" id="{D27E2855-D9B6-0541-6F18-320D5DD8AD7B}"/>
              </a:ext>
            </a:extLst>
          </p:cNvPr>
          <p:cNvSpPr>
            <a:spLocks noGrp="1"/>
          </p:cNvSpPr>
          <p:nvPr>
            <p:ph idx="1"/>
          </p:nvPr>
        </p:nvSpPr>
        <p:spPr>
          <a:xfrm>
            <a:off x="5596502" y="2405894"/>
            <a:ext cx="5754896" cy="3197464"/>
          </a:xfrm>
        </p:spPr>
        <p:txBody>
          <a:bodyPr anchor="t">
            <a:normAutofit/>
          </a:bodyPr>
          <a:lstStyle/>
          <a:p>
            <a:pPr marL="0" marR="0" lvl="0" indent="0" algn="just">
              <a:lnSpc>
                <a:spcPct val="150000"/>
              </a:lnSpc>
              <a:spcBef>
                <a:spcPts val="0"/>
              </a:spcBef>
              <a:spcAft>
                <a:spcPts val="0"/>
              </a:spcAft>
              <a:buNone/>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The key skills managers required are-</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Decision-making </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Presentation skills</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Verbal and written communication skills</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Flexibility (</a:t>
            </a:r>
            <a:r>
              <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My-Manager, 2023)</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Font typeface="Wingdings" panose="05000000000000000000" pitchFamily="2" charset="2"/>
              <a:buChar char="§"/>
            </a:pPr>
            <a:endParaRPr lang="en-US" sz="2000" dirty="0">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45612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E2E73-2FD6-458B-0912-7BEB50B8AF5F}"/>
              </a:ext>
            </a:extLst>
          </p:cNvPr>
          <p:cNvSpPr>
            <a:spLocks noGrp="1"/>
          </p:cNvSpPr>
          <p:nvPr>
            <p:ph type="title"/>
          </p:nvPr>
        </p:nvSpPr>
        <p:spPr>
          <a:xfrm>
            <a:off x="640080" y="325369"/>
            <a:ext cx="4368602" cy="1956841"/>
          </a:xfrm>
        </p:spPr>
        <p:txBody>
          <a:bodyPr anchor="b">
            <a:normAutofit/>
          </a:bodyPr>
          <a:lstStyle/>
          <a:p>
            <a:r>
              <a:rPr lang="en-GB" sz="3400" b="1">
                <a:effectLst/>
                <a:latin typeface="Times" panose="02020603050405020304" pitchFamily="18" charset="0"/>
                <a:ea typeface="Times" panose="02020603050405020304" pitchFamily="18" charset="0"/>
              </a:rPr>
              <a:t>Tasks required by managers in Apple UK</a:t>
            </a:r>
            <a:br>
              <a:rPr lang="en-US" sz="3400">
                <a:effectLst/>
                <a:latin typeface="Arial" panose="020B0604020202020204" pitchFamily="34" charset="0"/>
                <a:ea typeface="Arial" panose="020B0604020202020204" pitchFamily="34" charset="0"/>
              </a:rPr>
            </a:br>
            <a:endParaRPr lang="en-US" sz="3400"/>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DECCFF-7269-8792-39F5-B381AB5BE6E7}"/>
              </a:ext>
            </a:extLst>
          </p:cNvPr>
          <p:cNvSpPr>
            <a:spLocks noGrp="1"/>
          </p:cNvSpPr>
          <p:nvPr>
            <p:ph idx="1"/>
          </p:nvPr>
        </p:nvSpPr>
        <p:spPr>
          <a:xfrm>
            <a:off x="640080" y="2872899"/>
            <a:ext cx="4243589" cy="3320668"/>
          </a:xfrm>
        </p:spPr>
        <p:txBody>
          <a:bodyPr>
            <a:normAutofit fontScale="85000" lnSpcReduction="20000"/>
          </a:bodyPr>
          <a:lstStyle/>
          <a:p>
            <a:pPr marL="0" marR="0" lvl="0" indent="0" algn="just">
              <a:lnSpc>
                <a:spcPct val="150000"/>
              </a:lnSpc>
              <a:spcBef>
                <a:spcPts val="0"/>
              </a:spcBef>
              <a:spcAft>
                <a:spcPts val="0"/>
              </a:spcAft>
              <a:buNone/>
            </a:pPr>
            <a:r>
              <a:rPr lang="en-GB" sz="2200" u="none" strike="noStrike" dirty="0">
                <a:effectLst/>
                <a:latin typeface="Times New Roman" panose="02020603050405020304" pitchFamily="18" charset="0"/>
                <a:ea typeface="Times" panose="02020603050405020304" pitchFamily="18" charset="0"/>
                <a:cs typeface="Times New Roman" panose="02020603050405020304" pitchFamily="18" charset="0"/>
              </a:rPr>
              <a:t>The roles of managers are-</a:t>
            </a:r>
            <a:endParaRPr lang="en-US" sz="22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2200" u="none" strike="noStrike" dirty="0">
                <a:effectLst/>
                <a:latin typeface="Times New Roman" panose="02020603050405020304" pitchFamily="18" charset="0"/>
                <a:ea typeface="Times" panose="02020603050405020304" pitchFamily="18" charset="0"/>
                <a:cs typeface="Times New Roman" panose="02020603050405020304" pitchFamily="18" charset="0"/>
              </a:rPr>
              <a:t>Inspire team members to take their responsibility to handle customers.</a:t>
            </a:r>
            <a:endParaRPr lang="en-US" sz="22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2200" u="none" strike="noStrike" dirty="0">
                <a:effectLst/>
                <a:latin typeface="Times New Roman" panose="02020603050405020304" pitchFamily="18" charset="0"/>
                <a:ea typeface="Times" panose="02020603050405020304" pitchFamily="18" charset="0"/>
                <a:cs typeface="Times New Roman" panose="02020603050405020304" pitchFamily="18" charset="0"/>
              </a:rPr>
              <a:t>Visual and inventory merchandising. </a:t>
            </a:r>
            <a:endParaRPr lang="en-US" sz="22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2200" u="none" strike="noStrike" dirty="0">
                <a:effectLst/>
                <a:latin typeface="Times New Roman" panose="02020603050405020304" pitchFamily="18" charset="0"/>
                <a:ea typeface="Times" panose="02020603050405020304" pitchFamily="18" charset="0"/>
                <a:cs typeface="Times New Roman" panose="02020603050405020304" pitchFamily="18" charset="0"/>
              </a:rPr>
              <a:t>Providing training and development (</a:t>
            </a:r>
            <a:r>
              <a:rPr lang="en-GB" sz="2200" u="none" strike="noStrike" dirty="0">
                <a:effectLst/>
                <a:latin typeface="Times New Roman" panose="02020603050405020304" pitchFamily="18" charset="0"/>
                <a:ea typeface="Arial" panose="020B0604020202020204" pitchFamily="34" charset="0"/>
                <a:cs typeface="Times New Roman" panose="02020603050405020304" pitchFamily="18" charset="0"/>
              </a:rPr>
              <a:t>My-Manager, 2023)</a:t>
            </a:r>
            <a:r>
              <a:rPr lang="en-GB" sz="2200" u="none" strike="noStrike"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22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2200" dirty="0">
              <a:latin typeface="Times New Roman" panose="02020603050405020304" pitchFamily="18" charset="0"/>
              <a:cs typeface="Times New Roman" panose="02020603050405020304" pitchFamily="18" charset="0"/>
            </a:endParaRPr>
          </a:p>
        </p:txBody>
      </p:sp>
      <p:pic>
        <p:nvPicPr>
          <p:cNvPr id="5" name="Picture 4" descr="Large skydiving group mid-air">
            <a:extLst>
              <a:ext uri="{FF2B5EF4-FFF2-40B4-BE49-F238E27FC236}">
                <a16:creationId xmlns:a16="http://schemas.microsoft.com/office/drawing/2014/main" id="{BBF82DF5-AE73-E243-A527-6E12C0D08812}"/>
              </a:ext>
            </a:extLst>
          </p:cNvPr>
          <p:cNvPicPr>
            <a:picLocks noChangeAspect="1"/>
          </p:cNvPicPr>
          <p:nvPr/>
        </p:nvPicPr>
        <p:blipFill rotWithShape="1">
          <a:blip r:embed="rId3"/>
          <a:srcRect l="17149" r="161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69102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AA8419-AD56-D1DF-8094-8075781F6F80}"/>
              </a:ext>
            </a:extLst>
          </p:cNvPr>
          <p:cNvSpPr>
            <a:spLocks noGrp="1"/>
          </p:cNvSpPr>
          <p:nvPr>
            <p:ph type="title"/>
          </p:nvPr>
        </p:nvSpPr>
        <p:spPr>
          <a:xfrm>
            <a:off x="1383564" y="348865"/>
            <a:ext cx="9718111" cy="1576446"/>
          </a:xfrm>
        </p:spPr>
        <p:txBody>
          <a:bodyPr anchor="ctr">
            <a:normAutofit/>
          </a:bodyPr>
          <a:lstStyle/>
          <a:p>
            <a:r>
              <a:rPr lang="en-GB" sz="3600" b="1" dirty="0">
                <a:solidFill>
                  <a:srgbClr val="FFFFFF"/>
                </a:solidFill>
                <a:effectLst/>
                <a:latin typeface="Times" panose="02020603050405020304" pitchFamily="18" charset="0"/>
                <a:ea typeface="Times" panose="02020603050405020304" pitchFamily="18" charset="0"/>
              </a:rPr>
              <a:t>Impact of managers on Apple UK's Performance </a:t>
            </a:r>
            <a:br>
              <a:rPr lang="en-US" sz="3600" dirty="0">
                <a:solidFill>
                  <a:srgbClr val="FFFFFF"/>
                </a:solidFill>
                <a:effectLst/>
                <a:latin typeface="Arial" panose="020B0604020202020204" pitchFamily="34" charset="0"/>
                <a:ea typeface="Arial" panose="020B0604020202020204" pitchFamily="34" charset="0"/>
              </a:rPr>
            </a:br>
            <a:endParaRPr lang="en-US" sz="3600" dirty="0">
              <a:solidFill>
                <a:srgbClr val="FFFFFF"/>
              </a:solidFill>
            </a:endParaRPr>
          </a:p>
        </p:txBody>
      </p:sp>
      <p:graphicFrame>
        <p:nvGraphicFramePr>
          <p:cNvPr id="5" name="Content Placeholder 2">
            <a:extLst>
              <a:ext uri="{FF2B5EF4-FFF2-40B4-BE49-F238E27FC236}">
                <a16:creationId xmlns:a16="http://schemas.microsoft.com/office/drawing/2014/main" id="{68179066-EACC-84A3-707A-6BE7318557E8}"/>
              </a:ext>
            </a:extLst>
          </p:cNvPr>
          <p:cNvGraphicFramePr>
            <a:graphicFrameLocks noGrp="1"/>
          </p:cNvGraphicFramePr>
          <p:nvPr>
            <p:ph idx="1"/>
            <p:extLst>
              <p:ext uri="{D42A27DB-BD31-4B8C-83A1-F6EECF244321}">
                <p14:modId xmlns:p14="http://schemas.microsoft.com/office/powerpoint/2010/main" val="137523736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25978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arrows on bullseye">
            <a:extLst>
              <a:ext uri="{FF2B5EF4-FFF2-40B4-BE49-F238E27FC236}">
                <a16:creationId xmlns:a16="http://schemas.microsoft.com/office/drawing/2014/main" id="{255F6910-1BA4-8B65-A27B-89F93A218231}"/>
              </a:ext>
            </a:extLst>
          </p:cNvPr>
          <p:cNvPicPr>
            <a:picLocks noChangeAspect="1"/>
          </p:cNvPicPr>
          <p:nvPr/>
        </p:nvPicPr>
        <p:blipFill rotWithShape="1">
          <a:blip r:embed="rId3"/>
          <a:srcRect r="7648" b="2"/>
          <a:stretch/>
        </p:blipFill>
        <p:spPr>
          <a:xfrm>
            <a:off x="1"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50B219-7608-36E8-E7EF-01D89423801A}"/>
              </a:ext>
            </a:extLst>
          </p:cNvPr>
          <p:cNvSpPr>
            <a:spLocks noGrp="1"/>
          </p:cNvSpPr>
          <p:nvPr>
            <p:ph type="title"/>
          </p:nvPr>
        </p:nvSpPr>
        <p:spPr>
          <a:xfrm>
            <a:off x="7531610" y="365125"/>
            <a:ext cx="3822189" cy="1899912"/>
          </a:xfrm>
        </p:spPr>
        <p:txBody>
          <a:bodyPr>
            <a:normAutofit/>
          </a:bodyPr>
          <a:lstStyle/>
          <a:p>
            <a:r>
              <a:rPr lang="en-GB" sz="3100" b="1">
                <a:effectLst/>
                <a:latin typeface="Times" panose="02020603050405020304" pitchFamily="18" charset="0"/>
                <a:ea typeface="Times" panose="02020603050405020304" pitchFamily="18" charset="0"/>
              </a:rPr>
              <a:t>Impact of managers on Apple UK's Performance </a:t>
            </a:r>
            <a:br>
              <a:rPr lang="en-US" sz="3100">
                <a:effectLst/>
                <a:latin typeface="Arial" panose="020B0604020202020204" pitchFamily="34" charset="0"/>
                <a:ea typeface="Arial" panose="020B0604020202020204" pitchFamily="34" charset="0"/>
              </a:rPr>
            </a:br>
            <a:endParaRPr lang="en-US" sz="3100"/>
          </a:p>
        </p:txBody>
      </p:sp>
      <p:sp>
        <p:nvSpPr>
          <p:cNvPr id="3" name="Content Placeholder 2">
            <a:extLst>
              <a:ext uri="{FF2B5EF4-FFF2-40B4-BE49-F238E27FC236}">
                <a16:creationId xmlns:a16="http://schemas.microsoft.com/office/drawing/2014/main" id="{C60CD07D-814C-38BC-58C1-103853DE5DB6}"/>
              </a:ext>
            </a:extLst>
          </p:cNvPr>
          <p:cNvSpPr>
            <a:spLocks noGrp="1"/>
          </p:cNvSpPr>
          <p:nvPr>
            <p:ph idx="1"/>
          </p:nvPr>
        </p:nvSpPr>
        <p:spPr>
          <a:xfrm>
            <a:off x="7531610" y="2434201"/>
            <a:ext cx="3822189" cy="3742762"/>
          </a:xfrm>
        </p:spPr>
        <p:txBody>
          <a:bodyPr>
            <a:normAutofit/>
          </a:bodyPr>
          <a:lstStyle/>
          <a:p>
            <a:pPr marR="0" lvl="0"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Managers boost staff performance and effectively operate with suppliers. </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The performance of management builds broad differentiation. </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Font typeface="Wingdings" panose="05000000000000000000" pitchFamily="2" charset="2"/>
              <a:buChar char="§"/>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10201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1B6DE-E7CE-0CBE-B676-436EEE84789D}"/>
              </a:ext>
            </a:extLst>
          </p:cNvPr>
          <p:cNvSpPr>
            <a:spLocks noGrp="1"/>
          </p:cNvSpPr>
          <p:nvPr>
            <p:ph type="title"/>
          </p:nvPr>
        </p:nvSpPr>
        <p:spPr>
          <a:xfrm>
            <a:off x="5596501" y="501594"/>
            <a:ext cx="5754896" cy="1655483"/>
          </a:xfrm>
        </p:spPr>
        <p:txBody>
          <a:bodyPr anchor="b">
            <a:normAutofit/>
          </a:bodyPr>
          <a:lstStyle/>
          <a:p>
            <a:r>
              <a:rPr lang="en-GB" sz="2800" b="1" dirty="0">
                <a:effectLst/>
                <a:latin typeface="Times" panose="02020603050405020304" pitchFamily="18" charset="0"/>
                <a:ea typeface="Times" panose="02020603050405020304" pitchFamily="18" charset="0"/>
              </a:rPr>
              <a:t>4. Leadership theories may apply to Apple UK Leadership theories </a:t>
            </a:r>
            <a:br>
              <a:rPr lang="en-US" sz="2800" dirty="0">
                <a:effectLst/>
                <a:latin typeface="Arial" panose="020B0604020202020204" pitchFamily="34" charset="0"/>
                <a:ea typeface="Arial" panose="020B0604020202020204" pitchFamily="34" charset="0"/>
              </a:rPr>
            </a:br>
            <a:endParaRPr lang="en-US" sz="2800" dirty="0"/>
          </a:p>
        </p:txBody>
      </p:sp>
      <p:pic>
        <p:nvPicPr>
          <p:cNvPr id="5" name="Picture 4" descr="Red toy person in front of two lines of white figures">
            <a:extLst>
              <a:ext uri="{FF2B5EF4-FFF2-40B4-BE49-F238E27FC236}">
                <a16:creationId xmlns:a16="http://schemas.microsoft.com/office/drawing/2014/main" id="{D46101AD-2309-A3B8-E2F2-4A010F059DAC}"/>
              </a:ext>
            </a:extLst>
          </p:cNvPr>
          <p:cNvPicPr>
            <a:picLocks noChangeAspect="1"/>
          </p:cNvPicPr>
          <p:nvPr/>
        </p:nvPicPr>
        <p:blipFill rotWithShape="1">
          <a:blip r:embed="rId3"/>
          <a:srcRect l="22579" r="18673"/>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F4A2B757-1A35-07B3-ABC7-B56B50DA18FD}"/>
              </a:ext>
            </a:extLst>
          </p:cNvPr>
          <p:cNvSpPr>
            <a:spLocks noGrp="1"/>
          </p:cNvSpPr>
          <p:nvPr>
            <p:ph idx="1"/>
          </p:nvPr>
        </p:nvSpPr>
        <p:spPr>
          <a:xfrm>
            <a:off x="5596502" y="2405894"/>
            <a:ext cx="5754896" cy="3014765"/>
          </a:xfrm>
        </p:spPr>
        <p:txBody>
          <a:bodyPr anchor="t">
            <a:normAutofit/>
          </a:bodyPr>
          <a:lstStyle/>
          <a:p>
            <a:pPr marL="0" marR="0" lvl="0" indent="0" algn="just">
              <a:lnSpc>
                <a:spcPct val="150000"/>
              </a:lnSpc>
              <a:spcBef>
                <a:spcPts val="0"/>
              </a:spcBef>
              <a:spcAft>
                <a:spcPts val="0"/>
              </a:spcAft>
              <a:buNone/>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Common leadership theories are-</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Trait Theories </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Contingency Theories</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Influence and Power Theories </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Behavioural Theories (</a:t>
            </a:r>
            <a:r>
              <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Glance, 2019)</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61851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8CDB14-0757-DFE9-8D4B-341E7ABD7B95}"/>
              </a:ext>
            </a:extLst>
          </p:cNvPr>
          <p:cNvSpPr>
            <a:spLocks noGrp="1"/>
          </p:cNvSpPr>
          <p:nvPr>
            <p:ph type="title"/>
          </p:nvPr>
        </p:nvSpPr>
        <p:spPr>
          <a:xfrm>
            <a:off x="517889" y="4883544"/>
            <a:ext cx="3876086" cy="1556907"/>
          </a:xfrm>
        </p:spPr>
        <p:txBody>
          <a:bodyPr anchor="ctr">
            <a:normAutofit/>
          </a:bodyPr>
          <a:lstStyle/>
          <a:p>
            <a:r>
              <a:rPr lang="en-GB" sz="3200" b="1">
                <a:effectLst/>
                <a:latin typeface="Times" panose="02020603050405020304" pitchFamily="18" charset="0"/>
                <a:ea typeface="Times" panose="02020603050405020304" pitchFamily="18" charset="0"/>
              </a:rPr>
              <a:t>Leadership theories applied in Apple UK</a:t>
            </a:r>
            <a:br>
              <a:rPr lang="en-US" sz="3200">
                <a:effectLst/>
                <a:latin typeface="Arial" panose="020B0604020202020204" pitchFamily="34" charset="0"/>
                <a:ea typeface="Arial" panose="020B0604020202020204" pitchFamily="34" charset="0"/>
              </a:rPr>
            </a:br>
            <a:endParaRPr lang="en-US" sz="3200"/>
          </a:p>
        </p:txBody>
      </p:sp>
      <p:sp>
        <p:nvSpPr>
          <p:cNvPr id="3081" name="Rectangle 3080">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Major Leadership Theories">
            <a:extLst>
              <a:ext uri="{FF2B5EF4-FFF2-40B4-BE49-F238E27FC236}">
                <a16:creationId xmlns:a16="http://schemas.microsoft.com/office/drawing/2014/main" id="{E6CB093E-688D-3570-3E3C-5D58598B3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084" r="-1" b="19964"/>
          <a:stretch/>
        </p:blipFill>
        <p:spPr bwMode="auto">
          <a:xfrm>
            <a:off x="959205" y="364142"/>
            <a:ext cx="10369645" cy="3867993"/>
          </a:xfrm>
          <a:prstGeom prst="rect">
            <a:avLst/>
          </a:prstGeom>
          <a:noFill/>
          <a:extLst>
            <a:ext uri="{909E8E84-426E-40DD-AFC4-6F175D3DCCD1}">
              <a14:hiddenFill xmlns:a14="http://schemas.microsoft.com/office/drawing/2010/main">
                <a:solidFill>
                  <a:srgbClr val="FFFFFF"/>
                </a:solidFill>
              </a14:hiddenFill>
            </a:ext>
          </a:extLst>
        </p:spPr>
      </p:pic>
      <p:sp>
        <p:nvSpPr>
          <p:cNvPr id="3085" name="Rectangle 3084">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C3A1AC-9D8F-4E19-FBD0-22A039E31EDF}"/>
              </a:ext>
            </a:extLst>
          </p:cNvPr>
          <p:cNvSpPr>
            <a:spLocks noGrp="1"/>
          </p:cNvSpPr>
          <p:nvPr>
            <p:ph idx="1"/>
          </p:nvPr>
        </p:nvSpPr>
        <p:spPr>
          <a:xfrm>
            <a:off x="5162719" y="4883544"/>
            <a:ext cx="6586915" cy="1556907"/>
          </a:xfrm>
        </p:spPr>
        <p:txBody>
          <a:bodyPr anchor="ctr">
            <a:normAutofit/>
          </a:bodyPr>
          <a:lstStyle/>
          <a:p>
            <a:pPr marL="0" marR="0" lvl="0" indent="0" algn="just">
              <a:lnSpc>
                <a:spcPct val="150000"/>
              </a:lnSpc>
              <a:spcBef>
                <a:spcPts val="0"/>
              </a:spcBef>
              <a:spcAft>
                <a:spcPts val="0"/>
              </a:spcAft>
              <a:buNone/>
            </a:pPr>
            <a:r>
              <a:rPr lang="en-GB" sz="1800" u="none" strike="noStrike" dirty="0">
                <a:effectLst/>
                <a:latin typeface="Times New Roman" panose="02020603050405020304" pitchFamily="18" charset="0"/>
                <a:ea typeface="Times" panose="02020603050405020304" pitchFamily="18" charset="0"/>
                <a:cs typeface="Times New Roman" panose="02020603050405020304" pitchFamily="18" charset="0"/>
              </a:rPr>
              <a:t>Two key theories Apple UK use-</a:t>
            </a:r>
            <a:endParaRPr lang="en-US"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1800" u="none" strike="noStrike" dirty="0">
                <a:effectLst/>
                <a:latin typeface="Times New Roman" panose="02020603050405020304" pitchFamily="18" charset="0"/>
                <a:ea typeface="Times" panose="02020603050405020304" pitchFamily="18" charset="0"/>
                <a:cs typeface="Times New Roman" panose="02020603050405020304" pitchFamily="18" charset="0"/>
              </a:rPr>
              <a:t>Trait theory </a:t>
            </a:r>
            <a:endParaRPr lang="en-US"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1800" u="none" strike="noStrike" dirty="0">
                <a:effectLst/>
                <a:latin typeface="Times New Roman" panose="02020603050405020304" pitchFamily="18" charset="0"/>
                <a:ea typeface="Times" panose="02020603050405020304" pitchFamily="18" charset="0"/>
                <a:cs typeface="Times New Roman" panose="02020603050405020304" pitchFamily="18" charset="0"/>
              </a:rPr>
              <a:t>Contingency theory </a:t>
            </a:r>
            <a:endParaRPr lang="en-US"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Font typeface="Wingdings" panose="05000000000000000000" pitchFamily="2" charset="2"/>
              <a:buChar char="§"/>
            </a:pP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24251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5753D-37BF-86B7-DD75-3227B514A63A}"/>
              </a:ext>
            </a:extLst>
          </p:cNvPr>
          <p:cNvSpPr>
            <a:spLocks noGrp="1"/>
          </p:cNvSpPr>
          <p:nvPr>
            <p:ph type="title"/>
          </p:nvPr>
        </p:nvSpPr>
        <p:spPr>
          <a:xfrm>
            <a:off x="710387" y="681037"/>
            <a:ext cx="4080879" cy="1788811"/>
          </a:xfrm>
        </p:spPr>
        <p:txBody>
          <a:bodyPr>
            <a:normAutofit/>
          </a:bodyPr>
          <a:lstStyle/>
          <a:p>
            <a:r>
              <a:rPr lang="en-GB" sz="4000" b="1">
                <a:effectLst/>
                <a:latin typeface="Times" panose="02020603050405020304" pitchFamily="18" charset="0"/>
                <a:ea typeface="Times" panose="02020603050405020304" pitchFamily="18" charset="0"/>
              </a:rPr>
              <a:t>Trait Theory in Apple</a:t>
            </a:r>
            <a:br>
              <a:rPr lang="en-US" sz="4000">
                <a:effectLst/>
                <a:latin typeface="Arial" panose="020B0604020202020204" pitchFamily="34" charset="0"/>
                <a:ea typeface="Arial" panose="020B0604020202020204" pitchFamily="34" charset="0"/>
              </a:rPr>
            </a:br>
            <a:endParaRPr lang="en-US" sz="4000"/>
          </a:p>
        </p:txBody>
      </p:sp>
      <p:sp>
        <p:nvSpPr>
          <p:cNvPr id="3" name="Content Placeholder 2">
            <a:extLst>
              <a:ext uri="{FF2B5EF4-FFF2-40B4-BE49-F238E27FC236}">
                <a16:creationId xmlns:a16="http://schemas.microsoft.com/office/drawing/2014/main" id="{C57499AA-5E4C-85AE-A778-FC5B9B69B04D}"/>
              </a:ext>
            </a:extLst>
          </p:cNvPr>
          <p:cNvSpPr>
            <a:spLocks noGrp="1"/>
          </p:cNvSpPr>
          <p:nvPr>
            <p:ph idx="1"/>
          </p:nvPr>
        </p:nvSpPr>
        <p:spPr>
          <a:xfrm>
            <a:off x="710389" y="2630161"/>
            <a:ext cx="4080880" cy="3546801"/>
          </a:xfrm>
        </p:spPr>
        <p:txBody>
          <a:bodyPr>
            <a:normAutofit/>
          </a:bodyPr>
          <a:lstStyle/>
          <a:p>
            <a:pPr marR="0" lvl="0"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Steve Jobs was used to apply Trait Theory </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Taking his example, current Apple store leaders can focus on obsessiveness and perfectionism (</a:t>
            </a:r>
            <a:r>
              <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Glance, 2019)</a:t>
            </a: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 </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Font typeface="Wingdings" panose="05000000000000000000" pitchFamily="2" charset="2"/>
              <a:buChar char="§"/>
            </a:pPr>
            <a:endParaRPr lang="en-US" sz="2000" dirty="0">
              <a:latin typeface="Times New Roman" panose="02020603050405020304" pitchFamily="18" charset="0"/>
              <a:cs typeface="Times New Roman" panose="02020603050405020304" pitchFamily="18" charset="0"/>
            </a:endParaRPr>
          </a:p>
        </p:txBody>
      </p:sp>
      <p:sp>
        <p:nvSpPr>
          <p:cNvPr id="2057" name="Rounded Rectangle 28">
            <a:extLst>
              <a:ext uri="{FF2B5EF4-FFF2-40B4-BE49-F238E27FC236}">
                <a16:creationId xmlns:a16="http://schemas.microsoft.com/office/drawing/2014/main" id="{A783CD55-1776-4C75-9A8F-D1179C0C7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903" y="640091"/>
            <a:ext cx="6266120"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Understanding the Trait Theory of Leadership">
            <a:extLst>
              <a:ext uri="{FF2B5EF4-FFF2-40B4-BE49-F238E27FC236}">
                <a16:creationId xmlns:a16="http://schemas.microsoft.com/office/drawing/2014/main" id="{44942BB0-A599-809C-65FD-4E790A60F2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316" r="17312" b="7"/>
          <a:stretch/>
        </p:blipFill>
        <p:spPr bwMode="auto">
          <a:xfrm>
            <a:off x="5441735" y="804672"/>
            <a:ext cx="5934456" cy="524865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6831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E71B20-06D1-9CE3-4F36-77D273901421}"/>
              </a:ext>
            </a:extLst>
          </p:cNvPr>
          <p:cNvSpPr>
            <a:spLocks noGrp="1"/>
          </p:cNvSpPr>
          <p:nvPr>
            <p:ph type="title"/>
          </p:nvPr>
        </p:nvSpPr>
        <p:spPr>
          <a:xfrm>
            <a:off x="8643193" y="489507"/>
            <a:ext cx="3091607" cy="1655483"/>
          </a:xfrm>
        </p:spPr>
        <p:txBody>
          <a:bodyPr anchor="b">
            <a:normAutofit/>
          </a:bodyPr>
          <a:lstStyle/>
          <a:p>
            <a:r>
              <a:rPr lang="en-GB" sz="3700" b="1">
                <a:effectLst/>
                <a:latin typeface="Times" panose="02020603050405020304" pitchFamily="18" charset="0"/>
                <a:ea typeface="Times" panose="02020603050405020304" pitchFamily="18" charset="0"/>
              </a:rPr>
              <a:t>Contingency theory in Apple</a:t>
            </a:r>
            <a:r>
              <a:rPr lang="en-GB" sz="3700">
                <a:effectLst/>
                <a:latin typeface="Times" panose="02020603050405020304" pitchFamily="18" charset="0"/>
                <a:ea typeface="Times" panose="02020603050405020304" pitchFamily="18" charset="0"/>
              </a:rPr>
              <a:t> </a:t>
            </a:r>
            <a:endParaRPr lang="en-US" sz="3700"/>
          </a:p>
        </p:txBody>
      </p:sp>
      <p:pic>
        <p:nvPicPr>
          <p:cNvPr id="5" name="Picture 4" descr="Pile of books with an apple on top">
            <a:extLst>
              <a:ext uri="{FF2B5EF4-FFF2-40B4-BE49-F238E27FC236}">
                <a16:creationId xmlns:a16="http://schemas.microsoft.com/office/drawing/2014/main" id="{789A59C6-2F02-1601-2886-40F21C7B0308}"/>
              </a:ext>
            </a:extLst>
          </p:cNvPr>
          <p:cNvPicPr>
            <a:picLocks noChangeAspect="1"/>
          </p:cNvPicPr>
          <p:nvPr/>
        </p:nvPicPr>
        <p:blipFill rotWithShape="1">
          <a:blip r:embed="rId3"/>
          <a:srcRect l="5022"/>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F33F4214-4AB8-AB1D-16F1-7F1BEDCF0C59}"/>
              </a:ext>
            </a:extLst>
          </p:cNvPr>
          <p:cNvSpPr>
            <a:spLocks noGrp="1"/>
          </p:cNvSpPr>
          <p:nvPr>
            <p:ph idx="1"/>
          </p:nvPr>
        </p:nvSpPr>
        <p:spPr>
          <a:xfrm>
            <a:off x="8643193" y="2418408"/>
            <a:ext cx="2942813" cy="3540265"/>
          </a:xfrm>
        </p:spPr>
        <p:txBody>
          <a:bodyPr>
            <a:normAutofit/>
          </a:bodyPr>
          <a:lstStyle/>
          <a:p>
            <a:pPr marR="0" lvl="0"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Like Steve Jobs, Apple UK’s leaders have to be task oriented.</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2000" u="none" strike="noStrike" dirty="0">
                <a:effectLst/>
                <a:latin typeface="Times New Roman" panose="02020603050405020304" pitchFamily="18" charset="0"/>
                <a:ea typeface="Times" panose="02020603050405020304" pitchFamily="18" charset="0"/>
                <a:cs typeface="Times New Roman" panose="02020603050405020304" pitchFamily="18" charset="0"/>
              </a:rPr>
              <a:t>The purpose is to handle customers and solve problems. </a:t>
            </a:r>
            <a:endPar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Font typeface="Wingdings" panose="05000000000000000000" pitchFamily="2" charset="2"/>
              <a:buChar char="§"/>
            </a:pPr>
            <a:endParaRPr lang="en-US" sz="2000" dirty="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11111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8B066922-1360-CF8B-6268-615910C92453}"/>
              </a:ext>
            </a:extLst>
          </p:cNvPr>
          <p:cNvPicPr>
            <a:picLocks noChangeAspect="1"/>
          </p:cNvPicPr>
          <p:nvPr/>
        </p:nvPicPr>
        <p:blipFill rotWithShape="1">
          <a:blip r:embed="rId3"/>
          <a:srcRect l="2129"/>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1" name="Freeform: Shape 10">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265448-D780-15FE-E5E7-08F0A2847775}"/>
              </a:ext>
            </a:extLst>
          </p:cNvPr>
          <p:cNvSpPr>
            <a:spLocks noGrp="1"/>
          </p:cNvSpPr>
          <p:nvPr>
            <p:ph type="title"/>
          </p:nvPr>
        </p:nvSpPr>
        <p:spPr>
          <a:xfrm>
            <a:off x="389003" y="1336040"/>
            <a:ext cx="3438144" cy="1125728"/>
          </a:xfrm>
        </p:spPr>
        <p:txBody>
          <a:bodyPr anchor="b">
            <a:noAutofit/>
          </a:bodyPr>
          <a:lstStyle/>
          <a:p>
            <a:pPr marL="0" marR="0">
              <a:spcBef>
                <a:spcPts val="0"/>
              </a:spcBef>
              <a:spcAft>
                <a:spcPts val="0"/>
              </a:spcAft>
            </a:pPr>
            <a:r>
              <a:rPr lang="en-GB" sz="1800" b="1" dirty="0">
                <a:effectLst/>
                <a:latin typeface="Times New Roman" panose="02020603050405020304" pitchFamily="18" charset="0"/>
                <a:ea typeface="Times" panose="02020603050405020304" pitchFamily="18" charset="0"/>
                <a:cs typeface="Times New Roman" panose="02020603050405020304" pitchFamily="18" charset="0"/>
              </a:rPr>
              <a:t>5. Factors that influence team behaviours and group </a:t>
            </a:r>
            <a:br>
              <a:rPr lang="en-US" sz="1800" dirty="0">
                <a:effectLst/>
                <a:latin typeface="Times New Roman" panose="02020603050405020304" pitchFamily="18" charset="0"/>
                <a:ea typeface="Arial" panose="020B0604020202020204" pitchFamily="34" charset="0"/>
                <a:cs typeface="Times New Roman" panose="02020603050405020304" pitchFamily="18" charset="0"/>
              </a:rPr>
            </a:br>
            <a:r>
              <a:rPr lang="en-GB" sz="1800" b="1" dirty="0">
                <a:effectLst/>
                <a:latin typeface="Times New Roman" panose="02020603050405020304" pitchFamily="18" charset="0"/>
                <a:ea typeface="Times" panose="02020603050405020304" pitchFamily="18" charset="0"/>
                <a:cs typeface="Times New Roman" panose="02020603050405020304" pitchFamily="18" charset="0"/>
              </a:rPr>
              <a:t>Factors influence group behaviours.</a:t>
            </a:r>
            <a:br>
              <a:rPr lang="en-US" sz="1800" dirty="0">
                <a:effectLst/>
                <a:latin typeface="Times New Roman" panose="02020603050405020304" pitchFamily="18" charset="0"/>
                <a:ea typeface="Arial" panose="020B0604020202020204" pitchFamily="34"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A663601-7C56-ADA8-97E4-DA4647C08609}"/>
              </a:ext>
            </a:extLst>
          </p:cNvPr>
          <p:cNvSpPr>
            <a:spLocks noGrp="1"/>
          </p:cNvSpPr>
          <p:nvPr>
            <p:ph idx="1"/>
          </p:nvPr>
        </p:nvSpPr>
        <p:spPr>
          <a:xfrm>
            <a:off x="371094" y="2718054"/>
            <a:ext cx="3438906" cy="3207258"/>
          </a:xfrm>
        </p:spPr>
        <p:txBody>
          <a:bodyPr anchor="t">
            <a:normAutofit/>
          </a:bodyPr>
          <a:lstStyle/>
          <a:p>
            <a:pPr marL="0" marR="0" lvl="0" indent="0" algn="just">
              <a:lnSpc>
                <a:spcPct val="150000"/>
              </a:lnSpc>
              <a:spcBef>
                <a:spcPts val="0"/>
              </a:spcBef>
              <a:spcAft>
                <a:spcPts val="0"/>
              </a:spcAft>
              <a:buNone/>
            </a:pPr>
            <a:r>
              <a:rPr lang="en-GB" sz="1700" u="none" strike="noStrike" dirty="0">
                <a:effectLst/>
                <a:latin typeface="Times New Roman" panose="02020603050405020304" pitchFamily="18" charset="0"/>
                <a:ea typeface="Times" panose="02020603050405020304" pitchFamily="18" charset="0"/>
                <a:cs typeface="Times New Roman" panose="02020603050405020304" pitchFamily="18" charset="0"/>
              </a:rPr>
              <a:t>Common factors to influence group are-</a:t>
            </a:r>
            <a:endParaRPr lang="en-US" sz="17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1700" u="none" strike="noStrike" dirty="0">
                <a:effectLst/>
                <a:latin typeface="Times New Roman" panose="02020603050405020304" pitchFamily="18" charset="0"/>
                <a:ea typeface="Times" panose="02020603050405020304" pitchFamily="18" charset="0"/>
                <a:cs typeface="Times New Roman" panose="02020603050405020304" pitchFamily="18" charset="0"/>
              </a:rPr>
              <a:t>Group size</a:t>
            </a:r>
            <a:endParaRPr lang="en-US" sz="17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1700" u="none" strike="noStrike" dirty="0">
                <a:effectLst/>
                <a:latin typeface="Times New Roman" panose="02020603050405020304" pitchFamily="18" charset="0"/>
                <a:ea typeface="Times" panose="02020603050405020304" pitchFamily="18" charset="0"/>
                <a:cs typeface="Times New Roman" panose="02020603050405020304" pitchFamily="18" charset="0"/>
              </a:rPr>
              <a:t>Management behaviour</a:t>
            </a:r>
            <a:endParaRPr lang="en-US" sz="17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1700" u="none" strike="noStrike" dirty="0">
                <a:effectLst/>
                <a:latin typeface="Times New Roman" panose="02020603050405020304" pitchFamily="18" charset="0"/>
                <a:ea typeface="Times" panose="02020603050405020304" pitchFamily="18" charset="0"/>
                <a:cs typeface="Times New Roman" panose="02020603050405020304" pitchFamily="18" charset="0"/>
              </a:rPr>
              <a:t>Time</a:t>
            </a:r>
            <a:endParaRPr lang="en-US" sz="17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1700" u="none" strike="noStrike" dirty="0">
                <a:effectLst/>
                <a:latin typeface="Times New Roman" panose="02020603050405020304" pitchFamily="18" charset="0"/>
                <a:ea typeface="Times" panose="02020603050405020304" pitchFamily="18" charset="0"/>
                <a:cs typeface="Times New Roman" panose="02020603050405020304" pitchFamily="18" charset="0"/>
              </a:rPr>
              <a:t>Location</a:t>
            </a:r>
            <a:endParaRPr lang="en-US" sz="17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R="0" lvl="1" algn="just">
              <a:lnSpc>
                <a:spcPct val="150000"/>
              </a:lnSpc>
              <a:spcBef>
                <a:spcPts val="0"/>
              </a:spcBef>
              <a:spcAft>
                <a:spcPts val="0"/>
              </a:spcAft>
              <a:buFont typeface="Wingdings" panose="05000000000000000000" pitchFamily="2" charset="2"/>
              <a:buChar char="§"/>
            </a:pPr>
            <a:r>
              <a:rPr lang="en-GB" sz="1700" u="none" strike="noStrike" dirty="0">
                <a:effectLst/>
                <a:latin typeface="Times New Roman" panose="02020603050405020304" pitchFamily="18" charset="0"/>
                <a:ea typeface="Times" panose="02020603050405020304" pitchFamily="18" charset="0"/>
                <a:cs typeface="Times New Roman" panose="02020603050405020304" pitchFamily="18" charset="0"/>
              </a:rPr>
              <a:t>Values and attitudes </a:t>
            </a:r>
            <a:endParaRPr lang="en-US" sz="17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405833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oup of people holding strings">
            <a:extLst>
              <a:ext uri="{FF2B5EF4-FFF2-40B4-BE49-F238E27FC236}">
                <a16:creationId xmlns:a16="http://schemas.microsoft.com/office/drawing/2014/main" id="{04F088C6-841F-77EB-150B-8D2E341B2F58}"/>
              </a:ext>
            </a:extLst>
          </p:cNvPr>
          <p:cNvPicPr>
            <a:picLocks noChangeAspect="1"/>
          </p:cNvPicPr>
          <p:nvPr/>
        </p:nvPicPr>
        <p:blipFill rotWithShape="1">
          <a:blip r:embed="rId3"/>
          <a:srcRect t="20495"/>
          <a:stretch/>
        </p:blipFill>
        <p:spPr>
          <a:xfrm>
            <a:off x="20" y="10"/>
            <a:ext cx="12191979" cy="6857989"/>
          </a:xfrm>
          <a:prstGeom prst="rect">
            <a:avLst/>
          </a:prstGeom>
        </p:spPr>
      </p:pic>
      <p:sp useBgFill="1">
        <p:nvSpPr>
          <p:cNvPr id="9" name="Freeform: Shape 8">
            <a:extLst>
              <a:ext uri="{FF2B5EF4-FFF2-40B4-BE49-F238E27FC236}">
                <a16:creationId xmlns:a16="http://schemas.microsoft.com/office/drawing/2014/main" id="{1BF4DD63-CE83-4A2A-994E-8598C22E6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56BC4D-9184-074E-E920-004215D4A2F0}"/>
              </a:ext>
            </a:extLst>
          </p:cNvPr>
          <p:cNvSpPr>
            <a:spLocks noGrp="1"/>
          </p:cNvSpPr>
          <p:nvPr>
            <p:ph type="title"/>
          </p:nvPr>
        </p:nvSpPr>
        <p:spPr>
          <a:xfrm>
            <a:off x="1287463" y="1887104"/>
            <a:ext cx="4391024" cy="707886"/>
          </a:xfrm>
        </p:spPr>
        <p:txBody>
          <a:bodyPr anchor="t">
            <a:noAutofit/>
          </a:bodyPr>
          <a:lstStyle/>
          <a:p>
            <a:r>
              <a:rPr lang="en-GB" sz="2000" b="1" dirty="0">
                <a:solidFill>
                  <a:schemeClr val="bg1"/>
                </a:solidFill>
                <a:effectLst/>
                <a:latin typeface="Times New Roman" panose="02020603050405020304" pitchFamily="18" charset="0"/>
                <a:ea typeface="Times" panose="02020603050405020304" pitchFamily="18" charset="0"/>
                <a:cs typeface="Times New Roman" panose="02020603050405020304" pitchFamily="18" charset="0"/>
              </a:rPr>
              <a:t>Factors that influence Apple UK’s team and group behaviours </a:t>
            </a:r>
            <a:br>
              <a:rPr lang="en-US" sz="2000"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br>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29E6797-4F93-D5B2-12C6-241D6EA832BE}"/>
              </a:ext>
            </a:extLst>
          </p:cNvPr>
          <p:cNvSpPr>
            <a:spLocks noGrp="1"/>
          </p:cNvSpPr>
          <p:nvPr>
            <p:ph idx="1"/>
          </p:nvPr>
        </p:nvSpPr>
        <p:spPr>
          <a:xfrm>
            <a:off x="1287463" y="2926800"/>
            <a:ext cx="4391024" cy="2291086"/>
          </a:xfrm>
        </p:spPr>
        <p:txBody>
          <a:bodyPr>
            <a:normAutofit fontScale="92500" lnSpcReduction="20000"/>
          </a:bodyPr>
          <a:lstStyle/>
          <a:p>
            <a:pPr marR="0" lvl="0" algn="just">
              <a:lnSpc>
                <a:spcPct val="150000"/>
              </a:lnSpc>
              <a:spcBef>
                <a:spcPts val="0"/>
              </a:spcBef>
              <a:spcAft>
                <a:spcPts val="0"/>
              </a:spcAft>
              <a:buFont typeface="Wingdings" panose="05000000000000000000" pitchFamily="2" charset="2"/>
              <a:buChar char="§"/>
            </a:pPr>
            <a:r>
              <a:rPr lang="en-GB" sz="2400" u="none" strike="noStrike" dirty="0">
                <a:solidFill>
                  <a:schemeClr val="bg1">
                    <a:alpha val="80000"/>
                  </a:schemeClr>
                </a:solidFill>
                <a:effectLst/>
                <a:latin typeface="Times New Roman" panose="02020603050405020304" pitchFamily="18" charset="0"/>
                <a:ea typeface="Times" panose="02020603050405020304" pitchFamily="18" charset="0"/>
                <a:cs typeface="Times New Roman" panose="02020603050405020304" pitchFamily="18" charset="0"/>
              </a:rPr>
              <a:t>The most important factor to influence a team is diversity and inclusion (</a:t>
            </a:r>
            <a:r>
              <a:rPr lang="en-GB" sz="2400" u="none" strike="noStrike" dirty="0">
                <a:solidFill>
                  <a:schemeClr val="bg1">
                    <a:alpha val="80000"/>
                  </a:schemeClr>
                </a:solidFill>
                <a:effectLst/>
                <a:latin typeface="Times New Roman" panose="02020603050405020304" pitchFamily="18" charset="0"/>
                <a:ea typeface="Arial" panose="020B0604020202020204" pitchFamily="34" charset="0"/>
                <a:cs typeface="Times New Roman" panose="02020603050405020304" pitchFamily="18" charset="0"/>
              </a:rPr>
              <a:t>Diversity, 2023)</a:t>
            </a:r>
            <a:r>
              <a:rPr lang="en-GB" sz="2400" u="none" strike="noStrike" dirty="0">
                <a:solidFill>
                  <a:schemeClr val="bg1">
                    <a:alpha val="80000"/>
                  </a:schemeClr>
                </a:solidFill>
                <a:effectLst/>
                <a:latin typeface="Times New Roman" panose="02020603050405020304" pitchFamily="18" charset="0"/>
                <a:ea typeface="Times" panose="02020603050405020304" pitchFamily="18" charset="0"/>
                <a:cs typeface="Times New Roman" panose="02020603050405020304" pitchFamily="18" charset="0"/>
              </a:rPr>
              <a:t>. </a:t>
            </a:r>
            <a:endParaRPr lang="en-US" sz="2400" u="none" strike="noStrike" dirty="0">
              <a:solidFill>
                <a:schemeClr val="bg1">
                  <a:alpha val="80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2400" u="none" strike="noStrike" dirty="0">
                <a:solidFill>
                  <a:schemeClr val="bg1">
                    <a:alpha val="80000"/>
                  </a:schemeClr>
                </a:solidFill>
                <a:effectLst/>
                <a:latin typeface="Times New Roman" panose="02020603050405020304" pitchFamily="18" charset="0"/>
                <a:ea typeface="Times" panose="02020603050405020304" pitchFamily="18" charset="0"/>
                <a:cs typeface="Times New Roman" panose="02020603050405020304" pitchFamily="18" charset="0"/>
              </a:rPr>
              <a:t>Apple stores in the UK build this culture for further progression. </a:t>
            </a:r>
            <a:endParaRPr lang="en-US" sz="2400" u="none" strike="noStrike" dirty="0">
              <a:solidFill>
                <a:schemeClr val="bg1">
                  <a:alpha val="80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Font typeface="Wingdings" panose="05000000000000000000" pitchFamily="2" charset="2"/>
              <a:buChar char="§"/>
            </a:pPr>
            <a:endParaRPr lang="en-US" sz="2400" dirty="0">
              <a:solidFill>
                <a:schemeClr val="bg1">
                  <a:alpha val="80000"/>
                </a:schemeClr>
              </a:solidFill>
              <a:latin typeface="Times New Roman" panose="02020603050405020304" pitchFamily="18" charset="0"/>
              <a:cs typeface="Times New Roman" panose="02020603050405020304" pitchFamily="18" charset="0"/>
            </a:endParaRPr>
          </a:p>
        </p:txBody>
      </p:sp>
      <p:sp>
        <p:nvSpPr>
          <p:cNvPr id="11" name="Freeform: Shape 10">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125566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Colourful carved figures of humans">
            <a:extLst>
              <a:ext uri="{FF2B5EF4-FFF2-40B4-BE49-F238E27FC236}">
                <a16:creationId xmlns:a16="http://schemas.microsoft.com/office/drawing/2014/main" id="{60C41DCA-BE28-7F50-2D5C-16B09E20028D}"/>
              </a:ext>
            </a:extLst>
          </p:cNvPr>
          <p:cNvPicPr>
            <a:picLocks noChangeAspect="1"/>
          </p:cNvPicPr>
          <p:nvPr/>
        </p:nvPicPr>
        <p:blipFill rotWithShape="1">
          <a:blip r:embed="rId3">
            <a:alphaModFix amt="60000"/>
          </a:blip>
          <a:srcRect t="21053"/>
          <a:stretch/>
        </p:blipFill>
        <p:spPr>
          <a:xfrm>
            <a:off x="-1" y="10"/>
            <a:ext cx="12192001" cy="6857990"/>
          </a:xfrm>
          <a:prstGeom prst="rect">
            <a:avLst/>
          </a:prstGeom>
        </p:spPr>
      </p:pic>
      <p:sp>
        <p:nvSpPr>
          <p:cNvPr id="2" name="Title 1">
            <a:extLst>
              <a:ext uri="{FF2B5EF4-FFF2-40B4-BE49-F238E27FC236}">
                <a16:creationId xmlns:a16="http://schemas.microsoft.com/office/drawing/2014/main" id="{4B5D544B-9A41-CDEF-7BF4-870DCC7A4D61}"/>
              </a:ext>
            </a:extLst>
          </p:cNvPr>
          <p:cNvSpPr>
            <a:spLocks noGrp="1"/>
          </p:cNvSpPr>
          <p:nvPr>
            <p:ph type="title"/>
          </p:nvPr>
        </p:nvSpPr>
        <p:spPr>
          <a:xfrm>
            <a:off x="838199" y="1671570"/>
            <a:ext cx="5155261" cy="4072044"/>
          </a:xfrm>
        </p:spPr>
        <p:txBody>
          <a:bodyPr anchor="t">
            <a:normAutofit/>
          </a:bodyPr>
          <a:lstStyle/>
          <a:p>
            <a:r>
              <a:rPr lang="en-GB" b="1">
                <a:solidFill>
                  <a:srgbClr val="FFFFFF"/>
                </a:solidFill>
                <a:effectLst/>
                <a:latin typeface="Times" panose="02020603050405020304" pitchFamily="18" charset="0"/>
                <a:ea typeface="Times" panose="02020603050405020304" pitchFamily="18" charset="0"/>
              </a:rPr>
              <a:t>Factors that influence Apple UK’s team and group behaviours </a:t>
            </a:r>
            <a:br>
              <a:rPr lang="en-US">
                <a:solidFill>
                  <a:srgbClr val="FFFFFF"/>
                </a:solidFill>
                <a:effectLst/>
                <a:latin typeface="Arial" panose="020B0604020202020204" pitchFamily="34" charset="0"/>
                <a:ea typeface="Arial" panose="020B0604020202020204" pitchFamily="34" charset="0"/>
              </a:rPr>
            </a:br>
            <a:endParaRPr lang="en-US">
              <a:solidFill>
                <a:srgbClr val="FFFFFF"/>
              </a:solidFill>
            </a:endParaRPr>
          </a:p>
        </p:txBody>
      </p:sp>
      <p:sp>
        <p:nvSpPr>
          <p:cNvPr id="3" name="Content Placeholder 2">
            <a:extLst>
              <a:ext uri="{FF2B5EF4-FFF2-40B4-BE49-F238E27FC236}">
                <a16:creationId xmlns:a16="http://schemas.microsoft.com/office/drawing/2014/main" id="{E8A15A68-3E62-332C-B4B7-87CC05C22234}"/>
              </a:ext>
            </a:extLst>
          </p:cNvPr>
          <p:cNvSpPr>
            <a:spLocks noGrp="1"/>
          </p:cNvSpPr>
          <p:nvPr>
            <p:ph idx="1"/>
          </p:nvPr>
        </p:nvSpPr>
        <p:spPr>
          <a:xfrm>
            <a:off x="6185986" y="1671566"/>
            <a:ext cx="5170861" cy="4072043"/>
          </a:xfrm>
        </p:spPr>
        <p:txBody>
          <a:bodyPr>
            <a:normAutofit/>
          </a:bodyPr>
          <a:lstStyle/>
          <a:p>
            <a:pPr marR="0" lvl="0" algn="just">
              <a:lnSpc>
                <a:spcPct val="150000"/>
              </a:lnSpc>
              <a:spcBef>
                <a:spcPts val="0"/>
              </a:spcBef>
              <a:spcAft>
                <a:spcPts val="0"/>
              </a:spcAft>
              <a:buFont typeface="Wingdings" panose="05000000000000000000" pitchFamily="2" charset="2"/>
              <a:buChar char="§"/>
            </a:pPr>
            <a:r>
              <a:rPr lang="en-GB" sz="2000" u="none" strike="noStrike"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Community and creativity factors develop staffs' trust in one another in Apple stores. </a:t>
            </a:r>
            <a:endParaRPr lang="en-US" sz="2000" u="none" strike="noStrike" dirty="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endParaRPr>
          </a:p>
          <a:p>
            <a:pPr marR="0" lvl="0" algn="just">
              <a:lnSpc>
                <a:spcPct val="150000"/>
              </a:lnSpc>
              <a:spcBef>
                <a:spcPts val="0"/>
              </a:spcBef>
              <a:spcAft>
                <a:spcPts val="0"/>
              </a:spcAft>
              <a:buFont typeface="Wingdings" panose="05000000000000000000" pitchFamily="2" charset="2"/>
              <a:buChar char="§"/>
            </a:pPr>
            <a:r>
              <a:rPr lang="en-GB" sz="2000" u="none" strike="noStrike"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These factors increase innovation opportunities among staff (</a:t>
            </a:r>
            <a:r>
              <a:rPr lang="en-GB" sz="2000" u="none" strike="noStrike" dirty="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rPr>
              <a:t>Diversity, 2023)</a:t>
            </a:r>
            <a:r>
              <a:rPr lang="en-GB" sz="2000" u="none" strike="noStrike"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t>
            </a:r>
            <a:endParaRPr lang="en-US" sz="2000" u="none" strike="noStrike" dirty="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Font typeface="Wingdings" panose="05000000000000000000" pitchFamily="2" charset="2"/>
              <a:buChar char="§"/>
            </a:pPr>
            <a:endParaRPr lang="en-US" sz="200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711695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0D6772-5550-42D5-B8BC-CDE283656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97DB0DD1-0F30-4B7E-A6DC-3DDA7D5B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3D rendering of game pieces tied together with a rope">
            <a:extLst>
              <a:ext uri="{FF2B5EF4-FFF2-40B4-BE49-F238E27FC236}">
                <a16:creationId xmlns:a16="http://schemas.microsoft.com/office/drawing/2014/main" id="{AA66EBB5-4A47-3DD3-E059-46E35C7EE336}"/>
              </a:ext>
            </a:extLst>
          </p:cNvPr>
          <p:cNvPicPr>
            <a:picLocks noChangeAspect="1"/>
          </p:cNvPicPr>
          <p:nvPr/>
        </p:nvPicPr>
        <p:blipFill rotWithShape="1">
          <a:blip r:embed="rId3">
            <a:alphaModFix amt="60000"/>
          </a:blip>
          <a:srcRect t="25000"/>
          <a:stretch/>
        </p:blipFill>
        <p:spPr>
          <a:xfrm>
            <a:off x="-1" y="10"/>
            <a:ext cx="12192001" cy="6857990"/>
          </a:xfrm>
          <a:prstGeom prst="rect">
            <a:avLst/>
          </a:prstGeom>
        </p:spPr>
      </p:pic>
      <p:sp>
        <p:nvSpPr>
          <p:cNvPr id="2" name="Title 1">
            <a:extLst>
              <a:ext uri="{FF2B5EF4-FFF2-40B4-BE49-F238E27FC236}">
                <a16:creationId xmlns:a16="http://schemas.microsoft.com/office/drawing/2014/main" id="{2108FD55-2103-D8B4-4F96-17E2E85C479A}"/>
              </a:ext>
            </a:extLst>
          </p:cNvPr>
          <p:cNvSpPr>
            <a:spLocks noGrp="1"/>
          </p:cNvSpPr>
          <p:nvPr>
            <p:ph type="title"/>
          </p:nvPr>
        </p:nvSpPr>
        <p:spPr>
          <a:xfrm>
            <a:off x="838199" y="1671569"/>
            <a:ext cx="4155825" cy="4072044"/>
          </a:xfrm>
        </p:spPr>
        <p:txBody>
          <a:bodyPr anchor="t">
            <a:normAutofit/>
          </a:bodyPr>
          <a:lstStyle/>
          <a:p>
            <a:r>
              <a:rPr lang="en-GB" b="1">
                <a:solidFill>
                  <a:srgbClr val="FFFFFF"/>
                </a:solidFill>
                <a:effectLst/>
                <a:latin typeface="Times" panose="02020603050405020304" pitchFamily="18" charset="0"/>
                <a:ea typeface="Times" panose="02020603050405020304" pitchFamily="18" charset="0"/>
              </a:rPr>
              <a:t>Factors that influence Apple UK’s team and group behaviours </a:t>
            </a:r>
            <a:br>
              <a:rPr lang="en-US">
                <a:solidFill>
                  <a:srgbClr val="FFFFFF"/>
                </a:solidFill>
                <a:effectLst/>
                <a:latin typeface="Arial" panose="020B0604020202020204" pitchFamily="34" charset="0"/>
                <a:ea typeface="Arial" panose="020B0604020202020204" pitchFamily="34" charset="0"/>
              </a:rPr>
            </a:br>
            <a:endParaRPr lang="en-US">
              <a:solidFill>
                <a:srgbClr val="FFFFFF"/>
              </a:solidFill>
            </a:endParaRPr>
          </a:p>
        </p:txBody>
      </p:sp>
      <p:sp>
        <p:nvSpPr>
          <p:cNvPr id="3" name="Content Placeholder 2">
            <a:extLst>
              <a:ext uri="{FF2B5EF4-FFF2-40B4-BE49-F238E27FC236}">
                <a16:creationId xmlns:a16="http://schemas.microsoft.com/office/drawing/2014/main" id="{5BE3DFAF-CD4A-ACBB-1923-B633B96397F4}"/>
              </a:ext>
            </a:extLst>
          </p:cNvPr>
          <p:cNvSpPr>
            <a:spLocks noGrp="1"/>
          </p:cNvSpPr>
          <p:nvPr>
            <p:ph idx="1"/>
          </p:nvPr>
        </p:nvSpPr>
        <p:spPr>
          <a:xfrm>
            <a:off x="5186551" y="1671569"/>
            <a:ext cx="6167248" cy="4072044"/>
          </a:xfrm>
        </p:spPr>
        <p:txBody>
          <a:bodyPr>
            <a:normAutofit/>
          </a:bodyPr>
          <a:lstStyle/>
          <a:p>
            <a:pPr marL="342900" marR="0" lvl="0" indent="-342900">
              <a:spcBef>
                <a:spcPts val="0"/>
              </a:spcBef>
              <a:spcAft>
                <a:spcPts val="0"/>
              </a:spcAft>
              <a:buFont typeface="Arial" panose="020B0604020202020204" pitchFamily="34" charset="0"/>
              <a:buChar char="●"/>
            </a:pPr>
            <a:r>
              <a:rPr lang="en-GB" sz="2000" u="none" strike="noStrike">
                <a:solidFill>
                  <a:srgbClr val="FFFFFF"/>
                </a:solidFill>
                <a:effectLst/>
                <a:latin typeface="Times" panose="02020603050405020304" pitchFamily="18" charset="0"/>
                <a:ea typeface="Times" panose="02020603050405020304" pitchFamily="18" charset="0"/>
              </a:rPr>
              <a:t>Apple stores use a democratic style to build cooperation among team members. </a:t>
            </a:r>
            <a:endParaRPr lang="en-US" sz="2000" u="none" strike="noStrike">
              <a:solidFill>
                <a:srgbClr val="FFFFFF"/>
              </a:solidFill>
              <a:effectLst/>
              <a:latin typeface="Arial" panose="020B0604020202020204" pitchFamily="34" charset="0"/>
              <a:ea typeface="Arial" panose="020B0604020202020204" pitchFamily="34" charset="0"/>
            </a:endParaRPr>
          </a:p>
          <a:p>
            <a:pPr marL="342900" marR="0" lvl="0" indent="-342900">
              <a:spcBef>
                <a:spcPts val="0"/>
              </a:spcBef>
              <a:spcAft>
                <a:spcPts val="0"/>
              </a:spcAft>
              <a:buFont typeface="Arial" panose="020B0604020202020204" pitchFamily="34" charset="0"/>
              <a:buChar char="●"/>
            </a:pPr>
            <a:r>
              <a:rPr lang="en-GB" sz="2000" u="none" strike="noStrike">
                <a:solidFill>
                  <a:srgbClr val="FFFFFF"/>
                </a:solidFill>
                <a:effectLst/>
                <a:latin typeface="Times" panose="02020603050405020304" pitchFamily="18" charset="0"/>
                <a:ea typeface="Times" panose="02020603050405020304" pitchFamily="18" charset="0"/>
              </a:rPr>
              <a:t>This style helps senior management to listen to every staff member from any position before taking decisions. </a:t>
            </a:r>
            <a:endParaRPr lang="en-US" sz="2000" u="none" strike="noStrike">
              <a:solidFill>
                <a:srgbClr val="FFFFFF"/>
              </a:solidFill>
              <a:effectLst/>
              <a:latin typeface="Arial" panose="020B0604020202020204" pitchFamily="34" charset="0"/>
              <a:ea typeface="Arial" panose="020B0604020202020204" pitchFamily="34" charset="0"/>
            </a:endParaRPr>
          </a:p>
          <a:p>
            <a:endParaRPr lang="en-US" sz="2000">
              <a:solidFill>
                <a:srgbClr val="FFFFFF"/>
              </a:solidFill>
            </a:endParaRPr>
          </a:p>
        </p:txBody>
      </p:sp>
    </p:spTree>
    <p:extLst>
      <p:ext uri="{BB962C8B-B14F-4D97-AF65-F5344CB8AC3E}">
        <p14:creationId xmlns:p14="http://schemas.microsoft.com/office/powerpoint/2010/main" val="36685196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0D6772-5550-42D5-B8BC-CDE283656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97DB0DD1-0F30-4B7E-A6DC-3DDA7D5B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Pencil and answer-sheet">
            <a:extLst>
              <a:ext uri="{FF2B5EF4-FFF2-40B4-BE49-F238E27FC236}">
                <a16:creationId xmlns:a16="http://schemas.microsoft.com/office/drawing/2014/main" id="{8BAF78FC-9788-163D-19B2-80B001503385}"/>
              </a:ext>
            </a:extLst>
          </p:cNvPr>
          <p:cNvPicPr>
            <a:picLocks noChangeAspect="1"/>
          </p:cNvPicPr>
          <p:nvPr/>
        </p:nvPicPr>
        <p:blipFill rotWithShape="1">
          <a:blip r:embed="rId3">
            <a:alphaModFix amt="60000"/>
          </a:blip>
          <a:srcRect b="881"/>
          <a:stretch/>
        </p:blipFill>
        <p:spPr>
          <a:xfrm>
            <a:off x="-1" y="10"/>
            <a:ext cx="12192001" cy="6857990"/>
          </a:xfrm>
          <a:prstGeom prst="rect">
            <a:avLst/>
          </a:prstGeom>
        </p:spPr>
      </p:pic>
      <p:sp>
        <p:nvSpPr>
          <p:cNvPr id="2" name="Title 1">
            <a:extLst>
              <a:ext uri="{FF2B5EF4-FFF2-40B4-BE49-F238E27FC236}">
                <a16:creationId xmlns:a16="http://schemas.microsoft.com/office/drawing/2014/main" id="{EBF9096D-293F-D516-F586-907DFF007907}"/>
              </a:ext>
            </a:extLst>
          </p:cNvPr>
          <p:cNvSpPr>
            <a:spLocks noGrp="1"/>
          </p:cNvSpPr>
          <p:nvPr>
            <p:ph type="title"/>
          </p:nvPr>
        </p:nvSpPr>
        <p:spPr>
          <a:xfrm>
            <a:off x="838199" y="1671569"/>
            <a:ext cx="4155825" cy="4072044"/>
          </a:xfrm>
        </p:spPr>
        <p:txBody>
          <a:bodyPr anchor="t">
            <a:normAutofit/>
          </a:bodyPr>
          <a:lstStyle/>
          <a:p>
            <a:r>
              <a:rPr lang="en-US" b="1" dirty="0">
                <a:solidFill>
                  <a:srgbClr val="FFFFFF"/>
                </a:solidFill>
                <a:latin typeface="Times New Roman" panose="02020603050405020304" pitchFamily="18" charset="0"/>
                <a:cs typeface="Times New Roman" panose="02020603050405020304" pitchFamily="18" charset="0"/>
              </a:rPr>
              <a:t>Reference</a:t>
            </a:r>
          </a:p>
        </p:txBody>
      </p:sp>
      <p:sp>
        <p:nvSpPr>
          <p:cNvPr id="3" name="Content Placeholder 2">
            <a:extLst>
              <a:ext uri="{FF2B5EF4-FFF2-40B4-BE49-F238E27FC236}">
                <a16:creationId xmlns:a16="http://schemas.microsoft.com/office/drawing/2014/main" id="{9F35D487-B384-6E5E-CB80-1AA2868464C0}"/>
              </a:ext>
            </a:extLst>
          </p:cNvPr>
          <p:cNvSpPr>
            <a:spLocks noGrp="1"/>
          </p:cNvSpPr>
          <p:nvPr>
            <p:ph idx="1"/>
          </p:nvPr>
        </p:nvSpPr>
        <p:spPr>
          <a:xfrm>
            <a:off x="3719258" y="843584"/>
            <a:ext cx="8199839" cy="4072044"/>
          </a:xfrm>
        </p:spPr>
        <p:txBody>
          <a:bodyPr>
            <a:noAutofit/>
          </a:bodyPr>
          <a:lstStyle/>
          <a:p>
            <a:pPr marL="0" marR="0" algn="just">
              <a:lnSpc>
                <a:spcPct val="150000"/>
              </a:lnSpc>
              <a:spcBef>
                <a:spcPts val="0"/>
              </a:spcBef>
              <a:spcAft>
                <a:spcPts val="0"/>
              </a:spcAft>
            </a:pP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Bradstreet, D.&amp; (2023).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Challenge validation</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Available at: https://www.dnb.com/business-directory/company-profiles.apple_(uk)_limited.8a537c8209345544647a45013da23e9f.html#:~:text=The%20UK%20subsidiary%20also%20offers,music%20subscription%20service%2C%20Apple%20Music. (Accessed: 18 July 2023). </a:t>
            </a:r>
            <a:endParaRPr lang="en-US" sz="1100" dirty="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spcBef>
                <a:spcPts val="0"/>
              </a:spcBef>
              <a:spcAft>
                <a:spcPts val="0"/>
              </a:spcAft>
            </a:pP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Diversity, I. and (2023).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Inclusion &amp; Diversity</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Apple</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Available at: https://www.apple.com/diversity/ (Accessed: 18 July 2023). </a:t>
            </a:r>
            <a:endParaRPr lang="en-US" sz="1100" dirty="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spcBef>
                <a:spcPts val="0"/>
              </a:spcBef>
              <a:spcAft>
                <a:spcPts val="0"/>
              </a:spcAft>
            </a:pP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Dudovskiy, J. (2023).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Apple organizational structure: A brief overview - research-methodology</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Research</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Available at: https://research-methodology.net/apple-organizational-structure-a-hierarchical-structure-that-may-change-in-near-future/ (Accessed: 18 July 2023). </a:t>
            </a:r>
            <a:endParaRPr lang="en-US" sz="1100" dirty="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spcBef>
                <a:spcPts val="0"/>
              </a:spcBef>
              <a:spcAft>
                <a:spcPts val="0"/>
              </a:spcAft>
            </a:pP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Glance, V. (2019).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Trait theory of leadership</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Medium</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Available at: https://medium.com/@vicglance/trait-theory-of-leadership-e3a12dbe64a8#:~:text=The%20trait%20theory%20can%20be,obsessiveness%2C%20into%20his%20career%20success. (Accessed: 18 July 2023). </a:t>
            </a:r>
            <a:endParaRPr lang="en-US" sz="1100" dirty="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spcBef>
                <a:spcPts val="0"/>
              </a:spcBef>
              <a:spcAft>
                <a:spcPts val="0"/>
              </a:spcAft>
            </a:pPr>
            <a:r>
              <a:rPr lang="en-GB" sz="1100" dirty="0" err="1">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Heracleous</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L. (2013). ‘Quantum Strategy at Apple Inc’,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Organizational Dynamics</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42(2), pp. 92–99. doi:10.1016/j.orgdyn.2013.03.002. </a:t>
            </a:r>
            <a:endParaRPr lang="en-US" sz="1100" dirty="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spcBef>
                <a:spcPts val="0"/>
              </a:spcBef>
              <a:spcAft>
                <a:spcPts val="0"/>
              </a:spcAft>
            </a:pPr>
            <a:r>
              <a:rPr lang="en-GB" sz="1100" dirty="0" err="1">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Laricchia</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F. (2023).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Topic: Apple in the UK</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Statista</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Available at: https://www.statista.com/topics/8884/apple-in-the-uk/#topicOverview (Accessed: 18 July 2023). </a:t>
            </a:r>
            <a:endParaRPr lang="en-US" sz="1100" dirty="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spcBef>
                <a:spcPts val="0"/>
              </a:spcBef>
              <a:spcAft>
                <a:spcPts val="0"/>
              </a:spcAft>
            </a:pP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My-Manager, (2023).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My-manager</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Jobs at Apple (UK)</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Available at: https://jobs.apple.com/en-gb/details/200450030/my-manager (Accessed: 18 July 2023).</a:t>
            </a:r>
            <a:endParaRPr lang="en-US" sz="1100" dirty="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spcBef>
                <a:spcPts val="0"/>
              </a:spcBef>
              <a:spcAft>
                <a:spcPts val="0"/>
              </a:spcAft>
            </a:pP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Rahman, M. (2023).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Competitors of Apple (competitor analysis of Apple)</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www.howandwhat.net</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Available at: https://www.howandwhat.net/competitors-apple/ (Accessed: 18 July 2023). </a:t>
            </a:r>
            <a:endParaRPr lang="en-US" sz="1100" dirty="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spcBef>
                <a:spcPts val="0"/>
              </a:spcBef>
              <a:spcAft>
                <a:spcPts val="0"/>
              </a:spcAft>
            </a:pP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SHRM, (2022).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Toolkits</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SHRM</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Available at: https://www.shrm.org/ResourcesAndTools/tools-and-samples/toolkits/Pages/default.aspx (Accessed: 18 July 2023). </a:t>
            </a:r>
            <a:endParaRPr lang="en-US" sz="1100" dirty="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50000"/>
              </a:lnSpc>
              <a:spcBef>
                <a:spcPts val="0"/>
              </a:spcBef>
              <a:spcAft>
                <a:spcPts val="0"/>
              </a:spcAft>
            </a:pPr>
            <a:r>
              <a:rPr lang="en-GB" sz="1100" dirty="0" err="1">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SmallBizClub</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(2023). </a:t>
            </a:r>
            <a:r>
              <a:rPr lang="en-GB" sz="1100" i="1"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7 ways organizational structure impacts employee performance</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100" i="1" dirty="0" err="1">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SmallBizClub</a:t>
            </a:r>
            <a:r>
              <a:rPr lang="en-GB" sz="1100" dirty="0">
                <a:solidFill>
                  <a:srgbClr val="FFFFFF"/>
                </a:solidFill>
                <a:effectLst/>
                <a:latin typeface="Times New Roman" panose="02020603050405020304" pitchFamily="18" charset="0"/>
                <a:ea typeface="Times" panose="02020603050405020304" pitchFamily="18" charset="0"/>
                <a:cs typeface="Times New Roman" panose="02020603050405020304" pitchFamily="18" charset="0"/>
              </a:rPr>
              <a:t>. Available at: https://smallbizclub.com/run-and-grow/7-ways-organizational-structure-impacts-employee-performance/#:~:text=Organizational%20structure%20is%20an%20important,support%20their%20long%2Dterm%20goals. (Accessed: 18 July 2023). </a:t>
            </a:r>
            <a:endParaRPr lang="en-US" sz="1100" dirty="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endParaRPr lang="en-US" sz="110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95869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33,542 Thank You Stock Photos - Free &amp; Royalty-Free Stock Photos from  Dreamstime">
            <a:extLst>
              <a:ext uri="{FF2B5EF4-FFF2-40B4-BE49-F238E27FC236}">
                <a16:creationId xmlns:a16="http://schemas.microsoft.com/office/drawing/2014/main" id="{F572F539-BFF9-1726-FDA6-1645FB8C7E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470" b="527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3895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TotalTime>
  <Words>3114</Words>
  <Application>Microsoft Office PowerPoint</Application>
  <PresentationFormat>Widescreen</PresentationFormat>
  <Paragraphs>156</Paragraphs>
  <Slides>23</Slides>
  <Notes>23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Meiryo</vt:lpstr>
      <vt:lpstr>Arial</vt:lpstr>
      <vt:lpstr>Calibri</vt:lpstr>
      <vt:lpstr>Calibri Light</vt:lpstr>
      <vt:lpstr>Times</vt:lpstr>
      <vt:lpstr>Times New Roman</vt:lpstr>
      <vt:lpstr>Wingdings</vt:lpstr>
      <vt:lpstr>Office Theme</vt:lpstr>
      <vt:lpstr>Module: Introducing the Modern Workplace (LCBB4003) Lecturer: Dr Hoang Dang Nguyen Title: Apple UK                                                                                                1. Describe the organisation’s profile – Alexandru Dinu (2234418) 2. Explore the relationship between the organisation structure and its performance – Elena Raluca Diana Simion (2234453) 3. Discuss tasks and skills that a manager uses to run this organisation – Andzhelo Markov (2235333) 4. Explain how leadership theories can be applied on this organisation – Iulia Ramona Florescu (2233853) 5. Discuss the factors which influences group and team behaviours – Leyla Aliyeva (2123647)</vt:lpstr>
      <vt:lpstr>1. Describe Apple’s profile  </vt:lpstr>
      <vt:lpstr>Background of Apple UK </vt:lpstr>
      <vt:lpstr>Performance of Apple UK </vt:lpstr>
      <vt:lpstr>Competitors of Apple UK </vt:lpstr>
      <vt:lpstr>2. Relation between organisation structure and its performance Organisational structure  </vt:lpstr>
      <vt:lpstr>Organisational performance </vt:lpstr>
      <vt:lpstr>Relationship between the organisation structure and its performance </vt:lpstr>
      <vt:lpstr>Relation between organisational structure and performance of Apple UK </vt:lpstr>
      <vt:lpstr>3. Skills and tasks which the manager applies to run Apple UK  Skills required by managers in Apple UK </vt:lpstr>
      <vt:lpstr>Tasks required by managers in Apple UK </vt:lpstr>
      <vt:lpstr>Impact of managers on Apple UK's Performance  </vt:lpstr>
      <vt:lpstr>Impact of managers on Apple UK's Performance  </vt:lpstr>
      <vt:lpstr>4. Leadership theories may apply to Apple UK Leadership theories  </vt:lpstr>
      <vt:lpstr>Leadership theories applied in Apple UK </vt:lpstr>
      <vt:lpstr>Trait Theory in Apple </vt:lpstr>
      <vt:lpstr>Contingency theory in Apple </vt:lpstr>
      <vt:lpstr>5. Factors that influence team behaviours and group  Factors influence group behaviours. </vt:lpstr>
      <vt:lpstr>Factors that influence Apple UK’s team and group behaviours  </vt:lpstr>
      <vt:lpstr>Factors that influence Apple UK’s team and group behaviours  </vt:lpstr>
      <vt:lpstr>Factors that influence Apple UK’s team and group behaviours  </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11367</dc:creator>
  <cp:lastModifiedBy>Iulia Florescu</cp:lastModifiedBy>
  <cp:revision>9</cp:revision>
  <dcterms:created xsi:type="dcterms:W3CDTF">2023-07-18T11:18:41Z</dcterms:created>
  <dcterms:modified xsi:type="dcterms:W3CDTF">2023-07-25T18:12:42Z</dcterms:modified>
</cp:coreProperties>
</file>