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webextensions/webextension1.xml" ContentType="application/vnd.ms-office.webextension+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9"/>
  </p:notesMasterIdLst>
  <p:sldIdLst>
    <p:sldId id="266" r:id="rId5"/>
    <p:sldId id="308" r:id="rId6"/>
    <p:sldId id="376" r:id="rId7"/>
    <p:sldId id="259" r:id="rId8"/>
    <p:sldId id="268" r:id="rId9"/>
    <p:sldId id="267" r:id="rId10"/>
    <p:sldId id="269" r:id="rId11"/>
    <p:sldId id="258" r:id="rId12"/>
    <p:sldId id="403" r:id="rId13"/>
    <p:sldId id="421" r:id="rId14"/>
    <p:sldId id="417" r:id="rId15"/>
    <p:sldId id="418" r:id="rId16"/>
    <p:sldId id="382" r:id="rId17"/>
    <p:sldId id="371" r:id="rId18"/>
    <p:sldId id="370" r:id="rId19"/>
    <p:sldId id="372" r:id="rId20"/>
    <p:sldId id="352" r:id="rId21"/>
    <p:sldId id="353" r:id="rId22"/>
    <p:sldId id="354" r:id="rId23"/>
    <p:sldId id="419" r:id="rId24"/>
    <p:sldId id="395" r:id="rId25"/>
    <p:sldId id="355" r:id="rId26"/>
    <p:sldId id="356" r:id="rId27"/>
    <p:sldId id="357" r:id="rId28"/>
    <p:sldId id="386" r:id="rId29"/>
    <p:sldId id="358" r:id="rId30"/>
    <p:sldId id="359" r:id="rId31"/>
    <p:sldId id="360" r:id="rId32"/>
    <p:sldId id="397" r:id="rId33"/>
    <p:sldId id="412" r:id="rId34"/>
    <p:sldId id="361" r:id="rId35"/>
    <p:sldId id="363" r:id="rId36"/>
    <p:sldId id="362" r:id="rId37"/>
    <p:sldId id="405" r:id="rId38"/>
    <p:sldId id="406" r:id="rId39"/>
    <p:sldId id="407" r:id="rId40"/>
    <p:sldId id="409" r:id="rId41"/>
    <p:sldId id="364" r:id="rId42"/>
    <p:sldId id="365" r:id="rId43"/>
    <p:sldId id="401" r:id="rId44"/>
    <p:sldId id="366" r:id="rId45"/>
    <p:sldId id="367" r:id="rId46"/>
    <p:sldId id="394" r:id="rId47"/>
    <p:sldId id="416"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3D1001-9764-4D81-AE19-BF0F2CA81470}" v="5" dt="2022-05-13T15:04:39.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4" d="100"/>
          <a:sy n="84" d="100"/>
        </p:scale>
        <p:origin x="21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B03D1001-9764-4D81-AE19-BF0F2CA81470}"/>
    <pc:docChg chg="custSel modSld">
      <pc:chgData name="Marie Pitson" userId="db8d2b3e-593d-47e6-a0b5-dc90f7ab49ec" providerId="ADAL" clId="{B03D1001-9764-4D81-AE19-BF0F2CA81470}" dt="2022-05-13T15:06:12.305" v="37" actId="20577"/>
      <pc:docMkLst>
        <pc:docMk/>
      </pc:docMkLst>
      <pc:sldChg chg="modNotesTx">
        <pc:chgData name="Marie Pitson" userId="db8d2b3e-593d-47e6-a0b5-dc90f7ab49ec" providerId="ADAL" clId="{B03D1001-9764-4D81-AE19-BF0F2CA81470}" dt="2022-05-13T15:00:32.039" v="3" actId="20577"/>
        <pc:sldMkLst>
          <pc:docMk/>
          <pc:sldMk cId="1824610274" sldId="258"/>
        </pc:sldMkLst>
      </pc:sldChg>
      <pc:sldChg chg="modNotesTx">
        <pc:chgData name="Marie Pitson" userId="db8d2b3e-593d-47e6-a0b5-dc90f7ab49ec" providerId="ADAL" clId="{B03D1001-9764-4D81-AE19-BF0F2CA81470}" dt="2022-05-13T15:00:16.249" v="0" actId="20577"/>
        <pc:sldMkLst>
          <pc:docMk/>
          <pc:sldMk cId="3090043195" sldId="259"/>
        </pc:sldMkLst>
      </pc:sldChg>
      <pc:sldChg chg="modNotesTx">
        <pc:chgData name="Marie Pitson" userId="db8d2b3e-593d-47e6-a0b5-dc90f7ab49ec" providerId="ADAL" clId="{B03D1001-9764-4D81-AE19-BF0F2CA81470}" dt="2022-05-13T15:00:25.129" v="2" actId="20577"/>
        <pc:sldMkLst>
          <pc:docMk/>
          <pc:sldMk cId="1091683615" sldId="267"/>
        </pc:sldMkLst>
      </pc:sldChg>
      <pc:sldChg chg="modNotesTx">
        <pc:chgData name="Marie Pitson" userId="db8d2b3e-593d-47e6-a0b5-dc90f7ab49ec" providerId="ADAL" clId="{B03D1001-9764-4D81-AE19-BF0F2CA81470}" dt="2022-05-13T15:00:21.062" v="1" actId="20577"/>
        <pc:sldMkLst>
          <pc:docMk/>
          <pc:sldMk cId="3701969805" sldId="268"/>
        </pc:sldMkLst>
      </pc:sldChg>
      <pc:sldChg chg="modNotesTx">
        <pc:chgData name="Marie Pitson" userId="db8d2b3e-593d-47e6-a0b5-dc90f7ab49ec" providerId="ADAL" clId="{B03D1001-9764-4D81-AE19-BF0F2CA81470}" dt="2022-05-13T15:01:05.320" v="10" actId="20577"/>
        <pc:sldMkLst>
          <pc:docMk/>
          <pc:sldMk cId="0" sldId="352"/>
        </pc:sldMkLst>
      </pc:sldChg>
      <pc:sldChg chg="modNotesTx">
        <pc:chgData name="Marie Pitson" userId="db8d2b3e-593d-47e6-a0b5-dc90f7ab49ec" providerId="ADAL" clId="{B03D1001-9764-4D81-AE19-BF0F2CA81470}" dt="2022-05-13T15:01:09.839" v="11" actId="20577"/>
        <pc:sldMkLst>
          <pc:docMk/>
          <pc:sldMk cId="0" sldId="353"/>
        </pc:sldMkLst>
      </pc:sldChg>
      <pc:sldChg chg="modNotesTx">
        <pc:chgData name="Marie Pitson" userId="db8d2b3e-593d-47e6-a0b5-dc90f7ab49ec" providerId="ADAL" clId="{B03D1001-9764-4D81-AE19-BF0F2CA81470}" dt="2022-05-13T15:01:13.654" v="12" actId="20577"/>
        <pc:sldMkLst>
          <pc:docMk/>
          <pc:sldMk cId="0" sldId="354"/>
        </pc:sldMkLst>
      </pc:sldChg>
      <pc:sldChg chg="modNotesTx">
        <pc:chgData name="Marie Pitson" userId="db8d2b3e-593d-47e6-a0b5-dc90f7ab49ec" providerId="ADAL" clId="{B03D1001-9764-4D81-AE19-BF0F2CA81470}" dt="2022-05-13T15:04:54.990" v="23" actId="20577"/>
        <pc:sldMkLst>
          <pc:docMk/>
          <pc:sldMk cId="0" sldId="355"/>
        </pc:sldMkLst>
      </pc:sldChg>
      <pc:sldChg chg="modNotesTx">
        <pc:chgData name="Marie Pitson" userId="db8d2b3e-593d-47e6-a0b5-dc90f7ab49ec" providerId="ADAL" clId="{B03D1001-9764-4D81-AE19-BF0F2CA81470}" dt="2022-05-13T15:05:02.998" v="25" actId="20577"/>
        <pc:sldMkLst>
          <pc:docMk/>
          <pc:sldMk cId="0" sldId="356"/>
        </pc:sldMkLst>
      </pc:sldChg>
      <pc:sldChg chg="modNotesTx">
        <pc:chgData name="Marie Pitson" userId="db8d2b3e-593d-47e6-a0b5-dc90f7ab49ec" providerId="ADAL" clId="{B03D1001-9764-4D81-AE19-BF0F2CA81470}" dt="2022-05-13T15:05:07.760" v="26" actId="20577"/>
        <pc:sldMkLst>
          <pc:docMk/>
          <pc:sldMk cId="0" sldId="357"/>
        </pc:sldMkLst>
      </pc:sldChg>
      <pc:sldChg chg="modNotesTx">
        <pc:chgData name="Marie Pitson" userId="db8d2b3e-593d-47e6-a0b5-dc90f7ab49ec" providerId="ADAL" clId="{B03D1001-9764-4D81-AE19-BF0F2CA81470}" dt="2022-05-13T15:05:14.504" v="27" actId="20577"/>
        <pc:sldMkLst>
          <pc:docMk/>
          <pc:sldMk cId="0" sldId="358"/>
        </pc:sldMkLst>
      </pc:sldChg>
      <pc:sldChg chg="modNotesTx">
        <pc:chgData name="Marie Pitson" userId="db8d2b3e-593d-47e6-a0b5-dc90f7ab49ec" providerId="ADAL" clId="{B03D1001-9764-4D81-AE19-BF0F2CA81470}" dt="2022-05-13T15:05:20.143" v="28" actId="20577"/>
        <pc:sldMkLst>
          <pc:docMk/>
          <pc:sldMk cId="0" sldId="359"/>
        </pc:sldMkLst>
      </pc:sldChg>
      <pc:sldChg chg="modNotesTx">
        <pc:chgData name="Marie Pitson" userId="db8d2b3e-593d-47e6-a0b5-dc90f7ab49ec" providerId="ADAL" clId="{B03D1001-9764-4D81-AE19-BF0F2CA81470}" dt="2022-05-13T15:05:33.833" v="30" actId="20577"/>
        <pc:sldMkLst>
          <pc:docMk/>
          <pc:sldMk cId="0" sldId="361"/>
        </pc:sldMkLst>
      </pc:sldChg>
      <pc:sldChg chg="modNotesTx">
        <pc:chgData name="Marie Pitson" userId="db8d2b3e-593d-47e6-a0b5-dc90f7ab49ec" providerId="ADAL" clId="{B03D1001-9764-4D81-AE19-BF0F2CA81470}" dt="2022-05-13T15:05:43.968" v="32" actId="20577"/>
        <pc:sldMkLst>
          <pc:docMk/>
          <pc:sldMk cId="0" sldId="362"/>
        </pc:sldMkLst>
      </pc:sldChg>
      <pc:sldChg chg="modNotesTx">
        <pc:chgData name="Marie Pitson" userId="db8d2b3e-593d-47e6-a0b5-dc90f7ab49ec" providerId="ADAL" clId="{B03D1001-9764-4D81-AE19-BF0F2CA81470}" dt="2022-05-13T15:05:38.735" v="31" actId="20577"/>
        <pc:sldMkLst>
          <pc:docMk/>
          <pc:sldMk cId="0" sldId="363"/>
        </pc:sldMkLst>
      </pc:sldChg>
      <pc:sldChg chg="modNotesTx">
        <pc:chgData name="Marie Pitson" userId="db8d2b3e-593d-47e6-a0b5-dc90f7ab49ec" providerId="ADAL" clId="{B03D1001-9764-4D81-AE19-BF0F2CA81470}" dt="2022-05-13T15:05:55.220" v="33" actId="20577"/>
        <pc:sldMkLst>
          <pc:docMk/>
          <pc:sldMk cId="0" sldId="364"/>
        </pc:sldMkLst>
      </pc:sldChg>
      <pc:sldChg chg="modNotesTx">
        <pc:chgData name="Marie Pitson" userId="db8d2b3e-593d-47e6-a0b5-dc90f7ab49ec" providerId="ADAL" clId="{B03D1001-9764-4D81-AE19-BF0F2CA81470}" dt="2022-05-13T15:05:59.906" v="34" actId="20577"/>
        <pc:sldMkLst>
          <pc:docMk/>
          <pc:sldMk cId="0" sldId="365"/>
        </pc:sldMkLst>
      </pc:sldChg>
      <pc:sldChg chg="modNotesTx">
        <pc:chgData name="Marie Pitson" userId="db8d2b3e-593d-47e6-a0b5-dc90f7ab49ec" providerId="ADAL" clId="{B03D1001-9764-4D81-AE19-BF0F2CA81470}" dt="2022-05-13T15:06:07.976" v="36" actId="20577"/>
        <pc:sldMkLst>
          <pc:docMk/>
          <pc:sldMk cId="0" sldId="366"/>
        </pc:sldMkLst>
      </pc:sldChg>
      <pc:sldChg chg="modNotesTx">
        <pc:chgData name="Marie Pitson" userId="db8d2b3e-593d-47e6-a0b5-dc90f7ab49ec" providerId="ADAL" clId="{B03D1001-9764-4D81-AE19-BF0F2CA81470}" dt="2022-05-13T15:06:12.305" v="37" actId="20577"/>
        <pc:sldMkLst>
          <pc:docMk/>
          <pc:sldMk cId="0" sldId="367"/>
        </pc:sldMkLst>
      </pc:sldChg>
      <pc:sldChg chg="modNotesTx">
        <pc:chgData name="Marie Pitson" userId="db8d2b3e-593d-47e6-a0b5-dc90f7ab49ec" providerId="ADAL" clId="{B03D1001-9764-4D81-AE19-BF0F2CA81470}" dt="2022-05-13T15:00:59.490" v="9" actId="20577"/>
        <pc:sldMkLst>
          <pc:docMk/>
          <pc:sldMk cId="4069879813" sldId="370"/>
        </pc:sldMkLst>
      </pc:sldChg>
      <pc:sldChg chg="modNotesTx">
        <pc:chgData name="Marie Pitson" userId="db8d2b3e-593d-47e6-a0b5-dc90f7ab49ec" providerId="ADAL" clId="{B03D1001-9764-4D81-AE19-BF0F2CA81470}" dt="2022-05-13T15:00:55.761" v="8" actId="20577"/>
        <pc:sldMkLst>
          <pc:docMk/>
          <pc:sldMk cId="1423510293" sldId="371"/>
        </pc:sldMkLst>
      </pc:sldChg>
      <pc:sldChg chg="modNotesTx">
        <pc:chgData name="Marie Pitson" userId="db8d2b3e-593d-47e6-a0b5-dc90f7ab49ec" providerId="ADAL" clId="{B03D1001-9764-4D81-AE19-BF0F2CA81470}" dt="2022-05-13T15:00:51.752" v="7" actId="20577"/>
        <pc:sldMkLst>
          <pc:docMk/>
          <pc:sldMk cId="2331031776" sldId="382"/>
        </pc:sldMkLst>
      </pc:sldChg>
      <pc:sldChg chg="addSp delSp modSp mod modAnim">
        <pc:chgData name="Marie Pitson" userId="db8d2b3e-593d-47e6-a0b5-dc90f7ab49ec" providerId="ADAL" clId="{B03D1001-9764-4D81-AE19-BF0F2CA81470}" dt="2022-05-13T15:04:39.043" v="21" actId="2711"/>
        <pc:sldMkLst>
          <pc:docMk/>
          <pc:sldMk cId="302750385" sldId="395"/>
        </pc:sldMkLst>
        <pc:spChg chg="mod">
          <ac:chgData name="Marie Pitson" userId="db8d2b3e-593d-47e6-a0b5-dc90f7ab49ec" providerId="ADAL" clId="{B03D1001-9764-4D81-AE19-BF0F2CA81470}" dt="2022-05-13T15:04:39.043" v="21" actId="2711"/>
          <ac:spMkLst>
            <pc:docMk/>
            <pc:sldMk cId="302750385" sldId="395"/>
            <ac:spMk id="3" creationId="{00000000-0000-0000-0000-000000000000}"/>
          </ac:spMkLst>
        </pc:spChg>
        <pc:picChg chg="add mod">
          <ac:chgData name="Marie Pitson" userId="db8d2b3e-593d-47e6-a0b5-dc90f7ab49ec" providerId="ADAL" clId="{B03D1001-9764-4D81-AE19-BF0F2CA81470}" dt="2022-05-13T15:03:04.426" v="16" actId="1076"/>
          <ac:picMkLst>
            <pc:docMk/>
            <pc:sldMk cId="302750385" sldId="395"/>
            <ac:picMk id="4" creationId="{B5B841B4-D5CF-453F-A496-16BCC2B57D0F}"/>
          </ac:picMkLst>
        </pc:picChg>
        <pc:picChg chg="add mod">
          <ac:chgData name="Marie Pitson" userId="db8d2b3e-593d-47e6-a0b5-dc90f7ab49ec" providerId="ADAL" clId="{B03D1001-9764-4D81-AE19-BF0F2CA81470}" dt="2022-05-13T15:03:29.056" v="19" actId="1076"/>
          <ac:picMkLst>
            <pc:docMk/>
            <pc:sldMk cId="302750385" sldId="395"/>
            <ac:picMk id="5" creationId="{CF649654-786F-43F3-9FFD-8305B99A3BAE}"/>
          </ac:picMkLst>
        </pc:picChg>
        <pc:picChg chg="del">
          <ac:chgData name="Marie Pitson" userId="db8d2b3e-593d-47e6-a0b5-dc90f7ab49ec" providerId="ADAL" clId="{B03D1001-9764-4D81-AE19-BF0F2CA81470}" dt="2022-05-13T15:02:58.191" v="14" actId="478"/>
          <ac:picMkLst>
            <pc:docMk/>
            <pc:sldMk cId="302750385" sldId="395"/>
            <ac:picMk id="4098" creationId="{00000000-0000-0000-0000-000000000000}"/>
          </ac:picMkLst>
        </pc:picChg>
        <pc:picChg chg="del">
          <ac:chgData name="Marie Pitson" userId="db8d2b3e-593d-47e6-a0b5-dc90f7ab49ec" providerId="ADAL" clId="{B03D1001-9764-4D81-AE19-BF0F2CA81470}" dt="2022-05-13T15:03:26.222" v="18" actId="478"/>
          <ac:picMkLst>
            <pc:docMk/>
            <pc:sldMk cId="302750385" sldId="395"/>
            <ac:picMk id="4099" creationId="{00000000-0000-0000-0000-000000000000}"/>
          </ac:picMkLst>
        </pc:picChg>
      </pc:sldChg>
      <pc:sldChg chg="modNotesTx">
        <pc:chgData name="Marie Pitson" userId="db8d2b3e-593d-47e6-a0b5-dc90f7ab49ec" providerId="ADAL" clId="{B03D1001-9764-4D81-AE19-BF0F2CA81470}" dt="2022-05-13T15:05:27.142" v="29" actId="20577"/>
        <pc:sldMkLst>
          <pc:docMk/>
          <pc:sldMk cId="3117354035" sldId="397"/>
        </pc:sldMkLst>
      </pc:sldChg>
      <pc:sldChg chg="modNotesTx">
        <pc:chgData name="Marie Pitson" userId="db8d2b3e-593d-47e6-a0b5-dc90f7ab49ec" providerId="ADAL" clId="{B03D1001-9764-4D81-AE19-BF0F2CA81470}" dt="2022-05-13T15:06:04.625" v="35" actId="20577"/>
        <pc:sldMkLst>
          <pc:docMk/>
          <pc:sldMk cId="3815016757" sldId="401"/>
        </pc:sldMkLst>
      </pc:sldChg>
      <pc:sldChg chg="modNotesTx">
        <pc:chgData name="Marie Pitson" userId="db8d2b3e-593d-47e6-a0b5-dc90f7ab49ec" providerId="ADAL" clId="{B03D1001-9764-4D81-AE19-BF0F2CA81470}" dt="2022-05-13T15:00:47.433" v="6" actId="20577"/>
        <pc:sldMkLst>
          <pc:docMk/>
          <pc:sldMk cId="1489227760" sldId="418"/>
        </pc:sldMkLst>
      </pc:sldChg>
      <pc:sldChg chg="modNotesTx">
        <pc:chgData name="Marie Pitson" userId="db8d2b3e-593d-47e6-a0b5-dc90f7ab49ec" providerId="ADAL" clId="{B03D1001-9764-4D81-AE19-BF0F2CA81470}" dt="2022-05-13T15:00:39.278" v="4" actId="20577"/>
        <pc:sldMkLst>
          <pc:docMk/>
          <pc:sldMk cId="846862589" sldId="42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Sustainability</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Engineering and sustainability</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Discussed different </a:t>
          </a:r>
          <a:r>
            <a:rPr lang="en-US" dirty="0" err="1"/>
            <a:t>organisations</a:t>
          </a:r>
          <a:r>
            <a:rPr lang="en-US" dirty="0"/>
            <a:t> and their approach to sustainability</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03A49E-B459-46C6-BDE2-7F9B93BE2027}"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CEA146D5-0A5B-46A7-84F8-11398DF7EC7C}">
      <dgm:prSet/>
      <dgm:spPr/>
      <dgm:t>
        <a:bodyPr/>
        <a:lstStyle/>
        <a:p>
          <a:pPr>
            <a:defRPr b="1"/>
          </a:pPr>
          <a:r>
            <a:rPr lang="en-US"/>
            <a:t>1998</a:t>
          </a:r>
        </a:p>
      </dgm:t>
    </dgm:pt>
    <dgm:pt modelId="{7C637CB9-5EC4-444A-AC0E-2C525493EC3B}" type="parTrans" cxnId="{45FAE87D-EA86-47B8-BF01-E806F17DA7DA}">
      <dgm:prSet/>
      <dgm:spPr/>
      <dgm:t>
        <a:bodyPr/>
        <a:lstStyle/>
        <a:p>
          <a:endParaRPr lang="en-US"/>
        </a:p>
      </dgm:t>
    </dgm:pt>
    <dgm:pt modelId="{71D3EE13-EF39-4E4B-BBD2-70AB8B59566C}" type="sibTrans" cxnId="{45FAE87D-EA86-47B8-BF01-E806F17DA7DA}">
      <dgm:prSet/>
      <dgm:spPr/>
      <dgm:t>
        <a:bodyPr/>
        <a:lstStyle/>
        <a:p>
          <a:endParaRPr lang="en-US"/>
        </a:p>
      </dgm:t>
    </dgm:pt>
    <dgm:pt modelId="{0869F5B1-8376-4294-AF27-5740F9F2CD88}">
      <dgm:prSet/>
      <dgm:spPr/>
      <dgm:t>
        <a:bodyPr/>
        <a:lstStyle/>
        <a:p>
          <a:r>
            <a:rPr lang="en-US"/>
            <a:t>Human Rights Act 1998</a:t>
          </a:r>
        </a:p>
      </dgm:t>
    </dgm:pt>
    <dgm:pt modelId="{B85EDD96-D5F6-403A-B020-EB7CD6D5C0AB}" type="parTrans" cxnId="{32DF98CB-3E65-4742-BF2B-9ACAC2A3C51B}">
      <dgm:prSet/>
      <dgm:spPr/>
      <dgm:t>
        <a:bodyPr/>
        <a:lstStyle/>
        <a:p>
          <a:endParaRPr lang="en-US"/>
        </a:p>
      </dgm:t>
    </dgm:pt>
    <dgm:pt modelId="{757E2AAC-1A22-4CCA-8EED-25270434B524}" type="sibTrans" cxnId="{32DF98CB-3E65-4742-BF2B-9ACAC2A3C51B}">
      <dgm:prSet/>
      <dgm:spPr/>
      <dgm:t>
        <a:bodyPr/>
        <a:lstStyle/>
        <a:p>
          <a:endParaRPr lang="en-US"/>
        </a:p>
      </dgm:t>
    </dgm:pt>
    <dgm:pt modelId="{89578F99-1494-4DDA-BEBD-C8D28FBD9CD1}">
      <dgm:prSet/>
      <dgm:spPr/>
      <dgm:t>
        <a:bodyPr/>
        <a:lstStyle/>
        <a:p>
          <a:r>
            <a:rPr lang="en-US"/>
            <a:t>liberties enshrined in the European Convention on Human Rights.</a:t>
          </a:r>
        </a:p>
      </dgm:t>
    </dgm:pt>
    <dgm:pt modelId="{C9B03D15-A21C-4DC3-B0B5-2C00CBC9E6C3}" type="parTrans" cxnId="{244CA171-5ED1-4973-B207-8B820A26F082}">
      <dgm:prSet/>
      <dgm:spPr/>
      <dgm:t>
        <a:bodyPr/>
        <a:lstStyle/>
        <a:p>
          <a:endParaRPr lang="en-US"/>
        </a:p>
      </dgm:t>
    </dgm:pt>
    <dgm:pt modelId="{7F82C78E-8748-4A0D-9940-4372D24932DE}" type="sibTrans" cxnId="{244CA171-5ED1-4973-B207-8B820A26F082}">
      <dgm:prSet/>
      <dgm:spPr/>
      <dgm:t>
        <a:bodyPr/>
        <a:lstStyle/>
        <a:p>
          <a:endParaRPr lang="en-US"/>
        </a:p>
      </dgm:t>
    </dgm:pt>
    <dgm:pt modelId="{1C8CABFB-FD95-4632-B910-B3AB5AC483D3}">
      <dgm:prSet/>
      <dgm:spPr/>
      <dgm:t>
        <a:bodyPr/>
        <a:lstStyle/>
        <a:p>
          <a:pPr>
            <a:defRPr b="1"/>
          </a:pPr>
          <a:r>
            <a:rPr lang="en-US"/>
            <a:t>1998</a:t>
          </a:r>
        </a:p>
      </dgm:t>
    </dgm:pt>
    <dgm:pt modelId="{5C7244C6-5E48-4227-A90C-96EFE1C8BA6C}" type="parTrans" cxnId="{33AAF65F-51D0-4C52-92AE-849E23C6E14F}">
      <dgm:prSet/>
      <dgm:spPr/>
      <dgm:t>
        <a:bodyPr/>
        <a:lstStyle/>
        <a:p>
          <a:endParaRPr lang="en-US"/>
        </a:p>
      </dgm:t>
    </dgm:pt>
    <dgm:pt modelId="{60C6E9A1-B448-42FB-ACD1-8047CD92358E}" type="sibTrans" cxnId="{33AAF65F-51D0-4C52-92AE-849E23C6E14F}">
      <dgm:prSet/>
      <dgm:spPr/>
      <dgm:t>
        <a:bodyPr/>
        <a:lstStyle/>
        <a:p>
          <a:endParaRPr lang="en-US"/>
        </a:p>
      </dgm:t>
    </dgm:pt>
    <dgm:pt modelId="{B74B1D5C-63E4-403B-B68C-A5BB6B3F70F1}">
      <dgm:prSet/>
      <dgm:spPr/>
      <dgm:t>
        <a:bodyPr/>
        <a:lstStyle/>
        <a:p>
          <a:r>
            <a:rPr lang="en-US"/>
            <a:t>Public Interest Disclosure Act 1998</a:t>
          </a:r>
        </a:p>
      </dgm:t>
    </dgm:pt>
    <dgm:pt modelId="{3BEED77B-989B-44F0-B353-629582C9915F}" type="parTrans" cxnId="{80E8A141-DEBD-413D-A495-33CC3690CEAB}">
      <dgm:prSet/>
      <dgm:spPr/>
      <dgm:t>
        <a:bodyPr/>
        <a:lstStyle/>
        <a:p>
          <a:endParaRPr lang="en-US"/>
        </a:p>
      </dgm:t>
    </dgm:pt>
    <dgm:pt modelId="{17ED7C0F-9145-4D20-8DA4-530349223CED}" type="sibTrans" cxnId="{80E8A141-DEBD-413D-A495-33CC3690CEAB}">
      <dgm:prSet/>
      <dgm:spPr/>
      <dgm:t>
        <a:bodyPr/>
        <a:lstStyle/>
        <a:p>
          <a:endParaRPr lang="en-US"/>
        </a:p>
      </dgm:t>
    </dgm:pt>
    <dgm:pt modelId="{32DDA9C2-D46D-450D-8E92-05BB6D7ECB69}">
      <dgm:prSet/>
      <dgm:spPr/>
      <dgm:t>
        <a:bodyPr/>
        <a:lstStyle/>
        <a:p>
          <a:r>
            <a:rPr lang="en-US"/>
            <a:t>the ‘Whistleblower’s Act’ provides some protection to those who expose organisational wrongdoing by their employer.</a:t>
          </a:r>
        </a:p>
      </dgm:t>
    </dgm:pt>
    <dgm:pt modelId="{F19DCDB2-91D3-44E0-9960-C68824D55472}" type="parTrans" cxnId="{D9491F67-EC20-4CE1-9C8C-1C37E300D10F}">
      <dgm:prSet/>
      <dgm:spPr/>
      <dgm:t>
        <a:bodyPr/>
        <a:lstStyle/>
        <a:p>
          <a:endParaRPr lang="en-US"/>
        </a:p>
      </dgm:t>
    </dgm:pt>
    <dgm:pt modelId="{6040BA94-554E-4D03-A9AE-555958E3B74A}" type="sibTrans" cxnId="{D9491F67-EC20-4CE1-9C8C-1C37E300D10F}">
      <dgm:prSet/>
      <dgm:spPr/>
      <dgm:t>
        <a:bodyPr/>
        <a:lstStyle/>
        <a:p>
          <a:endParaRPr lang="en-US"/>
        </a:p>
      </dgm:t>
    </dgm:pt>
    <dgm:pt modelId="{6D5637CD-3187-4C23-A817-31B4DCD4A8C6}">
      <dgm:prSet/>
      <dgm:spPr/>
      <dgm:t>
        <a:bodyPr/>
        <a:lstStyle/>
        <a:p>
          <a:pPr>
            <a:defRPr b="1"/>
          </a:pPr>
          <a:r>
            <a:rPr lang="en-US"/>
            <a:t>2000</a:t>
          </a:r>
        </a:p>
      </dgm:t>
    </dgm:pt>
    <dgm:pt modelId="{ED2748E7-49CC-4F5B-8843-ED9F37873153}" type="parTrans" cxnId="{097CE847-328D-44BF-8CD9-86D30E3B2376}">
      <dgm:prSet/>
      <dgm:spPr/>
      <dgm:t>
        <a:bodyPr/>
        <a:lstStyle/>
        <a:p>
          <a:endParaRPr lang="en-US"/>
        </a:p>
      </dgm:t>
    </dgm:pt>
    <dgm:pt modelId="{5A3F6362-27B8-4C34-8FBD-4B7316A0A154}" type="sibTrans" cxnId="{097CE847-328D-44BF-8CD9-86D30E3B2376}">
      <dgm:prSet/>
      <dgm:spPr/>
      <dgm:t>
        <a:bodyPr/>
        <a:lstStyle/>
        <a:p>
          <a:endParaRPr lang="en-US"/>
        </a:p>
      </dgm:t>
    </dgm:pt>
    <dgm:pt modelId="{6C70E0DF-CB54-4159-9CFB-57070F322740}">
      <dgm:prSet/>
      <dgm:spPr/>
      <dgm:t>
        <a:bodyPr/>
        <a:lstStyle/>
        <a:p>
          <a:r>
            <a:rPr lang="en-US"/>
            <a:t>Local Government Act 2000</a:t>
          </a:r>
        </a:p>
      </dgm:t>
    </dgm:pt>
    <dgm:pt modelId="{BA52BCCB-7F5C-44AD-B515-0955418438B5}" type="parTrans" cxnId="{07ADE209-152D-4D3E-9A4F-2B8AC521A026}">
      <dgm:prSet/>
      <dgm:spPr/>
      <dgm:t>
        <a:bodyPr/>
        <a:lstStyle/>
        <a:p>
          <a:endParaRPr lang="en-US"/>
        </a:p>
      </dgm:t>
    </dgm:pt>
    <dgm:pt modelId="{C1EB67F2-BBF6-46CE-AFBD-BE396AAF8C77}" type="sibTrans" cxnId="{07ADE209-152D-4D3E-9A4F-2B8AC521A026}">
      <dgm:prSet/>
      <dgm:spPr/>
      <dgm:t>
        <a:bodyPr/>
        <a:lstStyle/>
        <a:p>
          <a:endParaRPr lang="en-US"/>
        </a:p>
      </dgm:t>
    </dgm:pt>
    <dgm:pt modelId="{16FC6373-082C-4213-BEB8-E805D9BC3551}">
      <dgm:prSet/>
      <dgm:spPr/>
      <dgm:t>
        <a:bodyPr/>
        <a:lstStyle/>
        <a:p>
          <a:r>
            <a:rPr lang="en-US"/>
            <a:t>requires local authorities to promote high standards of behaviour in public services.</a:t>
          </a:r>
        </a:p>
      </dgm:t>
    </dgm:pt>
    <dgm:pt modelId="{CCDDD407-E6FF-4C47-8F3D-7E8B467D597A}" type="parTrans" cxnId="{9F9BC45D-DFCD-4035-94F4-9C8C9E41B87B}">
      <dgm:prSet/>
      <dgm:spPr/>
      <dgm:t>
        <a:bodyPr/>
        <a:lstStyle/>
        <a:p>
          <a:endParaRPr lang="en-US"/>
        </a:p>
      </dgm:t>
    </dgm:pt>
    <dgm:pt modelId="{71F70DAF-2969-43DF-9B94-E0FA1326FDC3}" type="sibTrans" cxnId="{9F9BC45D-DFCD-4035-94F4-9C8C9E41B87B}">
      <dgm:prSet/>
      <dgm:spPr/>
      <dgm:t>
        <a:bodyPr/>
        <a:lstStyle/>
        <a:p>
          <a:endParaRPr lang="en-US"/>
        </a:p>
      </dgm:t>
    </dgm:pt>
    <dgm:pt modelId="{389ED02C-B83D-47FF-B3BB-5D1AEDEA2525}">
      <dgm:prSet/>
      <dgm:spPr/>
      <dgm:t>
        <a:bodyPr/>
        <a:lstStyle/>
        <a:p>
          <a:pPr>
            <a:defRPr b="1"/>
          </a:pPr>
          <a:r>
            <a:rPr lang="en-US"/>
            <a:t>2000</a:t>
          </a:r>
        </a:p>
      </dgm:t>
    </dgm:pt>
    <dgm:pt modelId="{E91D2304-21C2-464D-99A4-723B7F433845}" type="parTrans" cxnId="{08F657C4-7183-479C-9A0C-C39A86A3CAA7}">
      <dgm:prSet/>
      <dgm:spPr/>
      <dgm:t>
        <a:bodyPr/>
        <a:lstStyle/>
        <a:p>
          <a:endParaRPr lang="en-US"/>
        </a:p>
      </dgm:t>
    </dgm:pt>
    <dgm:pt modelId="{BB48ABCB-094D-4180-BE68-4C608C4924C9}" type="sibTrans" cxnId="{08F657C4-7183-479C-9A0C-C39A86A3CAA7}">
      <dgm:prSet/>
      <dgm:spPr/>
      <dgm:t>
        <a:bodyPr/>
        <a:lstStyle/>
        <a:p>
          <a:endParaRPr lang="en-US"/>
        </a:p>
      </dgm:t>
    </dgm:pt>
    <dgm:pt modelId="{D058AD1A-999F-4AFF-AEAF-23BFA544BED9}">
      <dgm:prSet/>
      <dgm:spPr/>
      <dgm:t>
        <a:bodyPr/>
        <a:lstStyle/>
        <a:p>
          <a:r>
            <a:rPr lang="en-US"/>
            <a:t>The Freedom of Information Act 2000</a:t>
          </a:r>
        </a:p>
      </dgm:t>
    </dgm:pt>
    <dgm:pt modelId="{AEE66E7D-EFF8-40C9-A402-D49EB4F54843}" type="parTrans" cxnId="{AF5D0AFD-0E2A-4E49-B2AA-879CF3EC7F58}">
      <dgm:prSet/>
      <dgm:spPr/>
      <dgm:t>
        <a:bodyPr/>
        <a:lstStyle/>
        <a:p>
          <a:endParaRPr lang="en-US"/>
        </a:p>
      </dgm:t>
    </dgm:pt>
    <dgm:pt modelId="{D235ED29-3045-4692-89E2-A1A98118CD7E}" type="sibTrans" cxnId="{AF5D0AFD-0E2A-4E49-B2AA-879CF3EC7F58}">
      <dgm:prSet/>
      <dgm:spPr/>
      <dgm:t>
        <a:bodyPr/>
        <a:lstStyle/>
        <a:p>
          <a:endParaRPr lang="en-US"/>
        </a:p>
      </dgm:t>
    </dgm:pt>
    <dgm:pt modelId="{A59E1272-5ECA-42B9-A161-81E4FE8C27C3}">
      <dgm:prSet/>
      <dgm:spPr/>
      <dgm:t>
        <a:bodyPr/>
        <a:lstStyle/>
        <a:p>
          <a:r>
            <a:rPr lang="en-US"/>
            <a:t>offers public access to information held by public authorities; the ‘right to know’.</a:t>
          </a:r>
        </a:p>
      </dgm:t>
    </dgm:pt>
    <dgm:pt modelId="{64A50705-6844-407C-BD4C-AFA540DE103F}" type="parTrans" cxnId="{707FCAD7-4D58-487E-97B4-8CF319D8AAEA}">
      <dgm:prSet/>
      <dgm:spPr/>
      <dgm:t>
        <a:bodyPr/>
        <a:lstStyle/>
        <a:p>
          <a:endParaRPr lang="en-US"/>
        </a:p>
      </dgm:t>
    </dgm:pt>
    <dgm:pt modelId="{0688BC82-202C-4AEA-BA4C-0043BB7961AC}" type="sibTrans" cxnId="{707FCAD7-4D58-487E-97B4-8CF319D8AAEA}">
      <dgm:prSet/>
      <dgm:spPr/>
      <dgm:t>
        <a:bodyPr/>
        <a:lstStyle/>
        <a:p>
          <a:endParaRPr lang="en-US"/>
        </a:p>
      </dgm:t>
    </dgm:pt>
    <dgm:pt modelId="{BEFBEDE8-3414-4ACB-947A-08D3E9AA2B36}">
      <dgm:prSet/>
      <dgm:spPr/>
      <dgm:t>
        <a:bodyPr/>
        <a:lstStyle/>
        <a:p>
          <a:pPr>
            <a:defRPr b="1"/>
          </a:pPr>
          <a:r>
            <a:rPr lang="en-US"/>
            <a:t>2007</a:t>
          </a:r>
        </a:p>
      </dgm:t>
    </dgm:pt>
    <dgm:pt modelId="{3E0FAB52-2AFF-42B8-9B66-491BB55F15A6}" type="parTrans" cxnId="{0021C714-267F-4AB1-BD68-D835F1D8BD4F}">
      <dgm:prSet/>
      <dgm:spPr/>
      <dgm:t>
        <a:bodyPr/>
        <a:lstStyle/>
        <a:p>
          <a:endParaRPr lang="en-US"/>
        </a:p>
      </dgm:t>
    </dgm:pt>
    <dgm:pt modelId="{FD7A36F5-6095-48B6-9F54-7C8ECA9CF5E2}" type="sibTrans" cxnId="{0021C714-267F-4AB1-BD68-D835F1D8BD4F}">
      <dgm:prSet/>
      <dgm:spPr/>
      <dgm:t>
        <a:bodyPr/>
        <a:lstStyle/>
        <a:p>
          <a:endParaRPr lang="en-US"/>
        </a:p>
      </dgm:t>
    </dgm:pt>
    <dgm:pt modelId="{E502A24E-9EDC-498D-AB90-B15A14C15A94}">
      <dgm:prSet/>
      <dgm:spPr/>
      <dgm:t>
        <a:bodyPr/>
        <a:lstStyle/>
        <a:p>
          <a:r>
            <a:rPr lang="en-US"/>
            <a:t>The Corporate Manslaughter and Corporate Homicide Act 2007</a:t>
          </a:r>
        </a:p>
      </dgm:t>
    </dgm:pt>
    <dgm:pt modelId="{3FC7CDF9-95D8-4E12-9298-A7CF9FE9B96D}" type="parTrans" cxnId="{BAA9C7C2-E818-40D8-872C-3F08115D37E9}">
      <dgm:prSet/>
      <dgm:spPr/>
      <dgm:t>
        <a:bodyPr/>
        <a:lstStyle/>
        <a:p>
          <a:endParaRPr lang="en-US"/>
        </a:p>
      </dgm:t>
    </dgm:pt>
    <dgm:pt modelId="{C45C0758-EDC5-4BA1-B494-DB5CEE003161}" type="sibTrans" cxnId="{BAA9C7C2-E818-40D8-872C-3F08115D37E9}">
      <dgm:prSet/>
      <dgm:spPr/>
      <dgm:t>
        <a:bodyPr/>
        <a:lstStyle/>
        <a:p>
          <a:endParaRPr lang="en-US"/>
        </a:p>
      </dgm:t>
    </dgm:pt>
    <dgm:pt modelId="{8472A7A0-1B26-4D9B-9A45-0EB930811D08}">
      <dgm:prSet/>
      <dgm:spPr/>
      <dgm:t>
        <a:bodyPr/>
        <a:lstStyle/>
        <a:p>
          <a:r>
            <a:rPr lang="en-US"/>
            <a:t>clarifies criminal liabilities of companies where a serious failure in the management of health and safety results in a fatality.</a:t>
          </a:r>
        </a:p>
      </dgm:t>
    </dgm:pt>
    <dgm:pt modelId="{4923E214-0898-45A3-AE01-A6C5D01D9E8A}" type="parTrans" cxnId="{D3444ECA-5785-48E0-A357-04E268A0C58D}">
      <dgm:prSet/>
      <dgm:spPr/>
      <dgm:t>
        <a:bodyPr/>
        <a:lstStyle/>
        <a:p>
          <a:endParaRPr lang="en-US"/>
        </a:p>
      </dgm:t>
    </dgm:pt>
    <dgm:pt modelId="{09A300CA-B97B-4CF7-BDA5-61C369E3DA14}" type="sibTrans" cxnId="{D3444ECA-5785-48E0-A357-04E268A0C58D}">
      <dgm:prSet/>
      <dgm:spPr/>
      <dgm:t>
        <a:bodyPr/>
        <a:lstStyle/>
        <a:p>
          <a:endParaRPr lang="en-US"/>
        </a:p>
      </dgm:t>
    </dgm:pt>
    <dgm:pt modelId="{E8495E57-2002-41B4-B35B-F2E258751472}">
      <dgm:prSet/>
      <dgm:spPr/>
      <dgm:t>
        <a:bodyPr/>
        <a:lstStyle/>
        <a:p>
          <a:pPr>
            <a:defRPr b="1"/>
          </a:pPr>
          <a:r>
            <a:rPr lang="en-US"/>
            <a:t>2010</a:t>
          </a:r>
        </a:p>
      </dgm:t>
    </dgm:pt>
    <dgm:pt modelId="{D873DDAE-CAFE-4456-B6F8-B42AB50DD8AB}" type="parTrans" cxnId="{DE25FF3C-D6F2-4E9D-8932-CAEE5ACDEE16}">
      <dgm:prSet/>
      <dgm:spPr/>
      <dgm:t>
        <a:bodyPr/>
        <a:lstStyle/>
        <a:p>
          <a:endParaRPr lang="en-US"/>
        </a:p>
      </dgm:t>
    </dgm:pt>
    <dgm:pt modelId="{DC527B6C-223B-4595-A583-7ED7BF8E788B}" type="sibTrans" cxnId="{DE25FF3C-D6F2-4E9D-8932-CAEE5ACDEE16}">
      <dgm:prSet/>
      <dgm:spPr/>
      <dgm:t>
        <a:bodyPr/>
        <a:lstStyle/>
        <a:p>
          <a:endParaRPr lang="en-US"/>
        </a:p>
      </dgm:t>
    </dgm:pt>
    <dgm:pt modelId="{C1D7CEEC-60F7-49C2-9F36-43AE100D6340}">
      <dgm:prSet/>
      <dgm:spPr/>
      <dgm:t>
        <a:bodyPr/>
        <a:lstStyle/>
        <a:p>
          <a:r>
            <a:rPr lang="en-US"/>
            <a:t>The Bribery Act 2010</a:t>
          </a:r>
        </a:p>
      </dgm:t>
    </dgm:pt>
    <dgm:pt modelId="{D58F98AE-F354-4A2C-88FC-1B3F3E3A7943}" type="parTrans" cxnId="{61BD8CF8-23B7-4FEF-804F-AB1A2DB80A6A}">
      <dgm:prSet/>
      <dgm:spPr/>
      <dgm:t>
        <a:bodyPr/>
        <a:lstStyle/>
        <a:p>
          <a:endParaRPr lang="en-US"/>
        </a:p>
      </dgm:t>
    </dgm:pt>
    <dgm:pt modelId="{73C29B60-263D-4C72-AF4A-EDA7A016B0B3}" type="sibTrans" cxnId="{61BD8CF8-23B7-4FEF-804F-AB1A2DB80A6A}">
      <dgm:prSet/>
      <dgm:spPr/>
      <dgm:t>
        <a:bodyPr/>
        <a:lstStyle/>
        <a:p>
          <a:endParaRPr lang="en-US"/>
        </a:p>
      </dgm:t>
    </dgm:pt>
    <dgm:pt modelId="{9ED54EB9-5AC6-47DB-889C-5D0A23002BFE}">
      <dgm:prSet/>
      <dgm:spPr/>
      <dgm:t>
        <a:bodyPr/>
        <a:lstStyle/>
        <a:p>
          <a:r>
            <a:rPr lang="en-US"/>
            <a:t>consolidates and modernises the law on bribery in both public and private sectors.</a:t>
          </a:r>
        </a:p>
      </dgm:t>
    </dgm:pt>
    <dgm:pt modelId="{9342099A-1178-4204-9F59-A0C86680F65C}" type="parTrans" cxnId="{58FDAF8A-80DD-4839-8AF6-4649D57F1A53}">
      <dgm:prSet/>
      <dgm:spPr/>
      <dgm:t>
        <a:bodyPr/>
        <a:lstStyle/>
        <a:p>
          <a:endParaRPr lang="en-US"/>
        </a:p>
      </dgm:t>
    </dgm:pt>
    <dgm:pt modelId="{723D7A62-70AA-44F2-8A62-C36ADA008A79}" type="sibTrans" cxnId="{58FDAF8A-80DD-4839-8AF6-4649D57F1A53}">
      <dgm:prSet/>
      <dgm:spPr/>
      <dgm:t>
        <a:bodyPr/>
        <a:lstStyle/>
        <a:p>
          <a:endParaRPr lang="en-US"/>
        </a:p>
      </dgm:t>
    </dgm:pt>
    <dgm:pt modelId="{961B2750-8AC7-432F-B470-0434AA74999E}">
      <dgm:prSet/>
      <dgm:spPr/>
      <dgm:t>
        <a:bodyPr/>
        <a:lstStyle/>
        <a:p>
          <a:pPr>
            <a:defRPr b="1"/>
          </a:pPr>
          <a:r>
            <a:rPr lang="en-US"/>
            <a:t>2010</a:t>
          </a:r>
        </a:p>
      </dgm:t>
    </dgm:pt>
    <dgm:pt modelId="{3D6960B0-51F2-4FE7-95AC-92DE133592E1}" type="parTrans" cxnId="{73EF7B9A-4FA9-4523-9381-122298FFFB86}">
      <dgm:prSet/>
      <dgm:spPr/>
      <dgm:t>
        <a:bodyPr/>
        <a:lstStyle/>
        <a:p>
          <a:endParaRPr lang="en-US"/>
        </a:p>
      </dgm:t>
    </dgm:pt>
    <dgm:pt modelId="{CB90E21A-4A6C-41F4-BB84-4C52D3FBC183}" type="sibTrans" cxnId="{73EF7B9A-4FA9-4523-9381-122298FFFB86}">
      <dgm:prSet/>
      <dgm:spPr/>
      <dgm:t>
        <a:bodyPr/>
        <a:lstStyle/>
        <a:p>
          <a:endParaRPr lang="en-US"/>
        </a:p>
      </dgm:t>
    </dgm:pt>
    <dgm:pt modelId="{DC515404-8D94-4563-B5C3-C83BBF4EAABE}">
      <dgm:prSet/>
      <dgm:spPr/>
      <dgm:t>
        <a:bodyPr/>
        <a:lstStyle/>
        <a:p>
          <a:r>
            <a:rPr lang="en-US"/>
            <a:t>The Equality Act 2010</a:t>
          </a:r>
        </a:p>
      </dgm:t>
    </dgm:pt>
    <dgm:pt modelId="{3B857DF9-FE13-43D6-8D8F-D1DFC7CCE453}" type="parTrans" cxnId="{BB4B0D88-B234-401D-AEDD-C1BDD35E082B}">
      <dgm:prSet/>
      <dgm:spPr/>
      <dgm:t>
        <a:bodyPr/>
        <a:lstStyle/>
        <a:p>
          <a:endParaRPr lang="en-US"/>
        </a:p>
      </dgm:t>
    </dgm:pt>
    <dgm:pt modelId="{CF262F34-6357-4F6D-8C0A-770DCCA0C729}" type="sibTrans" cxnId="{BB4B0D88-B234-401D-AEDD-C1BDD35E082B}">
      <dgm:prSet/>
      <dgm:spPr/>
      <dgm:t>
        <a:bodyPr/>
        <a:lstStyle/>
        <a:p>
          <a:endParaRPr lang="en-US"/>
        </a:p>
      </dgm:t>
    </dgm:pt>
    <dgm:pt modelId="{5D9328FF-C570-4B4E-8329-A649F2DA9B09}">
      <dgm:prSet/>
      <dgm:spPr/>
      <dgm:t>
        <a:bodyPr/>
        <a:lstStyle/>
        <a:p>
          <a:r>
            <a:rPr lang="en-US"/>
            <a:t>covers areas of discrimination and helps achieve equal opportunities in the workplace and in wider society.</a:t>
          </a:r>
        </a:p>
      </dgm:t>
    </dgm:pt>
    <dgm:pt modelId="{B5DFAF37-4548-44A4-9661-F759B37ED950}" type="parTrans" cxnId="{AD416796-A9A9-4439-B118-6D045BFCB7CF}">
      <dgm:prSet/>
      <dgm:spPr/>
      <dgm:t>
        <a:bodyPr/>
        <a:lstStyle/>
        <a:p>
          <a:endParaRPr lang="en-US"/>
        </a:p>
      </dgm:t>
    </dgm:pt>
    <dgm:pt modelId="{55DE8727-BB17-4093-8E70-C03B6D90D508}" type="sibTrans" cxnId="{AD416796-A9A9-4439-B118-6D045BFCB7CF}">
      <dgm:prSet/>
      <dgm:spPr/>
      <dgm:t>
        <a:bodyPr/>
        <a:lstStyle/>
        <a:p>
          <a:endParaRPr lang="en-US"/>
        </a:p>
      </dgm:t>
    </dgm:pt>
    <dgm:pt modelId="{8B2BB963-63AF-4C7B-87ED-49272B8ED58C}" type="pres">
      <dgm:prSet presAssocID="{6703A49E-B459-46C6-BDE2-7F9B93BE2027}" presName="root" presStyleCnt="0">
        <dgm:presLayoutVars>
          <dgm:chMax/>
          <dgm:chPref/>
          <dgm:animLvl val="lvl"/>
        </dgm:presLayoutVars>
      </dgm:prSet>
      <dgm:spPr/>
    </dgm:pt>
    <dgm:pt modelId="{B2AF7875-E098-4549-BD40-9AADAF3A08A5}" type="pres">
      <dgm:prSet presAssocID="{6703A49E-B459-46C6-BDE2-7F9B93BE2027}" presName="divider" presStyleLbl="node1" presStyleIdx="0" presStyleCnt="1"/>
      <dgm:spPr/>
    </dgm:pt>
    <dgm:pt modelId="{D89DB047-D058-45AD-8025-C263969C7B1B}" type="pres">
      <dgm:prSet presAssocID="{6703A49E-B459-46C6-BDE2-7F9B93BE2027}" presName="nodes" presStyleCnt="0">
        <dgm:presLayoutVars>
          <dgm:chMax/>
          <dgm:chPref/>
          <dgm:animLvl val="lvl"/>
        </dgm:presLayoutVars>
      </dgm:prSet>
      <dgm:spPr/>
    </dgm:pt>
    <dgm:pt modelId="{E02186DC-7B66-41EE-8615-D13B9B3AEAE9}" type="pres">
      <dgm:prSet presAssocID="{CEA146D5-0A5B-46A7-84F8-11398DF7EC7C}" presName="composite" presStyleCnt="0"/>
      <dgm:spPr/>
    </dgm:pt>
    <dgm:pt modelId="{5B83935F-96E4-4894-BCC1-B241F8ABD137}" type="pres">
      <dgm:prSet presAssocID="{CEA146D5-0A5B-46A7-84F8-11398DF7EC7C}" presName="L1TextContainer" presStyleLbl="revTx" presStyleIdx="0" presStyleCnt="7">
        <dgm:presLayoutVars>
          <dgm:chMax val="1"/>
          <dgm:chPref val="1"/>
          <dgm:bulletEnabled val="1"/>
        </dgm:presLayoutVars>
      </dgm:prSet>
      <dgm:spPr/>
    </dgm:pt>
    <dgm:pt modelId="{F8BF12FB-5289-4DD5-9611-2FBDF8BE6E6C}" type="pres">
      <dgm:prSet presAssocID="{CEA146D5-0A5B-46A7-84F8-11398DF7EC7C}" presName="L2TextContainerWrapper" presStyleCnt="0">
        <dgm:presLayoutVars>
          <dgm:chMax val="0"/>
          <dgm:chPref val="0"/>
          <dgm:bulletEnabled val="1"/>
        </dgm:presLayoutVars>
      </dgm:prSet>
      <dgm:spPr/>
    </dgm:pt>
    <dgm:pt modelId="{1A54AC30-4E2F-48A5-83FD-10FD0351ABAB}" type="pres">
      <dgm:prSet presAssocID="{CEA146D5-0A5B-46A7-84F8-11398DF7EC7C}" presName="L2TextContainer" presStyleLbl="bgAccFollowNode1" presStyleIdx="0" presStyleCnt="7"/>
      <dgm:spPr/>
    </dgm:pt>
    <dgm:pt modelId="{6704543B-6974-42B5-83A9-9FCB8F3630C8}" type="pres">
      <dgm:prSet presAssocID="{CEA146D5-0A5B-46A7-84F8-11398DF7EC7C}" presName="FlexibleEmptyPlaceHolder" presStyleCnt="0"/>
      <dgm:spPr/>
    </dgm:pt>
    <dgm:pt modelId="{D0AD3277-83EC-45E2-A3E2-2CFD45A34E82}" type="pres">
      <dgm:prSet presAssocID="{CEA146D5-0A5B-46A7-84F8-11398DF7EC7C}" presName="ConnectLine" presStyleLbl="alignNode1" presStyleIdx="0"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3CDCB031-EBE4-4C21-9A58-5D299034153D}" type="pres">
      <dgm:prSet presAssocID="{CEA146D5-0A5B-46A7-84F8-11398DF7EC7C}" presName="ConnectorPoint" presStyleLbl="fgAcc1" presStyleIdx="0" presStyleCnt="7"/>
      <dgm:spPr>
        <a:solidFill>
          <a:schemeClr val="lt1">
            <a:alpha val="90000"/>
            <a:hueOff val="0"/>
            <a:satOff val="0"/>
            <a:lumOff val="0"/>
            <a:alphaOff val="0"/>
          </a:schemeClr>
        </a:solidFill>
        <a:ln w="15875" cap="flat" cmpd="sng" algn="ctr">
          <a:noFill/>
          <a:prstDash val="solid"/>
        </a:ln>
        <a:effectLst/>
      </dgm:spPr>
    </dgm:pt>
    <dgm:pt modelId="{B07B6A9C-E920-47F1-80D7-78325CB8D916}" type="pres">
      <dgm:prSet presAssocID="{CEA146D5-0A5B-46A7-84F8-11398DF7EC7C}" presName="EmptyPlaceHolder" presStyleCnt="0"/>
      <dgm:spPr/>
    </dgm:pt>
    <dgm:pt modelId="{C106EEF9-4809-49E1-8C7B-92D3B4526900}" type="pres">
      <dgm:prSet presAssocID="{71D3EE13-EF39-4E4B-BBD2-70AB8B59566C}" presName="spaceBetweenRectangles" presStyleCnt="0"/>
      <dgm:spPr/>
    </dgm:pt>
    <dgm:pt modelId="{F76F5B56-7192-47A5-AD4A-2A98F272DCD5}" type="pres">
      <dgm:prSet presAssocID="{1C8CABFB-FD95-4632-B910-B3AB5AC483D3}" presName="composite" presStyleCnt="0"/>
      <dgm:spPr/>
    </dgm:pt>
    <dgm:pt modelId="{DCE66DE6-8425-4D6B-B1C7-393927456721}" type="pres">
      <dgm:prSet presAssocID="{1C8CABFB-FD95-4632-B910-B3AB5AC483D3}" presName="L1TextContainer" presStyleLbl="revTx" presStyleIdx="1" presStyleCnt="7">
        <dgm:presLayoutVars>
          <dgm:chMax val="1"/>
          <dgm:chPref val="1"/>
          <dgm:bulletEnabled val="1"/>
        </dgm:presLayoutVars>
      </dgm:prSet>
      <dgm:spPr/>
    </dgm:pt>
    <dgm:pt modelId="{663723C2-8122-4D56-B267-442797E042C6}" type="pres">
      <dgm:prSet presAssocID="{1C8CABFB-FD95-4632-B910-B3AB5AC483D3}" presName="L2TextContainerWrapper" presStyleCnt="0">
        <dgm:presLayoutVars>
          <dgm:chMax val="0"/>
          <dgm:chPref val="0"/>
          <dgm:bulletEnabled val="1"/>
        </dgm:presLayoutVars>
      </dgm:prSet>
      <dgm:spPr/>
    </dgm:pt>
    <dgm:pt modelId="{4D193678-CDB4-416C-A4DA-04D1F3E8D79C}" type="pres">
      <dgm:prSet presAssocID="{1C8CABFB-FD95-4632-B910-B3AB5AC483D3}" presName="L2TextContainer" presStyleLbl="bgAccFollowNode1" presStyleIdx="1" presStyleCnt="7"/>
      <dgm:spPr/>
    </dgm:pt>
    <dgm:pt modelId="{2E463BBC-B9C6-4AAE-9BFA-F9A019A3D042}" type="pres">
      <dgm:prSet presAssocID="{1C8CABFB-FD95-4632-B910-B3AB5AC483D3}" presName="FlexibleEmptyPlaceHolder" presStyleCnt="0"/>
      <dgm:spPr/>
    </dgm:pt>
    <dgm:pt modelId="{2A40CE03-08F9-4922-8CEE-F4D5BD9D856D}" type="pres">
      <dgm:prSet presAssocID="{1C8CABFB-FD95-4632-B910-B3AB5AC483D3}" presName="ConnectLine" presStyleLbl="alignNode1" presStyleIdx="1"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AC684602-8816-4EFB-865D-BEDF0F59B09E}" type="pres">
      <dgm:prSet presAssocID="{1C8CABFB-FD95-4632-B910-B3AB5AC483D3}" presName="ConnectorPoint" presStyleLbl="fgAcc1" presStyleIdx="1" presStyleCnt="7"/>
      <dgm:spPr>
        <a:solidFill>
          <a:schemeClr val="lt1">
            <a:alpha val="90000"/>
            <a:hueOff val="0"/>
            <a:satOff val="0"/>
            <a:lumOff val="0"/>
            <a:alphaOff val="0"/>
          </a:schemeClr>
        </a:solidFill>
        <a:ln w="15875" cap="flat" cmpd="sng" algn="ctr">
          <a:noFill/>
          <a:prstDash val="solid"/>
        </a:ln>
        <a:effectLst/>
      </dgm:spPr>
    </dgm:pt>
    <dgm:pt modelId="{322052B4-59A3-43AB-9224-AB0109D4F1AD}" type="pres">
      <dgm:prSet presAssocID="{1C8CABFB-FD95-4632-B910-B3AB5AC483D3}" presName="EmptyPlaceHolder" presStyleCnt="0"/>
      <dgm:spPr/>
    </dgm:pt>
    <dgm:pt modelId="{960B4ED8-6633-41D1-A8A6-55E12E15EE20}" type="pres">
      <dgm:prSet presAssocID="{60C6E9A1-B448-42FB-ACD1-8047CD92358E}" presName="spaceBetweenRectangles" presStyleCnt="0"/>
      <dgm:spPr/>
    </dgm:pt>
    <dgm:pt modelId="{23EABF5F-3E23-4884-8A41-8D46C7C86944}" type="pres">
      <dgm:prSet presAssocID="{6D5637CD-3187-4C23-A817-31B4DCD4A8C6}" presName="composite" presStyleCnt="0"/>
      <dgm:spPr/>
    </dgm:pt>
    <dgm:pt modelId="{AEAED78F-7D59-40E8-AF1A-9F791453AC19}" type="pres">
      <dgm:prSet presAssocID="{6D5637CD-3187-4C23-A817-31B4DCD4A8C6}" presName="L1TextContainer" presStyleLbl="revTx" presStyleIdx="2" presStyleCnt="7">
        <dgm:presLayoutVars>
          <dgm:chMax val="1"/>
          <dgm:chPref val="1"/>
          <dgm:bulletEnabled val="1"/>
        </dgm:presLayoutVars>
      </dgm:prSet>
      <dgm:spPr/>
    </dgm:pt>
    <dgm:pt modelId="{EDA87B0B-CCE5-4ED7-AD9B-35F19A9E59F3}" type="pres">
      <dgm:prSet presAssocID="{6D5637CD-3187-4C23-A817-31B4DCD4A8C6}" presName="L2TextContainerWrapper" presStyleCnt="0">
        <dgm:presLayoutVars>
          <dgm:chMax val="0"/>
          <dgm:chPref val="0"/>
          <dgm:bulletEnabled val="1"/>
        </dgm:presLayoutVars>
      </dgm:prSet>
      <dgm:spPr/>
    </dgm:pt>
    <dgm:pt modelId="{C6B16FAA-22B8-4071-A9F5-395C17B82119}" type="pres">
      <dgm:prSet presAssocID="{6D5637CD-3187-4C23-A817-31B4DCD4A8C6}" presName="L2TextContainer" presStyleLbl="bgAccFollowNode1" presStyleIdx="2" presStyleCnt="7"/>
      <dgm:spPr/>
    </dgm:pt>
    <dgm:pt modelId="{12545777-39A5-47AB-A554-98F944ACCB54}" type="pres">
      <dgm:prSet presAssocID="{6D5637CD-3187-4C23-A817-31B4DCD4A8C6}" presName="FlexibleEmptyPlaceHolder" presStyleCnt="0"/>
      <dgm:spPr/>
    </dgm:pt>
    <dgm:pt modelId="{869AF950-374C-4478-BC0E-3283306FA7CD}" type="pres">
      <dgm:prSet presAssocID="{6D5637CD-3187-4C23-A817-31B4DCD4A8C6}" presName="ConnectLine" presStyleLbl="alignNode1" presStyleIdx="2"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CEE3CF65-40DE-4845-B0C9-6AFDF4659CC2}" type="pres">
      <dgm:prSet presAssocID="{6D5637CD-3187-4C23-A817-31B4DCD4A8C6}" presName="ConnectorPoint" presStyleLbl="fgAcc1" presStyleIdx="2" presStyleCnt="7"/>
      <dgm:spPr>
        <a:solidFill>
          <a:schemeClr val="lt1">
            <a:alpha val="90000"/>
            <a:hueOff val="0"/>
            <a:satOff val="0"/>
            <a:lumOff val="0"/>
            <a:alphaOff val="0"/>
          </a:schemeClr>
        </a:solidFill>
        <a:ln w="15875" cap="flat" cmpd="sng" algn="ctr">
          <a:noFill/>
          <a:prstDash val="solid"/>
        </a:ln>
        <a:effectLst/>
      </dgm:spPr>
    </dgm:pt>
    <dgm:pt modelId="{9BE955FD-213B-4955-AA95-76AE2E93B0AC}" type="pres">
      <dgm:prSet presAssocID="{6D5637CD-3187-4C23-A817-31B4DCD4A8C6}" presName="EmptyPlaceHolder" presStyleCnt="0"/>
      <dgm:spPr/>
    </dgm:pt>
    <dgm:pt modelId="{1C65ABF6-FFAF-4FA1-B6A1-4140740A7E22}" type="pres">
      <dgm:prSet presAssocID="{5A3F6362-27B8-4C34-8FBD-4B7316A0A154}" presName="spaceBetweenRectangles" presStyleCnt="0"/>
      <dgm:spPr/>
    </dgm:pt>
    <dgm:pt modelId="{7D77BAF0-B204-48E2-92DE-B4FCEFE4A355}" type="pres">
      <dgm:prSet presAssocID="{389ED02C-B83D-47FF-B3BB-5D1AEDEA2525}" presName="composite" presStyleCnt="0"/>
      <dgm:spPr/>
    </dgm:pt>
    <dgm:pt modelId="{0A2FF171-359A-4F25-A689-B50B3190AD8B}" type="pres">
      <dgm:prSet presAssocID="{389ED02C-B83D-47FF-B3BB-5D1AEDEA2525}" presName="L1TextContainer" presStyleLbl="revTx" presStyleIdx="3" presStyleCnt="7">
        <dgm:presLayoutVars>
          <dgm:chMax val="1"/>
          <dgm:chPref val="1"/>
          <dgm:bulletEnabled val="1"/>
        </dgm:presLayoutVars>
      </dgm:prSet>
      <dgm:spPr/>
    </dgm:pt>
    <dgm:pt modelId="{6DB41862-8458-43CD-9AAE-BC0F279F9333}" type="pres">
      <dgm:prSet presAssocID="{389ED02C-B83D-47FF-B3BB-5D1AEDEA2525}" presName="L2TextContainerWrapper" presStyleCnt="0">
        <dgm:presLayoutVars>
          <dgm:chMax val="0"/>
          <dgm:chPref val="0"/>
          <dgm:bulletEnabled val="1"/>
        </dgm:presLayoutVars>
      </dgm:prSet>
      <dgm:spPr/>
    </dgm:pt>
    <dgm:pt modelId="{4F4F9832-F0A2-48E7-9352-5390F3F1463E}" type="pres">
      <dgm:prSet presAssocID="{389ED02C-B83D-47FF-B3BB-5D1AEDEA2525}" presName="L2TextContainer" presStyleLbl="bgAccFollowNode1" presStyleIdx="3" presStyleCnt="7"/>
      <dgm:spPr/>
    </dgm:pt>
    <dgm:pt modelId="{BC5DBC74-7185-4191-B53C-8D81476CCDD4}" type="pres">
      <dgm:prSet presAssocID="{389ED02C-B83D-47FF-B3BB-5D1AEDEA2525}" presName="FlexibleEmptyPlaceHolder" presStyleCnt="0"/>
      <dgm:spPr/>
    </dgm:pt>
    <dgm:pt modelId="{1FBDF83A-4EFA-415B-9714-9A4736A1A723}" type="pres">
      <dgm:prSet presAssocID="{389ED02C-B83D-47FF-B3BB-5D1AEDEA2525}" presName="ConnectLine" presStyleLbl="alignNode1" presStyleIdx="3"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09A5D359-F47E-480A-B5A7-C48AB7519A95}" type="pres">
      <dgm:prSet presAssocID="{389ED02C-B83D-47FF-B3BB-5D1AEDEA2525}" presName="ConnectorPoint" presStyleLbl="fgAcc1" presStyleIdx="3" presStyleCnt="7"/>
      <dgm:spPr>
        <a:solidFill>
          <a:schemeClr val="lt1">
            <a:alpha val="90000"/>
            <a:hueOff val="0"/>
            <a:satOff val="0"/>
            <a:lumOff val="0"/>
            <a:alphaOff val="0"/>
          </a:schemeClr>
        </a:solidFill>
        <a:ln w="15875" cap="flat" cmpd="sng" algn="ctr">
          <a:noFill/>
          <a:prstDash val="solid"/>
        </a:ln>
        <a:effectLst/>
      </dgm:spPr>
    </dgm:pt>
    <dgm:pt modelId="{B8AFDFB2-D678-42E1-93D0-6AFB117ECE9E}" type="pres">
      <dgm:prSet presAssocID="{389ED02C-B83D-47FF-B3BB-5D1AEDEA2525}" presName="EmptyPlaceHolder" presStyleCnt="0"/>
      <dgm:spPr/>
    </dgm:pt>
    <dgm:pt modelId="{F6BC3B25-9949-4323-89DC-901F578FA44D}" type="pres">
      <dgm:prSet presAssocID="{BB48ABCB-094D-4180-BE68-4C608C4924C9}" presName="spaceBetweenRectangles" presStyleCnt="0"/>
      <dgm:spPr/>
    </dgm:pt>
    <dgm:pt modelId="{19FAE1B3-C0E8-4010-9004-510E368A6160}" type="pres">
      <dgm:prSet presAssocID="{BEFBEDE8-3414-4ACB-947A-08D3E9AA2B36}" presName="composite" presStyleCnt="0"/>
      <dgm:spPr/>
    </dgm:pt>
    <dgm:pt modelId="{07F762A8-4A6B-47A5-8AA7-833027F77110}" type="pres">
      <dgm:prSet presAssocID="{BEFBEDE8-3414-4ACB-947A-08D3E9AA2B36}" presName="L1TextContainer" presStyleLbl="revTx" presStyleIdx="4" presStyleCnt="7">
        <dgm:presLayoutVars>
          <dgm:chMax val="1"/>
          <dgm:chPref val="1"/>
          <dgm:bulletEnabled val="1"/>
        </dgm:presLayoutVars>
      </dgm:prSet>
      <dgm:spPr/>
    </dgm:pt>
    <dgm:pt modelId="{7A9DBEEB-2116-4040-BAC1-2B26788F8E11}" type="pres">
      <dgm:prSet presAssocID="{BEFBEDE8-3414-4ACB-947A-08D3E9AA2B36}" presName="L2TextContainerWrapper" presStyleCnt="0">
        <dgm:presLayoutVars>
          <dgm:chMax val="0"/>
          <dgm:chPref val="0"/>
          <dgm:bulletEnabled val="1"/>
        </dgm:presLayoutVars>
      </dgm:prSet>
      <dgm:spPr/>
    </dgm:pt>
    <dgm:pt modelId="{8659EC74-3F83-41BF-9E5A-035F04620377}" type="pres">
      <dgm:prSet presAssocID="{BEFBEDE8-3414-4ACB-947A-08D3E9AA2B36}" presName="L2TextContainer" presStyleLbl="bgAccFollowNode1" presStyleIdx="4" presStyleCnt="7"/>
      <dgm:spPr/>
    </dgm:pt>
    <dgm:pt modelId="{D95D1AEC-F466-453C-ACBD-6670C014E20E}" type="pres">
      <dgm:prSet presAssocID="{BEFBEDE8-3414-4ACB-947A-08D3E9AA2B36}" presName="FlexibleEmptyPlaceHolder" presStyleCnt="0"/>
      <dgm:spPr/>
    </dgm:pt>
    <dgm:pt modelId="{A9AF4CCD-9D1D-4144-AB27-BDFB0B118C8B}" type="pres">
      <dgm:prSet presAssocID="{BEFBEDE8-3414-4ACB-947A-08D3E9AA2B36}" presName="ConnectLine" presStyleLbl="alignNode1" presStyleIdx="4"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2466C8E8-5CD3-4708-894C-3E8E102DC245}" type="pres">
      <dgm:prSet presAssocID="{BEFBEDE8-3414-4ACB-947A-08D3E9AA2B36}" presName="ConnectorPoint" presStyleLbl="fgAcc1" presStyleIdx="4" presStyleCnt="7"/>
      <dgm:spPr>
        <a:solidFill>
          <a:schemeClr val="lt1">
            <a:alpha val="90000"/>
            <a:hueOff val="0"/>
            <a:satOff val="0"/>
            <a:lumOff val="0"/>
            <a:alphaOff val="0"/>
          </a:schemeClr>
        </a:solidFill>
        <a:ln w="15875" cap="flat" cmpd="sng" algn="ctr">
          <a:noFill/>
          <a:prstDash val="solid"/>
        </a:ln>
        <a:effectLst/>
      </dgm:spPr>
    </dgm:pt>
    <dgm:pt modelId="{1261BF5A-F3B9-4B0F-8B50-770C5EB835E5}" type="pres">
      <dgm:prSet presAssocID="{BEFBEDE8-3414-4ACB-947A-08D3E9AA2B36}" presName="EmptyPlaceHolder" presStyleCnt="0"/>
      <dgm:spPr/>
    </dgm:pt>
    <dgm:pt modelId="{C9BFD347-4130-49A2-864F-5C14DAE10AAF}" type="pres">
      <dgm:prSet presAssocID="{FD7A36F5-6095-48B6-9F54-7C8ECA9CF5E2}" presName="spaceBetweenRectangles" presStyleCnt="0"/>
      <dgm:spPr/>
    </dgm:pt>
    <dgm:pt modelId="{3B4FA3FF-403B-4B14-8B48-6387BCC3FED3}" type="pres">
      <dgm:prSet presAssocID="{E8495E57-2002-41B4-B35B-F2E258751472}" presName="composite" presStyleCnt="0"/>
      <dgm:spPr/>
    </dgm:pt>
    <dgm:pt modelId="{4BBBA25E-0ADA-4B21-B405-1B8407EC159C}" type="pres">
      <dgm:prSet presAssocID="{E8495E57-2002-41B4-B35B-F2E258751472}" presName="L1TextContainer" presStyleLbl="revTx" presStyleIdx="5" presStyleCnt="7">
        <dgm:presLayoutVars>
          <dgm:chMax val="1"/>
          <dgm:chPref val="1"/>
          <dgm:bulletEnabled val="1"/>
        </dgm:presLayoutVars>
      </dgm:prSet>
      <dgm:spPr/>
    </dgm:pt>
    <dgm:pt modelId="{40C945CB-ADA2-40AB-A1D3-854941B39497}" type="pres">
      <dgm:prSet presAssocID="{E8495E57-2002-41B4-B35B-F2E258751472}" presName="L2TextContainerWrapper" presStyleCnt="0">
        <dgm:presLayoutVars>
          <dgm:chMax val="0"/>
          <dgm:chPref val="0"/>
          <dgm:bulletEnabled val="1"/>
        </dgm:presLayoutVars>
      </dgm:prSet>
      <dgm:spPr/>
    </dgm:pt>
    <dgm:pt modelId="{D36E4B28-07B3-4B19-8CEE-C040AEF49448}" type="pres">
      <dgm:prSet presAssocID="{E8495E57-2002-41B4-B35B-F2E258751472}" presName="L2TextContainer" presStyleLbl="bgAccFollowNode1" presStyleIdx="5" presStyleCnt="7"/>
      <dgm:spPr/>
    </dgm:pt>
    <dgm:pt modelId="{35C1A1F6-251C-40C7-B6BD-6F1A4A1B2EC5}" type="pres">
      <dgm:prSet presAssocID="{E8495E57-2002-41B4-B35B-F2E258751472}" presName="FlexibleEmptyPlaceHolder" presStyleCnt="0"/>
      <dgm:spPr/>
    </dgm:pt>
    <dgm:pt modelId="{A09E1B47-C41A-45D3-AE50-50C70F1C49B9}" type="pres">
      <dgm:prSet presAssocID="{E8495E57-2002-41B4-B35B-F2E258751472}" presName="ConnectLine" presStyleLbl="alignNode1" presStyleIdx="5"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795BF1B8-27D6-4887-99AD-623D18140D58}" type="pres">
      <dgm:prSet presAssocID="{E8495E57-2002-41B4-B35B-F2E258751472}" presName="ConnectorPoint" presStyleLbl="fgAcc1" presStyleIdx="5" presStyleCnt="7"/>
      <dgm:spPr>
        <a:solidFill>
          <a:schemeClr val="lt1">
            <a:alpha val="90000"/>
            <a:hueOff val="0"/>
            <a:satOff val="0"/>
            <a:lumOff val="0"/>
            <a:alphaOff val="0"/>
          </a:schemeClr>
        </a:solidFill>
        <a:ln w="15875" cap="flat" cmpd="sng" algn="ctr">
          <a:noFill/>
          <a:prstDash val="solid"/>
        </a:ln>
        <a:effectLst/>
      </dgm:spPr>
    </dgm:pt>
    <dgm:pt modelId="{7F062229-25AD-4799-BDEF-5C86A427219A}" type="pres">
      <dgm:prSet presAssocID="{E8495E57-2002-41B4-B35B-F2E258751472}" presName="EmptyPlaceHolder" presStyleCnt="0"/>
      <dgm:spPr/>
    </dgm:pt>
    <dgm:pt modelId="{7F5CD56D-3A35-45D2-AD34-69E8E7761AA7}" type="pres">
      <dgm:prSet presAssocID="{DC527B6C-223B-4595-A583-7ED7BF8E788B}" presName="spaceBetweenRectangles" presStyleCnt="0"/>
      <dgm:spPr/>
    </dgm:pt>
    <dgm:pt modelId="{38D616E6-B6EC-4763-9B3F-F7C5BA0F0AE8}" type="pres">
      <dgm:prSet presAssocID="{961B2750-8AC7-432F-B470-0434AA74999E}" presName="composite" presStyleCnt="0"/>
      <dgm:spPr/>
    </dgm:pt>
    <dgm:pt modelId="{47DFF830-B355-42D9-8554-1CB2DB75EE92}" type="pres">
      <dgm:prSet presAssocID="{961B2750-8AC7-432F-B470-0434AA74999E}" presName="L1TextContainer" presStyleLbl="revTx" presStyleIdx="6" presStyleCnt="7">
        <dgm:presLayoutVars>
          <dgm:chMax val="1"/>
          <dgm:chPref val="1"/>
          <dgm:bulletEnabled val="1"/>
        </dgm:presLayoutVars>
      </dgm:prSet>
      <dgm:spPr/>
    </dgm:pt>
    <dgm:pt modelId="{227FC852-24F0-4C19-AAEF-8A8A733BF75C}" type="pres">
      <dgm:prSet presAssocID="{961B2750-8AC7-432F-B470-0434AA74999E}" presName="L2TextContainerWrapper" presStyleCnt="0">
        <dgm:presLayoutVars>
          <dgm:chMax val="0"/>
          <dgm:chPref val="0"/>
          <dgm:bulletEnabled val="1"/>
        </dgm:presLayoutVars>
      </dgm:prSet>
      <dgm:spPr/>
    </dgm:pt>
    <dgm:pt modelId="{16D038D0-CFDD-4CD7-B4B6-D435FD577835}" type="pres">
      <dgm:prSet presAssocID="{961B2750-8AC7-432F-B470-0434AA74999E}" presName="L2TextContainer" presStyleLbl="bgAccFollowNode1" presStyleIdx="6" presStyleCnt="7"/>
      <dgm:spPr/>
    </dgm:pt>
    <dgm:pt modelId="{3A19B669-5B11-4903-B914-BE47D7F6CD03}" type="pres">
      <dgm:prSet presAssocID="{961B2750-8AC7-432F-B470-0434AA74999E}" presName="FlexibleEmptyPlaceHolder" presStyleCnt="0"/>
      <dgm:spPr/>
    </dgm:pt>
    <dgm:pt modelId="{B832D0E5-050B-4D9B-B21C-ADCCBE0B58C6}" type="pres">
      <dgm:prSet presAssocID="{961B2750-8AC7-432F-B470-0434AA74999E}" presName="ConnectLine" presStyleLbl="alignNode1" presStyleIdx="6" presStyleCnt="7"/>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247967E-9794-4869-803E-1B813C137094}" type="pres">
      <dgm:prSet presAssocID="{961B2750-8AC7-432F-B470-0434AA74999E}" presName="ConnectorPoint" presStyleLbl="fgAcc1" presStyleIdx="6" presStyleCnt="7"/>
      <dgm:spPr>
        <a:solidFill>
          <a:schemeClr val="lt1">
            <a:alpha val="90000"/>
            <a:hueOff val="0"/>
            <a:satOff val="0"/>
            <a:lumOff val="0"/>
            <a:alphaOff val="0"/>
          </a:schemeClr>
        </a:solidFill>
        <a:ln w="15875" cap="flat" cmpd="sng" algn="ctr">
          <a:noFill/>
          <a:prstDash val="solid"/>
        </a:ln>
        <a:effectLst/>
      </dgm:spPr>
    </dgm:pt>
    <dgm:pt modelId="{3BC02BFF-1EAD-4970-A360-4887F9C68CC1}" type="pres">
      <dgm:prSet presAssocID="{961B2750-8AC7-432F-B470-0434AA74999E}" presName="EmptyPlaceHolder" presStyleCnt="0"/>
      <dgm:spPr/>
    </dgm:pt>
  </dgm:ptLst>
  <dgm:cxnLst>
    <dgm:cxn modelId="{07ADE209-152D-4D3E-9A4F-2B8AC521A026}" srcId="{6D5637CD-3187-4C23-A817-31B4DCD4A8C6}" destId="{6C70E0DF-CB54-4159-9CFB-57070F322740}" srcOrd="0" destOrd="0" parTransId="{BA52BCCB-7F5C-44AD-B515-0955418438B5}" sibTransId="{C1EB67F2-BBF6-46CE-AFBD-BE396AAF8C77}"/>
    <dgm:cxn modelId="{F109A912-3F54-41AA-BB5B-902EBA987D47}" type="presOf" srcId="{5D9328FF-C570-4B4E-8329-A649F2DA9B09}" destId="{16D038D0-CFDD-4CD7-B4B6-D435FD577835}" srcOrd="0" destOrd="1" presId="urn:microsoft.com/office/officeart/2017/3/layout/HorizontalPathTimeline"/>
    <dgm:cxn modelId="{0021C714-267F-4AB1-BD68-D835F1D8BD4F}" srcId="{6703A49E-B459-46C6-BDE2-7F9B93BE2027}" destId="{BEFBEDE8-3414-4ACB-947A-08D3E9AA2B36}" srcOrd="4" destOrd="0" parTransId="{3E0FAB52-2AFF-42B8-9B66-491BB55F15A6}" sibTransId="{FD7A36F5-6095-48B6-9F54-7C8ECA9CF5E2}"/>
    <dgm:cxn modelId="{334E161B-1E61-4FFB-A0E9-D5EEBB7BA990}" type="presOf" srcId="{6703A49E-B459-46C6-BDE2-7F9B93BE2027}" destId="{8B2BB963-63AF-4C7B-87ED-49272B8ED58C}" srcOrd="0" destOrd="0" presId="urn:microsoft.com/office/officeart/2017/3/layout/HorizontalPathTimeline"/>
    <dgm:cxn modelId="{F6C1E023-20C7-4DFE-8A0E-76C7E50397B7}" type="presOf" srcId="{9ED54EB9-5AC6-47DB-889C-5D0A23002BFE}" destId="{D36E4B28-07B3-4B19-8CEE-C040AEF49448}" srcOrd="0" destOrd="1" presId="urn:microsoft.com/office/officeart/2017/3/layout/HorizontalPathTimeline"/>
    <dgm:cxn modelId="{E710CF39-9DE8-4CEC-929F-4F96313570A8}" type="presOf" srcId="{6D5637CD-3187-4C23-A817-31B4DCD4A8C6}" destId="{AEAED78F-7D59-40E8-AF1A-9F791453AC19}" srcOrd="0" destOrd="0" presId="urn:microsoft.com/office/officeart/2017/3/layout/HorizontalPathTimeline"/>
    <dgm:cxn modelId="{0665843A-06FA-48BE-9BF8-419A7F2F4635}" type="presOf" srcId="{1C8CABFB-FD95-4632-B910-B3AB5AC483D3}" destId="{DCE66DE6-8425-4D6B-B1C7-393927456721}" srcOrd="0" destOrd="0" presId="urn:microsoft.com/office/officeart/2017/3/layout/HorizontalPathTimeline"/>
    <dgm:cxn modelId="{DE25FF3C-D6F2-4E9D-8932-CAEE5ACDEE16}" srcId="{6703A49E-B459-46C6-BDE2-7F9B93BE2027}" destId="{E8495E57-2002-41B4-B35B-F2E258751472}" srcOrd="5" destOrd="0" parTransId="{D873DDAE-CAFE-4456-B6F8-B42AB50DD8AB}" sibTransId="{DC527B6C-223B-4595-A583-7ED7BF8E788B}"/>
    <dgm:cxn modelId="{9F9BC45D-DFCD-4035-94F4-9C8C9E41B87B}" srcId="{6C70E0DF-CB54-4159-9CFB-57070F322740}" destId="{16FC6373-082C-4213-BEB8-E805D9BC3551}" srcOrd="0" destOrd="0" parTransId="{CCDDD407-E6FF-4C47-8F3D-7E8B467D597A}" sibTransId="{71F70DAF-2969-43DF-9B94-E0FA1326FDC3}"/>
    <dgm:cxn modelId="{33AAF65F-51D0-4C52-92AE-849E23C6E14F}" srcId="{6703A49E-B459-46C6-BDE2-7F9B93BE2027}" destId="{1C8CABFB-FD95-4632-B910-B3AB5AC483D3}" srcOrd="1" destOrd="0" parTransId="{5C7244C6-5E48-4227-A90C-96EFE1C8BA6C}" sibTransId="{60C6E9A1-B448-42FB-ACD1-8047CD92358E}"/>
    <dgm:cxn modelId="{80E8A141-DEBD-413D-A495-33CC3690CEAB}" srcId="{1C8CABFB-FD95-4632-B910-B3AB5AC483D3}" destId="{B74B1D5C-63E4-403B-B68C-A5BB6B3F70F1}" srcOrd="0" destOrd="0" parTransId="{3BEED77B-989B-44F0-B353-629582C9915F}" sibTransId="{17ED7C0F-9145-4D20-8DA4-530349223CED}"/>
    <dgm:cxn modelId="{25E7E742-FFD7-40FB-B940-BCF94E976FEA}" type="presOf" srcId="{DC515404-8D94-4563-B5C3-C83BBF4EAABE}" destId="{16D038D0-CFDD-4CD7-B4B6-D435FD577835}" srcOrd="0" destOrd="0" presId="urn:microsoft.com/office/officeart/2017/3/layout/HorizontalPathTimeline"/>
    <dgm:cxn modelId="{D9491F67-EC20-4CE1-9C8C-1C37E300D10F}" srcId="{B74B1D5C-63E4-403B-B68C-A5BB6B3F70F1}" destId="{32DDA9C2-D46D-450D-8E92-05BB6D7ECB69}" srcOrd="0" destOrd="0" parTransId="{F19DCDB2-91D3-44E0-9960-C68824D55472}" sibTransId="{6040BA94-554E-4D03-A9AE-555958E3B74A}"/>
    <dgm:cxn modelId="{097CE847-328D-44BF-8CD9-86D30E3B2376}" srcId="{6703A49E-B459-46C6-BDE2-7F9B93BE2027}" destId="{6D5637CD-3187-4C23-A817-31B4DCD4A8C6}" srcOrd="2" destOrd="0" parTransId="{ED2748E7-49CC-4F5B-8843-ED9F37873153}" sibTransId="{5A3F6362-27B8-4C34-8FBD-4B7316A0A154}"/>
    <dgm:cxn modelId="{1BFB266C-9399-4971-8479-4EC5DE5DC869}" type="presOf" srcId="{A59E1272-5ECA-42B9-A161-81E4FE8C27C3}" destId="{4F4F9832-F0A2-48E7-9352-5390F3F1463E}" srcOrd="0" destOrd="1" presId="urn:microsoft.com/office/officeart/2017/3/layout/HorizontalPathTimeline"/>
    <dgm:cxn modelId="{244CA171-5ED1-4973-B207-8B820A26F082}" srcId="{0869F5B1-8376-4294-AF27-5740F9F2CD88}" destId="{89578F99-1494-4DDA-BEBD-C8D28FBD9CD1}" srcOrd="0" destOrd="0" parTransId="{C9B03D15-A21C-4DC3-B0B5-2C00CBC9E6C3}" sibTransId="{7F82C78E-8748-4A0D-9940-4372D24932DE}"/>
    <dgm:cxn modelId="{45FAE87D-EA86-47B8-BF01-E806F17DA7DA}" srcId="{6703A49E-B459-46C6-BDE2-7F9B93BE2027}" destId="{CEA146D5-0A5B-46A7-84F8-11398DF7EC7C}" srcOrd="0" destOrd="0" parTransId="{7C637CB9-5EC4-444A-AC0E-2C525493EC3B}" sibTransId="{71D3EE13-EF39-4E4B-BBD2-70AB8B59566C}"/>
    <dgm:cxn modelId="{789D187F-2210-40A5-A860-BA44DE5FF9E1}" type="presOf" srcId="{E8495E57-2002-41B4-B35B-F2E258751472}" destId="{4BBBA25E-0ADA-4B21-B405-1B8407EC159C}" srcOrd="0" destOrd="0" presId="urn:microsoft.com/office/officeart/2017/3/layout/HorizontalPathTimeline"/>
    <dgm:cxn modelId="{E562BF81-333E-435D-8C9E-658C54E6C36C}" type="presOf" srcId="{E502A24E-9EDC-498D-AB90-B15A14C15A94}" destId="{8659EC74-3F83-41BF-9E5A-035F04620377}" srcOrd="0" destOrd="0" presId="urn:microsoft.com/office/officeart/2017/3/layout/HorizontalPathTimeline"/>
    <dgm:cxn modelId="{BB4B0D88-B234-401D-AEDD-C1BDD35E082B}" srcId="{961B2750-8AC7-432F-B470-0434AA74999E}" destId="{DC515404-8D94-4563-B5C3-C83BBF4EAABE}" srcOrd="0" destOrd="0" parTransId="{3B857DF9-FE13-43D6-8D8F-D1DFC7CCE453}" sibTransId="{CF262F34-6357-4F6D-8C0A-770DCCA0C729}"/>
    <dgm:cxn modelId="{58FDAF8A-80DD-4839-8AF6-4649D57F1A53}" srcId="{C1D7CEEC-60F7-49C2-9F36-43AE100D6340}" destId="{9ED54EB9-5AC6-47DB-889C-5D0A23002BFE}" srcOrd="0" destOrd="0" parTransId="{9342099A-1178-4204-9F59-A0C86680F65C}" sibTransId="{723D7A62-70AA-44F2-8A62-C36ADA008A79}"/>
    <dgm:cxn modelId="{6CE11294-32B1-4DAE-B33D-D0E31DDC5D12}" type="presOf" srcId="{D058AD1A-999F-4AFF-AEAF-23BFA544BED9}" destId="{4F4F9832-F0A2-48E7-9352-5390F3F1463E}" srcOrd="0" destOrd="0" presId="urn:microsoft.com/office/officeart/2017/3/layout/HorizontalPathTimeline"/>
    <dgm:cxn modelId="{AD416796-A9A9-4439-B118-6D045BFCB7CF}" srcId="{DC515404-8D94-4563-B5C3-C83BBF4EAABE}" destId="{5D9328FF-C570-4B4E-8329-A649F2DA9B09}" srcOrd="0" destOrd="0" parTransId="{B5DFAF37-4548-44A4-9661-F759B37ED950}" sibTransId="{55DE8727-BB17-4093-8E70-C03B6D90D508}"/>
    <dgm:cxn modelId="{73EF7B9A-4FA9-4523-9381-122298FFFB86}" srcId="{6703A49E-B459-46C6-BDE2-7F9B93BE2027}" destId="{961B2750-8AC7-432F-B470-0434AA74999E}" srcOrd="6" destOrd="0" parTransId="{3D6960B0-51F2-4FE7-95AC-92DE133592E1}" sibTransId="{CB90E21A-4A6C-41F4-BB84-4C52D3FBC183}"/>
    <dgm:cxn modelId="{2F13F2A1-1FA9-424C-983C-D6230FC5791C}" type="presOf" srcId="{0869F5B1-8376-4294-AF27-5740F9F2CD88}" destId="{1A54AC30-4E2F-48A5-83FD-10FD0351ABAB}" srcOrd="0" destOrd="0" presId="urn:microsoft.com/office/officeart/2017/3/layout/HorizontalPathTimeline"/>
    <dgm:cxn modelId="{C2FA80AB-9B80-40ED-818B-98042CBF5C0A}" type="presOf" srcId="{B74B1D5C-63E4-403B-B68C-A5BB6B3F70F1}" destId="{4D193678-CDB4-416C-A4DA-04D1F3E8D79C}" srcOrd="0" destOrd="0" presId="urn:microsoft.com/office/officeart/2017/3/layout/HorizontalPathTimeline"/>
    <dgm:cxn modelId="{3CB5E3AC-B4E4-47EC-9915-7C9FD00A01F2}" type="presOf" srcId="{C1D7CEEC-60F7-49C2-9F36-43AE100D6340}" destId="{D36E4B28-07B3-4B19-8CEE-C040AEF49448}" srcOrd="0" destOrd="0" presId="urn:microsoft.com/office/officeart/2017/3/layout/HorizontalPathTimeline"/>
    <dgm:cxn modelId="{6C6C47C0-72EE-4810-8DC9-5AA742269D02}" type="presOf" srcId="{961B2750-8AC7-432F-B470-0434AA74999E}" destId="{47DFF830-B355-42D9-8554-1CB2DB75EE92}" srcOrd="0" destOrd="0" presId="urn:microsoft.com/office/officeart/2017/3/layout/HorizontalPathTimeline"/>
    <dgm:cxn modelId="{BAA9C7C2-E818-40D8-872C-3F08115D37E9}" srcId="{BEFBEDE8-3414-4ACB-947A-08D3E9AA2B36}" destId="{E502A24E-9EDC-498D-AB90-B15A14C15A94}" srcOrd="0" destOrd="0" parTransId="{3FC7CDF9-95D8-4E12-9298-A7CF9FE9B96D}" sibTransId="{C45C0758-EDC5-4BA1-B494-DB5CEE003161}"/>
    <dgm:cxn modelId="{08F657C4-7183-479C-9A0C-C39A86A3CAA7}" srcId="{6703A49E-B459-46C6-BDE2-7F9B93BE2027}" destId="{389ED02C-B83D-47FF-B3BB-5D1AEDEA2525}" srcOrd="3" destOrd="0" parTransId="{E91D2304-21C2-464D-99A4-723B7F433845}" sibTransId="{BB48ABCB-094D-4180-BE68-4C608C4924C9}"/>
    <dgm:cxn modelId="{D3444ECA-5785-48E0-A357-04E268A0C58D}" srcId="{E502A24E-9EDC-498D-AB90-B15A14C15A94}" destId="{8472A7A0-1B26-4D9B-9A45-0EB930811D08}" srcOrd="0" destOrd="0" parTransId="{4923E214-0898-45A3-AE01-A6C5D01D9E8A}" sibTransId="{09A300CA-B97B-4CF7-BDA5-61C369E3DA14}"/>
    <dgm:cxn modelId="{32DF98CB-3E65-4742-BF2B-9ACAC2A3C51B}" srcId="{CEA146D5-0A5B-46A7-84F8-11398DF7EC7C}" destId="{0869F5B1-8376-4294-AF27-5740F9F2CD88}" srcOrd="0" destOrd="0" parTransId="{B85EDD96-D5F6-403A-B020-EB7CD6D5C0AB}" sibTransId="{757E2AAC-1A22-4CCA-8EED-25270434B524}"/>
    <dgm:cxn modelId="{952728D0-C0A3-4C29-9715-A3DFDCC200C3}" type="presOf" srcId="{8472A7A0-1B26-4D9B-9A45-0EB930811D08}" destId="{8659EC74-3F83-41BF-9E5A-035F04620377}" srcOrd="0" destOrd="1" presId="urn:microsoft.com/office/officeart/2017/3/layout/HorizontalPathTimeline"/>
    <dgm:cxn modelId="{D55A1CD3-261D-4B98-A60A-512CA89D0D2D}" type="presOf" srcId="{CEA146D5-0A5B-46A7-84F8-11398DF7EC7C}" destId="{5B83935F-96E4-4894-BCC1-B241F8ABD137}" srcOrd="0" destOrd="0" presId="urn:microsoft.com/office/officeart/2017/3/layout/HorizontalPathTimeline"/>
    <dgm:cxn modelId="{707FCAD7-4D58-487E-97B4-8CF319D8AAEA}" srcId="{D058AD1A-999F-4AFF-AEAF-23BFA544BED9}" destId="{A59E1272-5ECA-42B9-A161-81E4FE8C27C3}" srcOrd="0" destOrd="0" parTransId="{64A50705-6844-407C-BD4C-AFA540DE103F}" sibTransId="{0688BC82-202C-4AEA-BA4C-0043BB7961AC}"/>
    <dgm:cxn modelId="{DA31E2DE-E0FB-4F0A-8874-4E23B2F53D26}" type="presOf" srcId="{32DDA9C2-D46D-450D-8E92-05BB6D7ECB69}" destId="{4D193678-CDB4-416C-A4DA-04D1F3E8D79C}" srcOrd="0" destOrd="1" presId="urn:microsoft.com/office/officeart/2017/3/layout/HorizontalPathTimeline"/>
    <dgm:cxn modelId="{4749FDF0-9FB5-4BC8-80CA-EBC430F9660C}" type="presOf" srcId="{BEFBEDE8-3414-4ACB-947A-08D3E9AA2B36}" destId="{07F762A8-4A6B-47A5-8AA7-833027F77110}" srcOrd="0" destOrd="0" presId="urn:microsoft.com/office/officeart/2017/3/layout/HorizontalPathTimeline"/>
    <dgm:cxn modelId="{229D4BF4-E4A8-47D3-8631-9C0FBD67867B}" type="presOf" srcId="{389ED02C-B83D-47FF-B3BB-5D1AEDEA2525}" destId="{0A2FF171-359A-4F25-A689-B50B3190AD8B}" srcOrd="0" destOrd="0" presId="urn:microsoft.com/office/officeart/2017/3/layout/HorizontalPathTimeline"/>
    <dgm:cxn modelId="{61BD8CF8-23B7-4FEF-804F-AB1A2DB80A6A}" srcId="{E8495E57-2002-41B4-B35B-F2E258751472}" destId="{C1D7CEEC-60F7-49C2-9F36-43AE100D6340}" srcOrd="0" destOrd="0" parTransId="{D58F98AE-F354-4A2C-88FC-1B3F3E3A7943}" sibTransId="{73C29B60-263D-4C72-AF4A-EDA7A016B0B3}"/>
    <dgm:cxn modelId="{78A753FA-F19E-472F-9760-23AC575B4B0E}" type="presOf" srcId="{6C70E0DF-CB54-4159-9CFB-57070F322740}" destId="{C6B16FAA-22B8-4071-A9F5-395C17B82119}" srcOrd="0" destOrd="0" presId="urn:microsoft.com/office/officeart/2017/3/layout/HorizontalPathTimeline"/>
    <dgm:cxn modelId="{B6A67AFA-F0D0-4222-A488-A20FE62F32A3}" type="presOf" srcId="{89578F99-1494-4DDA-BEBD-C8D28FBD9CD1}" destId="{1A54AC30-4E2F-48A5-83FD-10FD0351ABAB}" srcOrd="0" destOrd="1" presId="urn:microsoft.com/office/officeart/2017/3/layout/HorizontalPathTimeline"/>
    <dgm:cxn modelId="{AF5D0AFD-0E2A-4E49-B2AA-879CF3EC7F58}" srcId="{389ED02C-B83D-47FF-B3BB-5D1AEDEA2525}" destId="{D058AD1A-999F-4AFF-AEAF-23BFA544BED9}" srcOrd="0" destOrd="0" parTransId="{AEE66E7D-EFF8-40C9-A402-D49EB4F54843}" sibTransId="{D235ED29-3045-4692-89E2-A1A98118CD7E}"/>
    <dgm:cxn modelId="{0982F8FD-4D1D-4378-B754-10E769FA4327}" type="presOf" srcId="{16FC6373-082C-4213-BEB8-E805D9BC3551}" destId="{C6B16FAA-22B8-4071-A9F5-395C17B82119}" srcOrd="0" destOrd="1" presId="urn:microsoft.com/office/officeart/2017/3/layout/HorizontalPathTimeline"/>
    <dgm:cxn modelId="{F3B72F61-C1C3-4628-86DC-67ECE3BB6121}" type="presParOf" srcId="{8B2BB963-63AF-4C7B-87ED-49272B8ED58C}" destId="{B2AF7875-E098-4549-BD40-9AADAF3A08A5}" srcOrd="0" destOrd="0" presId="urn:microsoft.com/office/officeart/2017/3/layout/HorizontalPathTimeline"/>
    <dgm:cxn modelId="{9F4EFF58-D1F3-4798-BFA3-990641494FBD}" type="presParOf" srcId="{8B2BB963-63AF-4C7B-87ED-49272B8ED58C}" destId="{D89DB047-D058-45AD-8025-C263969C7B1B}" srcOrd="1" destOrd="0" presId="urn:microsoft.com/office/officeart/2017/3/layout/HorizontalPathTimeline"/>
    <dgm:cxn modelId="{D871928E-AB8D-4102-8EB4-AF163B1C53AD}" type="presParOf" srcId="{D89DB047-D058-45AD-8025-C263969C7B1B}" destId="{E02186DC-7B66-41EE-8615-D13B9B3AEAE9}" srcOrd="0" destOrd="0" presId="urn:microsoft.com/office/officeart/2017/3/layout/HorizontalPathTimeline"/>
    <dgm:cxn modelId="{C9C77346-3AD1-4FE0-A4C5-01D65AA480D0}" type="presParOf" srcId="{E02186DC-7B66-41EE-8615-D13B9B3AEAE9}" destId="{5B83935F-96E4-4894-BCC1-B241F8ABD137}" srcOrd="0" destOrd="0" presId="urn:microsoft.com/office/officeart/2017/3/layout/HorizontalPathTimeline"/>
    <dgm:cxn modelId="{485D5BD9-7B35-4766-8FF0-9C0234D542D1}" type="presParOf" srcId="{E02186DC-7B66-41EE-8615-D13B9B3AEAE9}" destId="{F8BF12FB-5289-4DD5-9611-2FBDF8BE6E6C}" srcOrd="1" destOrd="0" presId="urn:microsoft.com/office/officeart/2017/3/layout/HorizontalPathTimeline"/>
    <dgm:cxn modelId="{188E61B0-0F4A-4C8C-8608-3C78E0A33D8E}" type="presParOf" srcId="{F8BF12FB-5289-4DD5-9611-2FBDF8BE6E6C}" destId="{1A54AC30-4E2F-48A5-83FD-10FD0351ABAB}" srcOrd="0" destOrd="0" presId="urn:microsoft.com/office/officeart/2017/3/layout/HorizontalPathTimeline"/>
    <dgm:cxn modelId="{30047389-C216-4F9A-B86A-5F238B6441C1}" type="presParOf" srcId="{F8BF12FB-5289-4DD5-9611-2FBDF8BE6E6C}" destId="{6704543B-6974-42B5-83A9-9FCB8F3630C8}" srcOrd="1" destOrd="0" presId="urn:microsoft.com/office/officeart/2017/3/layout/HorizontalPathTimeline"/>
    <dgm:cxn modelId="{36BC6D89-B020-4865-B9C9-66683C9984B4}" type="presParOf" srcId="{E02186DC-7B66-41EE-8615-D13B9B3AEAE9}" destId="{D0AD3277-83EC-45E2-A3E2-2CFD45A34E82}" srcOrd="2" destOrd="0" presId="urn:microsoft.com/office/officeart/2017/3/layout/HorizontalPathTimeline"/>
    <dgm:cxn modelId="{9BC8B225-C898-4DAB-B687-D0DE717E4992}" type="presParOf" srcId="{E02186DC-7B66-41EE-8615-D13B9B3AEAE9}" destId="{3CDCB031-EBE4-4C21-9A58-5D299034153D}" srcOrd="3" destOrd="0" presId="urn:microsoft.com/office/officeart/2017/3/layout/HorizontalPathTimeline"/>
    <dgm:cxn modelId="{3A1F0FCD-F31C-4F23-AF9D-812AE2F44845}" type="presParOf" srcId="{E02186DC-7B66-41EE-8615-D13B9B3AEAE9}" destId="{B07B6A9C-E920-47F1-80D7-78325CB8D916}" srcOrd="4" destOrd="0" presId="urn:microsoft.com/office/officeart/2017/3/layout/HorizontalPathTimeline"/>
    <dgm:cxn modelId="{6ECB05BD-9C2A-44E8-B8E3-AB69A6CB14F3}" type="presParOf" srcId="{D89DB047-D058-45AD-8025-C263969C7B1B}" destId="{C106EEF9-4809-49E1-8C7B-92D3B4526900}" srcOrd="1" destOrd="0" presId="urn:microsoft.com/office/officeart/2017/3/layout/HorizontalPathTimeline"/>
    <dgm:cxn modelId="{C0D9D0E9-A169-452D-94A6-D978D5B89266}" type="presParOf" srcId="{D89DB047-D058-45AD-8025-C263969C7B1B}" destId="{F76F5B56-7192-47A5-AD4A-2A98F272DCD5}" srcOrd="2" destOrd="0" presId="urn:microsoft.com/office/officeart/2017/3/layout/HorizontalPathTimeline"/>
    <dgm:cxn modelId="{872964DD-A99D-4767-B811-6DF7B0BAAE8B}" type="presParOf" srcId="{F76F5B56-7192-47A5-AD4A-2A98F272DCD5}" destId="{DCE66DE6-8425-4D6B-B1C7-393927456721}" srcOrd="0" destOrd="0" presId="urn:microsoft.com/office/officeart/2017/3/layout/HorizontalPathTimeline"/>
    <dgm:cxn modelId="{46B257EC-2B7E-4246-8551-BC8A6A7CC5AF}" type="presParOf" srcId="{F76F5B56-7192-47A5-AD4A-2A98F272DCD5}" destId="{663723C2-8122-4D56-B267-442797E042C6}" srcOrd="1" destOrd="0" presId="urn:microsoft.com/office/officeart/2017/3/layout/HorizontalPathTimeline"/>
    <dgm:cxn modelId="{13C7DDE0-E59F-40C4-AE78-F1278B69F26A}" type="presParOf" srcId="{663723C2-8122-4D56-B267-442797E042C6}" destId="{4D193678-CDB4-416C-A4DA-04D1F3E8D79C}" srcOrd="0" destOrd="0" presId="urn:microsoft.com/office/officeart/2017/3/layout/HorizontalPathTimeline"/>
    <dgm:cxn modelId="{64D53A47-57BE-42E7-8CF2-41AD424F0D98}" type="presParOf" srcId="{663723C2-8122-4D56-B267-442797E042C6}" destId="{2E463BBC-B9C6-4AAE-9BFA-F9A019A3D042}" srcOrd="1" destOrd="0" presId="urn:microsoft.com/office/officeart/2017/3/layout/HorizontalPathTimeline"/>
    <dgm:cxn modelId="{BB44E177-F379-46D7-B13A-19BA3603FEED}" type="presParOf" srcId="{F76F5B56-7192-47A5-AD4A-2A98F272DCD5}" destId="{2A40CE03-08F9-4922-8CEE-F4D5BD9D856D}" srcOrd="2" destOrd="0" presId="urn:microsoft.com/office/officeart/2017/3/layout/HorizontalPathTimeline"/>
    <dgm:cxn modelId="{B1F5B1B6-BB38-4391-81D6-C32A42F55D3F}" type="presParOf" srcId="{F76F5B56-7192-47A5-AD4A-2A98F272DCD5}" destId="{AC684602-8816-4EFB-865D-BEDF0F59B09E}" srcOrd="3" destOrd="0" presId="urn:microsoft.com/office/officeart/2017/3/layout/HorizontalPathTimeline"/>
    <dgm:cxn modelId="{FBB1D522-558A-4688-A47B-FBA2248E8C9C}" type="presParOf" srcId="{F76F5B56-7192-47A5-AD4A-2A98F272DCD5}" destId="{322052B4-59A3-43AB-9224-AB0109D4F1AD}" srcOrd="4" destOrd="0" presId="urn:microsoft.com/office/officeart/2017/3/layout/HorizontalPathTimeline"/>
    <dgm:cxn modelId="{E01154B6-3843-4346-858E-A8E68F90BCA5}" type="presParOf" srcId="{D89DB047-D058-45AD-8025-C263969C7B1B}" destId="{960B4ED8-6633-41D1-A8A6-55E12E15EE20}" srcOrd="3" destOrd="0" presId="urn:microsoft.com/office/officeart/2017/3/layout/HorizontalPathTimeline"/>
    <dgm:cxn modelId="{4A540AED-C42F-4090-AF16-93F8817806B4}" type="presParOf" srcId="{D89DB047-D058-45AD-8025-C263969C7B1B}" destId="{23EABF5F-3E23-4884-8A41-8D46C7C86944}" srcOrd="4" destOrd="0" presId="urn:microsoft.com/office/officeart/2017/3/layout/HorizontalPathTimeline"/>
    <dgm:cxn modelId="{3173C083-B83A-44EF-9396-2B2810FB21E6}" type="presParOf" srcId="{23EABF5F-3E23-4884-8A41-8D46C7C86944}" destId="{AEAED78F-7D59-40E8-AF1A-9F791453AC19}" srcOrd="0" destOrd="0" presId="urn:microsoft.com/office/officeart/2017/3/layout/HorizontalPathTimeline"/>
    <dgm:cxn modelId="{92F8C223-55BA-42E5-9FDE-9FE03AD79D29}" type="presParOf" srcId="{23EABF5F-3E23-4884-8A41-8D46C7C86944}" destId="{EDA87B0B-CCE5-4ED7-AD9B-35F19A9E59F3}" srcOrd="1" destOrd="0" presId="urn:microsoft.com/office/officeart/2017/3/layout/HorizontalPathTimeline"/>
    <dgm:cxn modelId="{00BCED83-1600-484C-B5C0-D64B13EEC720}" type="presParOf" srcId="{EDA87B0B-CCE5-4ED7-AD9B-35F19A9E59F3}" destId="{C6B16FAA-22B8-4071-A9F5-395C17B82119}" srcOrd="0" destOrd="0" presId="urn:microsoft.com/office/officeart/2017/3/layout/HorizontalPathTimeline"/>
    <dgm:cxn modelId="{A8F3A711-162B-49E0-843A-E979A826D419}" type="presParOf" srcId="{EDA87B0B-CCE5-4ED7-AD9B-35F19A9E59F3}" destId="{12545777-39A5-47AB-A554-98F944ACCB54}" srcOrd="1" destOrd="0" presId="urn:microsoft.com/office/officeart/2017/3/layout/HorizontalPathTimeline"/>
    <dgm:cxn modelId="{C1244E59-F005-4BD4-85B2-90BE4B55EE86}" type="presParOf" srcId="{23EABF5F-3E23-4884-8A41-8D46C7C86944}" destId="{869AF950-374C-4478-BC0E-3283306FA7CD}" srcOrd="2" destOrd="0" presId="urn:microsoft.com/office/officeart/2017/3/layout/HorizontalPathTimeline"/>
    <dgm:cxn modelId="{25C8C683-D2FC-4DB6-B781-2F56117FC34A}" type="presParOf" srcId="{23EABF5F-3E23-4884-8A41-8D46C7C86944}" destId="{CEE3CF65-40DE-4845-B0C9-6AFDF4659CC2}" srcOrd="3" destOrd="0" presId="urn:microsoft.com/office/officeart/2017/3/layout/HorizontalPathTimeline"/>
    <dgm:cxn modelId="{E74FB249-52DC-41E9-9E04-21D05BD7AFD1}" type="presParOf" srcId="{23EABF5F-3E23-4884-8A41-8D46C7C86944}" destId="{9BE955FD-213B-4955-AA95-76AE2E93B0AC}" srcOrd="4" destOrd="0" presId="urn:microsoft.com/office/officeart/2017/3/layout/HorizontalPathTimeline"/>
    <dgm:cxn modelId="{188800C7-FDDA-4F70-992E-2C3FF3230AFF}" type="presParOf" srcId="{D89DB047-D058-45AD-8025-C263969C7B1B}" destId="{1C65ABF6-FFAF-4FA1-B6A1-4140740A7E22}" srcOrd="5" destOrd="0" presId="urn:microsoft.com/office/officeart/2017/3/layout/HorizontalPathTimeline"/>
    <dgm:cxn modelId="{A9A6EC26-5AA2-4737-9B76-723360E6BE52}" type="presParOf" srcId="{D89DB047-D058-45AD-8025-C263969C7B1B}" destId="{7D77BAF0-B204-48E2-92DE-B4FCEFE4A355}" srcOrd="6" destOrd="0" presId="urn:microsoft.com/office/officeart/2017/3/layout/HorizontalPathTimeline"/>
    <dgm:cxn modelId="{E534A9AE-26D8-4AF0-A26B-0390C8A2B8D1}" type="presParOf" srcId="{7D77BAF0-B204-48E2-92DE-B4FCEFE4A355}" destId="{0A2FF171-359A-4F25-A689-B50B3190AD8B}" srcOrd="0" destOrd="0" presId="urn:microsoft.com/office/officeart/2017/3/layout/HorizontalPathTimeline"/>
    <dgm:cxn modelId="{02B8CDBE-7C16-4A7E-91AC-F413ED7CC9A2}" type="presParOf" srcId="{7D77BAF0-B204-48E2-92DE-B4FCEFE4A355}" destId="{6DB41862-8458-43CD-9AAE-BC0F279F9333}" srcOrd="1" destOrd="0" presId="urn:microsoft.com/office/officeart/2017/3/layout/HorizontalPathTimeline"/>
    <dgm:cxn modelId="{5B09724E-CCA9-4C50-A0CD-7F2CEE990918}" type="presParOf" srcId="{6DB41862-8458-43CD-9AAE-BC0F279F9333}" destId="{4F4F9832-F0A2-48E7-9352-5390F3F1463E}" srcOrd="0" destOrd="0" presId="urn:microsoft.com/office/officeart/2017/3/layout/HorizontalPathTimeline"/>
    <dgm:cxn modelId="{2DACA04E-79B7-45CA-8465-6C92D73EF039}" type="presParOf" srcId="{6DB41862-8458-43CD-9AAE-BC0F279F9333}" destId="{BC5DBC74-7185-4191-B53C-8D81476CCDD4}" srcOrd="1" destOrd="0" presId="urn:microsoft.com/office/officeart/2017/3/layout/HorizontalPathTimeline"/>
    <dgm:cxn modelId="{7430460C-1C72-4819-9454-F705D83AD4A4}" type="presParOf" srcId="{7D77BAF0-B204-48E2-92DE-B4FCEFE4A355}" destId="{1FBDF83A-4EFA-415B-9714-9A4736A1A723}" srcOrd="2" destOrd="0" presId="urn:microsoft.com/office/officeart/2017/3/layout/HorizontalPathTimeline"/>
    <dgm:cxn modelId="{D1C0CDF4-41C4-4427-9B50-487784247993}" type="presParOf" srcId="{7D77BAF0-B204-48E2-92DE-B4FCEFE4A355}" destId="{09A5D359-F47E-480A-B5A7-C48AB7519A95}" srcOrd="3" destOrd="0" presId="urn:microsoft.com/office/officeart/2017/3/layout/HorizontalPathTimeline"/>
    <dgm:cxn modelId="{5049B54F-B458-403D-9B76-C07750629B39}" type="presParOf" srcId="{7D77BAF0-B204-48E2-92DE-B4FCEFE4A355}" destId="{B8AFDFB2-D678-42E1-93D0-6AFB117ECE9E}" srcOrd="4" destOrd="0" presId="urn:microsoft.com/office/officeart/2017/3/layout/HorizontalPathTimeline"/>
    <dgm:cxn modelId="{B74BA250-4556-4D70-B4EE-8A2B71EEC71C}" type="presParOf" srcId="{D89DB047-D058-45AD-8025-C263969C7B1B}" destId="{F6BC3B25-9949-4323-89DC-901F578FA44D}" srcOrd="7" destOrd="0" presId="urn:microsoft.com/office/officeart/2017/3/layout/HorizontalPathTimeline"/>
    <dgm:cxn modelId="{4107993B-0DDA-429E-9847-5A88DCBD6DB2}" type="presParOf" srcId="{D89DB047-D058-45AD-8025-C263969C7B1B}" destId="{19FAE1B3-C0E8-4010-9004-510E368A6160}" srcOrd="8" destOrd="0" presId="urn:microsoft.com/office/officeart/2017/3/layout/HorizontalPathTimeline"/>
    <dgm:cxn modelId="{ED0601BB-67CC-401D-8B8F-DA2E1C0EC1AF}" type="presParOf" srcId="{19FAE1B3-C0E8-4010-9004-510E368A6160}" destId="{07F762A8-4A6B-47A5-8AA7-833027F77110}" srcOrd="0" destOrd="0" presId="urn:microsoft.com/office/officeart/2017/3/layout/HorizontalPathTimeline"/>
    <dgm:cxn modelId="{BAF24A01-4C25-4A26-ABB8-59799B0480E6}" type="presParOf" srcId="{19FAE1B3-C0E8-4010-9004-510E368A6160}" destId="{7A9DBEEB-2116-4040-BAC1-2B26788F8E11}" srcOrd="1" destOrd="0" presId="urn:microsoft.com/office/officeart/2017/3/layout/HorizontalPathTimeline"/>
    <dgm:cxn modelId="{6722D061-BDC2-4492-A018-5E694E6347B1}" type="presParOf" srcId="{7A9DBEEB-2116-4040-BAC1-2B26788F8E11}" destId="{8659EC74-3F83-41BF-9E5A-035F04620377}" srcOrd="0" destOrd="0" presId="urn:microsoft.com/office/officeart/2017/3/layout/HorizontalPathTimeline"/>
    <dgm:cxn modelId="{3C72E557-7E6B-4326-B56D-97A5499F8FC5}" type="presParOf" srcId="{7A9DBEEB-2116-4040-BAC1-2B26788F8E11}" destId="{D95D1AEC-F466-453C-ACBD-6670C014E20E}" srcOrd="1" destOrd="0" presId="urn:microsoft.com/office/officeart/2017/3/layout/HorizontalPathTimeline"/>
    <dgm:cxn modelId="{E727A55F-C7B7-4A67-8200-ECFA05F0FA01}" type="presParOf" srcId="{19FAE1B3-C0E8-4010-9004-510E368A6160}" destId="{A9AF4CCD-9D1D-4144-AB27-BDFB0B118C8B}" srcOrd="2" destOrd="0" presId="urn:microsoft.com/office/officeart/2017/3/layout/HorizontalPathTimeline"/>
    <dgm:cxn modelId="{79C80BAF-6392-4F66-BAF8-6F607C557A14}" type="presParOf" srcId="{19FAE1B3-C0E8-4010-9004-510E368A6160}" destId="{2466C8E8-5CD3-4708-894C-3E8E102DC245}" srcOrd="3" destOrd="0" presId="urn:microsoft.com/office/officeart/2017/3/layout/HorizontalPathTimeline"/>
    <dgm:cxn modelId="{B176ECE7-5C2B-43B0-ABB4-D6D1F97DB5D8}" type="presParOf" srcId="{19FAE1B3-C0E8-4010-9004-510E368A6160}" destId="{1261BF5A-F3B9-4B0F-8B50-770C5EB835E5}" srcOrd="4" destOrd="0" presId="urn:microsoft.com/office/officeart/2017/3/layout/HorizontalPathTimeline"/>
    <dgm:cxn modelId="{4FCAE399-DB4A-4073-8964-A1B0EA6C3865}" type="presParOf" srcId="{D89DB047-D058-45AD-8025-C263969C7B1B}" destId="{C9BFD347-4130-49A2-864F-5C14DAE10AAF}" srcOrd="9" destOrd="0" presId="urn:microsoft.com/office/officeart/2017/3/layout/HorizontalPathTimeline"/>
    <dgm:cxn modelId="{2AD399A3-1E86-4F56-9F6A-2828855E8F37}" type="presParOf" srcId="{D89DB047-D058-45AD-8025-C263969C7B1B}" destId="{3B4FA3FF-403B-4B14-8B48-6387BCC3FED3}" srcOrd="10" destOrd="0" presId="urn:microsoft.com/office/officeart/2017/3/layout/HorizontalPathTimeline"/>
    <dgm:cxn modelId="{18FC54EC-7E11-4D67-AFE8-CD450EF33E66}" type="presParOf" srcId="{3B4FA3FF-403B-4B14-8B48-6387BCC3FED3}" destId="{4BBBA25E-0ADA-4B21-B405-1B8407EC159C}" srcOrd="0" destOrd="0" presId="urn:microsoft.com/office/officeart/2017/3/layout/HorizontalPathTimeline"/>
    <dgm:cxn modelId="{2F54E48D-BE16-4CA2-BB66-A3CA59FE05C2}" type="presParOf" srcId="{3B4FA3FF-403B-4B14-8B48-6387BCC3FED3}" destId="{40C945CB-ADA2-40AB-A1D3-854941B39497}" srcOrd="1" destOrd="0" presId="urn:microsoft.com/office/officeart/2017/3/layout/HorizontalPathTimeline"/>
    <dgm:cxn modelId="{ED8CF6B4-68FB-44AB-BCA9-DE9C13B0888B}" type="presParOf" srcId="{40C945CB-ADA2-40AB-A1D3-854941B39497}" destId="{D36E4B28-07B3-4B19-8CEE-C040AEF49448}" srcOrd="0" destOrd="0" presId="urn:microsoft.com/office/officeart/2017/3/layout/HorizontalPathTimeline"/>
    <dgm:cxn modelId="{39EE9272-C7E8-42A6-A88B-367A3BD298C3}" type="presParOf" srcId="{40C945CB-ADA2-40AB-A1D3-854941B39497}" destId="{35C1A1F6-251C-40C7-B6BD-6F1A4A1B2EC5}" srcOrd="1" destOrd="0" presId="urn:microsoft.com/office/officeart/2017/3/layout/HorizontalPathTimeline"/>
    <dgm:cxn modelId="{7F345C0C-57D1-40A9-B37A-AD6883CDF670}" type="presParOf" srcId="{3B4FA3FF-403B-4B14-8B48-6387BCC3FED3}" destId="{A09E1B47-C41A-45D3-AE50-50C70F1C49B9}" srcOrd="2" destOrd="0" presId="urn:microsoft.com/office/officeart/2017/3/layout/HorizontalPathTimeline"/>
    <dgm:cxn modelId="{DD50FA9B-F0B7-4625-A98E-A3AE49CFA823}" type="presParOf" srcId="{3B4FA3FF-403B-4B14-8B48-6387BCC3FED3}" destId="{795BF1B8-27D6-4887-99AD-623D18140D58}" srcOrd="3" destOrd="0" presId="urn:microsoft.com/office/officeart/2017/3/layout/HorizontalPathTimeline"/>
    <dgm:cxn modelId="{43C15ED2-436D-46F1-BD56-2FDCA7561255}" type="presParOf" srcId="{3B4FA3FF-403B-4B14-8B48-6387BCC3FED3}" destId="{7F062229-25AD-4799-BDEF-5C86A427219A}" srcOrd="4" destOrd="0" presId="urn:microsoft.com/office/officeart/2017/3/layout/HorizontalPathTimeline"/>
    <dgm:cxn modelId="{68785CE8-F5D4-4BA3-AA77-11BCA4758C20}" type="presParOf" srcId="{D89DB047-D058-45AD-8025-C263969C7B1B}" destId="{7F5CD56D-3A35-45D2-AD34-69E8E7761AA7}" srcOrd="11" destOrd="0" presId="urn:microsoft.com/office/officeart/2017/3/layout/HorizontalPathTimeline"/>
    <dgm:cxn modelId="{8E8C401C-16EE-4249-B614-4335FE29CBDF}" type="presParOf" srcId="{D89DB047-D058-45AD-8025-C263969C7B1B}" destId="{38D616E6-B6EC-4763-9B3F-F7C5BA0F0AE8}" srcOrd="12" destOrd="0" presId="urn:microsoft.com/office/officeart/2017/3/layout/HorizontalPathTimeline"/>
    <dgm:cxn modelId="{5F92DD41-837B-40C8-840E-42E7B6D892FD}" type="presParOf" srcId="{38D616E6-B6EC-4763-9B3F-F7C5BA0F0AE8}" destId="{47DFF830-B355-42D9-8554-1CB2DB75EE92}" srcOrd="0" destOrd="0" presId="urn:microsoft.com/office/officeart/2017/3/layout/HorizontalPathTimeline"/>
    <dgm:cxn modelId="{544D7138-9FD4-445A-9125-03CACF7B5D0E}" type="presParOf" srcId="{38D616E6-B6EC-4763-9B3F-F7C5BA0F0AE8}" destId="{227FC852-24F0-4C19-AAEF-8A8A733BF75C}" srcOrd="1" destOrd="0" presId="urn:microsoft.com/office/officeart/2017/3/layout/HorizontalPathTimeline"/>
    <dgm:cxn modelId="{8799A228-F89B-4DC5-BB19-DEF296828583}" type="presParOf" srcId="{227FC852-24F0-4C19-AAEF-8A8A733BF75C}" destId="{16D038D0-CFDD-4CD7-B4B6-D435FD577835}" srcOrd="0" destOrd="0" presId="urn:microsoft.com/office/officeart/2017/3/layout/HorizontalPathTimeline"/>
    <dgm:cxn modelId="{387AE82C-BC60-411C-A09F-5D4DDADAD377}" type="presParOf" srcId="{227FC852-24F0-4C19-AAEF-8A8A733BF75C}" destId="{3A19B669-5B11-4903-B914-BE47D7F6CD03}" srcOrd="1" destOrd="0" presId="urn:microsoft.com/office/officeart/2017/3/layout/HorizontalPathTimeline"/>
    <dgm:cxn modelId="{BED0952E-E378-4575-A99C-844A55AF982A}" type="presParOf" srcId="{38D616E6-B6EC-4763-9B3F-F7C5BA0F0AE8}" destId="{B832D0E5-050B-4D9B-B21C-ADCCBE0B58C6}" srcOrd="2" destOrd="0" presId="urn:microsoft.com/office/officeart/2017/3/layout/HorizontalPathTimeline"/>
    <dgm:cxn modelId="{49A47A5C-7A6A-4F73-91B8-5225F196689A}" type="presParOf" srcId="{38D616E6-B6EC-4763-9B3F-F7C5BA0F0AE8}" destId="{E247967E-9794-4869-803E-1B813C137094}" srcOrd="3" destOrd="0" presId="urn:microsoft.com/office/officeart/2017/3/layout/HorizontalPathTimeline"/>
    <dgm:cxn modelId="{D162F8D9-F2FE-4826-A286-60D6CF5B8B96}" type="presParOf" srcId="{38D616E6-B6EC-4763-9B3F-F7C5BA0F0AE8}" destId="{3BC02BFF-1EAD-4970-A360-4887F9C68CC1}"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Sustainability</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Engineering and sustainability</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Discussed different </a:t>
          </a:r>
          <a:r>
            <a:rPr lang="en-US" sz="1600" kern="1200" dirty="0" err="1"/>
            <a:t>organisations</a:t>
          </a:r>
          <a:r>
            <a:rPr lang="en-US" sz="1600" kern="1200" dirty="0"/>
            <a:t> and their approach to sustainability</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3935F-96E4-4894-BCC1-B241F8ABD137}">
      <dsp:nvSpPr>
        <dsp:cNvPr id="0" name=""/>
        <dsp:cNvSpPr/>
      </dsp:nvSpPr>
      <dsp:spPr>
        <a:xfrm>
          <a:off x="205740" y="290996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1998</a:t>
          </a:r>
        </a:p>
      </dsp:txBody>
      <dsp:txXfrm>
        <a:off x="205740" y="2909965"/>
        <a:ext cx="1645920" cy="612339"/>
      </dsp:txXfrm>
    </dsp:sp>
    <dsp:sp modelId="{B2AF7875-E098-4549-BD40-9AADAF3A08A5}">
      <dsp:nvSpPr>
        <dsp:cNvPr id="0" name=""/>
        <dsp:cNvSpPr/>
      </dsp:nvSpPr>
      <dsp:spPr>
        <a:xfrm>
          <a:off x="0" y="2601086"/>
          <a:ext cx="8229600" cy="21675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54AC30-4E2F-48A5-83FD-10FD0351ABAB}">
      <dsp:nvSpPr>
        <dsp:cNvPr id="0" name=""/>
        <dsp:cNvSpPr/>
      </dsp:nvSpPr>
      <dsp:spPr>
        <a:xfrm>
          <a:off x="123444" y="616826"/>
          <a:ext cx="1810512" cy="106304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Human Rights Act 1998</a:t>
          </a:r>
        </a:p>
        <a:p>
          <a:pPr marL="57150" lvl="1" indent="-57150" algn="l" defTabSz="444500">
            <a:lnSpc>
              <a:spcPct val="90000"/>
            </a:lnSpc>
            <a:spcBef>
              <a:spcPct val="0"/>
            </a:spcBef>
            <a:spcAft>
              <a:spcPct val="15000"/>
            </a:spcAft>
            <a:buChar char="•"/>
          </a:pPr>
          <a:r>
            <a:rPr lang="en-US" sz="1000" kern="1200"/>
            <a:t>liberties enshrined in the European Convention on Human Rights.</a:t>
          </a:r>
        </a:p>
      </dsp:txBody>
      <dsp:txXfrm>
        <a:off x="123444" y="616826"/>
        <a:ext cx="1810512" cy="1063041"/>
      </dsp:txXfrm>
    </dsp:sp>
    <dsp:sp modelId="{D0AD3277-83EC-45E2-A3E2-2CFD45A34E82}">
      <dsp:nvSpPr>
        <dsp:cNvPr id="0" name=""/>
        <dsp:cNvSpPr/>
      </dsp:nvSpPr>
      <dsp:spPr>
        <a:xfrm>
          <a:off x="1028700" y="1679868"/>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DCE66DE6-8425-4D6B-B1C7-393927456721}">
      <dsp:nvSpPr>
        <dsp:cNvPr id="0" name=""/>
        <dsp:cNvSpPr/>
      </dsp:nvSpPr>
      <dsp:spPr>
        <a:xfrm>
          <a:off x="1234440" y="189662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US" sz="1800" kern="1200"/>
            <a:t>1998</a:t>
          </a:r>
        </a:p>
      </dsp:txBody>
      <dsp:txXfrm>
        <a:off x="1234440" y="1896625"/>
        <a:ext cx="1645920" cy="612339"/>
      </dsp:txXfrm>
    </dsp:sp>
    <dsp:sp modelId="{4D193678-CDB4-416C-A4DA-04D1F3E8D79C}">
      <dsp:nvSpPr>
        <dsp:cNvPr id="0" name=""/>
        <dsp:cNvSpPr/>
      </dsp:nvSpPr>
      <dsp:spPr>
        <a:xfrm>
          <a:off x="1152144" y="3739062"/>
          <a:ext cx="1810512" cy="1322896"/>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Public Interest Disclosure Act 1998</a:t>
          </a:r>
        </a:p>
        <a:p>
          <a:pPr marL="57150" lvl="1" indent="-57150" algn="l" defTabSz="444500">
            <a:lnSpc>
              <a:spcPct val="90000"/>
            </a:lnSpc>
            <a:spcBef>
              <a:spcPct val="0"/>
            </a:spcBef>
            <a:spcAft>
              <a:spcPct val="15000"/>
            </a:spcAft>
            <a:buChar char="•"/>
          </a:pPr>
          <a:r>
            <a:rPr lang="en-US" sz="1000" kern="1200"/>
            <a:t>the ‘Whistleblower’s Act’ provides some protection to those who expose organisational wrongdoing by their employer.</a:t>
          </a:r>
        </a:p>
      </dsp:txBody>
      <dsp:txXfrm>
        <a:off x="1152144" y="3739062"/>
        <a:ext cx="1810512" cy="1322896"/>
      </dsp:txXfrm>
    </dsp:sp>
    <dsp:sp modelId="{2A40CE03-08F9-4922-8CEE-F4D5BD9D856D}">
      <dsp:nvSpPr>
        <dsp:cNvPr id="0" name=""/>
        <dsp:cNvSpPr/>
      </dsp:nvSpPr>
      <dsp:spPr>
        <a:xfrm>
          <a:off x="2057400" y="2817844"/>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CDCB031-EBE4-4C21-9A58-5D299034153D}">
      <dsp:nvSpPr>
        <dsp:cNvPr id="0" name=""/>
        <dsp:cNvSpPr/>
      </dsp:nvSpPr>
      <dsp:spPr>
        <a:xfrm>
          <a:off x="9609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AC684602-8816-4EFB-865D-BEDF0F59B09E}">
      <dsp:nvSpPr>
        <dsp:cNvPr id="0" name=""/>
        <dsp:cNvSpPr/>
      </dsp:nvSpPr>
      <dsp:spPr>
        <a:xfrm>
          <a:off x="19896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AEAED78F-7D59-40E8-AF1A-9F791453AC19}">
      <dsp:nvSpPr>
        <dsp:cNvPr id="0" name=""/>
        <dsp:cNvSpPr/>
      </dsp:nvSpPr>
      <dsp:spPr>
        <a:xfrm>
          <a:off x="2263140" y="290996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2000</a:t>
          </a:r>
        </a:p>
      </dsp:txBody>
      <dsp:txXfrm>
        <a:off x="2263140" y="2909965"/>
        <a:ext cx="1645920" cy="612339"/>
      </dsp:txXfrm>
    </dsp:sp>
    <dsp:sp modelId="{C6B16FAA-22B8-4071-A9F5-395C17B82119}">
      <dsp:nvSpPr>
        <dsp:cNvPr id="0" name=""/>
        <dsp:cNvSpPr/>
      </dsp:nvSpPr>
      <dsp:spPr>
        <a:xfrm>
          <a:off x="2180844" y="616826"/>
          <a:ext cx="1810512" cy="106304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Local Government Act 2000</a:t>
          </a:r>
        </a:p>
        <a:p>
          <a:pPr marL="57150" lvl="1" indent="-57150" algn="l" defTabSz="444500">
            <a:lnSpc>
              <a:spcPct val="90000"/>
            </a:lnSpc>
            <a:spcBef>
              <a:spcPct val="0"/>
            </a:spcBef>
            <a:spcAft>
              <a:spcPct val="15000"/>
            </a:spcAft>
            <a:buChar char="•"/>
          </a:pPr>
          <a:r>
            <a:rPr lang="en-US" sz="1000" kern="1200"/>
            <a:t>requires local authorities to promote high standards of behaviour in public services.</a:t>
          </a:r>
        </a:p>
      </dsp:txBody>
      <dsp:txXfrm>
        <a:off x="2180844" y="616826"/>
        <a:ext cx="1810512" cy="1063041"/>
      </dsp:txXfrm>
    </dsp:sp>
    <dsp:sp modelId="{869AF950-374C-4478-BC0E-3283306FA7CD}">
      <dsp:nvSpPr>
        <dsp:cNvPr id="0" name=""/>
        <dsp:cNvSpPr/>
      </dsp:nvSpPr>
      <dsp:spPr>
        <a:xfrm>
          <a:off x="3086100" y="1679868"/>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0A2FF171-359A-4F25-A689-B50B3190AD8B}">
      <dsp:nvSpPr>
        <dsp:cNvPr id="0" name=""/>
        <dsp:cNvSpPr/>
      </dsp:nvSpPr>
      <dsp:spPr>
        <a:xfrm>
          <a:off x="3291840" y="189662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US" sz="1800" kern="1200"/>
            <a:t>2000</a:t>
          </a:r>
        </a:p>
      </dsp:txBody>
      <dsp:txXfrm>
        <a:off x="3291840" y="1896625"/>
        <a:ext cx="1645920" cy="612339"/>
      </dsp:txXfrm>
    </dsp:sp>
    <dsp:sp modelId="{4F4F9832-F0A2-48E7-9352-5390F3F1463E}">
      <dsp:nvSpPr>
        <dsp:cNvPr id="0" name=""/>
        <dsp:cNvSpPr/>
      </dsp:nvSpPr>
      <dsp:spPr>
        <a:xfrm>
          <a:off x="3209544" y="3739062"/>
          <a:ext cx="1810512" cy="118115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The Freedom of Information Act 2000</a:t>
          </a:r>
        </a:p>
        <a:p>
          <a:pPr marL="57150" lvl="1" indent="-57150" algn="l" defTabSz="444500">
            <a:lnSpc>
              <a:spcPct val="90000"/>
            </a:lnSpc>
            <a:spcBef>
              <a:spcPct val="0"/>
            </a:spcBef>
            <a:spcAft>
              <a:spcPct val="15000"/>
            </a:spcAft>
            <a:buChar char="•"/>
          </a:pPr>
          <a:r>
            <a:rPr lang="en-US" sz="1000" kern="1200"/>
            <a:t>offers public access to information held by public authorities; the ‘right to know’.</a:t>
          </a:r>
        </a:p>
      </dsp:txBody>
      <dsp:txXfrm>
        <a:off x="3209544" y="3739062"/>
        <a:ext cx="1810512" cy="1181157"/>
      </dsp:txXfrm>
    </dsp:sp>
    <dsp:sp modelId="{1FBDF83A-4EFA-415B-9714-9A4736A1A723}">
      <dsp:nvSpPr>
        <dsp:cNvPr id="0" name=""/>
        <dsp:cNvSpPr/>
      </dsp:nvSpPr>
      <dsp:spPr>
        <a:xfrm>
          <a:off x="4114800" y="2817844"/>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CEE3CF65-40DE-4845-B0C9-6AFDF4659CC2}">
      <dsp:nvSpPr>
        <dsp:cNvPr id="0" name=""/>
        <dsp:cNvSpPr/>
      </dsp:nvSpPr>
      <dsp:spPr>
        <a:xfrm>
          <a:off x="30183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09A5D359-F47E-480A-B5A7-C48AB7519A95}">
      <dsp:nvSpPr>
        <dsp:cNvPr id="0" name=""/>
        <dsp:cNvSpPr/>
      </dsp:nvSpPr>
      <dsp:spPr>
        <a:xfrm>
          <a:off x="40470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07F762A8-4A6B-47A5-8AA7-833027F77110}">
      <dsp:nvSpPr>
        <dsp:cNvPr id="0" name=""/>
        <dsp:cNvSpPr/>
      </dsp:nvSpPr>
      <dsp:spPr>
        <a:xfrm>
          <a:off x="4320540" y="290996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2007</a:t>
          </a:r>
        </a:p>
      </dsp:txBody>
      <dsp:txXfrm>
        <a:off x="4320540" y="2909965"/>
        <a:ext cx="1645920" cy="612339"/>
      </dsp:txXfrm>
    </dsp:sp>
    <dsp:sp modelId="{8659EC74-3F83-41BF-9E5A-035F04620377}">
      <dsp:nvSpPr>
        <dsp:cNvPr id="0" name=""/>
        <dsp:cNvSpPr/>
      </dsp:nvSpPr>
      <dsp:spPr>
        <a:xfrm>
          <a:off x="4238244" y="26247"/>
          <a:ext cx="1810512" cy="165362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The Corporate Manslaughter and Corporate Homicide Act 2007</a:t>
          </a:r>
        </a:p>
        <a:p>
          <a:pPr marL="57150" lvl="1" indent="-57150" algn="l" defTabSz="444500">
            <a:lnSpc>
              <a:spcPct val="90000"/>
            </a:lnSpc>
            <a:spcBef>
              <a:spcPct val="0"/>
            </a:spcBef>
            <a:spcAft>
              <a:spcPct val="15000"/>
            </a:spcAft>
            <a:buChar char="•"/>
          </a:pPr>
          <a:r>
            <a:rPr lang="en-US" sz="1000" kern="1200"/>
            <a:t>clarifies criminal liabilities of companies where a serious failure in the management of health and safety results in a fatality.</a:t>
          </a:r>
        </a:p>
      </dsp:txBody>
      <dsp:txXfrm>
        <a:off x="4238244" y="26247"/>
        <a:ext cx="1810512" cy="1653620"/>
      </dsp:txXfrm>
    </dsp:sp>
    <dsp:sp modelId="{A9AF4CCD-9D1D-4144-AB27-BDFB0B118C8B}">
      <dsp:nvSpPr>
        <dsp:cNvPr id="0" name=""/>
        <dsp:cNvSpPr/>
      </dsp:nvSpPr>
      <dsp:spPr>
        <a:xfrm>
          <a:off x="5143500" y="1679868"/>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4BBBA25E-0ADA-4B21-B405-1B8407EC159C}">
      <dsp:nvSpPr>
        <dsp:cNvPr id="0" name=""/>
        <dsp:cNvSpPr/>
      </dsp:nvSpPr>
      <dsp:spPr>
        <a:xfrm>
          <a:off x="5349240" y="189662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US" sz="1800" kern="1200"/>
            <a:t>2010</a:t>
          </a:r>
        </a:p>
      </dsp:txBody>
      <dsp:txXfrm>
        <a:off x="5349240" y="1896625"/>
        <a:ext cx="1645920" cy="612339"/>
      </dsp:txXfrm>
    </dsp:sp>
    <dsp:sp modelId="{D36E4B28-07B3-4B19-8CEE-C040AEF49448}">
      <dsp:nvSpPr>
        <dsp:cNvPr id="0" name=""/>
        <dsp:cNvSpPr/>
      </dsp:nvSpPr>
      <dsp:spPr>
        <a:xfrm>
          <a:off x="5266944" y="3739062"/>
          <a:ext cx="1810512" cy="8976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The Bribery Act 2010</a:t>
          </a:r>
        </a:p>
        <a:p>
          <a:pPr marL="57150" lvl="1" indent="-57150" algn="l" defTabSz="444500">
            <a:lnSpc>
              <a:spcPct val="90000"/>
            </a:lnSpc>
            <a:spcBef>
              <a:spcPct val="0"/>
            </a:spcBef>
            <a:spcAft>
              <a:spcPct val="15000"/>
            </a:spcAft>
            <a:buChar char="•"/>
          </a:pPr>
          <a:r>
            <a:rPr lang="en-US" sz="1000" kern="1200"/>
            <a:t>consolidates and modernises the law on bribery in both public and private sectors.</a:t>
          </a:r>
        </a:p>
      </dsp:txBody>
      <dsp:txXfrm>
        <a:off x="5266944" y="3739062"/>
        <a:ext cx="1810512" cy="897679"/>
      </dsp:txXfrm>
    </dsp:sp>
    <dsp:sp modelId="{A09E1B47-C41A-45D3-AE50-50C70F1C49B9}">
      <dsp:nvSpPr>
        <dsp:cNvPr id="0" name=""/>
        <dsp:cNvSpPr/>
      </dsp:nvSpPr>
      <dsp:spPr>
        <a:xfrm>
          <a:off x="6172199" y="2817844"/>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466C8E8-5CD3-4708-894C-3E8E102DC245}">
      <dsp:nvSpPr>
        <dsp:cNvPr id="0" name=""/>
        <dsp:cNvSpPr/>
      </dsp:nvSpPr>
      <dsp:spPr>
        <a:xfrm>
          <a:off x="50757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795BF1B8-27D6-4887-99AD-623D18140D58}">
      <dsp:nvSpPr>
        <dsp:cNvPr id="0" name=""/>
        <dsp:cNvSpPr/>
      </dsp:nvSpPr>
      <dsp:spPr>
        <a:xfrm>
          <a:off x="61044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47DFF830-B355-42D9-8554-1CB2DB75EE92}">
      <dsp:nvSpPr>
        <dsp:cNvPr id="0" name=""/>
        <dsp:cNvSpPr/>
      </dsp:nvSpPr>
      <dsp:spPr>
        <a:xfrm>
          <a:off x="6377940" y="2909965"/>
          <a:ext cx="1645920" cy="612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2010</a:t>
          </a:r>
        </a:p>
      </dsp:txBody>
      <dsp:txXfrm>
        <a:off x="6377940" y="2909965"/>
        <a:ext cx="1645920" cy="612339"/>
      </dsp:txXfrm>
    </dsp:sp>
    <dsp:sp modelId="{16D038D0-CFDD-4CD7-B4B6-D435FD577835}">
      <dsp:nvSpPr>
        <dsp:cNvPr id="0" name=""/>
        <dsp:cNvSpPr/>
      </dsp:nvSpPr>
      <dsp:spPr>
        <a:xfrm>
          <a:off x="6295644" y="522334"/>
          <a:ext cx="1810512" cy="115753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The Equality Act 2010</a:t>
          </a:r>
        </a:p>
        <a:p>
          <a:pPr marL="57150" lvl="1" indent="-57150" algn="l" defTabSz="444500">
            <a:lnSpc>
              <a:spcPct val="90000"/>
            </a:lnSpc>
            <a:spcBef>
              <a:spcPct val="0"/>
            </a:spcBef>
            <a:spcAft>
              <a:spcPct val="15000"/>
            </a:spcAft>
            <a:buChar char="•"/>
          </a:pPr>
          <a:r>
            <a:rPr lang="en-US" sz="1000" kern="1200"/>
            <a:t>covers areas of discrimination and helps achieve equal opportunities in the workplace and in wider society.</a:t>
          </a:r>
        </a:p>
      </dsp:txBody>
      <dsp:txXfrm>
        <a:off x="6295644" y="522334"/>
        <a:ext cx="1810512" cy="1157534"/>
      </dsp:txXfrm>
    </dsp:sp>
    <dsp:sp modelId="{B832D0E5-050B-4D9B-B21C-ADCCBE0B58C6}">
      <dsp:nvSpPr>
        <dsp:cNvPr id="0" name=""/>
        <dsp:cNvSpPr/>
      </dsp:nvSpPr>
      <dsp:spPr>
        <a:xfrm>
          <a:off x="7200899" y="1679868"/>
          <a:ext cx="0" cy="921218"/>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E247967E-9794-4869-803E-1B813C137094}">
      <dsp:nvSpPr>
        <dsp:cNvPr id="0" name=""/>
        <dsp:cNvSpPr/>
      </dsp:nvSpPr>
      <dsp:spPr>
        <a:xfrm>
          <a:off x="7133163" y="2641728"/>
          <a:ext cx="135473" cy="1354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7F61ED-6A37-4E05-8572-DFB8D1DC3F32}" type="datetimeFigureOut">
              <a:rPr lang="en-GB" smtClean="0"/>
              <a:t>13/05/2022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76C22-0F06-4E90-8AAA-1691DF3CF1F5}" type="slidenum">
              <a:rPr lang="en-GB" smtClean="0"/>
              <a:t>‹#›</a:t>
            </a:fld>
            <a:endParaRPr lang="en-GB"/>
          </a:p>
        </p:txBody>
      </p:sp>
    </p:spTree>
    <p:extLst>
      <p:ext uri="{BB962C8B-B14F-4D97-AF65-F5344CB8AC3E}">
        <p14:creationId xmlns:p14="http://schemas.microsoft.com/office/powerpoint/2010/main" val="2546726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4</a:t>
            </a:fld>
            <a:endParaRPr lang="en-GB"/>
          </a:p>
        </p:txBody>
      </p:sp>
    </p:spTree>
    <p:extLst>
      <p:ext uri="{BB962C8B-B14F-4D97-AF65-F5344CB8AC3E}">
        <p14:creationId xmlns:p14="http://schemas.microsoft.com/office/powerpoint/2010/main" val="1541795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5</a:t>
            </a:fld>
            <a:endParaRPr lang="en-GB"/>
          </a:p>
        </p:txBody>
      </p:sp>
    </p:spTree>
    <p:extLst>
      <p:ext uri="{BB962C8B-B14F-4D97-AF65-F5344CB8AC3E}">
        <p14:creationId xmlns:p14="http://schemas.microsoft.com/office/powerpoint/2010/main" val="1644367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6</a:t>
            </a:fld>
            <a:endParaRPr lang="en-GB"/>
          </a:p>
        </p:txBody>
      </p:sp>
    </p:spTree>
    <p:extLst>
      <p:ext uri="{BB962C8B-B14F-4D97-AF65-F5344CB8AC3E}">
        <p14:creationId xmlns:p14="http://schemas.microsoft.com/office/powerpoint/2010/main" val="790578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7</a:t>
            </a:fld>
            <a:endParaRPr lang="en-GB"/>
          </a:p>
        </p:txBody>
      </p:sp>
    </p:spTree>
    <p:extLst>
      <p:ext uri="{BB962C8B-B14F-4D97-AF65-F5344CB8AC3E}">
        <p14:creationId xmlns:p14="http://schemas.microsoft.com/office/powerpoint/2010/main" val="3647336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8</a:t>
            </a:fld>
            <a:endParaRPr lang="en-GB"/>
          </a:p>
        </p:txBody>
      </p:sp>
    </p:spTree>
    <p:extLst>
      <p:ext uri="{BB962C8B-B14F-4D97-AF65-F5344CB8AC3E}">
        <p14:creationId xmlns:p14="http://schemas.microsoft.com/office/powerpoint/2010/main" val="2083017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10</a:t>
            </a:fld>
            <a:endParaRPr lang="en-GB"/>
          </a:p>
        </p:txBody>
      </p:sp>
    </p:spTree>
    <p:extLst>
      <p:ext uri="{BB962C8B-B14F-4D97-AF65-F5344CB8AC3E}">
        <p14:creationId xmlns:p14="http://schemas.microsoft.com/office/powerpoint/2010/main" val="1413582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12</a:t>
            </a:fld>
            <a:endParaRPr lang="en-GB"/>
          </a:p>
        </p:txBody>
      </p:sp>
    </p:spTree>
    <p:extLst>
      <p:ext uri="{BB962C8B-B14F-4D97-AF65-F5344CB8AC3E}">
        <p14:creationId xmlns:p14="http://schemas.microsoft.com/office/powerpoint/2010/main" val="1572127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76C22-0F06-4E90-8AAA-1691DF3CF1F5}" type="slidenum">
              <a:rPr lang="en-GB" smtClean="0"/>
              <a:t>13</a:t>
            </a:fld>
            <a:endParaRPr lang="en-GB"/>
          </a:p>
        </p:txBody>
      </p:sp>
    </p:spTree>
    <p:extLst>
      <p:ext uri="{BB962C8B-B14F-4D97-AF65-F5344CB8AC3E}">
        <p14:creationId xmlns:p14="http://schemas.microsoft.com/office/powerpoint/2010/main" val="1338526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14</a:t>
            </a:fld>
            <a:endParaRPr lang="en-GB"/>
          </a:p>
        </p:txBody>
      </p:sp>
    </p:spTree>
    <p:extLst>
      <p:ext uri="{BB962C8B-B14F-4D97-AF65-F5344CB8AC3E}">
        <p14:creationId xmlns:p14="http://schemas.microsoft.com/office/powerpoint/2010/main" val="2315465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smtClean="0"/>
              <a:pPr>
                <a:defRPr/>
              </a:pPr>
              <a:t>15</a:t>
            </a:fld>
            <a:endParaRPr lang="en-GB"/>
          </a:p>
        </p:txBody>
      </p:sp>
    </p:spTree>
    <p:extLst>
      <p:ext uri="{BB962C8B-B14F-4D97-AF65-F5344CB8AC3E}">
        <p14:creationId xmlns:p14="http://schemas.microsoft.com/office/powerpoint/2010/main" val="1545234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51204"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AE61B65-462A-44AB-8009-CF79B34B9390}" type="slidenum">
              <a:rPr lang="en-GB">
                <a:solidFill>
                  <a:srgbClr val="000000"/>
                </a:solidFill>
              </a:rPr>
              <a:pPr eaLnBrk="1" hangingPunct="1"/>
              <a:t>17</a:t>
            </a:fld>
            <a:endParaRPr lang="en-GB">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baseline="0" dirty="0"/>
          </a:p>
          <a:p>
            <a:pPr>
              <a:spcBef>
                <a:spcPct val="0"/>
              </a:spcBef>
            </a:pPr>
            <a:r>
              <a:rPr lang="en-GB" baseline="0" dirty="0"/>
              <a:t>Consensus on shared values is also important </a:t>
            </a:r>
          </a:p>
          <a:p>
            <a:pPr>
              <a:spcBef>
                <a:spcPct val="0"/>
              </a:spcBef>
            </a:pPr>
            <a:endParaRPr lang="en-GB" baseline="0" dirty="0"/>
          </a:p>
          <a:p>
            <a:pPr>
              <a:spcBef>
                <a:spcPct val="0"/>
              </a:spcBef>
            </a:pPr>
            <a:r>
              <a:rPr lang="en-GB" baseline="0" dirty="0"/>
              <a:t>Looked at transformational leadership – people who try to change the underlying values and beliefs of people and organisations – is this ethical?  </a:t>
            </a:r>
          </a:p>
          <a:p>
            <a:pPr>
              <a:spcBef>
                <a:spcPct val="0"/>
              </a:spcBef>
            </a:pPr>
            <a:endParaRPr lang="en-GB" baseline="0" dirty="0"/>
          </a:p>
          <a:p>
            <a:pPr>
              <a:spcBef>
                <a:spcPct val="0"/>
              </a:spcBef>
            </a:pPr>
            <a:r>
              <a:rPr lang="en-GB" baseline="0" dirty="0"/>
              <a:t>They are responsible for success/failure – large scale change needed sometimes </a:t>
            </a:r>
          </a:p>
          <a:p>
            <a:pPr>
              <a:spcBef>
                <a:spcPct val="0"/>
              </a:spcBef>
            </a:pPr>
            <a:endParaRPr lang="en-GB" baseline="0" dirty="0"/>
          </a:p>
          <a:p>
            <a:pPr>
              <a:spcBef>
                <a:spcPct val="0"/>
              </a:spcBef>
            </a:pPr>
            <a:r>
              <a:rPr lang="en-GB" baseline="0" dirty="0"/>
              <a:t>Is it black/white?  Leaders of companies set ethical standards by their own behaviour</a:t>
            </a:r>
            <a:endParaRPr lang="en-GB" dirty="0"/>
          </a:p>
        </p:txBody>
      </p:sp>
      <p:sp>
        <p:nvSpPr>
          <p:cNvPr id="5222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C11ED6E-F043-4E47-B0EA-74DB8B50834E}" type="slidenum">
              <a:rPr lang="en-GB">
                <a:solidFill>
                  <a:srgbClr val="000000"/>
                </a:solidFill>
              </a:rPr>
              <a:pPr eaLnBrk="1" hangingPunct="1"/>
              <a:t>18</a:t>
            </a:fld>
            <a:endParaRPr lang="en-GB">
              <a:solidFill>
                <a:srgbClr val="000000"/>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5325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539EB73E-1D38-45E1-9399-925A226AB04B}" type="slidenum">
              <a:rPr lang="en-GB">
                <a:solidFill>
                  <a:srgbClr val="000000"/>
                </a:solidFill>
              </a:rPr>
              <a:pPr eaLnBrk="1" hangingPunct="1"/>
              <a:t>19</a:t>
            </a:fld>
            <a:endParaRPr lang="en-GB">
              <a:solidFill>
                <a:srgbClr val="000000"/>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baseline="0" dirty="0"/>
          </a:p>
          <a:p>
            <a:pPr>
              <a:spcBef>
                <a:spcPct val="0"/>
              </a:spcBef>
            </a:pPr>
            <a:r>
              <a:rPr lang="en-GB" baseline="0" dirty="0"/>
              <a:t>So rhetoric or action?  Do people get it?  </a:t>
            </a:r>
          </a:p>
          <a:p>
            <a:pPr>
              <a:spcBef>
                <a:spcPct val="0"/>
              </a:spcBef>
            </a:pPr>
            <a:endParaRPr lang="en-GB" baseline="0" dirty="0"/>
          </a:p>
          <a:p>
            <a:pPr>
              <a:spcBef>
                <a:spcPct val="0"/>
              </a:spcBef>
            </a:pPr>
            <a:r>
              <a:rPr lang="en-GB" baseline="0" dirty="0"/>
              <a:t> </a:t>
            </a:r>
            <a:endParaRPr lang="en-GB" dirty="0"/>
          </a:p>
        </p:txBody>
      </p:sp>
      <p:sp>
        <p:nvSpPr>
          <p:cNvPr id="54276"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03D743A-B0AA-4A07-B220-3F9B33054C1F}" type="slidenum">
              <a:rPr lang="en-GB">
                <a:solidFill>
                  <a:srgbClr val="000000"/>
                </a:solidFill>
              </a:rPr>
              <a:pPr eaLnBrk="1" hangingPunct="1"/>
              <a:t>22</a:t>
            </a:fld>
            <a:endParaRPr lang="en-GB">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55300"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7D8F4E35-BE07-446F-997A-3ED9D537A9D6}" type="slidenum">
              <a:rPr lang="en-GB">
                <a:solidFill>
                  <a:srgbClr val="000000"/>
                </a:solidFill>
              </a:rPr>
              <a:pPr eaLnBrk="1" hangingPunct="1"/>
              <a:t>23</a:t>
            </a:fld>
            <a:endParaRPr lang="en-GB">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56324"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A45274B3-3920-46C2-81C1-2988B7BA22A7}" type="slidenum">
              <a:rPr lang="en-GB">
                <a:solidFill>
                  <a:srgbClr val="000000"/>
                </a:solidFill>
              </a:rPr>
              <a:pPr eaLnBrk="1" hangingPunct="1"/>
              <a:t>24</a:t>
            </a:fld>
            <a:endParaRPr lang="en-GB">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spcBef>
                <a:spcPct val="0"/>
              </a:spcBef>
              <a:buFontTx/>
              <a:buNone/>
            </a:pPr>
            <a:endParaRPr lang="en-GB" dirty="0"/>
          </a:p>
        </p:txBody>
      </p:sp>
      <p:sp>
        <p:nvSpPr>
          <p:cNvPr id="5734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F8F48B6-06BF-4007-BA04-237E3D5D7C69}" type="slidenum">
              <a:rPr lang="en-GB">
                <a:solidFill>
                  <a:srgbClr val="000000"/>
                </a:solidFill>
              </a:rPr>
              <a:pPr eaLnBrk="1" hangingPunct="1"/>
              <a:t>26</a:t>
            </a:fld>
            <a:endParaRPr lang="en-GB">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spcBef>
                <a:spcPct val="0"/>
              </a:spcBef>
              <a:buFontTx/>
              <a:buNone/>
            </a:pPr>
            <a:endParaRPr lang="en-GB" dirty="0"/>
          </a:p>
        </p:txBody>
      </p:sp>
      <p:sp>
        <p:nvSpPr>
          <p:cNvPr id="5837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8FA7A0F-7DC7-48F9-B53E-57BB7A5F8AC3}" type="slidenum">
              <a:rPr lang="en-GB">
                <a:solidFill>
                  <a:srgbClr val="000000"/>
                </a:solidFill>
              </a:rPr>
              <a:pPr eaLnBrk="1" hangingPunct="1"/>
              <a:t>27</a:t>
            </a:fld>
            <a:endParaRPr lang="en-GB">
              <a:solidFill>
                <a:srgbClr val="000000"/>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Tx/>
              <a:buChar char="-"/>
            </a:pPr>
            <a:endParaRPr lang="en-GB" dirty="0"/>
          </a:p>
        </p:txBody>
      </p:sp>
      <p:sp>
        <p:nvSpPr>
          <p:cNvPr id="59396"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A028F4B-4A23-41A7-9C27-D6319F7FC6D1}" type="slidenum">
              <a:rPr lang="en-GB">
                <a:solidFill>
                  <a:srgbClr val="000000"/>
                </a:solidFill>
              </a:rPr>
              <a:pPr eaLnBrk="1" hangingPunct="1"/>
              <a:t>28</a:t>
            </a:fld>
            <a:endParaRPr lang="en-GB">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Tx/>
              <a:buChar char="-"/>
            </a:pPr>
            <a:endParaRPr lang="en-GB" dirty="0"/>
          </a:p>
        </p:txBody>
      </p:sp>
      <p:sp>
        <p:nvSpPr>
          <p:cNvPr id="59396"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A028F4B-4A23-41A7-9C27-D6319F7FC6D1}" type="slidenum">
              <a:rPr lang="en-GB">
                <a:solidFill>
                  <a:srgbClr val="000000"/>
                </a:solidFill>
              </a:rPr>
              <a:pPr eaLnBrk="1" hangingPunct="1"/>
              <a:t>29</a:t>
            </a:fld>
            <a:endParaRPr lang="en-GB">
              <a:solidFill>
                <a:srgbClr val="000000"/>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60420"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A77A76C0-76C5-4365-966A-EE368F46EB91}" type="slidenum">
              <a:rPr lang="en-GB">
                <a:solidFill>
                  <a:srgbClr val="000000"/>
                </a:solidFill>
              </a:rPr>
              <a:pPr eaLnBrk="1" hangingPunct="1"/>
              <a:t>31</a:t>
            </a:fld>
            <a:endParaRPr lang="en-GB">
              <a:solidFill>
                <a:srgbClr val="000000"/>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spcBef>
                <a:spcPct val="0"/>
              </a:spcBef>
              <a:buFontTx/>
              <a:buNone/>
            </a:pPr>
            <a:endParaRPr lang="en-GB" dirty="0"/>
          </a:p>
        </p:txBody>
      </p:sp>
      <p:sp>
        <p:nvSpPr>
          <p:cNvPr id="6246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7A76F5E2-E784-4B12-8581-39CB73EAD3F9}" type="slidenum">
              <a:rPr lang="en-GB">
                <a:solidFill>
                  <a:srgbClr val="000000"/>
                </a:solidFill>
              </a:rPr>
              <a:pPr eaLnBrk="1" hangingPunct="1"/>
              <a:t>32</a:t>
            </a:fld>
            <a:endParaRPr lang="en-GB">
              <a:solidFill>
                <a:srgbClr val="000000"/>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61444"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83926378-AE92-41BD-8A5F-BA4B97E15818}" type="slidenum">
              <a:rPr lang="en-GB">
                <a:solidFill>
                  <a:srgbClr val="000000"/>
                </a:solidFill>
              </a:rPr>
              <a:pPr eaLnBrk="1" hangingPunct="1"/>
              <a:t>33</a:t>
            </a:fld>
            <a:endParaRPr lang="en-GB">
              <a:solidFill>
                <a:srgbClr val="000000"/>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spcBef>
                <a:spcPct val="0"/>
              </a:spcBef>
              <a:buFontTx/>
              <a:buNone/>
            </a:pPr>
            <a:endParaRPr lang="en-GB" dirty="0"/>
          </a:p>
        </p:txBody>
      </p:sp>
      <p:sp>
        <p:nvSpPr>
          <p:cNvPr id="6349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94264C2-F3E1-472F-BAA9-27A47D6B1801}" type="slidenum">
              <a:rPr lang="en-GB">
                <a:solidFill>
                  <a:srgbClr val="000000"/>
                </a:solidFill>
              </a:rPr>
              <a:pPr eaLnBrk="1" hangingPunct="1"/>
              <a:t>38</a:t>
            </a:fld>
            <a:endParaRPr lang="en-GB">
              <a:solidFill>
                <a:srgbClr val="000000"/>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64516"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00DE08EC-27BD-4719-9DBD-13252B77BA08}" type="slidenum">
              <a:rPr lang="en-GB">
                <a:solidFill>
                  <a:srgbClr val="000000"/>
                </a:solidFill>
              </a:rPr>
              <a:pPr eaLnBrk="1" hangingPunct="1"/>
              <a:t>39</a:t>
            </a:fld>
            <a:endParaRPr lang="en-GB">
              <a:solidFill>
                <a:srgbClr val="000000"/>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88DAE27-FE1A-4072-A823-B5EAB8F3731A}" type="slidenum">
              <a:rPr lang="en-GB">
                <a:solidFill>
                  <a:prstClr val="black"/>
                </a:solidFill>
              </a:rPr>
              <a:pPr>
                <a:defRPr/>
              </a:pPr>
              <a:t>40</a:t>
            </a:fld>
            <a:endParaRPr lang="en-GB">
              <a:solidFill>
                <a:prstClr val="black"/>
              </a:solidFill>
            </a:endParaRPr>
          </a:p>
        </p:txBody>
      </p:sp>
    </p:spTree>
    <p:extLst>
      <p:ext uri="{BB962C8B-B14F-4D97-AF65-F5344CB8AC3E}">
        <p14:creationId xmlns:p14="http://schemas.microsoft.com/office/powerpoint/2010/main" val="23154653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65540"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E6FFCB6-528C-4118-A4CC-8DFCCD3CEF7D}" type="slidenum">
              <a:rPr lang="en-GB">
                <a:solidFill>
                  <a:srgbClr val="000000"/>
                </a:solidFill>
              </a:rPr>
              <a:pPr eaLnBrk="1" hangingPunct="1"/>
              <a:t>41</a:t>
            </a:fld>
            <a:endParaRPr lang="en-GB">
              <a:solidFill>
                <a:srgbClr val="000000"/>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dirty="0"/>
          </a:p>
        </p:txBody>
      </p:sp>
      <p:sp>
        <p:nvSpPr>
          <p:cNvPr id="66564"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E7409B3-3FBB-4E42-B1A0-1DEC7E74D25F}" type="slidenum">
              <a:rPr lang="en-GB">
                <a:solidFill>
                  <a:srgbClr val="000000"/>
                </a:solidFill>
              </a:rPr>
              <a:pPr eaLnBrk="1" hangingPunct="1"/>
              <a:t>42</a:t>
            </a:fld>
            <a:endParaRPr lang="en-GB">
              <a:solidFill>
                <a:srgbClr val="000000"/>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FDADA57-9023-43F1-A3CF-2B42FD2437CF}" type="slidenum">
              <a:rPr lang="en-GB" smtClean="0">
                <a:solidFill>
                  <a:prstClr val="black"/>
                </a:solidFill>
              </a:rPr>
              <a:pPr/>
              <a:t>44</a:t>
            </a:fld>
            <a:endParaRPr lang="en-GB">
              <a:solidFill>
                <a:prstClr val="black"/>
              </a:solidFill>
            </a:endParaRPr>
          </a:p>
        </p:txBody>
      </p:sp>
    </p:spTree>
    <p:extLst>
      <p:ext uri="{BB962C8B-B14F-4D97-AF65-F5344CB8AC3E}">
        <p14:creationId xmlns:p14="http://schemas.microsoft.com/office/powerpoint/2010/main" val="2864018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5/13/2022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programmes/p03l8rv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programmes/p03gj1w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youtube.com/watch?feature=player_embedded&amp;v=6cLjdqI_1KA" TargetMode="External"/><Relationship Id="rId1" Type="http://schemas.openxmlformats.org/officeDocument/2006/relationships/slideLayout" Target="../slideLayouts/slideLayout7.xml"/><Relationship Id="rId4" Type="http://schemas.openxmlformats.org/officeDocument/2006/relationships/hyperlink" Target="http://youtu.be/3MSL2WUGYuo"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36.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4AE7885-CE0A-4458-AB53-9AF2E0891E77}"/>
              </a:ext>
            </a:extLst>
          </p:cNvPr>
          <p:cNvSpPr txBox="1"/>
          <p:nvPr/>
        </p:nvSpPr>
        <p:spPr>
          <a:xfrm>
            <a:off x="6729999" y="3500148"/>
            <a:ext cx="6096000"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Corporate Social Responsibility </a:t>
            </a:r>
          </a:p>
          <a:p>
            <a:r>
              <a:rPr lang="en-GB" sz="2800">
                <a:latin typeface="Arial" panose="020B0604020202020204" pitchFamily="34" charset="0"/>
                <a:cs typeface="Arial" panose="020B0604020202020204" pitchFamily="34" charset="0"/>
              </a:rPr>
              <a:t>And Ethics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5788809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Objectives</a:t>
            </a:r>
          </a:p>
        </p:txBody>
      </p:sp>
      <p:sp>
        <p:nvSpPr>
          <p:cNvPr id="3" name="Content Placeholder 2"/>
          <p:cNvSpPr>
            <a:spLocks noGrp="1"/>
          </p:cNvSpPr>
          <p:nvPr>
            <p:ph idx="1"/>
          </p:nvPr>
        </p:nvSpPr>
        <p:spPr>
          <a:xfrm>
            <a:off x="5231958" y="605896"/>
            <a:ext cx="5923721" cy="5646208"/>
          </a:xfrm>
        </p:spPr>
        <p:txBody>
          <a:bodyPr anchor="ctr">
            <a:noAutofit/>
          </a:bodyPr>
          <a:lstStyle/>
          <a:p>
            <a:pPr marL="514350" indent="-514350">
              <a:lnSpc>
                <a:spcPct val="100000"/>
              </a:lnSpc>
              <a:buFont typeface="+mj-lt"/>
              <a:buAutoNum type="arabicPeriod"/>
            </a:pPr>
            <a:endParaRPr lang="en-GB" sz="1700" dirty="0">
              <a:latin typeface="Arial" panose="020B0604020202020204" pitchFamily="34" charset="0"/>
              <a:cs typeface="Arial" panose="020B0604020202020204" pitchFamily="34" charset="0"/>
            </a:endParaRPr>
          </a:p>
          <a:p>
            <a:pPr marL="914400" indent="-914400">
              <a:lnSpc>
                <a:spcPct val="100000"/>
              </a:lnSpc>
              <a:buAutoNum type="arabicPeriod"/>
            </a:pPr>
            <a:r>
              <a:rPr lang="en-GB" sz="1700" dirty="0">
                <a:latin typeface="Arial" panose="020B0604020202020204" pitchFamily="34" charset="0"/>
                <a:cs typeface="Arial" panose="020B0604020202020204" pitchFamily="34" charset="0"/>
              </a:rPr>
              <a:t>To review the importance of corporate social responsibilities and business ethics for the management of work organisations </a:t>
            </a:r>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12236625" y="-738186"/>
            <a:ext cx="484012" cy="377914"/>
          </a:xfrm>
          <a:prstGeom prst="rect">
            <a:avLst/>
          </a:prstGeom>
          <a:noFill/>
        </p:spPr>
      </p:pic>
    </p:spTree>
    <p:extLst>
      <p:ext uri="{BB962C8B-B14F-4D97-AF65-F5344CB8AC3E}">
        <p14:creationId xmlns:p14="http://schemas.microsoft.com/office/powerpoint/2010/main" val="2863506634"/>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Corporate Social Responsibility: Just a PR Tool?</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a:latin typeface="Arial" panose="020B0604020202020204" pitchFamily="34" charset="0"/>
                <a:cs typeface="Arial" panose="020B0604020202020204" pitchFamily="34" charset="0"/>
                <a:hlinkClick r:id="rId3"/>
              </a:rPr>
              <a:t>http://www.bbc.co.uk/programmes/p03l8rv6</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Corporate Social Responsibility (CSR) is the idea that businesses have more responsibility to the world than just delivering to their shareholders. </a:t>
            </a:r>
          </a:p>
        </p:txBody>
      </p:sp>
    </p:spTree>
    <p:extLst>
      <p:ext uri="{BB962C8B-B14F-4D97-AF65-F5344CB8AC3E}">
        <p14:creationId xmlns:p14="http://schemas.microsoft.com/office/powerpoint/2010/main" val="3090043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Pyramid of CSR</a:t>
            </a:r>
            <a:endParaRPr lang="en-GB" dirty="0"/>
          </a:p>
        </p:txBody>
      </p:sp>
      <p:pic>
        <p:nvPicPr>
          <p:cNvPr id="7" name="Content Placeholder 6"/>
          <p:cNvPicPr>
            <a:picLocks noGrp="1" noChangeAspect="1"/>
          </p:cNvPicPr>
          <p:nvPr>
            <p:ph idx="1"/>
          </p:nvPr>
        </p:nvPicPr>
        <p:blipFill>
          <a:blip r:embed="rId3"/>
          <a:srcRect l="740" r="740"/>
          <a:stretch>
            <a:fillRect/>
          </a:stretch>
        </p:blipFill>
        <p:spPr/>
      </p:pic>
    </p:spTree>
    <p:extLst>
      <p:ext uri="{BB962C8B-B14F-4D97-AF65-F5344CB8AC3E}">
        <p14:creationId xmlns:p14="http://schemas.microsoft.com/office/powerpoint/2010/main" val="370196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31912937"/>
              </p:ext>
            </p:extLst>
          </p:nvPr>
        </p:nvGraphicFramePr>
        <p:xfrm>
          <a:off x="2222500" y="1873053"/>
          <a:ext cx="7746999" cy="4553712"/>
        </p:xfrm>
        <a:graphic>
          <a:graphicData uri="http://schemas.openxmlformats.org/drawingml/2006/table">
            <a:tbl>
              <a:tblPr firstRow="1" bandRow="1">
                <a:tableStyleId>{5C22544A-7EE6-4342-B048-85BDC9FD1C3A}</a:tableStyleId>
              </a:tblPr>
              <a:tblGrid>
                <a:gridCol w="2582333">
                  <a:extLst>
                    <a:ext uri="{9D8B030D-6E8A-4147-A177-3AD203B41FA5}">
                      <a16:colId xmlns:a16="http://schemas.microsoft.com/office/drawing/2014/main" val="20000"/>
                    </a:ext>
                  </a:extLst>
                </a:gridCol>
                <a:gridCol w="2582333">
                  <a:extLst>
                    <a:ext uri="{9D8B030D-6E8A-4147-A177-3AD203B41FA5}">
                      <a16:colId xmlns:a16="http://schemas.microsoft.com/office/drawing/2014/main" val="20001"/>
                    </a:ext>
                  </a:extLst>
                </a:gridCol>
                <a:gridCol w="2582333">
                  <a:extLst>
                    <a:ext uri="{9D8B030D-6E8A-4147-A177-3AD203B41FA5}">
                      <a16:colId xmlns:a16="http://schemas.microsoft.com/office/drawing/2014/main" val="20002"/>
                    </a:ext>
                  </a:extLst>
                </a:gridCol>
              </a:tblGrid>
              <a:tr h="370840">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dirty="0">
                          <a:ln>
                            <a:noFill/>
                          </a:ln>
                          <a:solidFill>
                            <a:schemeClr val="tx1"/>
                          </a:solidFill>
                          <a:effectLst/>
                          <a:latin typeface="Garamond" pitchFamily="18" charset="0"/>
                        </a:rPr>
                        <a:t>Responsibility</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dirty="0">
                          <a:ln>
                            <a:noFill/>
                          </a:ln>
                          <a:solidFill>
                            <a:schemeClr val="tx1"/>
                          </a:solidFill>
                          <a:effectLst/>
                          <a:latin typeface="Garamond" pitchFamily="18" charset="0"/>
                        </a:rPr>
                        <a:t>Societal Expectation</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dirty="0">
                          <a:ln>
                            <a:noFill/>
                          </a:ln>
                          <a:solidFill>
                            <a:schemeClr val="tx1"/>
                          </a:solidFill>
                          <a:effectLst/>
                          <a:latin typeface="Garamond" pitchFamily="18" charset="0"/>
                        </a:rPr>
                        <a:t>Examples</a:t>
                      </a:r>
                    </a:p>
                  </a:txBody>
                  <a:tcPr marL="86078" marR="86078" horzOverflow="overflow"/>
                </a:tc>
                <a:extLst>
                  <a:ext uri="{0D108BD9-81ED-4DB2-BD59-A6C34878D82A}">
                    <a16:rowId xmlns:a16="http://schemas.microsoft.com/office/drawing/2014/main" val="10000"/>
                  </a:ext>
                </a:extLst>
              </a:tr>
              <a:tr h="370840">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dirty="0">
                          <a:ln>
                            <a:noFill/>
                          </a:ln>
                          <a:solidFill>
                            <a:schemeClr val="tx1"/>
                          </a:solidFill>
                          <a:effectLst/>
                          <a:latin typeface="Garamond" pitchFamily="18" charset="0"/>
                        </a:rPr>
                        <a:t>Economic</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Required</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Be profitable.  Maximize sales, minimize costs, etc.</a:t>
                      </a:r>
                    </a:p>
                  </a:txBody>
                  <a:tcPr marL="86078" marR="86078" horzOverflow="overflow"/>
                </a:tc>
                <a:extLst>
                  <a:ext uri="{0D108BD9-81ED-4DB2-BD59-A6C34878D82A}">
                    <a16:rowId xmlns:a16="http://schemas.microsoft.com/office/drawing/2014/main" val="10001"/>
                  </a:ext>
                </a:extLst>
              </a:tr>
              <a:tr h="370840">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a:ln>
                            <a:noFill/>
                          </a:ln>
                          <a:solidFill>
                            <a:schemeClr val="tx1"/>
                          </a:solidFill>
                          <a:effectLst/>
                          <a:latin typeface="Garamond" pitchFamily="18" charset="0"/>
                        </a:rPr>
                        <a:t>Legal</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Required</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Obey laws and regulations.</a:t>
                      </a:r>
                    </a:p>
                  </a:txBody>
                  <a:tcPr marL="86078" marR="86078" horzOverflow="overflow"/>
                </a:tc>
                <a:extLst>
                  <a:ext uri="{0D108BD9-81ED-4DB2-BD59-A6C34878D82A}">
                    <a16:rowId xmlns:a16="http://schemas.microsoft.com/office/drawing/2014/main" val="10002"/>
                  </a:ext>
                </a:extLst>
              </a:tr>
              <a:tr h="370840">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a:ln>
                            <a:noFill/>
                          </a:ln>
                          <a:solidFill>
                            <a:schemeClr val="tx1"/>
                          </a:solidFill>
                          <a:effectLst/>
                          <a:latin typeface="Garamond" pitchFamily="18" charset="0"/>
                        </a:rPr>
                        <a:t>Ethical</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Expected</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Do what is right, fair and just.</a:t>
                      </a:r>
                    </a:p>
                  </a:txBody>
                  <a:tcPr marL="86078" marR="86078" horzOverflow="overflow"/>
                </a:tc>
                <a:extLst>
                  <a:ext uri="{0D108BD9-81ED-4DB2-BD59-A6C34878D82A}">
                    <a16:rowId xmlns:a16="http://schemas.microsoft.com/office/drawing/2014/main" val="10003"/>
                  </a:ext>
                </a:extLst>
              </a:tr>
              <a:tr h="370840">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a:ln>
                            <a:noFill/>
                          </a:ln>
                          <a:solidFill>
                            <a:schemeClr val="tx1"/>
                          </a:solidFill>
                          <a:effectLst/>
                          <a:latin typeface="Garamond" pitchFamily="18" charset="0"/>
                        </a:rPr>
                        <a:t>Discretionary</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1" i="0" u="none" strike="noStrike" cap="none" normalizeH="0" baseline="0">
                          <a:ln>
                            <a:noFill/>
                          </a:ln>
                          <a:solidFill>
                            <a:schemeClr val="tx1"/>
                          </a:solidFill>
                          <a:effectLst/>
                          <a:latin typeface="Garamond" pitchFamily="18" charset="0"/>
                        </a:rPr>
                        <a:t>(Philanthropic)</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Desired/</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Expected</a:t>
                      </a:r>
                    </a:p>
                  </a:txBody>
                  <a:tcPr marL="86078" marR="86078" horzOverflow="overflow"/>
                </a:tc>
                <a:tc>
                  <a:txBody>
                    <a:bodyPr/>
                    <a:lstStyle>
                      <a:lvl1pPr>
                        <a:spcBef>
                          <a:spcPct val="20000"/>
                        </a:spcBef>
                        <a:buSzPct val="100000"/>
                        <a:defRPr sz="2800">
                          <a:solidFill>
                            <a:schemeClr val="tx1"/>
                          </a:solidFill>
                          <a:latin typeface="Garamond" pitchFamily="18" charset="0"/>
                        </a:defRPr>
                      </a:lvl1pPr>
                      <a:lvl2pPr>
                        <a:spcBef>
                          <a:spcPct val="20000"/>
                        </a:spcBef>
                        <a:buSzPct val="100000"/>
                        <a:defRPr sz="2400">
                          <a:solidFill>
                            <a:schemeClr val="tx1"/>
                          </a:solidFill>
                          <a:latin typeface="Garamond" pitchFamily="18" charset="0"/>
                        </a:defRPr>
                      </a:lvl2pPr>
                      <a:lvl3pPr>
                        <a:spcBef>
                          <a:spcPct val="20000"/>
                        </a:spcBef>
                        <a:buSzPct val="100000"/>
                        <a:defRPr sz="2000">
                          <a:solidFill>
                            <a:schemeClr val="tx1"/>
                          </a:solidFill>
                          <a:latin typeface="Garamond" pitchFamily="18" charset="0"/>
                        </a:defRPr>
                      </a:lvl3pPr>
                      <a:lvl4pPr>
                        <a:spcBef>
                          <a:spcPct val="20000"/>
                        </a:spcBef>
                        <a:buSzPct val="100000"/>
                        <a:defRPr>
                          <a:solidFill>
                            <a:schemeClr val="tx1"/>
                          </a:solidFill>
                          <a:latin typeface="Garamond" pitchFamily="18" charset="0"/>
                        </a:defRPr>
                      </a:lvl4pPr>
                      <a:lvl5pPr>
                        <a:spcBef>
                          <a:spcPct val="20000"/>
                        </a:spcBef>
                        <a:buSzPct val="100000"/>
                        <a:defRPr>
                          <a:solidFill>
                            <a:schemeClr val="tx1"/>
                          </a:solidFill>
                          <a:latin typeface="Garamond" pitchFamily="18" charset="0"/>
                        </a:defRPr>
                      </a:lvl5pPr>
                      <a:lvl6pPr eaLnBrk="0" fontAlgn="base" hangingPunct="0">
                        <a:spcBef>
                          <a:spcPct val="20000"/>
                        </a:spcBef>
                        <a:spcAft>
                          <a:spcPct val="0"/>
                        </a:spcAft>
                        <a:buSzPct val="100000"/>
                        <a:defRPr>
                          <a:solidFill>
                            <a:schemeClr val="tx1"/>
                          </a:solidFill>
                          <a:latin typeface="Garamond" pitchFamily="18" charset="0"/>
                        </a:defRPr>
                      </a:lvl6pPr>
                      <a:lvl7pPr eaLnBrk="0" fontAlgn="base" hangingPunct="0">
                        <a:spcBef>
                          <a:spcPct val="20000"/>
                        </a:spcBef>
                        <a:spcAft>
                          <a:spcPct val="0"/>
                        </a:spcAft>
                        <a:buSzPct val="100000"/>
                        <a:defRPr>
                          <a:solidFill>
                            <a:schemeClr val="tx1"/>
                          </a:solidFill>
                          <a:latin typeface="Garamond" pitchFamily="18" charset="0"/>
                        </a:defRPr>
                      </a:lvl7pPr>
                      <a:lvl8pPr eaLnBrk="0" fontAlgn="base" hangingPunct="0">
                        <a:spcBef>
                          <a:spcPct val="20000"/>
                        </a:spcBef>
                        <a:spcAft>
                          <a:spcPct val="0"/>
                        </a:spcAft>
                        <a:buSzPct val="100000"/>
                        <a:defRPr>
                          <a:solidFill>
                            <a:schemeClr val="tx1"/>
                          </a:solidFill>
                          <a:latin typeface="Garamond" pitchFamily="18" charset="0"/>
                        </a:defRPr>
                      </a:lvl8pPr>
                      <a:lvl9pPr eaLnBrk="0" fontAlgn="base" hangingPunct="0">
                        <a:spcBef>
                          <a:spcPct val="20000"/>
                        </a:spcBef>
                        <a:spcAft>
                          <a:spcPct val="0"/>
                        </a:spcAft>
                        <a:buSzPct val="100000"/>
                        <a:defRPr>
                          <a:solidFill>
                            <a:schemeClr val="tx1"/>
                          </a:solidFill>
                          <a:latin typeface="Garamond" pitchFamily="18" charset="0"/>
                        </a:defRPr>
                      </a:lvl9p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US" altLang="en-US" sz="2400" b="0" i="0" u="none" strike="noStrike" cap="none" normalizeH="0" baseline="0" dirty="0">
                          <a:ln>
                            <a:noFill/>
                          </a:ln>
                          <a:solidFill>
                            <a:schemeClr val="tx1"/>
                          </a:solidFill>
                          <a:effectLst/>
                          <a:latin typeface="Garamond" pitchFamily="18" charset="0"/>
                        </a:rPr>
                        <a:t>Be a good corporate citizen.</a:t>
                      </a:r>
                    </a:p>
                  </a:txBody>
                  <a:tcPr marL="86078" marR="86078" horzOverflow="overflow"/>
                </a:tc>
                <a:extLst>
                  <a:ext uri="{0D108BD9-81ED-4DB2-BD59-A6C34878D82A}">
                    <a16:rowId xmlns:a16="http://schemas.microsoft.com/office/drawing/2014/main" val="10004"/>
                  </a:ext>
                </a:extLst>
              </a:tr>
            </a:tbl>
          </a:graphicData>
        </a:graphic>
      </p:graphicFrame>
      <p:sp>
        <p:nvSpPr>
          <p:cNvPr id="2" name="Title 1"/>
          <p:cNvSpPr>
            <a:spLocks noGrp="1"/>
          </p:cNvSpPr>
          <p:nvPr>
            <p:ph type="title"/>
          </p:nvPr>
        </p:nvSpPr>
        <p:spPr/>
        <p:txBody>
          <a:bodyPr>
            <a:noAutofit/>
          </a:bodyPr>
          <a:lstStyle/>
          <a:p>
            <a:pPr>
              <a:lnSpc>
                <a:spcPct val="90000"/>
              </a:lnSpc>
            </a:pPr>
            <a:r>
              <a:rPr lang="en-US" altLang="en-US" sz="2800" b="1" dirty="0"/>
              <a:t>Carroll’s Four Part Definition</a:t>
            </a:r>
            <a:br>
              <a:rPr lang="en-US" altLang="en-US" sz="2800" b="1" dirty="0"/>
            </a:br>
            <a:r>
              <a:rPr lang="en-US" altLang="en-US" sz="2800" b="1" dirty="0"/>
              <a:t>Understanding the Four Components</a:t>
            </a:r>
            <a:br>
              <a:rPr lang="en-US" altLang="en-US" sz="2800" dirty="0"/>
            </a:br>
            <a:endParaRPr lang="en-GB" sz="2800" dirty="0"/>
          </a:p>
        </p:txBody>
      </p:sp>
    </p:spTree>
    <p:extLst>
      <p:ext uri="{BB962C8B-B14F-4D97-AF65-F5344CB8AC3E}">
        <p14:creationId xmlns:p14="http://schemas.microsoft.com/office/powerpoint/2010/main" val="1091683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Tx/>
              <a:buNone/>
            </a:pPr>
            <a:r>
              <a:rPr lang="en-US" altLang="en-US" sz="4000" b="1" dirty="0"/>
              <a:t>CSR in Equation Form Is the Sum of:</a:t>
            </a:r>
          </a:p>
          <a:p>
            <a:pPr>
              <a:buFontTx/>
              <a:buNone/>
            </a:pPr>
            <a:r>
              <a:rPr lang="en-US" altLang="en-US" dirty="0"/>
              <a:t>Economic Responsibilities (</a:t>
            </a:r>
            <a:r>
              <a:rPr lang="en-US" altLang="en-US" i="1" dirty="0"/>
              <a:t>Make a profit)</a:t>
            </a:r>
            <a:endParaRPr lang="en-US" altLang="en-US" dirty="0"/>
          </a:p>
          <a:p>
            <a:pPr>
              <a:buFontTx/>
              <a:buNone/>
            </a:pPr>
            <a:r>
              <a:rPr lang="en-US" altLang="en-US" dirty="0"/>
              <a:t>Legal Responsibilities (</a:t>
            </a:r>
            <a:r>
              <a:rPr lang="en-US" altLang="en-US" i="1" dirty="0"/>
              <a:t>Obey the law</a:t>
            </a:r>
            <a:r>
              <a:rPr lang="en-US" altLang="en-US" dirty="0"/>
              <a:t>)</a:t>
            </a:r>
          </a:p>
          <a:p>
            <a:pPr>
              <a:buFontTx/>
              <a:buNone/>
            </a:pPr>
            <a:r>
              <a:rPr lang="en-US" altLang="en-US" dirty="0"/>
              <a:t>Ethical Responsibilities (</a:t>
            </a:r>
            <a:r>
              <a:rPr lang="en-US" altLang="en-US" i="1" dirty="0"/>
              <a:t>Be ethical)</a:t>
            </a:r>
            <a:endParaRPr lang="en-US" altLang="en-US" dirty="0"/>
          </a:p>
          <a:p>
            <a:pPr>
              <a:buFontTx/>
              <a:buNone/>
            </a:pPr>
            <a:r>
              <a:rPr lang="en-US" altLang="en-US" u="sng" dirty="0"/>
              <a:t>Philanthropic Responsibilities </a:t>
            </a:r>
            <a:r>
              <a:rPr lang="en-US" altLang="en-US" dirty="0"/>
              <a:t>(</a:t>
            </a:r>
            <a:r>
              <a:rPr lang="en-US" altLang="en-US" i="1" dirty="0"/>
              <a:t>Good corporate citizen</a:t>
            </a:r>
            <a:r>
              <a:rPr lang="en-US" altLang="en-US" dirty="0"/>
              <a:t>)</a:t>
            </a:r>
            <a:endParaRPr lang="en-US" altLang="en-US" u="sng" dirty="0"/>
          </a:p>
          <a:p>
            <a:pPr>
              <a:buFontTx/>
              <a:buNone/>
            </a:pPr>
            <a:r>
              <a:rPr lang="en-US" altLang="en-US" b="1" dirty="0"/>
              <a:t>CSR</a:t>
            </a:r>
          </a:p>
          <a:p>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2779486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b="1" dirty="0">
                <a:solidFill>
                  <a:srgbClr val="FFFFFF"/>
                </a:solidFill>
              </a:rPr>
              <a:t>Corporate Social Responsibility</a:t>
            </a:r>
            <a:endParaRPr lang="en-GB" sz="4400" dirty="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100000"/>
              </a:lnSpc>
            </a:pPr>
            <a:endParaRPr lang="en-GB" sz="2400">
              <a:hlinkClick r:id="rId3"/>
            </a:endParaRPr>
          </a:p>
          <a:p>
            <a:pPr>
              <a:lnSpc>
                <a:spcPct val="100000"/>
              </a:lnSpc>
            </a:pPr>
            <a:r>
              <a:rPr lang="en-GB" sz="2400" dirty="0">
                <a:latin typeface="Arial" panose="020B0604020202020204" pitchFamily="34" charset="0"/>
                <a:cs typeface="Arial" panose="020B0604020202020204" pitchFamily="34" charset="0"/>
              </a:rPr>
              <a:t>Are multi-nationals really cleaning up their act? </a:t>
            </a:r>
            <a:endParaRPr lang="en-GB" sz="2400">
              <a:latin typeface="Arial" panose="020B0604020202020204" pitchFamily="34" charset="0"/>
              <a:cs typeface="Arial" panose="020B0604020202020204" pitchFamily="34" charset="0"/>
            </a:endParaRPr>
          </a:p>
          <a:p>
            <a:pPr>
              <a:lnSpc>
                <a:spcPct val="100000"/>
              </a:lnSpc>
            </a:pPr>
            <a:r>
              <a:rPr lang="en-GB" sz="2400" dirty="0">
                <a:latin typeface="Arial" panose="020B0604020202020204" pitchFamily="34" charset="0"/>
                <a:cs typeface="Arial" panose="020B0604020202020204" pitchFamily="34" charset="0"/>
              </a:rPr>
              <a:t>What is corporate social responsibility? </a:t>
            </a:r>
            <a:endParaRPr lang="en-GB" sz="2400">
              <a:latin typeface="Arial" panose="020B0604020202020204" pitchFamily="34" charset="0"/>
              <a:cs typeface="Arial" panose="020B0604020202020204" pitchFamily="34" charset="0"/>
            </a:endParaRPr>
          </a:p>
          <a:p>
            <a:pPr>
              <a:lnSpc>
                <a:spcPct val="100000"/>
              </a:lnSpc>
            </a:pPr>
            <a:r>
              <a:rPr lang="en-GB" sz="2400" dirty="0">
                <a:latin typeface="Arial" panose="020B0604020202020204" pitchFamily="34" charset="0"/>
                <a:cs typeface="Arial" panose="020B0604020202020204" pitchFamily="34" charset="0"/>
              </a:rPr>
              <a:t>Is it just a marketing ploy?</a:t>
            </a:r>
            <a:endParaRPr lang="en-GB" sz="2400">
              <a:latin typeface="Arial" panose="020B0604020202020204" pitchFamily="34" charset="0"/>
              <a:cs typeface="Arial" panose="020B0604020202020204" pitchFamily="34" charset="0"/>
            </a:endParaRPr>
          </a:p>
          <a:p>
            <a:pPr>
              <a:lnSpc>
                <a:spcPct val="100000"/>
              </a:lnSpc>
            </a:pPr>
            <a:endParaRPr lang="en-GB" sz="2400">
              <a:latin typeface="Arial" panose="020B0604020202020204" pitchFamily="34" charset="0"/>
              <a:cs typeface="Arial" panose="020B0604020202020204" pitchFamily="34" charset="0"/>
              <a:hlinkClick r:id="rId3"/>
            </a:endParaRPr>
          </a:p>
          <a:p>
            <a:pPr>
              <a:lnSpc>
                <a:spcPct val="100000"/>
              </a:lnSpc>
            </a:pPr>
            <a:r>
              <a:rPr lang="en-GB" sz="2400" dirty="0">
                <a:latin typeface="Arial" panose="020B0604020202020204" pitchFamily="34" charset="0"/>
                <a:cs typeface="Arial" panose="020B0604020202020204" pitchFamily="34" charset="0"/>
                <a:hlinkClick r:id="rId3"/>
              </a:rPr>
              <a:t>http://www.bbc.co.uk/programmes/p03gj1wt</a:t>
            </a:r>
            <a:endParaRPr lang="en-GB" sz="2400">
              <a:latin typeface="Arial" panose="020B0604020202020204" pitchFamily="34" charset="0"/>
              <a:cs typeface="Arial" panose="020B0604020202020204" pitchFamily="34" charset="0"/>
            </a:endParaRPr>
          </a:p>
          <a:p>
            <a:pPr>
              <a:lnSpc>
                <a:spcPct val="100000"/>
              </a:lnSpc>
            </a:pPr>
            <a:endParaRPr lang="en-GB" sz="2400">
              <a:latin typeface="Arial" panose="020B0604020202020204" pitchFamily="34" charset="0"/>
              <a:cs typeface="Arial" panose="020B0604020202020204" pitchFamily="34" charset="0"/>
            </a:endParaRPr>
          </a:p>
          <a:p>
            <a:pPr>
              <a:lnSpc>
                <a:spcPct val="100000"/>
              </a:lnSpc>
            </a:pPr>
            <a:endParaRPr lang="en-GB" sz="2400">
              <a:latin typeface="Arial" panose="020B0604020202020204" pitchFamily="34" charset="0"/>
              <a:cs typeface="Arial" panose="020B0604020202020204" pitchFamily="34" charset="0"/>
            </a:endParaRPr>
          </a:p>
          <a:p>
            <a:pPr>
              <a:lnSpc>
                <a:spcPct val="100000"/>
              </a:lnSpc>
            </a:pPr>
            <a:r>
              <a:rPr lang="en-GB" sz="2400" dirty="0">
                <a:latin typeface="Arial" panose="020B0604020202020204" pitchFamily="34" charset="0"/>
                <a:cs typeface="Arial" panose="020B0604020202020204" pitchFamily="34" charset="0"/>
              </a:rPr>
              <a:t>Source:  BBC (2001)</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4610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2" name="Rectangle 2"/>
          <p:cNvSpPr>
            <a:spLocks noGrp="1" noChangeArrowheads="1"/>
          </p:cNvSpPr>
          <p:nvPr>
            <p:ph type="title" idx="4294967295"/>
          </p:nvPr>
        </p:nvSpPr>
        <p:spPr>
          <a:xfrm>
            <a:off x="492370" y="516836"/>
            <a:ext cx="3084844" cy="1961086"/>
          </a:xfrm>
        </p:spPr>
        <p:txBody>
          <a:bodyPr vert="horz" lIns="91440" tIns="45720" rIns="91440" bIns="45720" rtlCol="0" anchor="b">
            <a:normAutofit/>
          </a:bodyPr>
          <a:lstStyle/>
          <a:p>
            <a:br>
              <a:rPr lang="en-US" sz="3100" b="1">
                <a:solidFill>
                  <a:srgbClr val="FFFFFF"/>
                </a:solidFill>
              </a:rPr>
            </a:br>
            <a:r>
              <a:rPr lang="en-US" sz="3100" b="1">
                <a:solidFill>
                  <a:srgbClr val="FFFFFF"/>
                </a:solidFill>
              </a:rPr>
              <a:t>Why do engineers study corporate responsibility?</a:t>
            </a:r>
          </a:p>
        </p:txBody>
      </p:sp>
      <p:cxnSp>
        <p:nvCxnSpPr>
          <p:cNvPr id="81" name="Straight Connector 80">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363" name="Rectangle 3"/>
          <p:cNvSpPr>
            <a:spLocks noGrp="1" noChangeArrowheads="1"/>
          </p:cNvSpPr>
          <p:nvPr>
            <p:ph type="body" idx="4294967295"/>
          </p:nvPr>
        </p:nvSpPr>
        <p:spPr>
          <a:xfrm>
            <a:off x="571752" y="2799654"/>
            <a:ext cx="3005462" cy="3189665"/>
          </a:xfrm>
        </p:spPr>
        <p:txBody>
          <a:bodyPr vert="horz" lIns="0" tIns="45720" rIns="0" bIns="45720" rtlCol="0">
            <a:normAutofit/>
          </a:bodyPr>
          <a:lstStyle/>
          <a:p>
            <a:pPr marL="293688" indent="-293688">
              <a:lnSpc>
                <a:spcPct val="90000"/>
              </a:lnSpc>
            </a:pPr>
            <a:r>
              <a:rPr lang="en-US" sz="1300">
                <a:solidFill>
                  <a:srgbClr val="FFFFFF"/>
                </a:solidFill>
              </a:rPr>
              <a:t>Corporate practice affects wider society</a:t>
            </a:r>
          </a:p>
          <a:p>
            <a:pPr lvl="1">
              <a:lnSpc>
                <a:spcPct val="90000"/>
              </a:lnSpc>
            </a:pPr>
            <a:r>
              <a:rPr lang="en-US" sz="1300">
                <a:solidFill>
                  <a:srgbClr val="FFFFFF"/>
                </a:solidFill>
              </a:rPr>
              <a:t>corruption, pollution, ‘rewards for failure’, etc.</a:t>
            </a:r>
          </a:p>
          <a:p>
            <a:pPr marL="293688" indent="-293688">
              <a:lnSpc>
                <a:spcPct val="90000"/>
              </a:lnSpc>
            </a:pPr>
            <a:r>
              <a:rPr lang="en-US" sz="1300">
                <a:solidFill>
                  <a:srgbClr val="FFFFFF"/>
                </a:solidFill>
              </a:rPr>
              <a:t>Practice reflects assumptions about acceptability</a:t>
            </a:r>
          </a:p>
          <a:p>
            <a:pPr marL="293688" indent="-293688">
              <a:lnSpc>
                <a:spcPct val="90000"/>
              </a:lnSpc>
            </a:pPr>
            <a:r>
              <a:rPr lang="en-US" sz="1300">
                <a:solidFill>
                  <a:srgbClr val="FFFFFF"/>
                </a:solidFill>
              </a:rPr>
              <a:t>As expectations change, established practices add less value</a:t>
            </a:r>
          </a:p>
          <a:p>
            <a:pPr marL="293688" indent="-293688">
              <a:lnSpc>
                <a:spcPct val="90000"/>
              </a:lnSpc>
            </a:pPr>
            <a:r>
              <a:rPr lang="en-US" sz="1300">
                <a:solidFill>
                  <a:srgbClr val="FFFFFF"/>
                </a:solidFill>
              </a:rPr>
              <a:t>Managers face ethical AND commercial dilemmas</a:t>
            </a:r>
          </a:p>
          <a:p>
            <a:pPr marL="293688" indent="-293688">
              <a:lnSpc>
                <a:spcPct val="90000"/>
              </a:lnSpc>
            </a:pPr>
            <a:r>
              <a:rPr lang="en-US" sz="1300">
                <a:solidFill>
                  <a:srgbClr val="FFFFFF"/>
                </a:solidFill>
              </a:rPr>
              <a:t>Thinking critically means questioning assumptions, and considering contexts, alternatives and limitations</a:t>
            </a:r>
          </a:p>
        </p:txBody>
      </p:sp>
      <p:pic>
        <p:nvPicPr>
          <p:cNvPr id="2050" name="Picture 2" descr="C:\Documents and Settings\bus-ad1\Local Settings\Temporary Internet Files\Content.IE5\KCTXA56R\MP900449116[1].jpg"/>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42017" y="879719"/>
            <a:ext cx="6798082" cy="509856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111914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F1342-EC21-4A86-8AA1-33D6D7EE7F5D}"/>
              </a:ext>
            </a:extLst>
          </p:cNvPr>
          <p:cNvSpPr>
            <a:spLocks noGrp="1"/>
          </p:cNvSpPr>
          <p:nvPr>
            <p:ph type="title"/>
          </p:nvPr>
        </p:nvSpPr>
        <p:spPr/>
        <p:txBody>
          <a:bodyPr/>
          <a:lstStyle/>
          <a:p>
            <a:r>
              <a:rPr lang="en-GB" dirty="0"/>
              <a:t>What does ethics mean to you?</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EC3AEDAC-947C-4B0F-AA07-5B0A4F1ABC34}"/>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4" name="Content Placeholder 3">
                <a:extLst>
                  <a:ext uri="{FF2B5EF4-FFF2-40B4-BE49-F238E27FC236}">
                    <a16:creationId xmlns:a16="http://schemas.microsoft.com/office/drawing/2014/main" id="{EC3AEDAC-947C-4B0F-AA07-5B0A4F1ABC34}"/>
                  </a:ext>
                </a:extLst>
              </p:cNvPr>
              <p:cNvPicPr>
                <a:picLocks noGrp="1" noRot="1" noChangeAspect="1" noMove="1" noResize="1" noEditPoints="1" noAdjustHandles="1" noChangeArrowheads="1" noChangeShapeType="1"/>
              </p:cNvPicPr>
              <p:nvPr/>
            </p:nvPicPr>
            <p:blipFill>
              <a:blip r:embed="rId4"/>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846862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9634" name="Picture 2" descr="C:\Documents and Settings\bus-ad1\Local Settings\Temporary Internet Files\Content.IE5\R6GKA3P0\MC900441902[1].wmf"/>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45764" y="1472436"/>
            <a:ext cx="3294253" cy="3891336"/>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5315801" y="516835"/>
            <a:ext cx="5778919" cy="1666501"/>
          </a:xfrm>
        </p:spPr>
        <p:txBody>
          <a:bodyPr>
            <a:normAutofit/>
          </a:bodyPr>
          <a:lstStyle/>
          <a:p>
            <a:r>
              <a:rPr lang="en-GB" sz="4000" b="1">
                <a:solidFill>
                  <a:srgbClr val="FFFFFF"/>
                </a:solidFill>
              </a:rPr>
              <a:t>Ethical dilemmas –</a:t>
            </a:r>
            <a:br>
              <a:rPr lang="en-GB" sz="4000" b="1">
                <a:solidFill>
                  <a:srgbClr val="FFFFFF"/>
                </a:solidFill>
              </a:rPr>
            </a:br>
            <a:r>
              <a:rPr lang="en-GB" sz="4000" b="1">
                <a:solidFill>
                  <a:srgbClr val="FFFFFF"/>
                </a:solidFill>
              </a:rPr>
              <a:t>What would you do?</a:t>
            </a:r>
          </a:p>
        </p:txBody>
      </p:sp>
      <p:cxnSp>
        <p:nvCxnSpPr>
          <p:cNvPr id="75" name="Straight Connector 7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315802" y="2505069"/>
            <a:ext cx="5778919" cy="3383902"/>
          </a:xfrm>
        </p:spPr>
        <p:txBody>
          <a:bodyPr>
            <a:normAutofit/>
          </a:bodyPr>
          <a:lstStyle/>
          <a:p>
            <a:r>
              <a:rPr lang="en-GB" sz="1800">
                <a:solidFill>
                  <a:srgbClr val="FFFFFF"/>
                </a:solidFill>
              </a:rPr>
              <a:t>You believe that a parent has lied about their address to get a child into a local school.  Would you tell?</a:t>
            </a:r>
          </a:p>
          <a:p>
            <a:r>
              <a:rPr lang="en-GB" sz="1800">
                <a:solidFill>
                  <a:srgbClr val="FFFFFF"/>
                </a:solidFill>
              </a:rPr>
              <a:t>You see a golfer move their ball during a round – would you tell?</a:t>
            </a:r>
          </a:p>
          <a:p>
            <a:r>
              <a:rPr lang="en-GB" sz="1800">
                <a:solidFill>
                  <a:srgbClr val="FFFFFF"/>
                </a:solidFill>
              </a:rPr>
              <a:t>You see someone shoplifting in a store – would you tell? </a:t>
            </a:r>
          </a:p>
        </p:txBody>
      </p:sp>
    </p:spTree>
    <p:extLst>
      <p:ext uri="{BB962C8B-B14F-4D97-AF65-F5344CB8AC3E}">
        <p14:creationId xmlns:p14="http://schemas.microsoft.com/office/powerpoint/2010/main" val="236830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pPr marL="342900" indent="-342900">
              <a:spcBef>
                <a:spcPct val="20000"/>
              </a:spcBef>
            </a:pPr>
            <a:r>
              <a:rPr lang="en-GB" sz="4400" b="1" dirty="0">
                <a:solidFill>
                  <a:srgbClr val="FFFFFF"/>
                </a:solidFill>
                <a:ea typeface="+mn-ea"/>
                <a:cs typeface="+mn-cs"/>
              </a:rPr>
              <a:t>   You walk down the street and find:</a:t>
            </a:r>
            <a:br>
              <a:rPr lang="en-GB" sz="4400" b="1" dirty="0">
                <a:solidFill>
                  <a:srgbClr val="FFFFFF"/>
                </a:solidFill>
                <a:ea typeface="+mn-ea"/>
                <a:cs typeface="+mn-cs"/>
              </a:rPr>
            </a:br>
            <a:r>
              <a:rPr lang="en-GB" sz="4400" dirty="0">
                <a:solidFill>
                  <a:srgbClr val="FFFFFF"/>
                </a:solidFill>
                <a:ea typeface="+mn-ea"/>
                <a:cs typeface="+mn-cs"/>
              </a:rPr>
              <a:t>	</a:t>
            </a:r>
            <a:endParaRPr lang="en-GB" sz="4400" dirty="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fontScale="92500" lnSpcReduction="10000"/>
          </a:bodyPr>
          <a:lstStyle/>
          <a:p>
            <a:pPr>
              <a:lnSpc>
                <a:spcPct val="100000"/>
              </a:lnSpc>
            </a:pPr>
            <a:r>
              <a:rPr lang="en-GB" dirty="0">
                <a:latin typeface="Arial" panose="020B0604020202020204" pitchFamily="34" charset="0"/>
                <a:ea typeface="+mj-ea"/>
                <a:cs typeface="Arial" panose="020B0604020202020204" pitchFamily="34" charset="0"/>
              </a:rPr>
              <a:t>50p; </a:t>
            </a:r>
          </a:p>
          <a:p>
            <a:pPr>
              <a:lnSpc>
                <a:spcPct val="100000"/>
              </a:lnSpc>
            </a:pPr>
            <a:r>
              <a:rPr lang="en-GB" dirty="0">
                <a:latin typeface="Arial" panose="020B0604020202020204" pitchFamily="34" charset="0"/>
                <a:ea typeface="+mj-ea"/>
                <a:cs typeface="Arial" panose="020B0604020202020204" pitchFamily="34" charset="0"/>
              </a:rPr>
              <a:t>£5; </a:t>
            </a:r>
          </a:p>
          <a:p>
            <a:pPr>
              <a:lnSpc>
                <a:spcPct val="100000"/>
              </a:lnSpc>
            </a:pPr>
            <a:r>
              <a:rPr lang="en-GB" dirty="0">
                <a:latin typeface="Arial" panose="020B0604020202020204" pitchFamily="34" charset="0"/>
                <a:ea typeface="+mj-ea"/>
                <a:cs typeface="Arial" panose="020B0604020202020204" pitchFamily="34" charset="0"/>
              </a:rPr>
              <a:t>£50; </a:t>
            </a:r>
          </a:p>
          <a:p>
            <a:pPr>
              <a:lnSpc>
                <a:spcPct val="100000"/>
              </a:lnSpc>
            </a:pPr>
            <a:r>
              <a:rPr lang="en-GB" dirty="0">
                <a:latin typeface="Arial" panose="020B0604020202020204" pitchFamily="34" charset="0"/>
                <a:ea typeface="+mj-ea"/>
                <a:cs typeface="Arial" panose="020B0604020202020204" pitchFamily="34" charset="0"/>
              </a:rPr>
              <a:t>£1000  </a:t>
            </a:r>
          </a:p>
          <a:p>
            <a:pPr>
              <a:lnSpc>
                <a:spcPct val="100000"/>
              </a:lnSpc>
            </a:pPr>
            <a:r>
              <a:rPr lang="en-GB" dirty="0">
                <a:latin typeface="Arial" panose="020B0604020202020204" pitchFamily="34" charset="0"/>
                <a:ea typeface="+mj-ea"/>
                <a:cs typeface="Arial" panose="020B0604020202020204" pitchFamily="34" charset="0"/>
              </a:rPr>
              <a:t>- keep? (Yes/No)</a:t>
            </a:r>
          </a:p>
          <a:p>
            <a:pPr>
              <a:lnSpc>
                <a:spcPct val="100000"/>
              </a:lnSpc>
            </a:pPr>
            <a:r>
              <a:rPr lang="en-GB" dirty="0">
                <a:latin typeface="Arial" panose="020B0604020202020204" pitchFamily="34" charset="0"/>
                <a:ea typeface="+mj-ea"/>
                <a:cs typeface="Arial" panose="020B0604020202020204" pitchFamily="34" charset="0"/>
              </a:rPr>
              <a:t>The money was in a wallet with the owner’s name and address inside.  Any difference?</a:t>
            </a:r>
          </a:p>
          <a:p>
            <a:pPr>
              <a:lnSpc>
                <a:spcPct val="100000"/>
              </a:lnSpc>
            </a:pPr>
            <a:r>
              <a:rPr lang="en-GB" dirty="0">
                <a:latin typeface="Arial" panose="020B0604020202020204" pitchFamily="34" charset="0"/>
                <a:ea typeface="+mj-ea"/>
                <a:cs typeface="Arial" panose="020B0604020202020204" pitchFamily="34" charset="0"/>
              </a:rPr>
              <a:t>The person’s name suggest that they are:</a:t>
            </a:r>
          </a:p>
          <a:p>
            <a:pPr marL="0" indent="0">
              <a:lnSpc>
                <a:spcPct val="100000"/>
              </a:lnSpc>
              <a:buNone/>
            </a:pPr>
            <a:r>
              <a:rPr lang="en-GB" dirty="0">
                <a:latin typeface="Arial" panose="020B0604020202020204" pitchFamily="34" charset="0"/>
                <a:ea typeface="+mj-ea"/>
                <a:cs typeface="Arial" panose="020B0604020202020204" pitchFamily="34" charset="0"/>
              </a:rPr>
              <a:t>     rich; </a:t>
            </a:r>
          </a:p>
          <a:p>
            <a:pPr marL="0" indent="0">
              <a:lnSpc>
                <a:spcPct val="100000"/>
              </a:lnSpc>
              <a:buNone/>
            </a:pPr>
            <a:r>
              <a:rPr lang="en-GB" dirty="0">
                <a:latin typeface="Arial" panose="020B0604020202020204" pitchFamily="34" charset="0"/>
                <a:ea typeface="+mj-ea"/>
                <a:cs typeface="Arial" panose="020B0604020202020204" pitchFamily="34" charset="0"/>
              </a:rPr>
              <a:t>a pensioner; </a:t>
            </a:r>
          </a:p>
          <a:p>
            <a:pPr marL="0" indent="0">
              <a:lnSpc>
                <a:spcPct val="100000"/>
              </a:lnSpc>
              <a:buNone/>
            </a:pPr>
            <a:r>
              <a:rPr lang="en-GB" dirty="0">
                <a:latin typeface="Arial" panose="020B0604020202020204" pitchFamily="34" charset="0"/>
                <a:ea typeface="+mj-ea"/>
                <a:cs typeface="Arial" panose="020B0604020202020204" pitchFamily="34" charset="0"/>
              </a:rPr>
              <a:t>a single parent</a:t>
            </a:r>
          </a:p>
          <a:p>
            <a:pPr>
              <a:lnSpc>
                <a:spcPct val="100000"/>
              </a:lnSpc>
            </a:pPr>
            <a:r>
              <a:rPr lang="en-GB" dirty="0">
                <a:latin typeface="Arial" panose="020B0604020202020204" pitchFamily="34" charset="0"/>
                <a:ea typeface="+mj-ea"/>
                <a:cs typeface="Arial" panose="020B0604020202020204" pitchFamily="34" charset="0"/>
              </a:rPr>
              <a:t>People see you find the money.  Now?</a:t>
            </a:r>
          </a:p>
          <a:p>
            <a:pPr marL="0" indent="0">
              <a:lnSpc>
                <a:spcPct val="100000"/>
              </a:lnSpc>
              <a:buNone/>
            </a:pPr>
            <a:r>
              <a:rPr lang="en-GB" dirty="0">
                <a:latin typeface="Arial" panose="020B0604020202020204" pitchFamily="34" charset="0"/>
                <a:ea typeface="+mj-ea"/>
                <a:cs typeface="Arial" panose="020B0604020202020204" pitchFamily="34" charset="0"/>
              </a:rPr>
              <a:t> </a:t>
            </a:r>
            <a:br>
              <a:rPr lang="en-GB" sz="1500" dirty="0">
                <a:ea typeface="+mj-ea"/>
                <a:cs typeface="+mj-cs"/>
              </a:rPr>
            </a:br>
            <a:endParaRPr lang="en-GB" sz="1500" dirty="0"/>
          </a:p>
        </p:txBody>
      </p:sp>
    </p:spTree>
    <p:extLst>
      <p:ext uri="{BB962C8B-B14F-4D97-AF65-F5344CB8AC3E}">
        <p14:creationId xmlns:p14="http://schemas.microsoft.com/office/powerpoint/2010/main" val="148922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1524000" y="260350"/>
            <a:ext cx="8229600" cy="641350"/>
          </a:xfrm>
        </p:spPr>
        <p:txBody>
          <a:bodyPr>
            <a:normAutofit fontScale="90000"/>
          </a:bodyPr>
          <a:lstStyle/>
          <a:p>
            <a:pPr eaLnBrk="1" hangingPunct="1"/>
            <a:r>
              <a:rPr lang="en-US" dirty="0">
                <a:solidFill>
                  <a:srgbClr val="000000"/>
                </a:solidFill>
                <a:ea typeface="Times New Roman" charset="0"/>
                <a:cs typeface="TimesNewRoman" pitchFamily="82" charset="2"/>
              </a:rPr>
              <a:t>Perspectives on individual actions</a:t>
            </a:r>
            <a:endParaRPr lang="en-US" dirty="0">
              <a:ea typeface="Times New Roman" charset="0"/>
              <a:cs typeface="TimesNewRoman" pitchFamily="82" charset="2"/>
            </a:endParaRPr>
          </a:p>
        </p:txBody>
      </p:sp>
      <p:sp>
        <p:nvSpPr>
          <p:cNvPr id="18435" name="Text Box 4"/>
          <p:cNvSpPr txBox="1">
            <a:spLocks noChangeArrowheads="1"/>
          </p:cNvSpPr>
          <p:nvPr/>
        </p:nvSpPr>
        <p:spPr bwMode="auto">
          <a:xfrm>
            <a:off x="1828800" y="5889625"/>
            <a:ext cx="8534400" cy="488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5.1 </a:t>
            </a:r>
            <a:r>
              <a:rPr lang="en-GB">
                <a:solidFill>
                  <a:prstClr val="black"/>
                </a:solidFill>
              </a:rPr>
              <a:t> Three domains of human action</a:t>
            </a:r>
            <a:br>
              <a:rPr lang="en-US">
                <a:solidFill>
                  <a:prstClr val="black"/>
                </a:solidFill>
              </a:rPr>
            </a:br>
            <a:r>
              <a:rPr lang="en-US" sz="800" i="1">
                <a:solidFill>
                  <a:prstClr val="black"/>
                </a:solidFill>
              </a:rPr>
              <a:t>Source</a:t>
            </a:r>
            <a:r>
              <a:rPr lang="en-US" sz="800">
                <a:solidFill>
                  <a:prstClr val="black"/>
                </a:solidFill>
              </a:rPr>
              <a:t>: From </a:t>
            </a:r>
            <a:r>
              <a:rPr lang="en-US" sz="800" i="1">
                <a:solidFill>
                  <a:prstClr val="black"/>
                </a:solidFill>
              </a:rPr>
              <a:t>Management</a:t>
            </a:r>
            <a:r>
              <a:rPr lang="en-US" sz="100" i="1">
                <a:solidFill>
                  <a:prstClr val="black"/>
                </a:solidFill>
              </a:rPr>
              <a:t>  </a:t>
            </a:r>
            <a:r>
              <a:rPr lang="en-US" sz="800">
                <a:solidFill>
                  <a:prstClr val="black"/>
                </a:solidFill>
              </a:rPr>
              <a:t>; 5th edition by Daft (2000). © Copyright 2000. Reprinted with permission of South-Western, a division of Thomson Learning</a:t>
            </a:r>
          </a:p>
        </p:txBody>
      </p:sp>
      <p:pic>
        <p:nvPicPr>
          <p:cNvPr id="18436" name="Picture 7" descr="C05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2270125"/>
            <a:ext cx="8382000" cy="2317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103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8436"/>
                                        </p:tgtEl>
                                        <p:attrNameLst>
                                          <p:attrName>style.visibility</p:attrName>
                                        </p:attrNameLst>
                                      </p:cBhvr>
                                      <p:to>
                                        <p:strVal val="visible"/>
                                      </p:to>
                                    </p:set>
                                    <p:animEffect transition="in" filter="circle(in)">
                                      <p:cBhvr>
                                        <p:cTn id="7" dur="2000"/>
                                        <p:tgtEl>
                                          <p:spTgt spid="18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3672" y="1464361"/>
            <a:ext cx="5976664" cy="3977197"/>
          </a:xfrm>
          <a:prstGeom prst="rect">
            <a:avLst/>
          </a:prstGeom>
        </p:spPr>
      </p:pic>
    </p:spTree>
    <p:extLst>
      <p:ext uri="{BB962C8B-B14F-4D97-AF65-F5344CB8AC3E}">
        <p14:creationId xmlns:p14="http://schemas.microsoft.com/office/powerpoint/2010/main" val="142351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7688" y="1483213"/>
            <a:ext cx="7061044" cy="4698804"/>
          </a:xfrm>
          <a:prstGeom prst="rect">
            <a:avLst/>
          </a:prstGeom>
        </p:spPr>
      </p:pic>
      <p:sp>
        <p:nvSpPr>
          <p:cNvPr id="5" name="TextBox 4"/>
          <p:cNvSpPr txBox="1"/>
          <p:nvPr/>
        </p:nvSpPr>
        <p:spPr>
          <a:xfrm>
            <a:off x="1514092" y="836712"/>
            <a:ext cx="6022069" cy="523220"/>
          </a:xfrm>
          <a:prstGeom prst="rect">
            <a:avLst/>
          </a:prstGeom>
          <a:noFill/>
        </p:spPr>
        <p:txBody>
          <a:bodyPr wrap="square" rtlCol="0">
            <a:spAutoFit/>
          </a:bodyPr>
          <a:lstStyle/>
          <a:p>
            <a:r>
              <a:rPr lang="en-GB" sz="2800" dirty="0" err="1"/>
              <a:t>Rana</a:t>
            </a:r>
            <a:r>
              <a:rPr lang="en-GB" sz="2800" dirty="0"/>
              <a:t> Plaza, Bangladesh  April 2013</a:t>
            </a:r>
          </a:p>
        </p:txBody>
      </p:sp>
    </p:spTree>
    <p:extLst>
      <p:ext uri="{BB962C8B-B14F-4D97-AF65-F5344CB8AC3E}">
        <p14:creationId xmlns:p14="http://schemas.microsoft.com/office/powerpoint/2010/main" val="4069879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643467" y="2546224"/>
            <a:ext cx="3448259" cy="3342747"/>
          </a:xfrm>
          <a:prstGeom prst="rect">
            <a:avLst/>
          </a:prstGeom>
        </p:spPr>
        <p:txBody>
          <a:bodyPr vert="horz" lIns="0" tIns="45720" rIns="0" bIns="45720" rtlCol="0">
            <a:normAutofit/>
          </a:bodyPr>
          <a:lstStyle/>
          <a:p>
            <a:pPr lvl="0">
              <a:spcAft>
                <a:spcPts val="600"/>
              </a:spcAft>
              <a:buFont typeface="Calibri" panose="020F0502020204030204" pitchFamily="34" charset="0"/>
            </a:pPr>
            <a:r>
              <a:rPr lang="en-US">
                <a:solidFill>
                  <a:srgbClr val="FFFFFF"/>
                </a:solidFill>
                <a:hlinkClick r:id="rId2"/>
              </a:rPr>
              <a:t>http://www.youtube.com/watch?feature=player_embedded&amp;v=6cLjdqI_1KA</a:t>
            </a:r>
            <a:endParaRPr lang="en-US">
              <a:solidFill>
                <a:srgbClr val="FFFFFF"/>
              </a:solidFill>
            </a:endParaRPr>
          </a:p>
        </p:txBody>
      </p:sp>
      <p:pic>
        <p:nvPicPr>
          <p:cNvPr id="22" name="Picture 5" descr="Pins in a map">
            <a:extLst>
              <a:ext uri="{FF2B5EF4-FFF2-40B4-BE49-F238E27FC236}">
                <a16:creationId xmlns:a16="http://schemas.microsoft.com/office/drawing/2014/main" id="{14D81330-B9F1-42DF-B987-01CA8D55A7EA}"/>
              </a:ext>
            </a:extLst>
          </p:cNvPr>
          <p:cNvPicPr>
            <a:picLocks noChangeAspect="1"/>
          </p:cNvPicPr>
          <p:nvPr/>
        </p:nvPicPr>
        <p:blipFill rotWithShape="1">
          <a:blip r:embed="rId3"/>
          <a:srcRect l="14255" r="12378" b="-1"/>
          <a:stretch/>
        </p:blipFill>
        <p:spPr>
          <a:xfrm>
            <a:off x="4654296" y="10"/>
            <a:ext cx="7537703" cy="6857990"/>
          </a:xfrm>
          <a:prstGeom prst="rect">
            <a:avLst/>
          </a:prstGeom>
        </p:spPr>
      </p:pic>
      <p:sp>
        <p:nvSpPr>
          <p:cNvPr id="2" name="TextBox 1"/>
          <p:cNvSpPr txBox="1"/>
          <p:nvPr/>
        </p:nvSpPr>
        <p:spPr>
          <a:xfrm>
            <a:off x="643466" y="4899817"/>
            <a:ext cx="3132011" cy="723275"/>
          </a:xfrm>
          <a:prstGeom prst="rect">
            <a:avLst/>
          </a:prstGeom>
          <a:noFill/>
        </p:spPr>
        <p:txBody>
          <a:bodyPr wrap="none" rtlCol="0">
            <a:spAutoFit/>
          </a:bodyPr>
          <a:lstStyle/>
          <a:p>
            <a:pPr>
              <a:spcAft>
                <a:spcPts val="600"/>
              </a:spcAft>
            </a:pPr>
            <a:r>
              <a:rPr lang="en-GB" dirty="0">
                <a:hlinkClick r:id="rId4"/>
              </a:rPr>
              <a:t>http://youtu.be/3MSL2WUGYuo</a:t>
            </a:r>
            <a:endParaRPr lang="en-GB" dirty="0"/>
          </a:p>
          <a:p>
            <a:pPr>
              <a:spcAft>
                <a:spcPts val="600"/>
              </a:spcAft>
            </a:pPr>
            <a:endParaRPr lang="en-GB" dirty="0"/>
          </a:p>
        </p:txBody>
      </p:sp>
    </p:spTree>
    <p:extLst>
      <p:ext uri="{BB962C8B-B14F-4D97-AF65-F5344CB8AC3E}">
        <p14:creationId xmlns:p14="http://schemas.microsoft.com/office/powerpoint/2010/main" val="78918226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pPr>
              <a:defRPr/>
            </a:pPr>
            <a:r>
              <a:rPr lang="en-GB" sz="4400" b="1">
                <a:solidFill>
                  <a:srgbClr val="FFFFFF"/>
                </a:solidFill>
              </a:rPr>
              <a:t>Organisational ideologies </a:t>
            </a:r>
            <a:br>
              <a:rPr lang="en-GB" sz="4400" b="1">
                <a:solidFill>
                  <a:srgbClr val="FFFFFF"/>
                </a:solidFill>
              </a:rPr>
            </a:br>
            <a:r>
              <a:rPr lang="en-GB" sz="4400" b="1">
                <a:solidFill>
                  <a:srgbClr val="FFFFFF"/>
                </a:solidFill>
              </a:rPr>
              <a:t>and principles: Brech</a:t>
            </a:r>
          </a:p>
        </p:txBody>
      </p:sp>
      <p:sp>
        <p:nvSpPr>
          <p:cNvPr id="3" name="Content Placeholder 2"/>
          <p:cNvSpPr>
            <a:spLocks noGrp="1"/>
          </p:cNvSpPr>
          <p:nvPr>
            <p:ph idx="1"/>
          </p:nvPr>
        </p:nvSpPr>
        <p:spPr>
          <a:xfrm>
            <a:off x="5231958" y="605896"/>
            <a:ext cx="5923721" cy="5646208"/>
          </a:xfrm>
        </p:spPr>
        <p:txBody>
          <a:bodyPr anchor="ctr">
            <a:normAutofit lnSpcReduction="10000"/>
          </a:bodyPr>
          <a:lstStyle/>
          <a:p>
            <a:pPr>
              <a:defRPr/>
            </a:pPr>
            <a:r>
              <a:rPr lang="en-GB" sz="2400" b="1" dirty="0">
                <a:latin typeface="Arial" panose="020B0604020202020204" pitchFamily="34" charset="0"/>
                <a:cs typeface="Arial" panose="020B0604020202020204" pitchFamily="34" charset="0"/>
              </a:rPr>
              <a:t>Ethical foundation</a:t>
            </a:r>
          </a:p>
          <a:p>
            <a:pPr lvl="1">
              <a:defRPr/>
            </a:pPr>
            <a:r>
              <a:rPr lang="en-GB" sz="2400" dirty="0">
                <a:latin typeface="Arial" panose="020B0604020202020204" pitchFamily="34" charset="0"/>
                <a:cs typeface="Arial" panose="020B0604020202020204" pitchFamily="34" charset="0"/>
              </a:rPr>
              <a:t>Basic principles governing the external and internal relations of the organisation</a:t>
            </a:r>
          </a:p>
          <a:p>
            <a:pPr lvl="1">
              <a:defRPr/>
            </a:pPr>
            <a:endParaRPr lang="en-GB" sz="2400" dirty="0">
              <a:latin typeface="Arial" panose="020B0604020202020204" pitchFamily="34" charset="0"/>
              <a:cs typeface="Arial" panose="020B0604020202020204" pitchFamily="34" charset="0"/>
            </a:endParaRPr>
          </a:p>
          <a:p>
            <a:pPr lvl="1">
              <a:defRPr/>
            </a:pPr>
            <a:r>
              <a:rPr lang="en-GB" sz="2400" dirty="0">
                <a:latin typeface="Arial" panose="020B0604020202020204" pitchFamily="34" charset="0"/>
                <a:cs typeface="Arial" panose="020B0604020202020204" pitchFamily="34" charset="0"/>
              </a:rPr>
              <a:t>Include standards of fair trading and fair employment.</a:t>
            </a:r>
          </a:p>
          <a:p>
            <a:pPr lvl="1">
              <a:defRPr/>
            </a:pPr>
            <a:endParaRPr lang="en-GB" sz="2400" dirty="0">
              <a:latin typeface="Arial" panose="020B0604020202020204" pitchFamily="34" charset="0"/>
              <a:cs typeface="Arial" panose="020B0604020202020204" pitchFamily="34" charset="0"/>
            </a:endParaRPr>
          </a:p>
          <a:p>
            <a:pPr>
              <a:defRPr/>
            </a:pPr>
            <a:r>
              <a:rPr lang="en-GB" sz="2400" b="1" dirty="0">
                <a:latin typeface="Arial" panose="020B0604020202020204" pitchFamily="34" charset="0"/>
                <a:cs typeface="Arial" panose="020B0604020202020204" pitchFamily="34" charset="0"/>
              </a:rPr>
              <a:t>Organisational or operational foundation</a:t>
            </a:r>
          </a:p>
          <a:p>
            <a:pPr lvl="1">
              <a:defRPr/>
            </a:pPr>
            <a:r>
              <a:rPr lang="en-GB" sz="2400" dirty="0">
                <a:latin typeface="Arial" panose="020B0604020202020204" pitchFamily="34" charset="0"/>
                <a:cs typeface="Arial" panose="020B0604020202020204" pitchFamily="34" charset="0"/>
              </a:rPr>
              <a:t>The structure, operation and conduct of organisational activities</a:t>
            </a:r>
          </a:p>
          <a:p>
            <a:pPr lvl="1">
              <a:defRPr/>
            </a:pPr>
            <a:endParaRPr lang="en-GB" sz="2400" dirty="0">
              <a:latin typeface="Arial" panose="020B0604020202020204" pitchFamily="34" charset="0"/>
              <a:cs typeface="Arial" panose="020B0604020202020204" pitchFamily="34" charset="0"/>
            </a:endParaRPr>
          </a:p>
          <a:p>
            <a:pPr lvl="1">
              <a:defRPr/>
            </a:pPr>
            <a:r>
              <a:rPr lang="en-GB" sz="2400" dirty="0">
                <a:latin typeface="Arial" panose="020B0604020202020204" pitchFamily="34" charset="0"/>
                <a:cs typeface="Arial" panose="020B0604020202020204" pitchFamily="34" charset="0"/>
              </a:rPr>
              <a:t>Include methods of trading, distribution, production and managerial practices.</a:t>
            </a:r>
          </a:p>
          <a:p>
            <a:pPr>
              <a:defRPr/>
            </a:pP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794"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Organisational values and beliefs</a:t>
            </a:r>
          </a:p>
        </p:txBody>
      </p:sp>
      <p:sp>
        <p:nvSpPr>
          <p:cNvPr id="3" name="Content Placeholder 2"/>
          <p:cNvSpPr>
            <a:spLocks noGrp="1"/>
          </p:cNvSpPr>
          <p:nvPr>
            <p:ph idx="1"/>
          </p:nvPr>
        </p:nvSpPr>
        <p:spPr>
          <a:xfrm>
            <a:off x="5231958" y="605896"/>
            <a:ext cx="5923721" cy="5646208"/>
          </a:xfrm>
        </p:spPr>
        <p:txBody>
          <a:bodyPr anchor="ctr">
            <a:normAutofit/>
          </a:bodyPr>
          <a:lstStyle/>
          <a:p>
            <a:pPr>
              <a:buFontTx/>
              <a:buNone/>
              <a:defRPr/>
            </a:pPr>
            <a:r>
              <a:rPr lang="en-GB" sz="2400" i="1" dirty="0"/>
              <a:t>‘A set of values is obviously a nice thing for an organisation to have; something to pin on the notice board.  </a:t>
            </a:r>
          </a:p>
          <a:p>
            <a:pPr>
              <a:buFontTx/>
              <a:buNone/>
              <a:defRPr/>
            </a:pPr>
            <a:r>
              <a:rPr lang="en-GB" sz="2400" i="1" dirty="0"/>
              <a:t>But for those organisations that have learned to walk the talk, deeply embedded values can attract the right people underpin the business in times of crisis and provide direction for the future’.</a:t>
            </a:r>
          </a:p>
          <a:p>
            <a:pPr>
              <a:buFontTx/>
              <a:buNone/>
              <a:defRPr/>
            </a:pPr>
            <a:endParaRPr lang="en-GB" sz="2400" i="1" dirty="0"/>
          </a:p>
          <a:p>
            <a:pPr>
              <a:buFontTx/>
              <a:buNone/>
              <a:defRPr/>
            </a:pP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8" name="Title 1"/>
          <p:cNvSpPr>
            <a:spLocks noGrp="1"/>
          </p:cNvSpPr>
          <p:nvPr>
            <p:ph type="title"/>
          </p:nvPr>
        </p:nvSpPr>
        <p:spPr>
          <a:xfrm>
            <a:off x="492370" y="516836"/>
            <a:ext cx="3084844" cy="1961086"/>
          </a:xfrm>
        </p:spPr>
        <p:txBody>
          <a:bodyPr>
            <a:normAutofit/>
          </a:bodyPr>
          <a:lstStyle/>
          <a:p>
            <a:r>
              <a:rPr lang="en-GB" sz="4000" b="1">
                <a:solidFill>
                  <a:srgbClr val="FFFFFF"/>
                </a:solidFill>
              </a:rPr>
              <a:t>Vision and mission statements</a:t>
            </a:r>
          </a:p>
        </p:txBody>
      </p:sp>
      <p:cxnSp>
        <p:nvCxnSpPr>
          <p:cNvPr id="77" name="Straight Connector 7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819" name="Content Placeholder 2"/>
          <p:cNvSpPr>
            <a:spLocks noGrp="1"/>
          </p:cNvSpPr>
          <p:nvPr>
            <p:ph idx="1"/>
          </p:nvPr>
        </p:nvSpPr>
        <p:spPr>
          <a:xfrm>
            <a:off x="571752" y="2799654"/>
            <a:ext cx="3005462" cy="3189665"/>
          </a:xfrm>
        </p:spPr>
        <p:txBody>
          <a:bodyPr>
            <a:normAutofit/>
          </a:bodyPr>
          <a:lstStyle/>
          <a:p>
            <a:r>
              <a:rPr lang="en-GB" sz="1800">
                <a:solidFill>
                  <a:srgbClr val="FFFFFF"/>
                </a:solidFill>
              </a:rPr>
              <a:t>A vision statement generally provides the overall frame of reference of what the organisation would like to reach and how it will look.</a:t>
            </a:r>
          </a:p>
          <a:p>
            <a:r>
              <a:rPr lang="en-GB" sz="1800">
                <a:solidFill>
                  <a:srgbClr val="FFFFFF"/>
                </a:solidFill>
              </a:rPr>
              <a:t>The mission statement defines what the organisation aims to achieve, and its core business and activities.</a:t>
            </a:r>
          </a:p>
        </p:txBody>
      </p:sp>
      <p:pic>
        <p:nvPicPr>
          <p:cNvPr id="3074" name="Picture 2" descr="C:\Documents and Settings\bus-ad1\Local Settings\Temporary Internet Files\Content.IE5\0166YB6F\MC900311034[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742017" y="1098730"/>
            <a:ext cx="6798082" cy="466054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4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2B80C2-993C-4826-8E9E-993442B984AF}"/>
              </a:ext>
            </a:extLst>
          </p:cNvPr>
          <p:cNvPicPr>
            <a:picLocks noChangeAspect="1"/>
          </p:cNvPicPr>
          <p:nvPr/>
        </p:nvPicPr>
        <p:blipFill>
          <a:blip r:embed="rId2"/>
          <a:stretch>
            <a:fillRect/>
          </a:stretch>
        </p:blipFill>
        <p:spPr>
          <a:xfrm>
            <a:off x="645764" y="2775725"/>
            <a:ext cx="3294253" cy="1284758"/>
          </a:xfrm>
          <a:prstGeom prst="rect">
            <a:avLst/>
          </a:prstGeom>
        </p:spPr>
      </p:pic>
      <p:sp>
        <p:nvSpPr>
          <p:cNvPr id="41" name="Rectangle 4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785E2E"/>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7897BF1-BB32-49D8-A20C-F67450BAD805}"/>
              </a:ext>
            </a:extLst>
          </p:cNvPr>
          <p:cNvSpPr>
            <a:spLocks noGrp="1"/>
          </p:cNvSpPr>
          <p:nvPr>
            <p:ph type="title"/>
          </p:nvPr>
        </p:nvSpPr>
        <p:spPr>
          <a:xfrm>
            <a:off x="5315801" y="516835"/>
            <a:ext cx="5778919" cy="1666501"/>
          </a:xfrm>
        </p:spPr>
        <p:txBody>
          <a:bodyPr>
            <a:normAutofit/>
          </a:bodyPr>
          <a:lstStyle/>
          <a:p>
            <a:r>
              <a:rPr lang="en-GB" sz="4000">
                <a:solidFill>
                  <a:srgbClr val="FFFFFF"/>
                </a:solidFill>
              </a:rPr>
              <a:t>UWTSD MISSION STATEMENT</a:t>
            </a:r>
          </a:p>
        </p:txBody>
      </p:sp>
      <p:cxnSp>
        <p:nvCxnSpPr>
          <p:cNvPr id="42" name="Straight Connector 4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41CC4C-B138-452B-803E-0B46EA4B752A}"/>
              </a:ext>
            </a:extLst>
          </p:cNvPr>
          <p:cNvSpPr>
            <a:spLocks noGrp="1"/>
          </p:cNvSpPr>
          <p:nvPr>
            <p:ph idx="1"/>
          </p:nvPr>
        </p:nvSpPr>
        <p:spPr>
          <a:xfrm>
            <a:off x="4967785" y="2505069"/>
            <a:ext cx="6905767" cy="4093624"/>
          </a:xfrm>
        </p:spPr>
        <p:txBody>
          <a:bodyPr>
            <a:normAutofit/>
          </a:bodyPr>
          <a:lstStyle/>
          <a:p>
            <a:pPr marL="0" indent="0">
              <a:lnSpc>
                <a:spcPct val="100000"/>
              </a:lnSpc>
              <a:buNone/>
            </a:pPr>
            <a:endParaRPr lang="en-GB" sz="1000" b="0" i="0" dirty="0">
              <a:solidFill>
                <a:srgbClr val="FFFFFF"/>
              </a:solidFill>
              <a:effectLst/>
              <a:latin typeface="Arial" panose="020B0604020202020204" pitchFamily="34" charset="0"/>
              <a:cs typeface="Arial" panose="020B0604020202020204" pitchFamily="34" charset="0"/>
            </a:endParaRPr>
          </a:p>
          <a:p>
            <a:pPr marL="0" indent="0">
              <a:lnSpc>
                <a:spcPct val="100000"/>
              </a:lnSpc>
              <a:buNone/>
            </a:pPr>
            <a:r>
              <a:rPr lang="en-GB" sz="1400" b="0" i="0" dirty="0">
                <a:solidFill>
                  <a:srgbClr val="FFFFFF"/>
                </a:solidFill>
                <a:effectLst/>
                <a:latin typeface="Arial" panose="020B0604020202020204" pitchFamily="34" charset="0"/>
                <a:cs typeface="Arial" panose="020B0604020202020204" pitchFamily="34" charset="0"/>
              </a:rPr>
              <a:t>Creativity and innovation are at the core of UWTSD’s mission to</a:t>
            </a:r>
            <a:r>
              <a:rPr lang="en-GB" sz="1400" b="1" i="0" dirty="0">
                <a:solidFill>
                  <a:srgbClr val="FFFFFF"/>
                </a:solidFill>
                <a:effectLst/>
                <a:latin typeface="Arial" panose="020B0604020202020204" pitchFamily="34" charset="0"/>
                <a:cs typeface="Arial" panose="020B0604020202020204" pitchFamily="34" charset="0"/>
              </a:rPr>
              <a:t> transform, shape and develop futures</a:t>
            </a:r>
            <a:r>
              <a:rPr lang="en-GB" sz="1400" b="0" i="0" dirty="0">
                <a:solidFill>
                  <a:srgbClr val="FFFFFF"/>
                </a:solidFill>
                <a:effectLst/>
                <a:latin typeface="Arial" panose="020B0604020202020204" pitchFamily="34" charset="0"/>
                <a:cs typeface="Arial" panose="020B0604020202020204" pitchFamily="34" charset="0"/>
              </a:rPr>
              <a:t> and it all relies on the ability to see new ways forward. Our graduate entrepreneurs help inspire others by sharing their inspirational journeys, insights and expertise.</a:t>
            </a:r>
          </a:p>
          <a:p>
            <a:pPr>
              <a:lnSpc>
                <a:spcPct val="100000"/>
              </a:lnSpc>
            </a:pPr>
            <a:endParaRPr lang="en-GB" sz="1400" b="0" i="0" dirty="0">
              <a:solidFill>
                <a:srgbClr val="FFFFFF"/>
              </a:solidFill>
              <a:effectLst/>
              <a:latin typeface="Arial" panose="020B0604020202020204" pitchFamily="34" charset="0"/>
              <a:cs typeface="Arial" panose="020B0604020202020204" pitchFamily="34" charset="0"/>
            </a:endParaRPr>
          </a:p>
          <a:p>
            <a:pPr marL="0" indent="0">
              <a:lnSpc>
                <a:spcPct val="100000"/>
              </a:lnSpc>
              <a:buNone/>
            </a:pPr>
            <a:r>
              <a:rPr lang="en-GB" sz="1400" dirty="0">
                <a:solidFill>
                  <a:srgbClr val="FFFFFF"/>
                </a:solidFill>
                <a:latin typeface="Arial" panose="020B0604020202020204" pitchFamily="34" charset="0"/>
                <a:cs typeface="Arial" panose="020B0604020202020204" pitchFamily="34" charset="0"/>
              </a:rPr>
              <a:t>The learner is central to the University and the wider Group. The education we deliver, underpinned by high quality research, will be distinctive; it will develop the minds and skills of our students, and also be inclusive, professional and employment-focused.</a:t>
            </a:r>
          </a:p>
          <a:p>
            <a:pPr>
              <a:lnSpc>
                <a:spcPct val="100000"/>
              </a:lnSpc>
            </a:pPr>
            <a:r>
              <a:rPr lang="en-GB" sz="1400" b="1" dirty="0">
                <a:solidFill>
                  <a:srgbClr val="FFFFFF"/>
                </a:solidFill>
                <a:latin typeface="Arial" panose="020B0604020202020204" pitchFamily="34" charset="0"/>
                <a:cs typeface="Arial" panose="020B0604020202020204" pitchFamily="34" charset="0"/>
              </a:rPr>
              <a:t>Our Vision</a:t>
            </a:r>
          </a:p>
          <a:p>
            <a:pPr marL="0" indent="0">
              <a:lnSpc>
                <a:spcPct val="100000"/>
              </a:lnSpc>
              <a:buNone/>
            </a:pPr>
            <a:r>
              <a:rPr lang="en-GB" sz="1400" b="1" i="1" dirty="0">
                <a:solidFill>
                  <a:srgbClr val="FFFFFF"/>
                </a:solidFill>
                <a:latin typeface="Arial" panose="020B0604020202020204" pitchFamily="34" charset="0"/>
                <a:cs typeface="Arial" panose="020B0604020202020204" pitchFamily="34" charset="0"/>
              </a:rPr>
              <a:t>    	To transform, shape and develop futures</a:t>
            </a:r>
            <a:endParaRPr lang="en-GB" sz="1400" b="1" dirty="0">
              <a:solidFill>
                <a:srgbClr val="FFFFFF"/>
              </a:solidFill>
              <a:latin typeface="Arial" panose="020B0604020202020204" pitchFamily="34" charset="0"/>
              <a:cs typeface="Arial" panose="020B0604020202020204" pitchFamily="34" charset="0"/>
            </a:endParaRPr>
          </a:p>
          <a:p>
            <a:pPr>
              <a:lnSpc>
                <a:spcPct val="100000"/>
              </a:lnSpc>
            </a:pPr>
            <a:endParaRPr lang="en-GB" sz="1400" dirty="0">
              <a:solidFill>
                <a:srgbClr val="FFFFFF"/>
              </a:solidFill>
              <a:latin typeface="Arial" panose="020B0604020202020204" pitchFamily="34" charset="0"/>
              <a:cs typeface="Arial" panose="020B0604020202020204" pitchFamily="34" charset="0"/>
            </a:endParaRPr>
          </a:p>
          <a:p>
            <a:pPr>
              <a:lnSpc>
                <a:spcPct val="100000"/>
              </a:lnSpc>
            </a:pPr>
            <a:r>
              <a:rPr lang="en-GB" sz="1400" dirty="0">
                <a:solidFill>
                  <a:srgbClr val="FFFFFF"/>
                </a:solidFill>
                <a:latin typeface="Arial" panose="020B0604020202020204" pitchFamily="34" charset="0"/>
                <a:cs typeface="Arial" panose="020B0604020202020204" pitchFamily="34" charset="0"/>
              </a:rPr>
              <a:t> Transforming Education; Transforming Lives</a:t>
            </a:r>
          </a:p>
        </p:txBody>
      </p:sp>
    </p:spTree>
    <p:extLst>
      <p:ext uri="{BB962C8B-B14F-4D97-AF65-F5344CB8AC3E}">
        <p14:creationId xmlns:p14="http://schemas.microsoft.com/office/powerpoint/2010/main" val="1358116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17309" y="634946"/>
            <a:ext cx="6432434" cy="1450757"/>
          </a:xfrm>
        </p:spPr>
        <p:txBody>
          <a:bodyPr>
            <a:normAutofit/>
          </a:bodyPr>
          <a:lstStyle/>
          <a:p>
            <a:r>
              <a:rPr lang="en-GB" b="1"/>
              <a:t>Examples:</a:t>
            </a:r>
          </a:p>
        </p:txBody>
      </p:sp>
      <p:cxnSp>
        <p:nvCxnSpPr>
          <p:cNvPr id="74" name="Straight Connector 73">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97440" y="2555658"/>
            <a:ext cx="6432434" cy="3461658"/>
          </a:xfrm>
        </p:spPr>
        <p:txBody>
          <a:bodyPr>
            <a:normAutofit/>
          </a:bodyPr>
          <a:lstStyle/>
          <a:p>
            <a:pPr marL="0" indent="0">
              <a:lnSpc>
                <a:spcPct val="100000"/>
              </a:lnSpc>
              <a:buNone/>
            </a:pPr>
            <a:r>
              <a:rPr lang="en-GB" dirty="0">
                <a:latin typeface="Arial" panose="020B0604020202020204" pitchFamily="34" charset="0"/>
                <a:cs typeface="Arial" panose="020B0604020202020204" pitchFamily="34" charset="0"/>
              </a:rPr>
              <a:t>Consistent with the vision and values of the founder </a:t>
            </a:r>
            <a:r>
              <a:rPr lang="en-GB" dirty="0" err="1">
                <a:latin typeface="Arial" panose="020B0604020202020204" pitchFamily="34" charset="0"/>
                <a:cs typeface="Arial" panose="020B0604020202020204" pitchFamily="34" charset="0"/>
              </a:rPr>
              <a:t>Jamsetji</a:t>
            </a:r>
            <a:r>
              <a:rPr lang="en-GB" dirty="0">
                <a:latin typeface="Arial" panose="020B0604020202020204" pitchFamily="34" charset="0"/>
                <a:cs typeface="Arial" panose="020B0604020202020204" pitchFamily="34" charset="0"/>
              </a:rPr>
              <a:t> Tata, Tata Steel strives to</a:t>
            </a:r>
            <a:r>
              <a:rPr lang="en-GB" b="1" dirty="0">
                <a:latin typeface="Arial" panose="020B0604020202020204" pitchFamily="34" charset="0"/>
                <a:cs typeface="Arial" panose="020B0604020202020204" pitchFamily="34" charset="0"/>
              </a:rPr>
              <a:t> strengthen India's industrial base through the effective utilization of staff and materials</a:t>
            </a:r>
            <a:endParaRPr lang="en-GB" dirty="0">
              <a:latin typeface="Arial" panose="020B0604020202020204" pitchFamily="34" charset="0"/>
              <a:cs typeface="Arial" panose="020B0604020202020204" pitchFamily="34" charset="0"/>
            </a:endParaRP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r>
              <a:rPr lang="en-GB" b="1" dirty="0">
                <a:latin typeface="Arial" panose="020B0604020202020204" pitchFamily="34" charset="0"/>
                <a:cs typeface="Arial" panose="020B0604020202020204" pitchFamily="34" charset="0"/>
              </a:rPr>
              <a:t>“To create and build beautiful fast cars that bring the enjoyment and exhilaration of driving to life”</a:t>
            </a:r>
            <a:endParaRPr lang="en-GB" dirty="0">
              <a:latin typeface="Arial" panose="020B0604020202020204" pitchFamily="34" charset="0"/>
              <a:cs typeface="Arial" panose="020B0604020202020204" pitchFamily="34" charset="0"/>
            </a:endParaRPr>
          </a:p>
          <a:p>
            <a:pPr marL="0" indent="0">
              <a:lnSpc>
                <a:spcPct val="100000"/>
              </a:lnSpc>
              <a:buNone/>
            </a:pPr>
            <a:endParaRPr lang="en-GB" dirty="0"/>
          </a:p>
          <a:p>
            <a:pPr marL="0" indent="0">
              <a:lnSpc>
                <a:spcPct val="100000"/>
              </a:lnSpc>
              <a:buNone/>
            </a:pPr>
            <a:endParaRPr lang="en-GB" dirty="0"/>
          </a:p>
        </p:txBody>
      </p:sp>
      <p:sp>
        <p:nvSpPr>
          <p:cNvPr id="76" name="Rectangle 7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B5B841B4-D5CF-453F-A496-16BCC2B57D0F}"/>
              </a:ext>
            </a:extLst>
          </p:cNvPr>
          <p:cNvPicPr>
            <a:picLocks noChangeAspect="1"/>
          </p:cNvPicPr>
          <p:nvPr/>
        </p:nvPicPr>
        <p:blipFill>
          <a:blip r:embed="rId2"/>
          <a:stretch>
            <a:fillRect/>
          </a:stretch>
        </p:blipFill>
        <p:spPr>
          <a:xfrm>
            <a:off x="1305385" y="4196088"/>
            <a:ext cx="2828925" cy="1714500"/>
          </a:xfrm>
          <a:prstGeom prst="rect">
            <a:avLst/>
          </a:prstGeom>
        </p:spPr>
      </p:pic>
      <p:pic>
        <p:nvPicPr>
          <p:cNvPr id="5" name="Picture 4">
            <a:extLst>
              <a:ext uri="{FF2B5EF4-FFF2-40B4-BE49-F238E27FC236}">
                <a16:creationId xmlns:a16="http://schemas.microsoft.com/office/drawing/2014/main" id="{CF649654-786F-43F3-9FFD-8305B99A3BAE}"/>
              </a:ext>
            </a:extLst>
          </p:cNvPr>
          <p:cNvPicPr>
            <a:picLocks noChangeAspect="1"/>
          </p:cNvPicPr>
          <p:nvPr/>
        </p:nvPicPr>
        <p:blipFill>
          <a:blip r:embed="rId3"/>
          <a:stretch>
            <a:fillRect/>
          </a:stretch>
        </p:blipFill>
        <p:spPr>
          <a:xfrm>
            <a:off x="1604154" y="1804662"/>
            <a:ext cx="2600325" cy="1714500"/>
          </a:xfrm>
          <a:prstGeom prst="rect">
            <a:avLst/>
          </a:prstGeom>
        </p:spPr>
      </p:pic>
    </p:spTree>
    <p:extLst>
      <p:ext uri="{BB962C8B-B14F-4D97-AF65-F5344CB8AC3E}">
        <p14:creationId xmlns:p14="http://schemas.microsoft.com/office/powerpoint/2010/main" val="302750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92100"/>
            <a:ext cx="8229600" cy="1143000"/>
          </a:xfrm>
        </p:spPr>
        <p:txBody>
          <a:bodyPr>
            <a:normAutofit fontScale="90000"/>
          </a:bodyPr>
          <a:lstStyle/>
          <a:p>
            <a:pPr>
              <a:defRPr/>
            </a:pPr>
            <a:r>
              <a:rPr lang="en-GB" dirty="0"/>
              <a:t>Corporate social responsibility and ethical behaviour</a:t>
            </a:r>
          </a:p>
        </p:txBody>
      </p:sp>
      <p:pic>
        <p:nvPicPr>
          <p:cNvPr id="35843" name="Picture 7" descr="M17NF001.gif"/>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350" y="1546225"/>
            <a:ext cx="6337300" cy="4248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584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122" name="Picture 2" descr="C:\Documents and Settings\bus-ad1\Local Settings\Temporary Internet Files\Content.IE5\JU0VP0U6\MC900438796[1].jp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5764" y="2182759"/>
            <a:ext cx="3294253" cy="2470690"/>
          </a:xfrm>
          <a:prstGeom prst="rect">
            <a:avLst/>
          </a:prstGeom>
          <a:noFill/>
          <a:extLst>
            <a:ext uri="{909E8E84-426E-40dd-AFC4-6F175D3DCCD1}">
              <a14:hiddenFill xmlns:a14="http://schemas.microsoft.com/office/drawing/2010/main" xmlns="">
                <a:solidFill>
                  <a:srgbClr val="FFFFFF"/>
                </a:solidFill>
              </a14:hiddenFill>
            </a:ext>
          </a:extLst>
        </p:spPr>
      </p:pic>
      <p:sp>
        <p:nvSpPr>
          <p:cNvPr id="36866" name="Rectangle 2"/>
          <p:cNvSpPr>
            <a:spLocks noGrp="1" noChangeArrowheads="1"/>
          </p:cNvSpPr>
          <p:nvPr>
            <p:ph type="title"/>
          </p:nvPr>
        </p:nvSpPr>
        <p:spPr>
          <a:xfrm>
            <a:off x="5315801" y="516835"/>
            <a:ext cx="5778919" cy="1666501"/>
          </a:xfrm>
        </p:spPr>
        <p:txBody>
          <a:bodyPr>
            <a:normAutofit/>
          </a:bodyPr>
          <a:lstStyle/>
          <a:p>
            <a:r>
              <a:rPr lang="en-GB" sz="4000" b="1">
                <a:solidFill>
                  <a:srgbClr val="FFFFFF"/>
                </a:solidFill>
              </a:rPr>
              <a:t>The profit objective</a:t>
            </a:r>
          </a:p>
        </p:txBody>
      </p:sp>
      <p:cxnSp>
        <p:nvCxnSpPr>
          <p:cNvPr id="77" name="Straight Connector 7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867" name="Rectangle 3"/>
          <p:cNvSpPr>
            <a:spLocks noGrp="1" noChangeArrowheads="1"/>
          </p:cNvSpPr>
          <p:nvPr>
            <p:ph idx="1"/>
          </p:nvPr>
        </p:nvSpPr>
        <p:spPr>
          <a:xfrm>
            <a:off x="5315802" y="2505069"/>
            <a:ext cx="5778919" cy="3383902"/>
          </a:xfrm>
        </p:spPr>
        <p:txBody>
          <a:bodyPr>
            <a:normAutofit/>
          </a:bodyPr>
          <a:lstStyle/>
          <a:p>
            <a:r>
              <a:rPr lang="en-GB" sz="1800">
                <a:solidFill>
                  <a:srgbClr val="FFFFFF"/>
                </a:solidFill>
              </a:rPr>
              <a:t>Three inextricably linked objectives exist for </a:t>
            </a:r>
            <a:r>
              <a:rPr lang="en-GB" sz="1800" b="1">
                <a:solidFill>
                  <a:srgbClr val="FFFFFF"/>
                </a:solidFill>
              </a:rPr>
              <a:t>business</a:t>
            </a:r>
            <a:r>
              <a:rPr lang="en-GB" sz="1800">
                <a:solidFill>
                  <a:srgbClr val="FFFFFF"/>
                </a:solidFill>
              </a:rPr>
              <a:t> organisations:</a:t>
            </a:r>
          </a:p>
          <a:p>
            <a:endParaRPr lang="en-GB" sz="1800">
              <a:solidFill>
                <a:srgbClr val="FFFFFF"/>
              </a:solidFill>
            </a:endParaRPr>
          </a:p>
          <a:p>
            <a:pPr lvl="1"/>
            <a:r>
              <a:rPr lang="en-GB">
                <a:solidFill>
                  <a:srgbClr val="FFFFFF"/>
                </a:solidFill>
              </a:rPr>
              <a:t>To survive</a:t>
            </a:r>
          </a:p>
          <a:p>
            <a:pPr lvl="1"/>
            <a:r>
              <a:rPr lang="en-GB">
                <a:solidFill>
                  <a:srgbClr val="FFFFFF"/>
                </a:solidFill>
              </a:rPr>
              <a:t>To maintain growth and development</a:t>
            </a:r>
          </a:p>
          <a:p>
            <a:pPr lvl="1"/>
            <a:r>
              <a:rPr lang="en-GB">
                <a:solidFill>
                  <a:srgbClr val="FFFFFF"/>
                </a:solidFill>
              </a:rPr>
              <a:t>To make a profit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289247" y="257175"/>
            <a:ext cx="8921553" cy="1143000"/>
          </a:xfrm>
        </p:spPr>
        <p:txBody>
          <a:bodyPr>
            <a:normAutofit fontScale="90000"/>
          </a:bodyPr>
          <a:lstStyle/>
          <a:p>
            <a:pPr algn="l"/>
            <a:r>
              <a:rPr lang="en-GB" b="1" dirty="0">
                <a:solidFill>
                  <a:schemeClr val="tx1"/>
                </a:solidFill>
              </a:rPr>
              <a:t>Eight key areas for setting objectives: </a:t>
            </a:r>
            <a:r>
              <a:rPr lang="en-GB" b="1" dirty="0" err="1">
                <a:solidFill>
                  <a:schemeClr val="tx1"/>
                </a:solidFill>
              </a:rPr>
              <a:t>Drucker</a:t>
            </a:r>
            <a:endParaRPr lang="en-GB" b="1" dirty="0">
              <a:solidFill>
                <a:schemeClr val="tx1"/>
              </a:solidFill>
            </a:endParaRPr>
          </a:p>
        </p:txBody>
      </p:sp>
      <p:sp>
        <p:nvSpPr>
          <p:cNvPr id="37891" name="Rectangle 4"/>
          <p:cNvSpPr>
            <a:spLocks noGrp="1" noChangeArrowheads="1"/>
          </p:cNvSpPr>
          <p:nvPr>
            <p:ph sz="half" idx="1"/>
          </p:nvPr>
        </p:nvSpPr>
        <p:spPr>
          <a:xfrm>
            <a:off x="1985963" y="2205038"/>
            <a:ext cx="4038600" cy="3484562"/>
          </a:xfrm>
        </p:spPr>
        <p:txBody>
          <a:bodyPr>
            <a:normAutofit/>
          </a:bodyPr>
          <a:lstStyle/>
          <a:p>
            <a:r>
              <a:rPr lang="en-GB" dirty="0">
                <a:latin typeface="Arial" panose="020B0604020202020204" pitchFamily="34" charset="0"/>
                <a:cs typeface="Arial" panose="020B0604020202020204" pitchFamily="34" charset="0"/>
              </a:rPr>
              <a:t>Market standing</a:t>
            </a:r>
          </a:p>
          <a:p>
            <a:r>
              <a:rPr lang="en-GB" dirty="0">
                <a:latin typeface="Arial" panose="020B0604020202020204" pitchFamily="34" charset="0"/>
                <a:cs typeface="Arial" panose="020B0604020202020204" pitchFamily="34" charset="0"/>
              </a:rPr>
              <a:t>Innovation</a:t>
            </a:r>
          </a:p>
          <a:p>
            <a:r>
              <a:rPr lang="en-GB" dirty="0">
                <a:latin typeface="Arial" panose="020B0604020202020204" pitchFamily="34" charset="0"/>
                <a:cs typeface="Arial" panose="020B0604020202020204" pitchFamily="34" charset="0"/>
              </a:rPr>
              <a:t>Productivity</a:t>
            </a:r>
          </a:p>
          <a:p>
            <a:r>
              <a:rPr lang="en-GB" dirty="0">
                <a:latin typeface="Arial" panose="020B0604020202020204" pitchFamily="34" charset="0"/>
                <a:cs typeface="Arial" panose="020B0604020202020204" pitchFamily="34" charset="0"/>
              </a:rPr>
              <a:t>Physical and financial resources</a:t>
            </a:r>
          </a:p>
        </p:txBody>
      </p:sp>
      <p:sp>
        <p:nvSpPr>
          <p:cNvPr id="37892" name="Rectangle 5"/>
          <p:cNvSpPr>
            <a:spLocks noGrp="1" noChangeArrowheads="1"/>
          </p:cNvSpPr>
          <p:nvPr>
            <p:ph sz="half" idx="2"/>
          </p:nvPr>
        </p:nvSpPr>
        <p:spPr>
          <a:xfrm>
            <a:off x="6149975" y="2205038"/>
            <a:ext cx="4038600" cy="3484562"/>
          </a:xfrm>
        </p:spPr>
        <p:txBody>
          <a:bodyPr>
            <a:normAutofit/>
          </a:bodyPr>
          <a:lstStyle/>
          <a:p>
            <a:r>
              <a:rPr lang="en-GB" dirty="0">
                <a:latin typeface="Arial" panose="020B0604020202020204" pitchFamily="34" charset="0"/>
                <a:cs typeface="Arial" panose="020B0604020202020204" pitchFamily="34" charset="0"/>
              </a:rPr>
              <a:t>Profitability</a:t>
            </a:r>
          </a:p>
          <a:p>
            <a:r>
              <a:rPr lang="en-GB" dirty="0">
                <a:latin typeface="Arial" panose="020B0604020202020204" pitchFamily="34" charset="0"/>
                <a:cs typeface="Arial" panose="020B0604020202020204" pitchFamily="34" charset="0"/>
              </a:rPr>
              <a:t>Manager performance and development</a:t>
            </a:r>
          </a:p>
          <a:p>
            <a:r>
              <a:rPr lang="en-GB" dirty="0">
                <a:latin typeface="Arial" panose="020B0604020202020204" pitchFamily="34" charset="0"/>
                <a:cs typeface="Arial" panose="020B0604020202020204" pitchFamily="34" charset="0"/>
              </a:rPr>
              <a:t>Worker performance and attitude</a:t>
            </a:r>
          </a:p>
          <a:p>
            <a:r>
              <a:rPr lang="en-GB" dirty="0">
                <a:latin typeface="Arial" panose="020B0604020202020204" pitchFamily="34" charset="0"/>
                <a:cs typeface="Arial" panose="020B0604020202020204" pitchFamily="34" charset="0"/>
              </a:rPr>
              <a:t>Public responsibility</a:t>
            </a:r>
          </a:p>
          <a:p>
            <a:pPr>
              <a:buFontTx/>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anim calcmode="lin" valueType="num">
                                      <p:cBhvr additive="base">
                                        <p:cTn id="11"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7891">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 calcmode="lin" valueType="num">
                                      <p:cBhvr additive="base">
                                        <p:cTn id="15"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7891">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anim calcmode="lin" valueType="num">
                                      <p:cBhvr additive="base">
                                        <p:cTn id="19"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7892">
                                            <p:txEl>
                                              <p:pRg st="0" end="0"/>
                                            </p:txEl>
                                          </p:spTgt>
                                        </p:tgtEl>
                                        <p:attrNameLst>
                                          <p:attrName>style.visibility</p:attrName>
                                        </p:attrNameLst>
                                      </p:cBhvr>
                                      <p:to>
                                        <p:strVal val="visible"/>
                                      </p:to>
                                    </p:set>
                                    <p:anim calcmode="lin" valueType="num">
                                      <p:cBhvr additive="base">
                                        <p:cTn id="25" dur="500" fill="hold"/>
                                        <p:tgtEl>
                                          <p:spTgt spid="37892">
                                            <p:txEl>
                                              <p:pRg st="0" end="0"/>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892">
                                            <p:txEl>
                                              <p:pRg st="0" end="0"/>
                                            </p:txEl>
                                          </p:spTgt>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37892">
                                            <p:txEl>
                                              <p:pRg st="1" end="1"/>
                                            </p:txEl>
                                          </p:spTgt>
                                        </p:tgtEl>
                                        <p:attrNameLst>
                                          <p:attrName>style.visibility</p:attrName>
                                        </p:attrNameLst>
                                      </p:cBhvr>
                                      <p:to>
                                        <p:strVal val="visible"/>
                                      </p:to>
                                    </p:set>
                                    <p:anim calcmode="lin" valueType="num">
                                      <p:cBhvr additive="base">
                                        <p:cTn id="29" dur="500" fill="hold"/>
                                        <p:tgtEl>
                                          <p:spTgt spid="37892">
                                            <p:txEl>
                                              <p:pRg st="1" end="1"/>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892">
                                            <p:txEl>
                                              <p:pRg st="1" end="1"/>
                                            </p:txEl>
                                          </p:spTgt>
                                        </p:tgtEl>
                                        <p:attrNameLst>
                                          <p:attrName>ppt_y</p:attrName>
                                        </p:attrNameLst>
                                      </p:cBhvr>
                                      <p:tavLst>
                                        <p:tav tm="0">
                                          <p:val>
                                            <p:strVal val="#ppt_y"/>
                                          </p:val>
                                        </p:tav>
                                        <p:tav tm="100000">
                                          <p:val>
                                            <p:strVal val="#ppt_y"/>
                                          </p:val>
                                        </p:tav>
                                      </p:tavLst>
                                    </p:anim>
                                  </p:childTnLst>
                                </p:cTn>
                              </p:par>
                              <p:par>
                                <p:cTn id="31" presetID="2" presetClass="entr" presetSubtype="2" fill="hold" nodeType="withEffect">
                                  <p:stCondLst>
                                    <p:cond delay="0"/>
                                  </p:stCondLst>
                                  <p:childTnLst>
                                    <p:set>
                                      <p:cBhvr>
                                        <p:cTn id="32" dur="1" fill="hold">
                                          <p:stCondLst>
                                            <p:cond delay="0"/>
                                          </p:stCondLst>
                                        </p:cTn>
                                        <p:tgtEl>
                                          <p:spTgt spid="37892">
                                            <p:txEl>
                                              <p:pRg st="2" end="2"/>
                                            </p:txEl>
                                          </p:spTgt>
                                        </p:tgtEl>
                                        <p:attrNameLst>
                                          <p:attrName>style.visibility</p:attrName>
                                        </p:attrNameLst>
                                      </p:cBhvr>
                                      <p:to>
                                        <p:strVal val="visible"/>
                                      </p:to>
                                    </p:set>
                                    <p:anim calcmode="lin" valueType="num">
                                      <p:cBhvr additive="base">
                                        <p:cTn id="33" dur="500" fill="hold"/>
                                        <p:tgtEl>
                                          <p:spTgt spid="37892">
                                            <p:txEl>
                                              <p:pRg st="2" end="2"/>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892">
                                            <p:txEl>
                                              <p:pRg st="2" end="2"/>
                                            </p:txEl>
                                          </p:spTgt>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0"/>
                                  </p:stCondLst>
                                  <p:childTnLst>
                                    <p:set>
                                      <p:cBhvr>
                                        <p:cTn id="36" dur="1" fill="hold">
                                          <p:stCondLst>
                                            <p:cond delay="0"/>
                                          </p:stCondLst>
                                        </p:cTn>
                                        <p:tgtEl>
                                          <p:spTgt spid="37892">
                                            <p:txEl>
                                              <p:pRg st="3" end="3"/>
                                            </p:txEl>
                                          </p:spTgt>
                                        </p:tgtEl>
                                        <p:attrNameLst>
                                          <p:attrName>style.visibility</p:attrName>
                                        </p:attrNameLst>
                                      </p:cBhvr>
                                      <p:to>
                                        <p:strVal val="visible"/>
                                      </p:to>
                                    </p:set>
                                    <p:anim calcmode="lin" valueType="num">
                                      <p:cBhvr additive="base">
                                        <p:cTn id="37" dur="500" fill="hold"/>
                                        <p:tgtEl>
                                          <p:spTgt spid="37892">
                                            <p:txEl>
                                              <p:pRg st="3" end="3"/>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789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5"/>
          <p:cNvSpPr txBox="1">
            <a:spLocks noChangeArrowheads="1"/>
          </p:cNvSpPr>
          <p:nvPr/>
        </p:nvSpPr>
        <p:spPr bwMode="auto">
          <a:xfrm>
            <a:off x="1825625" y="5899150"/>
            <a:ext cx="8534400" cy="488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5.3 </a:t>
            </a:r>
            <a:r>
              <a:rPr lang="en-GB">
                <a:solidFill>
                  <a:prstClr val="black"/>
                </a:solidFill>
              </a:rPr>
              <a:t> A range of corporate responsibilities</a:t>
            </a:r>
            <a:br>
              <a:rPr lang="en-US">
                <a:solidFill>
                  <a:prstClr val="black"/>
                </a:solidFill>
              </a:rPr>
            </a:br>
            <a:r>
              <a:rPr lang="en-US" sz="800" i="1">
                <a:solidFill>
                  <a:prstClr val="black"/>
                </a:solidFill>
              </a:rPr>
              <a:t>Source</a:t>
            </a:r>
            <a:r>
              <a:rPr lang="en-US" sz="800">
                <a:solidFill>
                  <a:prstClr val="black"/>
                </a:solidFill>
              </a:rPr>
              <a:t>: Carroll (1999)</a:t>
            </a:r>
          </a:p>
        </p:txBody>
      </p:sp>
      <p:pic>
        <p:nvPicPr>
          <p:cNvPr id="22531" name="Picture 7" descr="C05N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752601"/>
            <a:ext cx="8382000" cy="3490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2532" name="Rectangle 2"/>
          <p:cNvSpPr>
            <a:spLocks noChangeArrowheads="1"/>
          </p:cNvSpPr>
          <p:nvPr/>
        </p:nvSpPr>
        <p:spPr bwMode="auto">
          <a:xfrm>
            <a:off x="1970088" y="260350"/>
            <a:ext cx="8229600" cy="641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spAutoFit/>
          </a:bodyPr>
          <a:lstStyle/>
          <a:p>
            <a:r>
              <a:rPr lang="en-US" sz="3600" b="1">
                <a:solidFill>
                  <a:srgbClr val="000000"/>
                </a:solidFill>
                <a:ea typeface="Times New Roman" charset="0"/>
                <a:cs typeface="TimesNewRoman" pitchFamily="82" charset="2"/>
              </a:rPr>
              <a:t>Perspectives on corporate actions</a:t>
            </a:r>
          </a:p>
        </p:txBody>
      </p:sp>
    </p:spTree>
    <p:extLst>
      <p:ext uri="{BB962C8B-B14F-4D97-AF65-F5344CB8AC3E}">
        <p14:creationId xmlns:p14="http://schemas.microsoft.com/office/powerpoint/2010/main" val="3623392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p:cNvSpPr>
            <a:spLocks noGrp="1" noChangeArrowheads="1"/>
          </p:cNvSpPr>
          <p:nvPr>
            <p:ph type="title"/>
          </p:nvPr>
        </p:nvSpPr>
        <p:spPr>
          <a:xfrm>
            <a:off x="5172074" y="286603"/>
            <a:ext cx="5983605" cy="1450757"/>
          </a:xfrm>
        </p:spPr>
        <p:txBody>
          <a:bodyPr>
            <a:normAutofit/>
          </a:bodyPr>
          <a:lstStyle/>
          <a:p>
            <a:r>
              <a:rPr lang="en-GB" b="1" dirty="0"/>
              <a:t>The balanced scorecard</a:t>
            </a:r>
          </a:p>
        </p:txBody>
      </p:sp>
      <p:pic>
        <p:nvPicPr>
          <p:cNvPr id="38917" name="Picture 38916" descr="Multi-coloured push pins connected by a black wire">
            <a:extLst>
              <a:ext uri="{FF2B5EF4-FFF2-40B4-BE49-F238E27FC236}">
                <a16:creationId xmlns:a16="http://schemas.microsoft.com/office/drawing/2014/main" id="{8B66A52F-EEE3-43CF-8480-0E996941F8FE}"/>
              </a:ext>
            </a:extLst>
          </p:cNvPr>
          <p:cNvPicPr>
            <a:picLocks noChangeAspect="1"/>
          </p:cNvPicPr>
          <p:nvPr/>
        </p:nvPicPr>
        <p:blipFill rotWithShape="1">
          <a:blip r:embed="rId3"/>
          <a:srcRect l="6614" r="48806" b="-1"/>
          <a:stretch/>
        </p:blipFill>
        <p:spPr>
          <a:xfrm>
            <a:off x="20" y="10"/>
            <a:ext cx="4580077" cy="6857990"/>
          </a:xfrm>
          <a:prstGeom prst="rect">
            <a:avLst/>
          </a:prstGeom>
        </p:spPr>
      </p:pic>
      <p:cxnSp>
        <p:nvCxnSpPr>
          <p:cNvPr id="75" name="Straight Connector 74">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8915" name="Rectangle 3"/>
          <p:cNvSpPr>
            <a:spLocks noGrp="1" noChangeArrowheads="1"/>
          </p:cNvSpPr>
          <p:nvPr>
            <p:ph idx="1"/>
          </p:nvPr>
        </p:nvSpPr>
        <p:spPr>
          <a:xfrm>
            <a:off x="5172074" y="2108201"/>
            <a:ext cx="5983606" cy="3760891"/>
          </a:xfrm>
        </p:spPr>
        <p:txBody>
          <a:bodyPr>
            <a:normAutofit/>
          </a:bodyPr>
          <a:lstStyle/>
          <a:p>
            <a:pPr>
              <a:buFontTx/>
              <a:buNone/>
            </a:pPr>
            <a:r>
              <a:rPr lang="en-GB" dirty="0">
                <a:latin typeface="Arial" panose="020B0604020202020204" pitchFamily="34" charset="0"/>
                <a:cs typeface="Arial" panose="020B0604020202020204" pitchFamily="34" charset="0"/>
              </a:rPr>
              <a:t>	It combines qualitative and quantitative indicators of performance which:</a:t>
            </a:r>
          </a:p>
          <a:p>
            <a:r>
              <a:rPr lang="en-GB" dirty="0">
                <a:latin typeface="Arial" panose="020B0604020202020204" pitchFamily="34" charset="0"/>
                <a:cs typeface="Arial" panose="020B0604020202020204" pitchFamily="34" charset="0"/>
              </a:rPr>
              <a:t>recognises the expectations of various stakeholders and;</a:t>
            </a:r>
          </a:p>
          <a:p>
            <a:r>
              <a:rPr lang="en-GB" dirty="0">
                <a:latin typeface="Arial" panose="020B0604020202020204" pitchFamily="34" charset="0"/>
                <a:cs typeface="Arial" panose="020B0604020202020204" pitchFamily="34" charset="0"/>
              </a:rPr>
              <a:t>relates performance to a choice of strategy;</a:t>
            </a:r>
          </a:p>
          <a:p>
            <a:r>
              <a:rPr lang="en-GB" dirty="0">
                <a:latin typeface="Arial" panose="020B0604020202020204" pitchFamily="34" charset="0"/>
                <a:cs typeface="Arial" panose="020B0604020202020204" pitchFamily="34" charset="0"/>
              </a:rPr>
              <a:t>as a basis for evaluating organisational effectiveness.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0" name="Rectangle 199">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8194" name="Picture 2" descr="C:\Documents and Settings\bus-ad1\Local Settings\Temporary Internet Files\Content.IE5\8G13O92Z\MC900367826[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5764" y="1770977"/>
            <a:ext cx="3294253" cy="3294253"/>
          </a:xfrm>
          <a:prstGeom prst="rect">
            <a:avLst/>
          </a:prstGeom>
          <a:noFill/>
          <a:extLst>
            <a:ext uri="{909E8E84-426E-40dd-AFC4-6F175D3DCCD1}">
              <a14:hiddenFill xmlns:a14="http://schemas.microsoft.com/office/drawing/2010/main" xmlns="">
                <a:solidFill>
                  <a:srgbClr val="FFFFFF"/>
                </a:solidFill>
              </a14:hiddenFill>
            </a:ext>
          </a:extLst>
        </p:spPr>
      </p:pic>
      <p:sp>
        <p:nvSpPr>
          <p:cNvPr id="202" name="Rectangle 201">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938" name="Rectangle 2"/>
          <p:cNvSpPr>
            <a:spLocks noGrp="1" noChangeArrowheads="1"/>
          </p:cNvSpPr>
          <p:nvPr>
            <p:ph type="title"/>
          </p:nvPr>
        </p:nvSpPr>
        <p:spPr>
          <a:xfrm>
            <a:off x="5315801" y="516835"/>
            <a:ext cx="5778919" cy="1666501"/>
          </a:xfrm>
        </p:spPr>
        <p:txBody>
          <a:bodyPr>
            <a:normAutofit/>
          </a:bodyPr>
          <a:lstStyle/>
          <a:p>
            <a:r>
              <a:rPr lang="en-GB" sz="4000" b="1">
                <a:solidFill>
                  <a:srgbClr val="FFFFFF"/>
                </a:solidFill>
              </a:rPr>
              <a:t>Corporate social responsibilities (CSRs)</a:t>
            </a:r>
          </a:p>
        </p:txBody>
      </p:sp>
      <p:cxnSp>
        <p:nvCxnSpPr>
          <p:cNvPr id="204" name="Straight Connector 203">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9795" name="Rectangle 3"/>
          <p:cNvSpPr>
            <a:spLocks noGrp="1" noChangeArrowheads="1"/>
          </p:cNvSpPr>
          <p:nvPr>
            <p:ph idx="1"/>
          </p:nvPr>
        </p:nvSpPr>
        <p:spPr>
          <a:xfrm>
            <a:off x="5315802" y="2505069"/>
            <a:ext cx="5778919" cy="3383902"/>
          </a:xfrm>
        </p:spPr>
        <p:txBody>
          <a:bodyPr>
            <a:normAutofit/>
          </a:bodyPr>
          <a:lstStyle/>
          <a:p>
            <a:pPr>
              <a:buFontTx/>
              <a:buNone/>
              <a:defRPr/>
            </a:pPr>
            <a:r>
              <a:rPr lang="en-GB" sz="1800" i="1" dirty="0">
                <a:solidFill>
                  <a:srgbClr val="FFFFFF"/>
                </a:solidFill>
              </a:rPr>
              <a:t>	‘Corporate social responsibility(CSR) is about understanding your business’ impact on the wider world and considering how you can use this impact in a positive way. CSR can also be good for your bottom line. It means taking a responsible attitude, going beyond the minimum legal requirements and following straightforward principles that apply whatever the size of your business’.</a:t>
            </a:r>
          </a:p>
          <a:p>
            <a:pPr>
              <a:buFontTx/>
              <a:buNone/>
              <a:defRPr/>
            </a:pPr>
            <a:endParaRPr lang="en-GB" sz="1800" i="1" dirty="0">
              <a:solidFill>
                <a:srgbClr val="FFFFFF"/>
              </a:solidFill>
            </a:endParaRPr>
          </a:p>
          <a:p>
            <a:pPr>
              <a:buFontTx/>
              <a:buNone/>
              <a:defRPr/>
            </a:pPr>
            <a:r>
              <a:rPr lang="en-GB" sz="1800" dirty="0">
                <a:solidFill>
                  <a:srgbClr val="FFFFFF"/>
                </a:solidFill>
              </a:rPr>
              <a:t>Government’s Business Link Service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33585A"/>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218" name="Picture 2" descr="C:\Documents and Settings\bus-ad1\Local Settings\Temporary Internet Files\Content.IE5\RUFE6WE6\MP900411828[1].jp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5764" y="1915100"/>
            <a:ext cx="3294253" cy="3006007"/>
          </a:xfrm>
          <a:prstGeom prst="rect">
            <a:avLst/>
          </a:prstGeom>
          <a:noFill/>
          <a:extLst>
            <a:ext uri="{909E8E84-426E-40dd-AFC4-6F175D3DCCD1}">
              <a14:hiddenFill xmlns:a14="http://schemas.microsoft.com/office/drawing/2010/main" xmlns="">
                <a:solidFill>
                  <a:srgbClr val="FFFFFF"/>
                </a:solidFill>
              </a14:hiddenFill>
            </a:ext>
          </a:extLst>
        </p:spPr>
      </p:pic>
      <p:sp>
        <p:nvSpPr>
          <p:cNvPr id="40962" name="Rectangle 2"/>
          <p:cNvSpPr>
            <a:spLocks noGrp="1" noChangeArrowheads="1"/>
          </p:cNvSpPr>
          <p:nvPr>
            <p:ph type="title"/>
          </p:nvPr>
        </p:nvSpPr>
        <p:spPr>
          <a:xfrm>
            <a:off x="5315801" y="516835"/>
            <a:ext cx="5778919" cy="1666501"/>
          </a:xfrm>
        </p:spPr>
        <p:txBody>
          <a:bodyPr>
            <a:normAutofit/>
          </a:bodyPr>
          <a:lstStyle/>
          <a:p>
            <a:r>
              <a:rPr lang="en-GB" sz="4000" b="1">
                <a:solidFill>
                  <a:srgbClr val="FFFFFF"/>
                </a:solidFill>
              </a:rPr>
              <a:t>Organisational stakeholders</a:t>
            </a:r>
          </a:p>
        </p:txBody>
      </p:sp>
      <p:cxnSp>
        <p:nvCxnSpPr>
          <p:cNvPr id="77" name="Straight Connector 7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963" name="Rectangle 3"/>
          <p:cNvSpPr>
            <a:spLocks noGrp="1" noChangeArrowheads="1"/>
          </p:cNvSpPr>
          <p:nvPr>
            <p:ph idx="1"/>
          </p:nvPr>
        </p:nvSpPr>
        <p:spPr>
          <a:xfrm>
            <a:off x="5315802" y="2505069"/>
            <a:ext cx="5778919" cy="3383902"/>
          </a:xfrm>
        </p:spPr>
        <p:txBody>
          <a:bodyPr>
            <a:normAutofit/>
          </a:bodyPr>
          <a:lstStyle/>
          <a:p>
            <a:pPr>
              <a:buFontTx/>
              <a:buNone/>
            </a:pPr>
            <a:r>
              <a:rPr lang="en-GB" sz="1800">
                <a:solidFill>
                  <a:srgbClr val="FFFFFF"/>
                </a:solidFill>
              </a:rPr>
              <a:t>	Stakeholders can be considered under six main headings:</a:t>
            </a:r>
          </a:p>
          <a:p>
            <a:pPr lvl="1">
              <a:buFont typeface="Arial" charset="0"/>
              <a:buChar char="•"/>
            </a:pPr>
            <a:r>
              <a:rPr lang="en-GB">
                <a:solidFill>
                  <a:srgbClr val="FFFFFF"/>
                </a:solidFill>
              </a:rPr>
              <a:t>Employees</a:t>
            </a:r>
          </a:p>
          <a:p>
            <a:pPr lvl="1">
              <a:buFont typeface="Arial" charset="0"/>
              <a:buChar char="•"/>
            </a:pPr>
            <a:r>
              <a:rPr lang="en-GB">
                <a:solidFill>
                  <a:srgbClr val="FFFFFF"/>
                </a:solidFill>
              </a:rPr>
              <a:t>Providers of finance</a:t>
            </a:r>
          </a:p>
          <a:p>
            <a:pPr lvl="1">
              <a:buFont typeface="Arial" charset="0"/>
              <a:buChar char="•"/>
            </a:pPr>
            <a:r>
              <a:rPr lang="en-GB">
                <a:solidFill>
                  <a:srgbClr val="FFFFFF"/>
                </a:solidFill>
              </a:rPr>
              <a:t>Customers</a:t>
            </a:r>
          </a:p>
          <a:p>
            <a:pPr lvl="1">
              <a:buFont typeface="Arial" charset="0"/>
              <a:buChar char="•"/>
            </a:pPr>
            <a:r>
              <a:rPr lang="en-GB">
                <a:solidFill>
                  <a:srgbClr val="FFFFFF"/>
                </a:solidFill>
              </a:rPr>
              <a:t>Community and environment</a:t>
            </a:r>
          </a:p>
          <a:p>
            <a:pPr lvl="1">
              <a:buFont typeface="Arial" charset="0"/>
              <a:buChar char="•"/>
            </a:pPr>
            <a:r>
              <a:rPr lang="en-GB">
                <a:solidFill>
                  <a:srgbClr val="FFFFFF"/>
                </a:solidFill>
              </a:rPr>
              <a:t>Government</a:t>
            </a:r>
          </a:p>
          <a:p>
            <a:pPr lvl="1">
              <a:buFont typeface="Arial" charset="0"/>
              <a:buChar char="•"/>
            </a:pPr>
            <a:r>
              <a:rPr lang="en-GB">
                <a:solidFill>
                  <a:srgbClr val="FFFFFF"/>
                </a:solidFill>
              </a:rPr>
              <a:t>Other organisations and groups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0963">
                                            <p:txEl>
                                              <p:pRg st="1" end="1"/>
                                            </p:txEl>
                                          </p:spTgt>
                                        </p:tgtEl>
                                        <p:attrNameLst>
                                          <p:attrName>style.visibility</p:attrName>
                                        </p:attrNameLst>
                                      </p:cBhvr>
                                      <p:to>
                                        <p:strVal val="visible"/>
                                      </p:to>
                                    </p:set>
                                    <p:animEffect transition="in" filter="fade">
                                      <p:cBhvr>
                                        <p:cTn id="7" dur="1000"/>
                                        <p:tgtEl>
                                          <p:spTgt spid="40963">
                                            <p:txEl>
                                              <p:pRg st="1" end="1"/>
                                            </p:txEl>
                                          </p:spTgt>
                                        </p:tgtEl>
                                      </p:cBhvr>
                                    </p:animEffect>
                                    <p:anim calcmode="lin" valueType="num">
                                      <p:cBhvr>
                                        <p:cTn id="8"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0963">
                                            <p:txEl>
                                              <p:pRg st="2" end="2"/>
                                            </p:txEl>
                                          </p:spTgt>
                                        </p:tgtEl>
                                        <p:attrNameLst>
                                          <p:attrName>style.visibility</p:attrName>
                                        </p:attrNameLst>
                                      </p:cBhvr>
                                      <p:to>
                                        <p:strVal val="visible"/>
                                      </p:to>
                                    </p:set>
                                    <p:animEffect transition="in" filter="fade">
                                      <p:cBhvr>
                                        <p:cTn id="12" dur="1000"/>
                                        <p:tgtEl>
                                          <p:spTgt spid="40963">
                                            <p:txEl>
                                              <p:pRg st="2" end="2"/>
                                            </p:txEl>
                                          </p:spTgt>
                                        </p:tgtEl>
                                      </p:cBhvr>
                                    </p:animEffect>
                                    <p:anim calcmode="lin" valueType="num">
                                      <p:cBhvr>
                                        <p:cTn id="13"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0963">
                                            <p:txEl>
                                              <p:pRg st="3" end="3"/>
                                            </p:txEl>
                                          </p:spTgt>
                                        </p:tgtEl>
                                        <p:attrNameLst>
                                          <p:attrName>style.visibility</p:attrName>
                                        </p:attrNameLst>
                                      </p:cBhvr>
                                      <p:to>
                                        <p:strVal val="visible"/>
                                      </p:to>
                                    </p:set>
                                    <p:animEffect transition="in" filter="fade">
                                      <p:cBhvr>
                                        <p:cTn id="17" dur="1000"/>
                                        <p:tgtEl>
                                          <p:spTgt spid="40963">
                                            <p:txEl>
                                              <p:pRg st="3" end="3"/>
                                            </p:txEl>
                                          </p:spTgt>
                                        </p:tgtEl>
                                      </p:cBhvr>
                                    </p:animEffect>
                                    <p:anim calcmode="lin" valueType="num">
                                      <p:cBhvr>
                                        <p:cTn id="18"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0963">
                                            <p:txEl>
                                              <p:pRg st="4" end="4"/>
                                            </p:txEl>
                                          </p:spTgt>
                                        </p:tgtEl>
                                        <p:attrNameLst>
                                          <p:attrName>style.visibility</p:attrName>
                                        </p:attrNameLst>
                                      </p:cBhvr>
                                      <p:to>
                                        <p:strVal val="visible"/>
                                      </p:to>
                                    </p:set>
                                    <p:animEffect transition="in" filter="fade">
                                      <p:cBhvr>
                                        <p:cTn id="22" dur="1000"/>
                                        <p:tgtEl>
                                          <p:spTgt spid="40963">
                                            <p:txEl>
                                              <p:pRg st="4" end="4"/>
                                            </p:txEl>
                                          </p:spTgt>
                                        </p:tgtEl>
                                      </p:cBhvr>
                                    </p:animEffect>
                                    <p:anim calcmode="lin" valueType="num">
                                      <p:cBhvr>
                                        <p:cTn id="23"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0963">
                                            <p:txEl>
                                              <p:pRg st="5" end="5"/>
                                            </p:txEl>
                                          </p:spTgt>
                                        </p:tgtEl>
                                        <p:attrNameLst>
                                          <p:attrName>style.visibility</p:attrName>
                                        </p:attrNameLst>
                                      </p:cBhvr>
                                      <p:to>
                                        <p:strVal val="visible"/>
                                      </p:to>
                                    </p:set>
                                    <p:animEffect transition="in" filter="fade">
                                      <p:cBhvr>
                                        <p:cTn id="27" dur="1000"/>
                                        <p:tgtEl>
                                          <p:spTgt spid="40963">
                                            <p:txEl>
                                              <p:pRg st="5" end="5"/>
                                            </p:txEl>
                                          </p:spTgt>
                                        </p:tgtEl>
                                      </p:cBhvr>
                                    </p:animEffect>
                                    <p:anim calcmode="lin" valueType="num">
                                      <p:cBhvr>
                                        <p:cTn id="28"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40963">
                                            <p:txEl>
                                              <p:pRg st="6" end="6"/>
                                            </p:txEl>
                                          </p:spTgt>
                                        </p:tgtEl>
                                        <p:attrNameLst>
                                          <p:attrName>style.visibility</p:attrName>
                                        </p:attrNameLst>
                                      </p:cBhvr>
                                      <p:to>
                                        <p:strVal val="visible"/>
                                      </p:to>
                                    </p:set>
                                    <p:animEffect transition="in" filter="fade">
                                      <p:cBhvr>
                                        <p:cTn id="32" dur="1000"/>
                                        <p:tgtEl>
                                          <p:spTgt spid="40963">
                                            <p:txEl>
                                              <p:pRg st="6" end="6"/>
                                            </p:txEl>
                                          </p:spTgt>
                                        </p:tgtEl>
                                      </p:cBhvr>
                                    </p:animEffect>
                                    <p:anim calcmode="lin" valueType="num">
                                      <p:cBhvr>
                                        <p:cTn id="33" dur="1000" fill="hold"/>
                                        <p:tgtEl>
                                          <p:spTgt spid="4096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10242" name="Picture 2" descr="C:\Documents and Settings\bus-ad1\Local Settings\Temporary Internet Files\Content.IE5\US9IMP6S\MC900441428[1].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764" y="1770977"/>
            <a:ext cx="3294253" cy="3294253"/>
          </a:xfrm>
          <a:prstGeom prst="rect">
            <a:avLst/>
          </a:prstGeom>
          <a:noFill/>
          <a:extLst>
            <a:ext uri="{909E8E84-426E-40dd-AFC4-6F175D3DCCD1}">
              <a14:hiddenFill xmlns:a14="http://schemas.microsoft.com/office/drawing/2010/main" xmlns="">
                <a:solidFill>
                  <a:srgbClr val="FFFFFF"/>
                </a:solidFill>
              </a14:hiddenFill>
            </a:ext>
          </a:extLst>
        </p:spPr>
      </p:pic>
      <p:sp>
        <p:nvSpPr>
          <p:cNvPr id="75" name="Rectangle 7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BB422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62" name="Rectangle 2"/>
          <p:cNvSpPr>
            <a:spLocks noGrp="1" noChangeArrowheads="1"/>
          </p:cNvSpPr>
          <p:nvPr>
            <p:ph type="title"/>
          </p:nvPr>
        </p:nvSpPr>
        <p:spPr>
          <a:xfrm>
            <a:off x="5315801" y="516835"/>
            <a:ext cx="5778919" cy="1666501"/>
          </a:xfrm>
        </p:spPr>
        <p:txBody>
          <a:bodyPr>
            <a:normAutofit/>
          </a:bodyPr>
          <a:lstStyle/>
          <a:p>
            <a:r>
              <a:rPr lang="en-GB" sz="3700" b="1">
                <a:solidFill>
                  <a:srgbClr val="FFFFFF"/>
                </a:solidFill>
              </a:rPr>
              <a:t>Activity:  </a:t>
            </a:r>
            <a:br>
              <a:rPr lang="en-GB" sz="3700" b="1">
                <a:solidFill>
                  <a:srgbClr val="FFFFFF"/>
                </a:solidFill>
              </a:rPr>
            </a:br>
            <a:r>
              <a:rPr lang="en-GB" sz="3700" b="1">
                <a:solidFill>
                  <a:srgbClr val="FFFFFF"/>
                </a:solidFill>
              </a:rPr>
              <a:t>What do they expect from an organisation?</a:t>
            </a:r>
          </a:p>
        </p:txBody>
      </p:sp>
      <p:cxnSp>
        <p:nvCxnSpPr>
          <p:cNvPr id="77" name="Straight Connector 7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963" name="Rectangle 3"/>
          <p:cNvSpPr>
            <a:spLocks noGrp="1" noChangeArrowheads="1"/>
          </p:cNvSpPr>
          <p:nvPr>
            <p:ph idx="1"/>
          </p:nvPr>
        </p:nvSpPr>
        <p:spPr>
          <a:xfrm>
            <a:off x="5315802" y="2505069"/>
            <a:ext cx="5778919" cy="3383902"/>
          </a:xfrm>
        </p:spPr>
        <p:txBody>
          <a:bodyPr>
            <a:normAutofit/>
          </a:bodyPr>
          <a:lstStyle/>
          <a:p>
            <a:pPr>
              <a:buFontTx/>
              <a:buNone/>
            </a:pPr>
            <a:r>
              <a:rPr lang="en-GB" sz="1800">
                <a:solidFill>
                  <a:srgbClr val="FFFFFF"/>
                </a:solidFill>
              </a:rPr>
              <a:t>	</a:t>
            </a:r>
          </a:p>
          <a:p>
            <a:pPr lvl="1">
              <a:buFont typeface="Arial" charset="0"/>
              <a:buChar char="•"/>
            </a:pPr>
            <a:endParaRPr lang="en-GB">
              <a:solidFill>
                <a:srgbClr val="FFFFFF"/>
              </a:solidFill>
            </a:endParaRPr>
          </a:p>
          <a:p>
            <a:pPr lvl="1">
              <a:buFont typeface="Arial" charset="0"/>
              <a:buChar char="•"/>
            </a:pPr>
            <a:r>
              <a:rPr lang="en-GB">
                <a:solidFill>
                  <a:srgbClr val="FFFFFF"/>
                </a:solidFill>
              </a:rPr>
              <a:t>Employees</a:t>
            </a:r>
          </a:p>
          <a:p>
            <a:pPr lvl="1">
              <a:buFont typeface="Arial" charset="0"/>
              <a:buChar char="•"/>
            </a:pPr>
            <a:r>
              <a:rPr lang="en-GB">
                <a:solidFill>
                  <a:srgbClr val="FFFFFF"/>
                </a:solidFill>
              </a:rPr>
              <a:t>Providers of finance</a:t>
            </a:r>
          </a:p>
          <a:p>
            <a:pPr lvl="1">
              <a:buFont typeface="Arial" charset="0"/>
              <a:buChar char="•"/>
            </a:pPr>
            <a:r>
              <a:rPr lang="en-GB">
                <a:solidFill>
                  <a:srgbClr val="FFFFFF"/>
                </a:solidFill>
              </a:rPr>
              <a:t>Customers</a:t>
            </a:r>
          </a:p>
          <a:p>
            <a:pPr lvl="1">
              <a:buFont typeface="Arial" charset="0"/>
              <a:buChar char="•"/>
            </a:pPr>
            <a:r>
              <a:rPr lang="en-GB">
                <a:solidFill>
                  <a:srgbClr val="FFFFFF"/>
                </a:solidFill>
              </a:rPr>
              <a:t>Community and environment</a:t>
            </a:r>
          </a:p>
          <a:p>
            <a:pPr lvl="1">
              <a:buFont typeface="Arial" charset="0"/>
              <a:buChar char="•"/>
            </a:pPr>
            <a:r>
              <a:rPr lang="en-GB">
                <a:solidFill>
                  <a:srgbClr val="FFFFFF"/>
                </a:solidFill>
              </a:rPr>
              <a:t>Government</a:t>
            </a:r>
          </a:p>
          <a:p>
            <a:pPr lvl="1">
              <a:buFont typeface="Arial" charset="0"/>
              <a:buChar char="•"/>
            </a:pPr>
            <a:r>
              <a:rPr lang="en-GB">
                <a:solidFill>
                  <a:srgbClr val="FFFFFF"/>
                </a:solidFill>
              </a:rPr>
              <a:t>Other organisations and groups</a:t>
            </a:r>
          </a:p>
        </p:txBody>
      </p:sp>
    </p:spTree>
    <p:extLst>
      <p:ext uri="{BB962C8B-B14F-4D97-AF65-F5344CB8AC3E}">
        <p14:creationId xmlns:p14="http://schemas.microsoft.com/office/powerpoint/2010/main" val="3117354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17410" name="Picture 2" descr="C:\Documents and Settings\bus-ad1\Local Settings\Temporary Internet Files\Content.IE5\Z3G12HBK\MP900422119[1].jpg"/>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45764" y="1207196"/>
            <a:ext cx="3294253" cy="4421816"/>
          </a:xfrm>
          <a:prstGeom prst="rect">
            <a:avLst/>
          </a:prstGeom>
          <a:noFill/>
          <a:extLst>
            <a:ext uri="{909E8E84-426E-40dd-AFC4-6F175D3DCCD1}">
              <a14:hiddenFill xmlns:a14="http://schemas.microsoft.com/office/drawing/2010/main" xmlns="">
                <a:solidFill>
                  <a:srgbClr val="FFFFFF"/>
                </a:solidFill>
              </a14:hiddenFill>
            </a:ext>
          </a:extLst>
        </p:spPr>
      </p:pic>
      <p:sp>
        <p:nvSpPr>
          <p:cNvPr id="79" name="Rectangle 78">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5C4F4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50" name="Rectangle 2"/>
          <p:cNvSpPr>
            <a:spLocks noGrp="1" noChangeArrowheads="1"/>
          </p:cNvSpPr>
          <p:nvPr>
            <p:ph type="title" idx="4294967295"/>
          </p:nvPr>
        </p:nvSpPr>
        <p:spPr>
          <a:xfrm>
            <a:off x="5315801" y="516835"/>
            <a:ext cx="5778919" cy="1666501"/>
          </a:xfrm>
        </p:spPr>
        <p:txBody>
          <a:bodyPr vert="horz" lIns="91440" tIns="45720" rIns="91440" bIns="45720" rtlCol="0" anchor="b">
            <a:normAutofit/>
          </a:bodyPr>
          <a:lstStyle/>
          <a:p>
            <a:r>
              <a:rPr lang="en-US" sz="4000" b="1">
                <a:solidFill>
                  <a:srgbClr val="FFFFFF"/>
                </a:solidFill>
              </a:rPr>
              <a:t>Stakeholders and corporate responsibility </a:t>
            </a:r>
          </a:p>
        </p:txBody>
      </p:sp>
      <p:cxnSp>
        <p:nvCxnSpPr>
          <p:cNvPr id="81" name="Straight Connector 80">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651" name="Rectangle 3"/>
          <p:cNvSpPr>
            <a:spLocks noGrp="1" noChangeArrowheads="1"/>
          </p:cNvSpPr>
          <p:nvPr>
            <p:ph type="body" idx="4294967295"/>
          </p:nvPr>
        </p:nvSpPr>
        <p:spPr>
          <a:xfrm>
            <a:off x="5315802" y="2505069"/>
            <a:ext cx="5778919" cy="3383902"/>
          </a:xfrm>
        </p:spPr>
        <p:txBody>
          <a:bodyPr vert="horz" lIns="0" tIns="45720" rIns="0" bIns="45720" rtlCol="0">
            <a:normAutofit/>
          </a:bodyPr>
          <a:lstStyle/>
          <a:p>
            <a:pPr marL="293688" indent="-293688">
              <a:lnSpc>
                <a:spcPct val="90000"/>
              </a:lnSpc>
              <a:spcBef>
                <a:spcPct val="15000"/>
              </a:spcBef>
            </a:pPr>
            <a:endParaRPr lang="en-US" sz="1500">
              <a:solidFill>
                <a:srgbClr val="FFFFFF"/>
              </a:solidFill>
            </a:endParaRPr>
          </a:p>
          <a:p>
            <a:pPr marL="293688" indent="-293688">
              <a:lnSpc>
                <a:spcPct val="90000"/>
              </a:lnSpc>
              <a:spcBef>
                <a:spcPct val="15000"/>
              </a:spcBef>
            </a:pPr>
            <a:r>
              <a:rPr lang="en-US" sz="1500">
                <a:solidFill>
                  <a:srgbClr val="FFFFFF"/>
                </a:solidFill>
              </a:rPr>
              <a:t>Stakeholders’ interests shape policy -Vogel (2005) on the ‘market for virtue’ – responsible actions need to be financially sustainable. </a:t>
            </a:r>
          </a:p>
          <a:p>
            <a:pPr marL="0" indent="0">
              <a:lnSpc>
                <a:spcPct val="90000"/>
              </a:lnSpc>
              <a:spcBef>
                <a:spcPct val="15000"/>
              </a:spcBef>
              <a:buFont typeface="Calibri" panose="020F0502020204030204" pitchFamily="34" charset="0"/>
              <a:buNone/>
            </a:pPr>
            <a:endParaRPr lang="en-US" sz="1500">
              <a:solidFill>
                <a:srgbClr val="FFFFFF"/>
              </a:solidFill>
            </a:endParaRPr>
          </a:p>
          <a:p>
            <a:pPr marL="0" indent="0">
              <a:lnSpc>
                <a:spcPct val="90000"/>
              </a:lnSpc>
              <a:spcBef>
                <a:spcPct val="15000"/>
              </a:spcBef>
              <a:buFont typeface="Calibri" panose="020F0502020204030204" pitchFamily="34" charset="0"/>
              <a:buNone/>
            </a:pPr>
            <a:r>
              <a:rPr lang="en-US" sz="1500">
                <a:solidFill>
                  <a:srgbClr val="FFFFFF"/>
                </a:solidFill>
              </a:rPr>
              <a:t>Examples of responsible action are:</a:t>
            </a:r>
          </a:p>
          <a:p>
            <a:pPr marL="293688" indent="-293688">
              <a:lnSpc>
                <a:spcPct val="90000"/>
              </a:lnSpc>
              <a:spcBef>
                <a:spcPct val="15000"/>
              </a:spcBef>
            </a:pPr>
            <a:r>
              <a:rPr lang="en-US" sz="1500">
                <a:solidFill>
                  <a:srgbClr val="FFFFFF"/>
                </a:solidFill>
              </a:rPr>
              <a:t>corporate mission</a:t>
            </a:r>
          </a:p>
          <a:p>
            <a:pPr lvl="1">
              <a:lnSpc>
                <a:spcPct val="90000"/>
              </a:lnSpc>
              <a:spcBef>
                <a:spcPct val="15000"/>
              </a:spcBef>
            </a:pPr>
            <a:r>
              <a:rPr lang="en-US" sz="1500">
                <a:solidFill>
                  <a:srgbClr val="FFFFFF"/>
                </a:solidFill>
              </a:rPr>
              <a:t>The Body Shop</a:t>
            </a:r>
          </a:p>
          <a:p>
            <a:pPr marL="293688" indent="-293688">
              <a:lnSpc>
                <a:spcPct val="90000"/>
              </a:lnSpc>
              <a:spcBef>
                <a:spcPct val="15000"/>
              </a:spcBef>
            </a:pPr>
            <a:r>
              <a:rPr lang="en-US" sz="1500">
                <a:solidFill>
                  <a:srgbClr val="FFFFFF"/>
                </a:solidFill>
              </a:rPr>
              <a:t>to meet customer needs</a:t>
            </a:r>
          </a:p>
          <a:p>
            <a:pPr lvl="1">
              <a:lnSpc>
                <a:spcPct val="90000"/>
              </a:lnSpc>
              <a:spcBef>
                <a:spcPct val="15000"/>
              </a:spcBef>
            </a:pPr>
            <a:r>
              <a:rPr lang="en-US" sz="1500">
                <a:solidFill>
                  <a:srgbClr val="FFFFFF"/>
                </a:solidFill>
              </a:rPr>
              <a:t>Fair Trade goods</a:t>
            </a:r>
          </a:p>
          <a:p>
            <a:pPr marL="293688" indent="-293688">
              <a:lnSpc>
                <a:spcPct val="90000"/>
              </a:lnSpc>
              <a:spcBef>
                <a:spcPct val="15000"/>
              </a:spcBef>
            </a:pPr>
            <a:r>
              <a:rPr lang="en-US" sz="1500">
                <a:solidFill>
                  <a:srgbClr val="FFFFFF"/>
                </a:solidFill>
              </a:rPr>
              <a:t>part of strategy</a:t>
            </a:r>
          </a:p>
          <a:p>
            <a:pPr lvl="1">
              <a:lnSpc>
                <a:spcPct val="90000"/>
              </a:lnSpc>
              <a:spcBef>
                <a:spcPct val="15000"/>
              </a:spcBef>
            </a:pPr>
            <a:r>
              <a:rPr lang="en-US" sz="1500">
                <a:solidFill>
                  <a:srgbClr val="FFFFFF"/>
                </a:solidFill>
              </a:rPr>
              <a:t>M&amp;S</a:t>
            </a:r>
          </a:p>
        </p:txBody>
      </p:sp>
    </p:spTree>
    <p:extLst>
      <p:ext uri="{BB962C8B-B14F-4D97-AF65-F5344CB8AC3E}">
        <p14:creationId xmlns:p14="http://schemas.microsoft.com/office/powerpoint/2010/main" val="1298338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 name="Rectangle 255">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p:cNvSpPr>
            <a:spLocks noGrp="1"/>
          </p:cNvSpPr>
          <p:nvPr>
            <p:ph type="title"/>
          </p:nvPr>
        </p:nvSpPr>
        <p:spPr>
          <a:xfrm>
            <a:off x="1097280" y="286603"/>
            <a:ext cx="10058400" cy="1450757"/>
          </a:xfrm>
        </p:spPr>
        <p:txBody>
          <a:bodyPr>
            <a:normAutofit/>
          </a:bodyPr>
          <a:lstStyle/>
          <a:p>
            <a:r>
              <a:rPr lang="en-GB" b="1"/>
              <a:t>The UN global compact</a:t>
            </a:r>
          </a:p>
        </p:txBody>
      </p:sp>
      <p:cxnSp>
        <p:nvCxnSpPr>
          <p:cNvPr id="257" name="Straight Connector 256">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97280" y="2108201"/>
            <a:ext cx="6437367" cy="3760891"/>
          </a:xfrm>
        </p:spPr>
        <p:txBody>
          <a:bodyPr>
            <a:noAutofit/>
          </a:bodyPr>
          <a:lstStyle/>
          <a:p>
            <a:pPr>
              <a:lnSpc>
                <a:spcPct val="90000"/>
              </a:lnSpc>
              <a:buFontTx/>
              <a:buNone/>
              <a:defRPr/>
            </a:pPr>
            <a:r>
              <a:rPr lang="en-GB" sz="1200" dirty="0">
                <a:latin typeface="Arial" panose="020B0604020202020204" pitchFamily="34" charset="0"/>
                <a:cs typeface="Arial" panose="020B0604020202020204" pitchFamily="34" charset="0"/>
              </a:rPr>
              <a:t>This contains 10 principles for businesses under four main headings:</a:t>
            </a:r>
          </a:p>
          <a:p>
            <a:pPr>
              <a:lnSpc>
                <a:spcPct val="90000"/>
              </a:lnSpc>
              <a:defRPr/>
            </a:pPr>
            <a:r>
              <a:rPr lang="en-GB" sz="1200" b="1" dirty="0">
                <a:latin typeface="Arial" panose="020B0604020202020204" pitchFamily="34" charset="0"/>
                <a:cs typeface="Arial" panose="020B0604020202020204" pitchFamily="34" charset="0"/>
              </a:rPr>
              <a:t>Human rights</a:t>
            </a:r>
          </a:p>
          <a:p>
            <a:pPr lvl="1">
              <a:lnSpc>
                <a:spcPct val="90000"/>
              </a:lnSpc>
              <a:defRPr/>
            </a:pPr>
            <a:r>
              <a:rPr lang="en-GB" sz="1200" dirty="0">
                <a:latin typeface="Arial" panose="020B0604020202020204" pitchFamily="34" charset="0"/>
                <a:cs typeface="Arial" panose="020B0604020202020204" pitchFamily="34" charset="0"/>
              </a:rPr>
              <a:t>Businesses support and respect internationally proclaimed human rights;</a:t>
            </a:r>
          </a:p>
          <a:p>
            <a:pPr lvl="1">
              <a:lnSpc>
                <a:spcPct val="90000"/>
              </a:lnSpc>
              <a:defRPr/>
            </a:pPr>
            <a:r>
              <a:rPr lang="en-GB" sz="1200" dirty="0">
                <a:latin typeface="Arial" panose="020B0604020202020204" pitchFamily="34" charset="0"/>
                <a:cs typeface="Arial" panose="020B0604020202020204" pitchFamily="34" charset="0"/>
              </a:rPr>
              <a:t>make sure that they are not complicit in human rights abuses.</a:t>
            </a:r>
          </a:p>
          <a:p>
            <a:pPr>
              <a:lnSpc>
                <a:spcPct val="90000"/>
              </a:lnSpc>
              <a:defRPr/>
            </a:pPr>
            <a:r>
              <a:rPr lang="en-GB" sz="1200" b="1" dirty="0">
                <a:latin typeface="Arial" panose="020B0604020202020204" pitchFamily="34" charset="0"/>
                <a:cs typeface="Arial" panose="020B0604020202020204" pitchFamily="34" charset="0"/>
              </a:rPr>
              <a:t>Labour standards</a:t>
            </a:r>
          </a:p>
          <a:p>
            <a:pPr lvl="1">
              <a:lnSpc>
                <a:spcPct val="90000"/>
              </a:lnSpc>
              <a:defRPr/>
            </a:pPr>
            <a:r>
              <a:rPr lang="en-GB" sz="1200" dirty="0">
                <a:latin typeface="Arial" panose="020B0604020202020204" pitchFamily="34" charset="0"/>
                <a:cs typeface="Arial" panose="020B0604020202020204" pitchFamily="34" charset="0"/>
              </a:rPr>
              <a:t>Businesses uphold freedom of association and recognise the right to collective bargaining;</a:t>
            </a:r>
          </a:p>
          <a:p>
            <a:pPr lvl="1">
              <a:lnSpc>
                <a:spcPct val="90000"/>
              </a:lnSpc>
              <a:defRPr/>
            </a:pPr>
            <a:r>
              <a:rPr lang="en-GB" sz="1200" dirty="0">
                <a:latin typeface="Arial" panose="020B0604020202020204" pitchFamily="34" charset="0"/>
                <a:cs typeface="Arial" panose="020B0604020202020204" pitchFamily="34" charset="0"/>
              </a:rPr>
              <a:t>eliminate forced and compulsory labour;</a:t>
            </a:r>
          </a:p>
          <a:p>
            <a:pPr lvl="1">
              <a:lnSpc>
                <a:spcPct val="90000"/>
              </a:lnSpc>
              <a:defRPr/>
            </a:pPr>
            <a:r>
              <a:rPr lang="en-GB" sz="1200" dirty="0">
                <a:latin typeface="Arial" panose="020B0604020202020204" pitchFamily="34" charset="0"/>
                <a:cs typeface="Arial" panose="020B0604020202020204" pitchFamily="34" charset="0"/>
              </a:rPr>
              <a:t>abolish child labour;</a:t>
            </a:r>
          </a:p>
          <a:p>
            <a:pPr lvl="1">
              <a:lnSpc>
                <a:spcPct val="90000"/>
              </a:lnSpc>
              <a:defRPr/>
            </a:pPr>
            <a:r>
              <a:rPr lang="en-GB" sz="1200" dirty="0">
                <a:latin typeface="Arial" panose="020B0604020202020204" pitchFamily="34" charset="0"/>
                <a:cs typeface="Arial" panose="020B0604020202020204" pitchFamily="34" charset="0"/>
              </a:rPr>
              <a:t>eliminate discrimination in respect of employment and occupation.</a:t>
            </a:r>
          </a:p>
          <a:p>
            <a:pPr>
              <a:lnSpc>
                <a:spcPct val="90000"/>
              </a:lnSpc>
              <a:defRPr/>
            </a:pPr>
            <a:r>
              <a:rPr lang="en-GB" sz="1200" b="1" dirty="0">
                <a:latin typeface="Arial" panose="020B0604020202020204" pitchFamily="34" charset="0"/>
                <a:cs typeface="Arial" panose="020B0604020202020204" pitchFamily="34" charset="0"/>
              </a:rPr>
              <a:t>Environment</a:t>
            </a:r>
          </a:p>
          <a:p>
            <a:pPr lvl="1">
              <a:lnSpc>
                <a:spcPct val="90000"/>
              </a:lnSpc>
              <a:defRPr/>
            </a:pPr>
            <a:r>
              <a:rPr lang="en-GB" sz="1200" dirty="0">
                <a:latin typeface="Arial" panose="020B0604020202020204" pitchFamily="34" charset="0"/>
                <a:cs typeface="Arial" panose="020B0604020202020204" pitchFamily="34" charset="0"/>
              </a:rPr>
              <a:t>Businesses  support a precautionary approach to environmental challenges;</a:t>
            </a:r>
          </a:p>
          <a:p>
            <a:pPr lvl="1">
              <a:lnSpc>
                <a:spcPct val="90000"/>
              </a:lnSpc>
              <a:defRPr/>
            </a:pPr>
            <a:r>
              <a:rPr lang="en-GB" sz="1200" dirty="0">
                <a:latin typeface="Arial" panose="020B0604020202020204" pitchFamily="34" charset="0"/>
                <a:cs typeface="Arial" panose="020B0604020202020204" pitchFamily="34" charset="0"/>
              </a:rPr>
              <a:t>undertake initiatives to promote greater environmental responsibility;</a:t>
            </a:r>
          </a:p>
          <a:p>
            <a:pPr lvl="1">
              <a:lnSpc>
                <a:spcPct val="90000"/>
              </a:lnSpc>
              <a:defRPr/>
            </a:pPr>
            <a:r>
              <a:rPr lang="en-GB" sz="1200" dirty="0">
                <a:latin typeface="Arial" panose="020B0604020202020204" pitchFamily="34" charset="0"/>
                <a:cs typeface="Arial" panose="020B0604020202020204" pitchFamily="34" charset="0"/>
              </a:rPr>
              <a:t>encourage environmentally friendly technologies.</a:t>
            </a:r>
          </a:p>
          <a:p>
            <a:pPr>
              <a:lnSpc>
                <a:spcPct val="90000"/>
              </a:lnSpc>
              <a:defRPr/>
            </a:pPr>
            <a:r>
              <a:rPr lang="en-GB" sz="1200" b="1" dirty="0">
                <a:latin typeface="Arial" panose="020B0604020202020204" pitchFamily="34" charset="0"/>
                <a:cs typeface="Arial" panose="020B0604020202020204" pitchFamily="34" charset="0"/>
              </a:rPr>
              <a:t>Anti-corruption</a:t>
            </a:r>
          </a:p>
          <a:p>
            <a:pPr lvl="1">
              <a:lnSpc>
                <a:spcPct val="90000"/>
              </a:lnSpc>
              <a:defRPr/>
            </a:pPr>
            <a:r>
              <a:rPr lang="en-GB" sz="1200" dirty="0">
                <a:latin typeface="Arial" panose="020B0604020202020204" pitchFamily="34" charset="0"/>
                <a:cs typeface="Arial" panose="020B0604020202020204" pitchFamily="34" charset="0"/>
              </a:rPr>
              <a:t>Businesses work against corruption in all its forms, including extortion and bribery.</a:t>
            </a:r>
          </a:p>
        </p:txBody>
      </p:sp>
      <p:pic>
        <p:nvPicPr>
          <p:cNvPr id="11266" name="Picture 2" descr="C:\Documents and Settings\bus-ad1\Local Settings\Temporary Internet Files\Content.IE5\Z3G12HBK\MC900228857[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29006" y="3000055"/>
            <a:ext cx="3144043" cy="1977181"/>
          </a:xfrm>
          <a:prstGeom prst="rect">
            <a:avLst/>
          </a:prstGeom>
          <a:noFill/>
          <a:extLst>
            <a:ext uri="{909E8E84-426E-40dd-AFC4-6F175D3DCCD1}">
              <a14:hiddenFill xmlns:a14="http://schemas.microsoft.com/office/drawing/2010/main" xmlns="">
                <a:solidFill>
                  <a:srgbClr val="FFFFFF"/>
                </a:solidFill>
              </a14:hiddenFill>
            </a:ext>
          </a:extLst>
        </p:spPr>
      </p:pic>
      <p:sp>
        <p:nvSpPr>
          <p:cNvPr id="258" name="Rectangle 257">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1981200" y="292100"/>
            <a:ext cx="8229600" cy="1143000"/>
          </a:xfrm>
        </p:spPr>
        <p:txBody>
          <a:bodyPr>
            <a:normAutofit fontScale="90000"/>
          </a:bodyPr>
          <a:lstStyle/>
          <a:p>
            <a:pPr algn="l">
              <a:defRPr/>
            </a:pPr>
            <a:r>
              <a:rPr lang="en-GB" b="1" dirty="0">
                <a:solidFill>
                  <a:srgbClr val="0070C0"/>
                </a:solidFill>
              </a:rPr>
              <a:t>Ethics and corporate social responsibility</a:t>
            </a:r>
          </a:p>
        </p:txBody>
      </p:sp>
      <p:sp>
        <p:nvSpPr>
          <p:cNvPr id="44035" name="Rectangle 4"/>
          <p:cNvSpPr>
            <a:spLocks noGrp="1" noChangeArrowheads="1"/>
          </p:cNvSpPr>
          <p:nvPr>
            <p:ph sz="half" idx="1"/>
          </p:nvPr>
        </p:nvSpPr>
        <p:spPr>
          <a:xfrm>
            <a:off x="1909764" y="2210937"/>
            <a:ext cx="3754437" cy="4134302"/>
          </a:xfrm>
        </p:spPr>
        <p:txBody>
          <a:bodyPr/>
          <a:lstStyle/>
          <a:p>
            <a:pPr algn="ctr">
              <a:lnSpc>
                <a:spcPct val="80000"/>
              </a:lnSpc>
              <a:buFontTx/>
              <a:buNone/>
            </a:pPr>
            <a:r>
              <a:rPr lang="en-GB" sz="2400" b="1" dirty="0"/>
              <a:t>Shareholder-centred view</a:t>
            </a:r>
          </a:p>
          <a:p>
            <a:pPr>
              <a:lnSpc>
                <a:spcPct val="80000"/>
              </a:lnSpc>
              <a:buFontTx/>
              <a:buNone/>
            </a:pPr>
            <a:endParaRPr lang="en-GB" sz="2400" dirty="0"/>
          </a:p>
          <a:p>
            <a:pPr>
              <a:lnSpc>
                <a:spcPct val="80000"/>
              </a:lnSpc>
            </a:pPr>
            <a:r>
              <a:rPr lang="en-GB" sz="2400" dirty="0"/>
              <a:t>Directors act as agents of the owners</a:t>
            </a:r>
          </a:p>
          <a:p>
            <a:pPr>
              <a:lnSpc>
                <a:spcPct val="80000"/>
              </a:lnSpc>
            </a:pPr>
            <a:r>
              <a:rPr lang="en-GB" sz="2400" dirty="0"/>
              <a:t>There is a duty to maximise owner wealth</a:t>
            </a:r>
          </a:p>
          <a:p>
            <a:pPr>
              <a:lnSpc>
                <a:spcPct val="80000"/>
              </a:lnSpc>
            </a:pPr>
            <a:r>
              <a:rPr lang="en-GB" sz="2400" dirty="0"/>
              <a:t>Other tests of ethical behaviour include common decency and distributive justice</a:t>
            </a:r>
          </a:p>
        </p:txBody>
      </p:sp>
      <p:sp>
        <p:nvSpPr>
          <p:cNvPr id="44036" name="Rectangle 5"/>
          <p:cNvSpPr>
            <a:spLocks noGrp="1" noChangeArrowheads="1"/>
          </p:cNvSpPr>
          <p:nvPr>
            <p:ph sz="half" idx="2"/>
          </p:nvPr>
        </p:nvSpPr>
        <p:spPr>
          <a:xfrm>
            <a:off x="5942013" y="2210937"/>
            <a:ext cx="4392612" cy="4461326"/>
          </a:xfrm>
        </p:spPr>
        <p:txBody>
          <a:bodyPr/>
          <a:lstStyle/>
          <a:p>
            <a:pPr>
              <a:lnSpc>
                <a:spcPct val="80000"/>
              </a:lnSpc>
              <a:buFontTx/>
              <a:buNone/>
            </a:pPr>
            <a:r>
              <a:rPr lang="en-GB" sz="2400" b="1" dirty="0"/>
              <a:t>Stakeholder view</a:t>
            </a:r>
          </a:p>
          <a:p>
            <a:pPr>
              <a:lnSpc>
                <a:spcPct val="80000"/>
              </a:lnSpc>
              <a:buFontTx/>
              <a:buNone/>
            </a:pPr>
            <a:endParaRPr lang="en-GB" sz="2400" dirty="0"/>
          </a:p>
          <a:p>
            <a:pPr>
              <a:lnSpc>
                <a:spcPct val="80000"/>
              </a:lnSpc>
            </a:pPr>
            <a:r>
              <a:rPr lang="en-GB" sz="2400" dirty="0"/>
              <a:t>A wide range of stakeholder groups have an interest in the business</a:t>
            </a:r>
          </a:p>
          <a:p>
            <a:pPr>
              <a:lnSpc>
                <a:spcPct val="80000"/>
              </a:lnSpc>
            </a:pPr>
            <a:r>
              <a:rPr lang="en-GB" sz="2400" dirty="0"/>
              <a:t>These groups should be taken into account by a business</a:t>
            </a:r>
          </a:p>
          <a:p>
            <a:pPr>
              <a:lnSpc>
                <a:spcPct val="80000"/>
              </a:lnSpc>
            </a:pPr>
            <a:r>
              <a:rPr lang="en-GB" sz="2400" dirty="0"/>
              <a:t>Shareholders are just one such group</a:t>
            </a:r>
          </a:p>
          <a:p>
            <a:pPr>
              <a:lnSpc>
                <a:spcPct val="80000"/>
              </a:lnSpc>
            </a:pPr>
            <a:r>
              <a:rPr lang="en-GB" sz="2400" dirty="0"/>
              <a:t>A business may be accountable to stakeholders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0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4036">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036">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036">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12291" name="Picture 3" descr="C:\Documents and Settings\bus-ad1\Local Settings\Temporary Internet Files\Content.IE5\Z3G12HBK\MC900250734[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5764" y="1495336"/>
            <a:ext cx="3294253" cy="3845536"/>
          </a:xfrm>
          <a:prstGeom prst="rect">
            <a:avLst/>
          </a:prstGeom>
          <a:noFill/>
          <a:extLst>
            <a:ext uri="{909E8E84-426E-40dd-AFC4-6F175D3DCCD1}">
              <a14:hiddenFill xmlns:a14="http://schemas.microsoft.com/office/drawing/2010/main" xmlns="">
                <a:solidFill>
                  <a:srgbClr val="FFFFFF"/>
                </a:solidFill>
              </a14:hiddenFill>
            </a:ext>
          </a:extLst>
        </p:spPr>
      </p:pic>
      <p:sp>
        <p:nvSpPr>
          <p:cNvPr id="75" name="Rectangle 7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010" name="Rectangle 2"/>
          <p:cNvSpPr>
            <a:spLocks noGrp="1" noChangeArrowheads="1"/>
          </p:cNvSpPr>
          <p:nvPr>
            <p:ph type="title"/>
          </p:nvPr>
        </p:nvSpPr>
        <p:spPr>
          <a:xfrm>
            <a:off x="5315801" y="516835"/>
            <a:ext cx="5778919" cy="1666501"/>
          </a:xfrm>
        </p:spPr>
        <p:txBody>
          <a:bodyPr>
            <a:normAutofit/>
          </a:bodyPr>
          <a:lstStyle/>
          <a:p>
            <a:r>
              <a:rPr lang="en-GB" sz="4000" b="1">
                <a:solidFill>
                  <a:srgbClr val="FFFFFF"/>
                </a:solidFill>
              </a:rPr>
              <a:t>Ethics and business</a:t>
            </a:r>
          </a:p>
        </p:txBody>
      </p:sp>
      <p:cxnSp>
        <p:nvCxnSpPr>
          <p:cNvPr id="77" name="Straight Connector 7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3011" name="Rectangle 3"/>
          <p:cNvSpPr>
            <a:spLocks noGrp="1" noChangeArrowheads="1"/>
          </p:cNvSpPr>
          <p:nvPr>
            <p:ph idx="1"/>
          </p:nvPr>
        </p:nvSpPr>
        <p:spPr>
          <a:xfrm>
            <a:off x="5315802" y="2505069"/>
            <a:ext cx="5778919" cy="3383902"/>
          </a:xfrm>
        </p:spPr>
        <p:txBody>
          <a:bodyPr>
            <a:normAutofit/>
          </a:bodyPr>
          <a:lstStyle/>
          <a:p>
            <a:pPr>
              <a:buFontTx/>
              <a:buNone/>
            </a:pPr>
            <a:r>
              <a:rPr lang="en-GB" sz="1800" b="1" dirty="0">
                <a:solidFill>
                  <a:srgbClr val="FFFFFF"/>
                </a:solidFill>
                <a:latin typeface="Arial" panose="020B0604020202020204" pitchFamily="34" charset="0"/>
                <a:cs typeface="Arial" panose="020B0604020202020204" pitchFamily="34" charset="0"/>
              </a:rPr>
              <a:t>Ethics</a:t>
            </a:r>
          </a:p>
          <a:p>
            <a:pPr lvl="1"/>
            <a:endParaRPr lang="en-GB" dirty="0">
              <a:solidFill>
                <a:srgbClr val="FFFFFF"/>
              </a:solidFill>
              <a:latin typeface="Arial" panose="020B0604020202020204" pitchFamily="34" charset="0"/>
              <a:cs typeface="Arial" panose="020B0604020202020204" pitchFamily="34" charset="0"/>
            </a:endParaRPr>
          </a:p>
          <a:p>
            <a:pPr lvl="1"/>
            <a:r>
              <a:rPr lang="en-GB" dirty="0">
                <a:solidFill>
                  <a:srgbClr val="FFFFFF"/>
                </a:solidFill>
                <a:latin typeface="Arial" panose="020B0604020202020204" pitchFamily="34" charset="0"/>
                <a:cs typeface="Arial" panose="020B0604020202020204" pitchFamily="34" charset="0"/>
              </a:rPr>
              <a:t>It is to do with good and bad, or right and wrong.</a:t>
            </a:r>
          </a:p>
          <a:p>
            <a:pPr lvl="1"/>
            <a:r>
              <a:rPr lang="en-GB" dirty="0">
                <a:solidFill>
                  <a:srgbClr val="FFFFFF"/>
                </a:solidFill>
                <a:latin typeface="Arial" panose="020B0604020202020204" pitchFamily="34" charset="0"/>
                <a:cs typeface="Arial" panose="020B0604020202020204" pitchFamily="34" charset="0"/>
              </a:rPr>
              <a:t>It seeks to understand what makes some things good and others bad.</a:t>
            </a:r>
          </a:p>
          <a:p>
            <a:pPr lvl="1"/>
            <a:r>
              <a:rPr lang="en-GB" dirty="0">
                <a:solidFill>
                  <a:srgbClr val="FFFFFF"/>
                </a:solidFill>
                <a:latin typeface="Arial" panose="020B0604020202020204" pitchFamily="34" charset="0"/>
                <a:cs typeface="Arial" panose="020B0604020202020204" pitchFamily="34" charset="0"/>
              </a:rPr>
              <a:t>In ways that can be generalised to other cases.</a:t>
            </a:r>
          </a:p>
          <a:p>
            <a:pPr lvl="1"/>
            <a:r>
              <a:rPr lang="en-GB" dirty="0">
                <a:solidFill>
                  <a:srgbClr val="FFFFFF"/>
                </a:solidFill>
                <a:latin typeface="Arial" panose="020B0604020202020204" pitchFamily="34" charset="0"/>
                <a:cs typeface="Arial" panose="020B0604020202020204" pitchFamily="34" charset="0"/>
              </a:rPr>
              <a:t>Business ethics is an example of applied ethics.</a:t>
            </a:r>
          </a:p>
          <a:p>
            <a:pPr lvl="1"/>
            <a:r>
              <a:rPr lang="en-GB" dirty="0">
                <a:solidFill>
                  <a:srgbClr val="FFFFFF"/>
                </a:solidFill>
                <a:latin typeface="Arial" panose="020B0604020202020204" pitchFamily="34" charset="0"/>
                <a:cs typeface="Arial" panose="020B0604020202020204" pitchFamily="34" charset="0"/>
              </a:rPr>
              <a:t>It seeks to explore the implications of general ethics for the conduct of business.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idx="4294967295"/>
          </p:nvPr>
        </p:nvSpPr>
        <p:spPr>
          <a:xfrm>
            <a:off x="1097280" y="286603"/>
            <a:ext cx="6437363" cy="1450757"/>
          </a:xfrm>
        </p:spPr>
        <p:txBody>
          <a:bodyPr vert="horz" lIns="91440" tIns="45720" rIns="91440" bIns="45720" rtlCol="0" anchor="b">
            <a:normAutofit/>
          </a:bodyPr>
          <a:lstStyle/>
          <a:p>
            <a:r>
              <a:rPr lang="en-US" sz="4800"/>
              <a:t>Judging whether a decision is ethical </a:t>
            </a:r>
          </a:p>
        </p:txBody>
      </p:sp>
      <p:cxnSp>
        <p:nvCxnSpPr>
          <p:cNvPr id="79" name="Straight Connector 7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459" name="Rectangle 3"/>
          <p:cNvSpPr>
            <a:spLocks noGrp="1" noChangeArrowheads="1"/>
          </p:cNvSpPr>
          <p:nvPr>
            <p:ph type="body" idx="4294967295"/>
          </p:nvPr>
        </p:nvSpPr>
        <p:spPr>
          <a:xfrm>
            <a:off x="1097281" y="2108201"/>
            <a:ext cx="6388242" cy="3760891"/>
          </a:xfrm>
        </p:spPr>
        <p:txBody>
          <a:bodyPr vert="horz" lIns="0" tIns="45720" rIns="0" bIns="45720" rtlCol="0">
            <a:normAutofit/>
          </a:bodyPr>
          <a:lstStyle/>
          <a:p>
            <a:pPr marL="293688" indent="-293688">
              <a:lnSpc>
                <a:spcPct val="100000"/>
              </a:lnSpc>
            </a:pPr>
            <a:r>
              <a:rPr lang="en-US" b="1" dirty="0">
                <a:latin typeface="Arial" panose="020B0604020202020204" pitchFamily="34" charset="0"/>
                <a:cs typeface="Arial" panose="020B0604020202020204" pitchFamily="34" charset="0"/>
              </a:rPr>
              <a:t>Moral principles</a:t>
            </a:r>
          </a:p>
          <a:p>
            <a:pPr lvl="1"/>
            <a:r>
              <a:rPr lang="en-US" dirty="0">
                <a:latin typeface="Arial" panose="020B0604020202020204" pitchFamily="34" charset="0"/>
                <a:cs typeface="Arial" panose="020B0604020202020204" pitchFamily="34" charset="0"/>
              </a:rPr>
              <a:t>In line with accepted principles? </a:t>
            </a:r>
          </a:p>
          <a:p>
            <a:pPr marL="293688" indent="-293688">
              <a:lnSpc>
                <a:spcPct val="100000"/>
              </a:lnSpc>
            </a:pPr>
            <a:r>
              <a:rPr lang="en-US" b="1" dirty="0">
                <a:latin typeface="Arial" panose="020B0604020202020204" pitchFamily="34" charset="0"/>
                <a:cs typeface="Arial" panose="020B0604020202020204" pitchFamily="34" charset="0"/>
              </a:rPr>
              <a:t>Utilitarianism</a:t>
            </a:r>
          </a:p>
          <a:p>
            <a:pPr lvl="1"/>
            <a:r>
              <a:rPr lang="en-US" dirty="0">
                <a:latin typeface="Arial" panose="020B0604020202020204" pitchFamily="34" charset="0"/>
                <a:cs typeface="Arial" panose="020B0604020202020204" pitchFamily="34" charset="0"/>
              </a:rPr>
              <a:t>Best outcome for the greatest number?</a:t>
            </a:r>
          </a:p>
          <a:p>
            <a:pPr marL="293688" indent="-293688">
              <a:lnSpc>
                <a:spcPct val="100000"/>
              </a:lnSpc>
            </a:pPr>
            <a:r>
              <a:rPr lang="en-US" b="1" dirty="0">
                <a:latin typeface="Arial" panose="020B0604020202020204" pitchFamily="34" charset="0"/>
                <a:cs typeface="Arial" panose="020B0604020202020204" pitchFamily="34" charset="0"/>
              </a:rPr>
              <a:t>Human rights</a:t>
            </a:r>
          </a:p>
          <a:p>
            <a:pPr lvl="1"/>
            <a:r>
              <a:rPr lang="en-US" dirty="0">
                <a:latin typeface="Arial" panose="020B0604020202020204" pitchFamily="34" charset="0"/>
                <a:cs typeface="Arial" panose="020B0604020202020204" pitchFamily="34" charset="0"/>
              </a:rPr>
              <a:t>Does it maintain individual’s human rights?</a:t>
            </a:r>
          </a:p>
          <a:p>
            <a:pPr marL="293688" indent="-293688">
              <a:lnSpc>
                <a:spcPct val="100000"/>
              </a:lnSpc>
            </a:pPr>
            <a:r>
              <a:rPr lang="en-US" b="1" dirty="0">
                <a:latin typeface="Arial" panose="020B0604020202020204" pitchFamily="34" charset="0"/>
                <a:cs typeface="Arial" panose="020B0604020202020204" pitchFamily="34" charset="0"/>
              </a:rPr>
              <a:t>Individualism</a:t>
            </a:r>
          </a:p>
          <a:p>
            <a:pPr lvl="1"/>
            <a:r>
              <a:rPr lang="en-US" dirty="0">
                <a:latin typeface="Arial" panose="020B0604020202020204" pitchFamily="34" charset="0"/>
                <a:cs typeface="Arial" panose="020B0604020202020204" pitchFamily="34" charset="0"/>
              </a:rPr>
              <a:t>In an individual’s long-term interests?</a:t>
            </a:r>
          </a:p>
        </p:txBody>
      </p:sp>
      <p:pic>
        <p:nvPicPr>
          <p:cNvPr id="13314" name="Picture 2" descr="C:\Documents and Settings\bus-ad1\Local Settings\Temporary Internet Files\Content.IE5\005XH7UX\MC900441394[1].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003" y="1492450"/>
            <a:ext cx="3412514" cy="3412514"/>
          </a:xfrm>
          <a:prstGeom prst="rect">
            <a:avLst/>
          </a:prstGeom>
          <a:noFill/>
          <a:extLst>
            <a:ext uri="{909E8E84-426E-40dd-AFC4-6F175D3DCCD1}">
              <a14:hiddenFill xmlns:a14="http://schemas.microsoft.com/office/drawing/2010/main" xmlns="">
                <a:solidFill>
                  <a:srgbClr val="FFFFFF"/>
                </a:solidFill>
              </a14:hiddenFill>
            </a:ext>
          </a:extLst>
        </p:spPr>
      </p:pic>
      <p:sp>
        <p:nvSpPr>
          <p:cNvPr id="81" name="Rectangle 80">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3005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1524000" y="260350"/>
            <a:ext cx="8229600" cy="641350"/>
          </a:xfrm>
        </p:spPr>
        <p:txBody>
          <a:bodyPr>
            <a:normAutofit fontScale="90000"/>
          </a:bodyPr>
          <a:lstStyle/>
          <a:p>
            <a:pPr eaLnBrk="1" hangingPunct="1"/>
            <a:r>
              <a:rPr lang="en-US"/>
              <a:t>Questions within each philosophy</a:t>
            </a:r>
          </a:p>
        </p:txBody>
      </p:sp>
      <p:sp>
        <p:nvSpPr>
          <p:cNvPr id="20483" name="Text Box 4"/>
          <p:cNvSpPr txBox="1">
            <a:spLocks noChangeArrowheads="1"/>
          </p:cNvSpPr>
          <p:nvPr/>
        </p:nvSpPr>
        <p:spPr bwMode="auto">
          <a:xfrm>
            <a:off x="1828800" y="5892801"/>
            <a:ext cx="8534400" cy="3667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Table 5.3 </a:t>
            </a:r>
            <a:r>
              <a:rPr lang="en-GB">
                <a:solidFill>
                  <a:prstClr val="black"/>
                </a:solidFill>
              </a:rPr>
              <a:t> </a:t>
            </a:r>
            <a:r>
              <a:rPr lang="en-US">
                <a:solidFill>
                  <a:prstClr val="black"/>
                </a:solidFill>
              </a:rPr>
              <a:t>Questions within each philosophy</a:t>
            </a:r>
          </a:p>
        </p:txBody>
      </p:sp>
      <p:pic>
        <p:nvPicPr>
          <p:cNvPr id="20484" name="Picture 9" descr="M05NT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3426" y="1636714"/>
            <a:ext cx="8151813" cy="40973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9698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1524001" y="260351"/>
            <a:ext cx="8785225" cy="1190625"/>
          </a:xfrm>
        </p:spPr>
        <p:txBody>
          <a:bodyPr>
            <a:normAutofit fontScale="90000"/>
          </a:bodyPr>
          <a:lstStyle/>
          <a:p>
            <a:pPr eaLnBrk="1" hangingPunct="1"/>
            <a:r>
              <a:rPr lang="en-US"/>
              <a:t>Why people reach different conclusions</a:t>
            </a:r>
          </a:p>
        </p:txBody>
      </p:sp>
      <p:sp>
        <p:nvSpPr>
          <p:cNvPr id="21507" name="Text Box 4"/>
          <p:cNvSpPr txBox="1">
            <a:spLocks noChangeArrowheads="1"/>
          </p:cNvSpPr>
          <p:nvPr/>
        </p:nvSpPr>
        <p:spPr bwMode="auto">
          <a:xfrm>
            <a:off x="1828800" y="5889625"/>
            <a:ext cx="8534400" cy="488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a:spcBef>
                <a:spcPct val="50000"/>
              </a:spcBef>
            </a:pPr>
            <a:r>
              <a:rPr lang="en-GB" sz="1200">
                <a:solidFill>
                  <a:prstClr val="black"/>
                </a:solidFill>
              </a:rPr>
              <a:t>Figure 5.2 </a:t>
            </a:r>
            <a:r>
              <a:rPr lang="en-GB">
                <a:solidFill>
                  <a:prstClr val="black"/>
                </a:solidFill>
              </a:rPr>
              <a:t> Making ethical judgements</a:t>
            </a:r>
            <a:br>
              <a:rPr lang="en-US">
                <a:solidFill>
                  <a:prstClr val="black"/>
                </a:solidFill>
              </a:rPr>
            </a:br>
            <a:r>
              <a:rPr lang="en-US" sz="800" i="1">
                <a:solidFill>
                  <a:prstClr val="black"/>
                </a:solidFill>
              </a:rPr>
              <a:t>Source</a:t>
            </a:r>
            <a:r>
              <a:rPr lang="en-US" sz="800">
                <a:solidFill>
                  <a:prstClr val="black"/>
                </a:solidFill>
              </a:rPr>
              <a:t>: Adapted from Carroll (1989)</a:t>
            </a:r>
          </a:p>
        </p:txBody>
      </p:sp>
      <p:pic>
        <p:nvPicPr>
          <p:cNvPr id="21508" name="Picture 8" descr="M05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0239" y="1898651"/>
            <a:ext cx="8372475" cy="3330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3195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8" name="Straight Connector 13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0" name="Rectangle 13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578" name="Rectangle 2"/>
          <p:cNvSpPr>
            <a:spLocks noGrp="1" noChangeArrowheads="1"/>
          </p:cNvSpPr>
          <p:nvPr>
            <p:ph type="title" idx="4294967295"/>
          </p:nvPr>
        </p:nvSpPr>
        <p:spPr>
          <a:xfrm>
            <a:off x="492370" y="516836"/>
            <a:ext cx="3084844" cy="1961086"/>
          </a:xfrm>
        </p:spPr>
        <p:txBody>
          <a:bodyPr vert="horz" lIns="91440" tIns="45720" rIns="91440" bIns="45720" rtlCol="0" anchor="b">
            <a:normAutofit/>
          </a:bodyPr>
          <a:lstStyle/>
          <a:p>
            <a:r>
              <a:rPr lang="en-US" sz="4000" b="1">
                <a:solidFill>
                  <a:srgbClr val="FFFFFF"/>
                </a:solidFill>
              </a:rPr>
              <a:t>Ethical decision-making models</a:t>
            </a:r>
          </a:p>
        </p:txBody>
      </p:sp>
      <p:cxnSp>
        <p:nvCxnSpPr>
          <p:cNvPr id="144" name="Straight Connector 14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579" name="Rectangle 3"/>
          <p:cNvSpPr>
            <a:spLocks noGrp="1" noChangeArrowheads="1"/>
          </p:cNvSpPr>
          <p:nvPr>
            <p:ph type="body" idx="4294967295"/>
          </p:nvPr>
        </p:nvSpPr>
        <p:spPr>
          <a:xfrm>
            <a:off x="571752" y="2799654"/>
            <a:ext cx="3005462" cy="3189665"/>
          </a:xfrm>
        </p:spPr>
        <p:txBody>
          <a:bodyPr vert="horz" lIns="0" tIns="45720" rIns="0" bIns="45720" rtlCol="0">
            <a:normAutofit/>
          </a:bodyPr>
          <a:lstStyle/>
          <a:p>
            <a:pPr marL="293688" indent="-293688">
              <a:lnSpc>
                <a:spcPct val="90000"/>
              </a:lnSpc>
            </a:pPr>
            <a:r>
              <a:rPr lang="en-US" sz="1500">
                <a:solidFill>
                  <a:srgbClr val="FFFFFF"/>
                </a:solidFill>
              </a:rPr>
              <a:t>Attempt to place individual decisions within the wider context that will shape them</a:t>
            </a:r>
          </a:p>
          <a:p>
            <a:pPr marL="293688" indent="-293688">
              <a:lnSpc>
                <a:spcPct val="90000"/>
              </a:lnSpc>
            </a:pPr>
            <a:r>
              <a:rPr lang="en-US" sz="1500">
                <a:solidFill>
                  <a:srgbClr val="FFFFFF"/>
                </a:solidFill>
              </a:rPr>
              <a:t>They examine the effects of </a:t>
            </a:r>
            <a:r>
              <a:rPr lang="en-US" sz="1500" i="1">
                <a:solidFill>
                  <a:srgbClr val="FFFFFF"/>
                </a:solidFill>
              </a:rPr>
              <a:t>both</a:t>
            </a:r>
          </a:p>
          <a:p>
            <a:pPr marL="793750" lvl="1" indent="-336550">
              <a:lnSpc>
                <a:spcPct val="90000"/>
              </a:lnSpc>
            </a:pPr>
            <a:r>
              <a:rPr lang="en-US" sz="1500" b="1">
                <a:solidFill>
                  <a:srgbClr val="FFFFFF"/>
                </a:solidFill>
              </a:rPr>
              <a:t>Individual factors</a:t>
            </a:r>
          </a:p>
          <a:p>
            <a:pPr marL="1243013" lvl="2" indent="-328613">
              <a:lnSpc>
                <a:spcPct val="90000"/>
              </a:lnSpc>
            </a:pPr>
            <a:r>
              <a:rPr lang="en-US" sz="1500">
                <a:solidFill>
                  <a:srgbClr val="FFFFFF"/>
                </a:solidFill>
              </a:rPr>
              <a:t>Personal value systems, beliefs</a:t>
            </a:r>
          </a:p>
          <a:p>
            <a:pPr marL="793750" lvl="1" indent="-336550">
              <a:lnSpc>
                <a:spcPct val="90000"/>
              </a:lnSpc>
            </a:pPr>
            <a:r>
              <a:rPr lang="en-US" sz="1500" b="1">
                <a:solidFill>
                  <a:srgbClr val="FFFFFF"/>
                </a:solidFill>
              </a:rPr>
              <a:t>Organisational factors</a:t>
            </a:r>
          </a:p>
          <a:p>
            <a:pPr marL="1243013" lvl="2" indent="-328613">
              <a:lnSpc>
                <a:spcPct val="90000"/>
              </a:lnSpc>
            </a:pPr>
            <a:r>
              <a:rPr lang="en-US" sz="1500">
                <a:solidFill>
                  <a:srgbClr val="FFFFFF"/>
                </a:solidFill>
              </a:rPr>
              <a:t>Power distribution, incentives and rewards</a:t>
            </a:r>
          </a:p>
        </p:txBody>
      </p:sp>
      <p:pic>
        <p:nvPicPr>
          <p:cNvPr id="15362" name="Picture 2" descr="C:\Documents and Settings\bus-ad1\Local Settings\Temporary Internet Files\Content.IE5\00YY7TR3\MC900363872[1].wmf"/>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42017" y="920184"/>
            <a:ext cx="6798082" cy="501763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45902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6962" name="Rectangle 2"/>
          <p:cNvSpPr>
            <a:spLocks noGrp="1" noChangeArrowheads="1"/>
          </p:cNvSpPr>
          <p:nvPr>
            <p:ph type="title"/>
          </p:nvPr>
        </p:nvSpPr>
        <p:spPr>
          <a:xfrm>
            <a:off x="492369" y="605896"/>
            <a:ext cx="3642309" cy="5646208"/>
          </a:xfrm>
        </p:spPr>
        <p:txBody>
          <a:bodyPr anchor="ctr">
            <a:normAutofit/>
          </a:bodyPr>
          <a:lstStyle/>
          <a:p>
            <a:pPr>
              <a:defRPr/>
            </a:pPr>
            <a:r>
              <a:rPr lang="en-GB" sz="4400" b="1">
                <a:solidFill>
                  <a:srgbClr val="FFFFFF"/>
                </a:solidFill>
              </a:rPr>
              <a:t>Business ethics: </a:t>
            </a:r>
            <a:br>
              <a:rPr lang="en-GB" sz="4400" b="1">
                <a:solidFill>
                  <a:srgbClr val="FFFFFF"/>
                </a:solidFill>
              </a:rPr>
            </a:br>
            <a:r>
              <a:rPr lang="en-GB" sz="4400" b="1">
                <a:solidFill>
                  <a:srgbClr val="FFFFFF"/>
                </a:solidFill>
              </a:rPr>
              <a:t>no single view of right or wrong</a:t>
            </a:r>
          </a:p>
        </p:txBody>
      </p:sp>
      <p:sp>
        <p:nvSpPr>
          <p:cNvPr id="45059" name="Rectangle 7"/>
          <p:cNvSpPr>
            <a:spLocks noGrp="1" noChangeArrowheads="1"/>
          </p:cNvSpPr>
          <p:nvPr>
            <p:ph idx="1"/>
          </p:nvPr>
        </p:nvSpPr>
        <p:spPr>
          <a:xfrm>
            <a:off x="5231958" y="605896"/>
            <a:ext cx="5923721" cy="5646208"/>
          </a:xfrm>
        </p:spPr>
        <p:txBody>
          <a:bodyPr anchor="ctr">
            <a:normAutofit/>
          </a:bodyPr>
          <a:lstStyle/>
          <a:p>
            <a:r>
              <a:rPr lang="en-GB" sz="2400" b="1"/>
              <a:t>Deontological ethics:</a:t>
            </a:r>
            <a:r>
              <a:rPr lang="en-GB" sz="2400"/>
              <a:t> </a:t>
            </a:r>
          </a:p>
          <a:p>
            <a:pPr lvl="1"/>
            <a:r>
              <a:rPr lang="en-GB" sz="2400"/>
              <a:t>It emphasises duties, things that must be done or refrained from irrespective of the results.</a:t>
            </a:r>
          </a:p>
          <a:p>
            <a:pPr lvl="1"/>
            <a:r>
              <a:rPr lang="en-GB" sz="2400"/>
              <a:t>Goodness or badness is evident in the action itself.</a:t>
            </a:r>
          </a:p>
          <a:p>
            <a:r>
              <a:rPr lang="en-GB" sz="2400" b="1"/>
              <a:t>Consequentialist ethics:</a:t>
            </a:r>
          </a:p>
          <a:p>
            <a:pPr lvl="1"/>
            <a:r>
              <a:rPr lang="en-GB" sz="2400"/>
              <a:t>The goodness or badness of an act is evident only in the results.</a:t>
            </a:r>
          </a:p>
          <a:p>
            <a:pPr lvl="1"/>
            <a:r>
              <a:rPr lang="en-GB" sz="2400"/>
              <a:t>A ‘bad’ act can have ‘good’ results.</a:t>
            </a:r>
          </a:p>
          <a:p>
            <a:pPr lvl="1"/>
            <a:r>
              <a:rPr lang="en-GB" sz="2400"/>
              <a:t>The means can be justified by the end result.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05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505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505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9458" name="Picture 2" descr="C:\Documents and Settings\bus-ad1\Local Settings\Temporary Internet Files\Content.IE5\5G7WGP6X\MC900140717[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45764" y="1933370"/>
            <a:ext cx="3294253" cy="2969467"/>
          </a:xfrm>
          <a:prstGeom prst="rect">
            <a:avLst/>
          </a:prstGeom>
          <a:noFill/>
          <a:extLst>
            <a:ext uri="{909E8E84-426E-40dd-AFC4-6F175D3DCCD1}">
              <a14:hiddenFill xmlns:a14="http://schemas.microsoft.com/office/drawing/2010/main" xmlns="">
                <a:solidFill>
                  <a:srgbClr val="FFFFFF"/>
                </a:solidFill>
              </a14:hiddenFill>
            </a:ext>
          </a:extLst>
        </p:spPr>
      </p:pic>
      <p:sp>
        <p:nvSpPr>
          <p:cNvPr id="300034" name="Rectangle 2"/>
          <p:cNvSpPr>
            <a:spLocks noGrp="1" noChangeArrowheads="1"/>
          </p:cNvSpPr>
          <p:nvPr>
            <p:ph type="title"/>
          </p:nvPr>
        </p:nvSpPr>
        <p:spPr>
          <a:xfrm>
            <a:off x="5315801" y="516835"/>
            <a:ext cx="5778919" cy="1666501"/>
          </a:xfrm>
        </p:spPr>
        <p:txBody>
          <a:bodyPr>
            <a:normAutofit/>
          </a:bodyPr>
          <a:lstStyle/>
          <a:p>
            <a:pPr>
              <a:defRPr/>
            </a:pPr>
            <a:r>
              <a:rPr lang="en-GB" sz="4000" b="1">
                <a:solidFill>
                  <a:srgbClr val="FFFFFF"/>
                </a:solidFill>
              </a:rPr>
              <a:t>Codes of business conduct </a:t>
            </a:r>
            <a:br>
              <a:rPr lang="en-GB" sz="4000" b="1">
                <a:solidFill>
                  <a:srgbClr val="FFFFFF"/>
                </a:solidFill>
              </a:rPr>
            </a:br>
            <a:r>
              <a:rPr lang="en-GB" sz="4000" b="1">
                <a:solidFill>
                  <a:srgbClr val="FFFFFF"/>
                </a:solidFill>
              </a:rPr>
              <a:t>(or ethics)</a:t>
            </a:r>
          </a:p>
        </p:txBody>
      </p:sp>
      <p:cxnSp>
        <p:nvCxnSpPr>
          <p:cNvPr id="140" name="Straight Connector 139">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0035" name="Rectangle 3"/>
          <p:cNvSpPr>
            <a:spLocks noGrp="1" noChangeArrowheads="1"/>
          </p:cNvSpPr>
          <p:nvPr>
            <p:ph idx="1"/>
          </p:nvPr>
        </p:nvSpPr>
        <p:spPr>
          <a:xfrm>
            <a:off x="5315802" y="2505069"/>
            <a:ext cx="5778919" cy="3383902"/>
          </a:xfrm>
        </p:spPr>
        <p:txBody>
          <a:bodyPr>
            <a:normAutofit/>
          </a:bodyPr>
          <a:lstStyle/>
          <a:p>
            <a:pPr>
              <a:buFontTx/>
              <a:buNone/>
              <a:defRPr/>
            </a:pPr>
            <a:r>
              <a:rPr lang="en-GB" sz="1800" b="1">
                <a:solidFill>
                  <a:srgbClr val="FFFFFF"/>
                </a:solidFill>
              </a:rPr>
              <a:t>Codes of conduct:</a:t>
            </a:r>
          </a:p>
          <a:p>
            <a:pPr lvl="1">
              <a:defRPr/>
            </a:pPr>
            <a:r>
              <a:rPr lang="en-GB">
                <a:solidFill>
                  <a:srgbClr val="FFFFFF"/>
                </a:solidFill>
              </a:rPr>
              <a:t>play an important role in fostering ethical conduct by sending clear guidance to employees;</a:t>
            </a:r>
          </a:p>
          <a:p>
            <a:pPr lvl="1">
              <a:defRPr/>
            </a:pPr>
            <a:r>
              <a:rPr lang="en-GB">
                <a:solidFill>
                  <a:srgbClr val="FFFFFF"/>
                </a:solidFill>
              </a:rPr>
              <a:t>may arise from a distillation of the knowledge and experience of the organisation over many years;</a:t>
            </a:r>
          </a:p>
          <a:p>
            <a:pPr lvl="1">
              <a:defRPr/>
            </a:pPr>
            <a:r>
              <a:rPr lang="en-GB">
                <a:solidFill>
                  <a:srgbClr val="FFFFFF"/>
                </a:solidFill>
              </a:rPr>
              <a:t>may be particularly helpful to junior or less experienced staff;</a:t>
            </a:r>
          </a:p>
          <a:p>
            <a:pPr lvl="1">
              <a:defRPr/>
            </a:pPr>
            <a:r>
              <a:rPr lang="en-GB">
                <a:solidFill>
                  <a:srgbClr val="FFFFFF"/>
                </a:solidFill>
              </a:rPr>
              <a:t>may need to be updated on a regular basis.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00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00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00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3672" y="1464361"/>
            <a:ext cx="5976664" cy="3977197"/>
          </a:xfrm>
          <a:prstGeom prst="rect">
            <a:avLst/>
          </a:prstGeom>
        </p:spPr>
      </p:pic>
    </p:spTree>
    <p:extLst>
      <p:ext uri="{BB962C8B-B14F-4D97-AF65-F5344CB8AC3E}">
        <p14:creationId xmlns:p14="http://schemas.microsoft.com/office/powerpoint/2010/main" val="381501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81200" y="284164"/>
            <a:ext cx="8229600" cy="768573"/>
          </a:xfrm>
        </p:spPr>
        <p:txBody>
          <a:bodyPr/>
          <a:lstStyle/>
          <a:p>
            <a:pPr algn="l"/>
            <a:r>
              <a:rPr lang="en-GB" b="1" dirty="0">
                <a:solidFill>
                  <a:srgbClr val="0070C0"/>
                </a:solidFill>
              </a:rPr>
              <a:t>Related legislation</a:t>
            </a:r>
          </a:p>
        </p:txBody>
      </p:sp>
      <p:graphicFrame>
        <p:nvGraphicFramePr>
          <p:cNvPr id="47110" name="Rectangle 3">
            <a:extLst>
              <a:ext uri="{FF2B5EF4-FFF2-40B4-BE49-F238E27FC236}">
                <a16:creationId xmlns:a16="http://schemas.microsoft.com/office/drawing/2014/main" id="{4508CF6D-B551-4A64-A1CB-A66C182C1A8C}"/>
              </a:ext>
            </a:extLst>
          </p:cNvPr>
          <p:cNvGraphicFramePr>
            <a:graphicFrameLocks noGrp="1"/>
          </p:cNvGraphicFramePr>
          <p:nvPr>
            <p:ph idx="1"/>
          </p:nvPr>
        </p:nvGraphicFramePr>
        <p:xfrm>
          <a:off x="1982788" y="1124745"/>
          <a:ext cx="8229600" cy="54189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7" name="Picture 3" descr="C:\Documents and Settings\bus-ad1\Local Settings\Temporary Internet Files\Content.IE5\ISXWFGTU\MM900283265[1].gif"/>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8904313" y="260648"/>
            <a:ext cx="1298823" cy="984822"/>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130" name="Rectangle 2"/>
          <p:cNvSpPr>
            <a:spLocks noGrp="1" noChangeArrowheads="1"/>
          </p:cNvSpPr>
          <p:nvPr>
            <p:ph type="title"/>
          </p:nvPr>
        </p:nvSpPr>
        <p:spPr>
          <a:xfrm>
            <a:off x="492369" y="605896"/>
            <a:ext cx="3642309" cy="5646208"/>
          </a:xfrm>
        </p:spPr>
        <p:txBody>
          <a:bodyPr anchor="ctr">
            <a:normAutofit/>
          </a:bodyPr>
          <a:lstStyle/>
          <a:p>
            <a:r>
              <a:rPr lang="en-GB" sz="4400" b="1">
                <a:solidFill>
                  <a:srgbClr val="FFFFFF"/>
                </a:solidFill>
              </a:rPr>
              <a:t>An integrated approach: </a:t>
            </a:r>
            <a:br>
              <a:rPr lang="en-GB" sz="4400" b="1">
                <a:solidFill>
                  <a:srgbClr val="FFFFFF"/>
                </a:solidFill>
              </a:rPr>
            </a:br>
            <a:r>
              <a:rPr lang="en-GB" sz="4400" b="1">
                <a:solidFill>
                  <a:srgbClr val="FFFFFF"/>
                </a:solidFill>
              </a:rPr>
              <a:t>McEwan</a:t>
            </a:r>
          </a:p>
        </p:txBody>
      </p:sp>
      <p:sp>
        <p:nvSpPr>
          <p:cNvPr id="48131" name="Rectangle 3"/>
          <p:cNvSpPr>
            <a:spLocks noGrp="1" noChangeArrowheads="1"/>
          </p:cNvSpPr>
          <p:nvPr>
            <p:ph idx="1"/>
          </p:nvPr>
        </p:nvSpPr>
        <p:spPr>
          <a:xfrm>
            <a:off x="5231958" y="605896"/>
            <a:ext cx="5923721" cy="5646208"/>
          </a:xfrm>
        </p:spPr>
        <p:txBody>
          <a:bodyPr anchor="ctr">
            <a:normAutofit/>
          </a:bodyPr>
          <a:lstStyle/>
          <a:p>
            <a:r>
              <a:rPr lang="en-GB" sz="2400" b="1"/>
              <a:t>Descriptive approach</a:t>
            </a:r>
            <a:r>
              <a:rPr lang="en-GB" sz="2400"/>
              <a:t> </a:t>
            </a:r>
          </a:p>
          <a:p>
            <a:pPr lvl="1"/>
            <a:r>
              <a:rPr lang="en-GB" sz="2400" dirty="0"/>
              <a:t>draws attention to the values and beliefs of people from different cultures.</a:t>
            </a:r>
          </a:p>
          <a:p>
            <a:r>
              <a:rPr lang="en-GB" sz="2400" b="1"/>
              <a:t>Normative approach</a:t>
            </a:r>
          </a:p>
          <a:p>
            <a:pPr lvl="1"/>
            <a:r>
              <a:rPr lang="en-GB" sz="2400" dirty="0"/>
              <a:t>identifies sets of values and beliefs as a basis for making ethical decisions.</a:t>
            </a:r>
          </a:p>
          <a:p>
            <a:r>
              <a:rPr lang="en-GB" sz="2400" b="1"/>
              <a:t>Analytical approach</a:t>
            </a:r>
          </a:p>
          <a:p>
            <a:pPr lvl="1"/>
            <a:r>
              <a:rPr lang="en-GB" sz="2400" dirty="0"/>
              <a:t>attempts to explore the relationship between the normative values and beliefs and other value systems or ideologies. </a:t>
            </a:r>
          </a:p>
          <a:p>
            <a:endParaRPr lang="en-GB" sz="2400"/>
          </a:p>
          <a:p>
            <a:endParaRPr lang="en-GB" sz="24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1524000" y="260350"/>
            <a:ext cx="8229600" cy="641350"/>
          </a:xfrm>
        </p:spPr>
        <p:txBody>
          <a:bodyPr>
            <a:normAutofit fontScale="90000"/>
          </a:bodyPr>
          <a:lstStyle/>
          <a:p>
            <a:pPr algn="l" eaLnBrk="1" hangingPunct="1"/>
            <a:r>
              <a:rPr lang="en-US" b="1" dirty="0">
                <a:solidFill>
                  <a:srgbClr val="0070C0"/>
                </a:solidFill>
              </a:rPr>
              <a:t>Conclusion</a:t>
            </a:r>
          </a:p>
        </p:txBody>
      </p:sp>
      <p:sp>
        <p:nvSpPr>
          <p:cNvPr id="30723" name="Rectangle 3"/>
          <p:cNvSpPr>
            <a:spLocks noGrp="1" noChangeArrowheads="1"/>
          </p:cNvSpPr>
          <p:nvPr>
            <p:ph type="body" idx="4294967295"/>
          </p:nvPr>
        </p:nvSpPr>
        <p:spPr>
          <a:xfrm>
            <a:off x="2209800" y="1362075"/>
            <a:ext cx="8458200" cy="5137150"/>
          </a:xfrm>
        </p:spPr>
        <p:txBody>
          <a:bodyPr>
            <a:normAutofit/>
          </a:bodyPr>
          <a:lstStyle/>
          <a:p>
            <a:pPr marL="293688" indent="-293688">
              <a:lnSpc>
                <a:spcPct val="95000"/>
              </a:lnSpc>
              <a:spcBef>
                <a:spcPct val="15000"/>
              </a:spcBef>
            </a:pPr>
            <a:r>
              <a:rPr lang="en-US" dirty="0"/>
              <a:t>Models </a:t>
            </a:r>
            <a:r>
              <a:rPr lang="en-US" dirty="0" err="1"/>
              <a:t>summarise</a:t>
            </a:r>
            <a:r>
              <a:rPr lang="en-US" dirty="0"/>
              <a:t> alternative expectations of business in society and enable people to:</a:t>
            </a:r>
          </a:p>
          <a:p>
            <a:pPr lvl="1" eaLnBrk="1" hangingPunct="1">
              <a:lnSpc>
                <a:spcPct val="95000"/>
              </a:lnSpc>
              <a:spcBef>
                <a:spcPct val="15000"/>
              </a:spcBef>
            </a:pPr>
            <a:r>
              <a:rPr lang="en-US" dirty="0"/>
              <a:t>Question the assumptions about that role that lie behind corporate policies</a:t>
            </a:r>
          </a:p>
          <a:p>
            <a:pPr marL="293688" indent="-293688">
              <a:lnSpc>
                <a:spcPct val="95000"/>
              </a:lnSpc>
              <a:spcBef>
                <a:spcPct val="15000"/>
              </a:spcBef>
            </a:pPr>
            <a:r>
              <a:rPr lang="en-US" dirty="0"/>
              <a:t>Consider their suitability, given conflicts between</a:t>
            </a:r>
          </a:p>
          <a:p>
            <a:pPr lvl="1" eaLnBrk="1" hangingPunct="1">
              <a:lnSpc>
                <a:spcPct val="95000"/>
              </a:lnSpc>
              <a:spcBef>
                <a:spcPct val="15000"/>
              </a:spcBef>
            </a:pPr>
            <a:r>
              <a:rPr lang="en-US" dirty="0"/>
              <a:t>Local pressure for responsible (more costly) </a:t>
            </a:r>
            <a:r>
              <a:rPr lang="en-US" dirty="0" err="1"/>
              <a:t>behaviour</a:t>
            </a:r>
            <a:endParaRPr lang="en-US" dirty="0"/>
          </a:p>
          <a:p>
            <a:pPr lvl="1" eaLnBrk="1" hangingPunct="1">
              <a:lnSpc>
                <a:spcPct val="95000"/>
              </a:lnSpc>
              <a:spcBef>
                <a:spcPct val="15000"/>
              </a:spcBef>
            </a:pPr>
            <a:r>
              <a:rPr lang="en-US" dirty="0"/>
              <a:t>A global economy with many different assumptions</a:t>
            </a:r>
          </a:p>
          <a:p>
            <a:pPr marL="293688" indent="-293688">
              <a:lnSpc>
                <a:spcPct val="95000"/>
              </a:lnSpc>
              <a:spcBef>
                <a:spcPct val="15000"/>
              </a:spcBef>
            </a:pPr>
            <a:r>
              <a:rPr lang="en-US" dirty="0"/>
              <a:t>Companies create structures of corporate governance to resolve these dilemmas</a:t>
            </a:r>
          </a:p>
          <a:p>
            <a:pPr lvl="1" eaLnBrk="1" hangingPunct="1">
              <a:lnSpc>
                <a:spcPct val="95000"/>
              </a:lnSpc>
              <a:spcBef>
                <a:spcPct val="15000"/>
              </a:spcBef>
            </a:pPr>
            <a:r>
              <a:rPr lang="en-US" dirty="0"/>
              <a:t>They too reflect assumptions about contexts and stakeholder representation</a:t>
            </a:r>
          </a:p>
        </p:txBody>
      </p:sp>
    </p:spTree>
    <p:extLst>
      <p:ext uri="{BB962C8B-B14F-4D97-AF65-F5344CB8AC3E}">
        <p14:creationId xmlns:p14="http://schemas.microsoft.com/office/powerpoint/2010/main" val="2285314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2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55538"/>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71752" y="2799654"/>
            <a:ext cx="3005462" cy="3189665"/>
          </a:xfrm>
          <a:prstGeom prst="rect">
            <a:avLst/>
          </a:prstGeom>
        </p:spPr>
        <p:txBody>
          <a:bodyPr vert="horz" lIns="0" tIns="45720" rIns="0" bIns="45720" rtlCol="0">
            <a:normAutofit/>
          </a:bodyPr>
          <a:lstStyle/>
          <a:p>
            <a:pPr>
              <a:spcAft>
                <a:spcPts val="600"/>
              </a:spcAft>
              <a:buFont typeface="Calibri" panose="020F0502020204030204" pitchFamily="34" charset="0"/>
            </a:pPr>
            <a:endParaRPr lang="en-US" b="1" dirty="0">
              <a:solidFill>
                <a:srgbClr val="FFFFFF"/>
              </a:solidFill>
            </a:endParaRPr>
          </a:p>
          <a:p>
            <a:pPr>
              <a:spcAft>
                <a:spcPts val="600"/>
              </a:spcAft>
              <a:buFont typeface="Calibri" panose="020F0502020204030204" pitchFamily="34" charset="0"/>
            </a:pPr>
            <a:r>
              <a:rPr lang="en-US" b="1" u="sng" dirty="0">
                <a:solidFill>
                  <a:srgbClr val="FFFFFF"/>
                </a:solidFill>
                <a:effectLst>
                  <a:outerShdw blurRad="38100" dist="38100" dir="2700000" algn="tl">
                    <a:srgbClr val="000000">
                      <a:alpha val="43137"/>
                    </a:srgbClr>
                  </a:outerShdw>
                </a:effectLst>
              </a:rPr>
              <a:t>Next Session: </a:t>
            </a:r>
          </a:p>
          <a:p>
            <a:pPr>
              <a:spcAft>
                <a:spcPts val="600"/>
              </a:spcAft>
              <a:buFont typeface="Calibri" panose="020F0502020204030204" pitchFamily="34" charset="0"/>
            </a:pPr>
            <a:r>
              <a:rPr lang="en-US" b="1" dirty="0">
                <a:solidFill>
                  <a:srgbClr val="FFFFFF"/>
                </a:solidFill>
                <a:effectLst>
                  <a:outerShdw blurRad="38100" dist="38100" dir="2700000" algn="tl">
                    <a:srgbClr val="000000">
                      <a:alpha val="43137"/>
                    </a:srgbClr>
                  </a:outerShdw>
                </a:effectLst>
              </a:rPr>
              <a:t>Finance and Accounting Principles</a:t>
            </a:r>
          </a:p>
          <a:p>
            <a:pPr>
              <a:spcAft>
                <a:spcPts val="600"/>
              </a:spcAft>
              <a:buFont typeface="Calibri" panose="020F0502020204030204" pitchFamily="34" charset="0"/>
            </a:pPr>
            <a:endParaRPr lang="en-US" b="1" dirty="0">
              <a:solidFill>
                <a:srgbClr val="FFFFFF"/>
              </a:solidFill>
              <a:effectLst>
                <a:outerShdw blurRad="38100" dist="38100" dir="2700000" algn="tl">
                  <a:srgbClr val="000000">
                    <a:alpha val="43137"/>
                  </a:srgbClr>
                </a:outerShdw>
              </a:effectLst>
            </a:endParaRPr>
          </a:p>
          <a:p>
            <a:pPr>
              <a:spcAft>
                <a:spcPts val="600"/>
              </a:spcAft>
              <a:buFont typeface="Calibri" panose="020F0502020204030204" pitchFamily="34" charset="0"/>
            </a:pPr>
            <a:endParaRPr lang="en-US" b="1" dirty="0">
              <a:solidFill>
                <a:srgbClr val="FFFFFF"/>
              </a:solidFill>
              <a:effectLst>
                <a:outerShdw blurRad="38100" dist="38100" dir="2700000" algn="tl">
                  <a:srgbClr val="000000">
                    <a:alpha val="43137"/>
                  </a:srgbClr>
                </a:outerShdw>
              </a:effectLst>
            </a:endParaRPr>
          </a:p>
          <a:p>
            <a:pPr>
              <a:spcAft>
                <a:spcPts val="600"/>
              </a:spcAft>
              <a:buFont typeface="Calibri" panose="020F0502020204030204" pitchFamily="34" charset="0"/>
            </a:pPr>
            <a:endParaRPr lang="en-US" b="1" dirty="0">
              <a:solidFill>
                <a:srgbClr val="FFFFFF"/>
              </a:solidFill>
              <a:effectLst>
                <a:outerShdw blurRad="38100" dist="38100" dir="2700000" algn="tl">
                  <a:srgbClr val="000000">
                    <a:alpha val="43137"/>
                  </a:srgbClr>
                </a:outerShdw>
              </a:effectLst>
            </a:endParaRPr>
          </a:p>
          <a:p>
            <a:pPr>
              <a:spcAft>
                <a:spcPts val="600"/>
              </a:spcAft>
              <a:buFont typeface="Calibri" panose="020F0502020204030204" pitchFamily="34" charset="0"/>
            </a:pPr>
            <a:endParaRPr lang="en-US" dirty="0">
              <a:solidFill>
                <a:srgbClr val="FFFFFF"/>
              </a:solidFill>
            </a:endParaRPr>
          </a:p>
        </p:txBody>
      </p:sp>
      <p:pic>
        <p:nvPicPr>
          <p:cNvPr id="4" name="Picture 2" descr="http://www.torbenrick.eu/blog/wp-content/gallery/change/change-road-2.jpg"/>
          <p:cNvPicPr>
            <a:picLocks noChangeAspect="1" noChangeArrowheads="1"/>
          </p:cNvPicPr>
          <p:nvPr/>
        </p:nvPicPr>
        <p:blipFill>
          <a:blip r:embed="rId3" cstate="print"/>
          <a:stretch>
            <a:fillRect/>
          </a:stretch>
        </p:blipFill>
        <p:spPr bwMode="auto">
          <a:xfrm>
            <a:off x="4742017" y="1041174"/>
            <a:ext cx="6798082" cy="4775652"/>
          </a:xfrm>
          <a:prstGeom prst="rect">
            <a:avLst/>
          </a:prstGeom>
          <a:noFill/>
        </p:spPr>
      </p:pic>
    </p:spTree>
    <p:extLst>
      <p:ext uri="{BB962C8B-B14F-4D97-AF65-F5344CB8AC3E}">
        <p14:creationId xmlns:p14="http://schemas.microsoft.com/office/powerpoint/2010/main" val="5223621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11.png"/></Relationships>
</file>

<file path=ppt/webextensions/webextension1.xml><?xml version="1.0" encoding="utf-8"?>
<we:webextension xmlns:we="http://schemas.microsoft.com/office/webextensions/webextension/2010/11" id="{E7E00C57-6862-4116-A829-AA1E976191F7}">
  <we:reference id="wa104218073" version="2.1.0.0" store="en-US" storeType="OMEX"/>
  <we:alternateReferences>
    <we:reference id="WA104218073" version="2.1.0.0" store="WA104218073" storeType="OMEX"/>
  </we:alternateReferences>
  <we:properties>
    <we:property name="appSlideData" value="{&quot;slideId&quot;:421,&quot;confidenceLevel&quot;:2}"/>
    <we:property name="url" value="&quot;free_text_poll/aFZKlQGnDhJWPwPK4FoH9&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1995</Words>
  <Application>Microsoft Office PowerPoint</Application>
  <PresentationFormat>Widescreen</PresentationFormat>
  <Paragraphs>315</Paragraphs>
  <Slides>44</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Garamond</vt:lpstr>
      <vt:lpstr>Georgia Pro Cond Light</vt:lpstr>
      <vt:lpstr>Speak Pro</vt:lpstr>
      <vt:lpstr>RetrospectVTI</vt:lpstr>
      <vt:lpstr>PowerPoint Presentation</vt:lpstr>
      <vt:lpstr>Previously we looked at…………..</vt:lpstr>
      <vt:lpstr>Objectives</vt:lpstr>
      <vt:lpstr>Corporate Social Responsibility: Just a PR Tool?</vt:lpstr>
      <vt:lpstr>Pyramid of CSR</vt:lpstr>
      <vt:lpstr>Carroll’s Four Part Definition Understanding the Four Components </vt:lpstr>
      <vt:lpstr>PowerPoint Presentation</vt:lpstr>
      <vt:lpstr>Corporate Social Responsibility</vt:lpstr>
      <vt:lpstr> Why do engineers study corporate responsibility?</vt:lpstr>
      <vt:lpstr>What does ethics mean to you?</vt:lpstr>
      <vt:lpstr>Ethical dilemmas – What would you do?</vt:lpstr>
      <vt:lpstr>   You walk down the street and find:  </vt:lpstr>
      <vt:lpstr>Perspectives on individual actions</vt:lpstr>
      <vt:lpstr>PowerPoint Presentation</vt:lpstr>
      <vt:lpstr>PowerPoint Presentation</vt:lpstr>
      <vt:lpstr>PowerPoint Presentation</vt:lpstr>
      <vt:lpstr>Organisational ideologies  and principles: Brech</vt:lpstr>
      <vt:lpstr>Organisational values and beliefs</vt:lpstr>
      <vt:lpstr>Vision and mission statements</vt:lpstr>
      <vt:lpstr>UWTSD MISSION STATEMENT</vt:lpstr>
      <vt:lpstr>Examples:</vt:lpstr>
      <vt:lpstr>Corporate social responsibility and ethical behaviour</vt:lpstr>
      <vt:lpstr>The profit objective</vt:lpstr>
      <vt:lpstr>Eight key areas for setting objectives: Drucker</vt:lpstr>
      <vt:lpstr>PowerPoint Presentation</vt:lpstr>
      <vt:lpstr>The balanced scorecard</vt:lpstr>
      <vt:lpstr>Corporate social responsibilities (CSRs)</vt:lpstr>
      <vt:lpstr>Organisational stakeholders</vt:lpstr>
      <vt:lpstr>Activity:   What do they expect from an organisation?</vt:lpstr>
      <vt:lpstr>Stakeholders and corporate responsibility </vt:lpstr>
      <vt:lpstr>The UN global compact</vt:lpstr>
      <vt:lpstr>Ethics and corporate social responsibility</vt:lpstr>
      <vt:lpstr>Ethics and business</vt:lpstr>
      <vt:lpstr>Judging whether a decision is ethical </vt:lpstr>
      <vt:lpstr>Questions within each philosophy</vt:lpstr>
      <vt:lpstr>Why people reach different conclusions</vt:lpstr>
      <vt:lpstr>Ethical decision-making models</vt:lpstr>
      <vt:lpstr>Business ethics:  no single view of right or wrong</vt:lpstr>
      <vt:lpstr>Codes of business conduct  (or ethics)</vt:lpstr>
      <vt:lpstr>PowerPoint Presentation</vt:lpstr>
      <vt:lpstr>Related legislation</vt:lpstr>
      <vt:lpstr>An integrated approach:  McEwan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dcterms:created xsi:type="dcterms:W3CDTF">2021-12-13T12:42:04Z</dcterms:created>
  <dcterms:modified xsi:type="dcterms:W3CDTF">2022-05-13T15:06:13Z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