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
  </p:notes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4" autoAdjust="0"/>
    <p:restoredTop sz="48911" autoAdjust="0"/>
  </p:normalViewPr>
  <p:slideViewPr>
    <p:cSldViewPr snapToGrid="0">
      <p:cViewPr varScale="1">
        <p:scale>
          <a:sx n="41" d="100"/>
          <a:sy n="41" d="100"/>
        </p:scale>
        <p:origin x="2376" y="36"/>
      </p:cViewPr>
      <p:guideLst/>
    </p:cSldViewPr>
  </p:slideViewPr>
  <p:notesTextViewPr>
    <p:cViewPr>
      <p:scale>
        <a:sx n="1" d="1"/>
        <a:sy n="1" d="1"/>
      </p:scale>
      <p:origin x="0" y="-1326"/>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2AE27E-B846-4B5D-BEA9-51D6FA267394}" type="datetimeFigureOut">
              <a:rPr lang="en-GB" smtClean="0"/>
              <a:t>03/11/2015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605042-D32E-4EAC-9C40-6132BF71E545}" type="slidenum">
              <a:rPr lang="en-GB" smtClean="0"/>
              <a:t>‹#›</a:t>
            </a:fld>
            <a:endParaRPr lang="en-GB"/>
          </a:p>
        </p:txBody>
      </p:sp>
    </p:spTree>
    <p:extLst>
      <p:ext uri="{BB962C8B-B14F-4D97-AF65-F5344CB8AC3E}">
        <p14:creationId xmlns:p14="http://schemas.microsoft.com/office/powerpoint/2010/main" val="17560192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sz="1200" dirty="0" smtClean="0"/>
              <a:t>Extract models from </a:t>
            </a:r>
          </a:p>
          <a:p>
            <a:pPr marL="0" marR="0" indent="0" algn="l" defTabSz="914400" rtl="0" eaLnBrk="0" fontAlgn="base" latinLnBrk="0" hangingPunct="0">
              <a:lnSpc>
                <a:spcPct val="100000"/>
              </a:lnSpc>
              <a:spcBef>
                <a:spcPct val="30000"/>
              </a:spcBef>
              <a:spcAft>
                <a:spcPct val="0"/>
              </a:spcAft>
              <a:buClrTx/>
              <a:buSzTx/>
              <a:buFontTx/>
              <a:buNone/>
              <a:tabLst/>
              <a:defRPr/>
            </a:pPr>
            <a:r>
              <a:rPr lang="en-GB" dirty="0" smtClean="0"/>
              <a:t>Other 6 models form case -  </a:t>
            </a:r>
            <a:r>
              <a:rPr lang="en-GB" sz="1200" dirty="0" err="1" smtClean="0"/>
              <a:t>Strategyand_The</a:t>
            </a:r>
            <a:r>
              <a:rPr lang="en-GB" sz="1200" dirty="0" smtClean="0"/>
              <a:t>-Mandate-for-Multichannel-Retail</a:t>
            </a:r>
          </a:p>
          <a:p>
            <a:pPr marL="0" marR="0" indent="0" algn="l" defTabSz="914400" rtl="0" eaLnBrk="0" fontAlgn="base" latinLnBrk="0" hangingPunct="0">
              <a:lnSpc>
                <a:spcPct val="100000"/>
              </a:lnSpc>
              <a:spcBef>
                <a:spcPct val="30000"/>
              </a:spcBef>
              <a:spcAft>
                <a:spcPct val="0"/>
              </a:spcAft>
              <a:buClrTx/>
              <a:buSzTx/>
              <a:buFontTx/>
              <a:buNone/>
              <a:tabLst/>
              <a:defRPr/>
            </a:pPr>
            <a:r>
              <a:rPr lang="en-GB" dirty="0" smtClean="0"/>
              <a:t>Apple case</a:t>
            </a:r>
            <a:r>
              <a:rPr lang="en-GB" baseline="0" dirty="0" smtClean="0"/>
              <a:t> -- Is Apple Supply Chain Really the No?</a:t>
            </a:r>
            <a:endParaRPr lang="en-GB" dirty="0" smtClean="0"/>
          </a:p>
        </p:txBody>
      </p:sp>
      <p:sp>
        <p:nvSpPr>
          <p:cNvPr id="4" name="Slide Number Placeholder 3"/>
          <p:cNvSpPr>
            <a:spLocks noGrp="1"/>
          </p:cNvSpPr>
          <p:nvPr>
            <p:ph type="sldNum" sz="quarter" idx="10"/>
          </p:nvPr>
        </p:nvSpPr>
        <p:spPr/>
        <p:txBody>
          <a:bodyPr/>
          <a:lstStyle/>
          <a:p>
            <a:fld id="{BA1F30E6-A4D1-4029-ABC8-2EA7602172DE}" type="slidenum">
              <a:rPr lang="zh-CN" altLang="en-US" smtClean="0"/>
              <a:pPr/>
              <a:t>2</a:t>
            </a:fld>
            <a:endParaRPr lang="en-US" altLang="zh-CN"/>
          </a:p>
        </p:txBody>
      </p:sp>
    </p:spTree>
    <p:extLst>
      <p:ext uri="{BB962C8B-B14F-4D97-AF65-F5344CB8AC3E}">
        <p14:creationId xmlns:p14="http://schemas.microsoft.com/office/powerpoint/2010/main" val="26197152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1" kern="1200" dirty="0" err="1" smtClean="0">
                <a:solidFill>
                  <a:schemeClr val="tx1"/>
                </a:solidFill>
                <a:effectLst/>
                <a:latin typeface="Arial" pitchFamily="34" charset="0"/>
                <a:ea typeface="+mn-ea"/>
                <a:cs typeface="Arial" pitchFamily="34" charset="0"/>
              </a:rPr>
              <a:t>Turbulance</a:t>
            </a:r>
            <a:r>
              <a:rPr lang="en-GB" sz="1200" b="1" kern="1200" dirty="0" smtClean="0">
                <a:solidFill>
                  <a:schemeClr val="tx1"/>
                </a:solidFill>
                <a:effectLst/>
                <a:latin typeface="Arial" pitchFamily="34" charset="0"/>
                <a:ea typeface="+mn-ea"/>
                <a:cs typeface="Arial" pitchFamily="34" charset="0"/>
              </a:rPr>
              <a:t> </a:t>
            </a:r>
          </a:p>
          <a:p>
            <a:r>
              <a:rPr lang="en-GB" sz="1200" kern="1200" dirty="0" smtClean="0">
                <a:solidFill>
                  <a:schemeClr val="tx1"/>
                </a:solidFill>
                <a:effectLst/>
                <a:latin typeface="Arial" pitchFamily="34" charset="0"/>
                <a:ea typeface="+mn-ea"/>
                <a:cs typeface="Arial" pitchFamily="34" charset="0"/>
              </a:rPr>
              <a:t>Volatility is here for some time, so the question the managers ask</a:t>
            </a:r>
            <a:r>
              <a:rPr lang="en-GB" sz="1200" kern="1200" baseline="0" dirty="0" smtClean="0">
                <a:solidFill>
                  <a:schemeClr val="tx1"/>
                </a:solidFill>
                <a:effectLst/>
                <a:latin typeface="Arial" pitchFamily="34" charset="0"/>
                <a:ea typeface="+mn-ea"/>
                <a:cs typeface="Arial" pitchFamily="34" charset="0"/>
              </a:rPr>
              <a:t>  is - h</a:t>
            </a:r>
            <a:r>
              <a:rPr lang="en-GB" sz="1200" kern="1200" dirty="0" smtClean="0">
                <a:solidFill>
                  <a:schemeClr val="tx1"/>
                </a:solidFill>
                <a:effectLst/>
                <a:latin typeface="Arial" pitchFamily="34" charset="0"/>
                <a:ea typeface="+mn-ea"/>
                <a:cs typeface="Arial" pitchFamily="34" charset="0"/>
              </a:rPr>
              <a:t>ow do you manage a supply chain in an era of uncertainty?</a:t>
            </a:r>
          </a:p>
          <a:p>
            <a:r>
              <a:rPr lang="en-GB" sz="1200" kern="1200" dirty="0" smtClean="0">
                <a:solidFill>
                  <a:schemeClr val="tx1"/>
                </a:solidFill>
                <a:effectLst/>
                <a:latin typeface="Arial" pitchFamily="34" charset="0"/>
                <a:ea typeface="+mn-ea"/>
                <a:cs typeface="Arial" pitchFamily="34" charset="0"/>
              </a:rPr>
              <a:t>In the past there was relative stability. Now it is difficult to plan ahead/or to forecast not just on the demand side but also on the supply side.  </a:t>
            </a:r>
          </a:p>
          <a:p>
            <a:r>
              <a:rPr lang="en-GB" sz="1200" kern="1200" dirty="0" smtClean="0">
                <a:solidFill>
                  <a:schemeClr val="tx1"/>
                </a:solidFill>
                <a:effectLst/>
                <a:latin typeface="Arial" pitchFamily="34" charset="0"/>
                <a:ea typeface="+mn-ea"/>
                <a:cs typeface="Arial" pitchFamily="34" charset="0"/>
              </a:rPr>
              <a:t>The environment will become more demand drive, driven by events as they happy, using agility.</a:t>
            </a:r>
          </a:p>
          <a:p>
            <a:r>
              <a:rPr lang="en-GB" sz="1200" kern="1200" dirty="0" smtClean="0">
                <a:solidFill>
                  <a:schemeClr val="tx1"/>
                </a:solidFill>
                <a:effectLst/>
                <a:latin typeface="Arial" pitchFamily="34" charset="0"/>
                <a:ea typeface="+mn-ea"/>
                <a:cs typeface="Arial" pitchFamily="34" charset="0"/>
              </a:rPr>
              <a:t>Another question will be - How do you change relationship with key suppliers customers, to get supply chain to become more flexible.  So the focus will move to more flexibility, responding to evets as they happen.</a:t>
            </a:r>
          </a:p>
          <a:p>
            <a:pPr fontAlgn="t"/>
            <a:r>
              <a:rPr lang="en-GB" sz="1200" b="1" kern="1200" dirty="0" smtClean="0">
                <a:solidFill>
                  <a:schemeClr val="tx1"/>
                </a:solidFill>
                <a:effectLst/>
                <a:latin typeface="Arial" pitchFamily="34" charset="0"/>
                <a:ea typeface="+mn-ea"/>
                <a:cs typeface="Arial" pitchFamily="34" charset="0"/>
              </a:rPr>
              <a:t>Globalization</a:t>
            </a:r>
            <a:br>
              <a:rPr lang="en-GB" sz="1200" b="1" kern="1200" dirty="0" smtClean="0">
                <a:solidFill>
                  <a:schemeClr val="tx1"/>
                </a:solidFill>
                <a:effectLst/>
                <a:latin typeface="Arial" pitchFamily="34" charset="0"/>
                <a:ea typeface="+mn-ea"/>
                <a:cs typeface="Arial" pitchFamily="34" charset="0"/>
              </a:rPr>
            </a:br>
            <a:r>
              <a:rPr lang="en-GB" sz="1200" kern="1200" dirty="0" smtClean="0">
                <a:solidFill>
                  <a:schemeClr val="tx1"/>
                </a:solidFill>
                <a:effectLst/>
                <a:latin typeface="Arial" pitchFamily="34" charset="0"/>
                <a:ea typeface="+mn-ea"/>
                <a:cs typeface="Arial" pitchFamily="34" charset="0"/>
              </a:rPr>
              <a:t>One of the biggest challenges that companies are facing is how to reduce their supply chain cost. In order to satisfy customers’ price expectations, companies have opted to relocate manufacturing to low cost countries around the world in an effort to reduce direct and indirect costs and to minimize taxes. But, having global suppliers contributes significantly to complexity that comes from extended delivery lead times. Customers not only want lower prices, but they also want their products on time. </a:t>
            </a:r>
          </a:p>
          <a:p>
            <a:pPr fontAlgn="t"/>
            <a:r>
              <a:rPr lang="en-GB" sz="1200" b="1" kern="1200" dirty="0" smtClean="0">
                <a:solidFill>
                  <a:schemeClr val="tx1"/>
                </a:solidFill>
                <a:effectLst/>
                <a:latin typeface="Arial" pitchFamily="34" charset="0"/>
                <a:ea typeface="+mn-ea"/>
                <a:cs typeface="Arial" pitchFamily="34" charset="0"/>
              </a:rPr>
              <a:t>Customer Preferences</a:t>
            </a:r>
            <a:br>
              <a:rPr lang="en-GB" sz="1200" b="1" kern="1200" dirty="0" smtClean="0">
                <a:solidFill>
                  <a:schemeClr val="tx1"/>
                </a:solidFill>
                <a:effectLst/>
                <a:latin typeface="Arial" pitchFamily="34" charset="0"/>
                <a:ea typeface="+mn-ea"/>
                <a:cs typeface="Arial" pitchFamily="34" charset="0"/>
              </a:rPr>
            </a:br>
            <a:r>
              <a:rPr lang="en-GB" sz="1200" kern="1200" dirty="0" smtClean="0">
                <a:solidFill>
                  <a:schemeClr val="tx1"/>
                </a:solidFill>
                <a:effectLst/>
                <a:latin typeface="Arial" pitchFamily="34" charset="0"/>
                <a:ea typeface="+mn-ea"/>
                <a:cs typeface="Arial" pitchFamily="34" charset="0"/>
              </a:rPr>
              <a:t>As stated above, global supply chains are complex. Add to that product features that are constantly changing, and the challenge is even greater. A product is released and customers rapidly pressure companies to come up with the next big thing. Innovation is important since it allows companies to stay competitive in the market, but it’s also a challenge. To enhance a product, companies have to redesign their supply network and meet market demand in a way that’s transparent for customers. </a:t>
            </a:r>
          </a:p>
          <a:p>
            <a:pPr fontAlgn="t"/>
            <a:r>
              <a:rPr lang="en-GB" sz="1200" b="1" kern="1200" dirty="0" smtClean="0">
                <a:solidFill>
                  <a:schemeClr val="tx1"/>
                </a:solidFill>
                <a:effectLst/>
                <a:latin typeface="Arial" pitchFamily="34" charset="0"/>
                <a:ea typeface="+mn-ea"/>
                <a:cs typeface="Arial" pitchFamily="34" charset="0"/>
              </a:rPr>
              <a:t>Market Growth</a:t>
            </a:r>
            <a:br>
              <a:rPr lang="en-GB" sz="1200" b="1" kern="1200" dirty="0" smtClean="0">
                <a:solidFill>
                  <a:schemeClr val="tx1"/>
                </a:solidFill>
                <a:effectLst/>
                <a:latin typeface="Arial" pitchFamily="34" charset="0"/>
                <a:ea typeface="+mn-ea"/>
                <a:cs typeface="Arial" pitchFamily="34" charset="0"/>
              </a:rPr>
            </a:br>
            <a:r>
              <a:rPr lang="en-GB" sz="1200" kern="1200" dirty="0" smtClean="0">
                <a:solidFill>
                  <a:schemeClr val="tx1"/>
                </a:solidFill>
                <a:effectLst/>
                <a:latin typeface="Arial" pitchFamily="34" charset="0"/>
                <a:ea typeface="+mn-ea"/>
                <a:cs typeface="Arial" pitchFamily="34" charset="0"/>
              </a:rPr>
              <a:t>Another </a:t>
            </a:r>
            <a:r>
              <a:rPr lang="en-GB" sz="1200" kern="1200" dirty="0" smtClean="0">
                <a:solidFill>
                  <a:schemeClr val="tx1"/>
                </a:solidFill>
                <a:effectLst/>
                <a:latin typeface="Arial" pitchFamily="34" charset="0"/>
                <a:ea typeface="+mn-ea"/>
                <a:cs typeface="Arial" pitchFamily="34" charset="0"/>
              </a:rPr>
              <a:t>challenge </a:t>
            </a:r>
            <a:r>
              <a:rPr lang="en-GB" sz="1200" kern="1200" dirty="0" smtClean="0">
                <a:solidFill>
                  <a:schemeClr val="tx1"/>
                </a:solidFill>
                <a:effectLst/>
                <a:latin typeface="Arial" pitchFamily="34" charset="0"/>
                <a:ea typeface="+mn-ea"/>
                <a:cs typeface="Arial" pitchFamily="34" charset="0"/>
              </a:rPr>
              <a:t>is the pursuit of new customers. The cost of a developing a product, from R&amp;D to product introduction, is significant. Therefore, companies are trying to expand their distribution to emerging markets in order to grow revenues and increase market share. Companies all around the world are expected to expand in their home and foreign markets. The introduction to new markets is difficult due to trading policies, fees, and government policies. </a:t>
            </a:r>
          </a:p>
          <a:p>
            <a:r>
              <a:rPr lang="en-GB" sz="1200" kern="1200" dirty="0" smtClean="0">
                <a:solidFill>
                  <a:schemeClr val="tx1"/>
                </a:solidFill>
                <a:effectLst/>
                <a:latin typeface="Arial" pitchFamily="34" charset="0"/>
                <a:ea typeface="+mn-ea"/>
                <a:cs typeface="Arial" pitchFamily="34" charset="0"/>
              </a:rPr>
              <a:t>Customers’ expectations nowadays are more demanding than ever. </a:t>
            </a:r>
            <a:r>
              <a:rPr lang="en-GB" sz="1200" kern="1200" dirty="0" smtClean="0">
                <a:solidFill>
                  <a:schemeClr val="tx1"/>
                </a:solidFill>
                <a:effectLst/>
                <a:latin typeface="Arial" pitchFamily="34" charset="0"/>
                <a:ea typeface="+mn-ea"/>
                <a:cs typeface="Arial" pitchFamily="34" charset="0"/>
              </a:rPr>
              <a:t>Companies </a:t>
            </a:r>
            <a:r>
              <a:rPr lang="en-GB" sz="1200" kern="1200" dirty="0" smtClean="0">
                <a:solidFill>
                  <a:schemeClr val="tx1"/>
                </a:solidFill>
                <a:effectLst/>
                <a:latin typeface="Arial" pitchFamily="34" charset="0"/>
                <a:ea typeface="+mn-ea"/>
                <a:cs typeface="Arial" pitchFamily="34" charset="0"/>
              </a:rPr>
              <a:t>have responded with global networks, product innovation, and market expansions. This means that companies now rely on supply chain managers to optimize their value chains in order to stay competitive. As such, it’s no surprise that these professionals are in high demand</a:t>
            </a:r>
            <a:r>
              <a:rPr lang="en-GB" sz="1200" kern="1200" dirty="0" smtClean="0">
                <a:solidFill>
                  <a:schemeClr val="tx1"/>
                </a:solidFill>
                <a:effectLst/>
                <a:latin typeface="Arial" pitchFamily="34" charset="0"/>
                <a:ea typeface="+mn-ea"/>
                <a:cs typeface="Arial" pitchFamily="34" charset="0"/>
              </a:rPr>
              <a:t>. </a:t>
            </a:r>
            <a:endParaRPr lang="en-GB" sz="1200" kern="1200" dirty="0" smtClean="0">
              <a:solidFill>
                <a:schemeClr val="tx1"/>
              </a:solidFill>
              <a:effectLst/>
              <a:latin typeface="Arial" pitchFamily="34" charset="0"/>
              <a:ea typeface="+mn-ea"/>
              <a:cs typeface="Arial" pitchFamily="34" charset="0"/>
            </a:endParaRPr>
          </a:p>
          <a:p>
            <a:endParaRPr lang="en-GB" sz="1200" kern="1200" dirty="0" smtClean="0">
              <a:solidFill>
                <a:schemeClr val="tx1"/>
              </a:solidFill>
              <a:effectLst/>
              <a:latin typeface="Arial" pitchFamily="34" charset="0"/>
              <a:ea typeface="+mn-ea"/>
              <a:cs typeface="Arial" pitchFamily="34" charset="0"/>
            </a:endParaRPr>
          </a:p>
          <a:p>
            <a:r>
              <a:rPr lang="en-GB" sz="1200" kern="1200" dirty="0" smtClean="0">
                <a:solidFill>
                  <a:schemeClr val="tx1"/>
                </a:solidFill>
                <a:effectLst/>
                <a:latin typeface="+mn-lt"/>
                <a:ea typeface="+mn-ea"/>
                <a:cs typeface="+mn-cs"/>
              </a:rPr>
              <a:t>An optimized global supply chain, </a:t>
            </a:r>
            <a:r>
              <a:rPr lang="en-GB" sz="1200" kern="1200" dirty="0" smtClean="0">
                <a:solidFill>
                  <a:schemeClr val="tx1"/>
                </a:solidFill>
                <a:effectLst/>
                <a:latin typeface="+mn-lt"/>
                <a:ea typeface="+mn-ea"/>
                <a:cs typeface="+mn-cs"/>
              </a:rPr>
              <a:t>needs to address </a:t>
            </a:r>
            <a:r>
              <a:rPr lang="en-GB" sz="1200" kern="1200" dirty="0" smtClean="0">
                <a:solidFill>
                  <a:schemeClr val="tx1"/>
                </a:solidFill>
                <a:effectLst/>
                <a:latin typeface="+mn-lt"/>
                <a:ea typeface="+mn-ea"/>
                <a:cs typeface="+mn-cs"/>
              </a:rPr>
              <a:t>many pressures :</a:t>
            </a:r>
          </a:p>
          <a:p>
            <a:pPr lvl="0"/>
            <a:r>
              <a:rPr lang="en-GB" sz="1200" b="1" kern="1200" dirty="0" smtClean="0">
                <a:solidFill>
                  <a:schemeClr val="tx1"/>
                </a:solidFill>
                <a:effectLst/>
                <a:latin typeface="+mn-lt"/>
                <a:ea typeface="+mn-ea"/>
                <a:cs typeface="+mn-cs"/>
              </a:rPr>
              <a:t>Reduced costs</a:t>
            </a:r>
            <a:r>
              <a:rPr lang="en-GB" sz="1200" kern="1200" dirty="0" smtClean="0">
                <a:solidFill>
                  <a:schemeClr val="tx1"/>
                </a:solidFill>
                <a:effectLst/>
                <a:latin typeface="+mn-lt"/>
                <a:ea typeface="+mn-ea"/>
                <a:cs typeface="+mn-cs"/>
              </a:rPr>
              <a:t>. Companies that can easily access information about their suppliers make better procurement decisions. Online supplier and buyer community management is one approach businesses have taken to reduce their supplier sourcing and procurement costs.</a:t>
            </a:r>
          </a:p>
          <a:p>
            <a:pPr lvl="0"/>
            <a:r>
              <a:rPr lang="en-GB" sz="1200" b="1" kern="1200" dirty="0" smtClean="0">
                <a:solidFill>
                  <a:schemeClr val="tx1"/>
                </a:solidFill>
                <a:effectLst/>
                <a:latin typeface="+mn-lt"/>
                <a:ea typeface="+mn-ea"/>
                <a:cs typeface="+mn-cs"/>
              </a:rPr>
              <a:t>Increased transparency</a:t>
            </a:r>
            <a:r>
              <a:rPr lang="en-GB" sz="1200" kern="1200" dirty="0" smtClean="0">
                <a:solidFill>
                  <a:schemeClr val="tx1"/>
                </a:solidFill>
                <a:effectLst/>
                <a:latin typeface="+mn-lt"/>
                <a:ea typeface="+mn-ea"/>
                <a:cs typeface="+mn-cs"/>
              </a:rPr>
              <a:t>. A global business needs a single point of access for its supplier information and its buyer-supplier communities. With a global view and a transparent supply base, international supply chain operators can identify reliable suppliers anywhere in the world.</a:t>
            </a:r>
          </a:p>
          <a:p>
            <a:pPr lvl="0"/>
            <a:r>
              <a:rPr lang="en-GB" sz="1200" b="1" kern="1200" dirty="0" smtClean="0">
                <a:solidFill>
                  <a:schemeClr val="tx1"/>
                </a:solidFill>
                <a:effectLst/>
                <a:latin typeface="+mn-lt"/>
                <a:ea typeface="+mn-ea"/>
                <a:cs typeface="+mn-cs"/>
              </a:rPr>
              <a:t>Lower risk</a:t>
            </a:r>
            <a:r>
              <a:rPr lang="en-GB" sz="1200" kern="1200" dirty="0" smtClean="0">
                <a:solidFill>
                  <a:schemeClr val="tx1"/>
                </a:solidFill>
                <a:effectLst/>
                <a:latin typeface="+mn-lt"/>
                <a:ea typeface="+mn-ea"/>
                <a:cs typeface="+mn-cs"/>
              </a:rPr>
              <a:t>. An optimized supply chain allows a company to quickly assess a supplier’s ability to meet financial, legal, safety, quality, and environmental regulations and expectations. Those regulations differ based on customer and local standards, of course, so flexibility becomes essential to risk management.</a:t>
            </a:r>
          </a:p>
          <a:p>
            <a:pPr lvl="0"/>
            <a:r>
              <a:rPr lang="en-GB" sz="1200" b="1" kern="1200" dirty="0" smtClean="0">
                <a:solidFill>
                  <a:schemeClr val="tx1"/>
                </a:solidFill>
                <a:effectLst/>
                <a:latin typeface="+mn-lt"/>
                <a:ea typeface="+mn-ea"/>
                <a:cs typeface="+mn-cs"/>
              </a:rPr>
              <a:t>Support legacy and new products</a:t>
            </a:r>
            <a:r>
              <a:rPr lang="en-GB" sz="1200" kern="1200" dirty="0" smtClean="0">
                <a:solidFill>
                  <a:schemeClr val="tx1"/>
                </a:solidFill>
                <a:effectLst/>
                <a:latin typeface="+mn-lt"/>
                <a:ea typeface="+mn-ea"/>
                <a:cs typeface="+mn-cs"/>
              </a:rPr>
              <a:t>. Today’s global supply chain operators require a billing partner and a supplier settlement platform that can support existing products and adapt for new offerings. That platform needs to accommodate taxation, invoicing and other critical functions. As importantly, it must accommodate multiple and fluid business models to enable the company to reach international markets.</a:t>
            </a:r>
          </a:p>
          <a:p>
            <a:endParaRPr lang="en-GB" dirty="0"/>
          </a:p>
        </p:txBody>
      </p:sp>
      <p:sp>
        <p:nvSpPr>
          <p:cNvPr id="4" name="Slide Number Placeholder 3"/>
          <p:cNvSpPr>
            <a:spLocks noGrp="1"/>
          </p:cNvSpPr>
          <p:nvPr>
            <p:ph type="sldNum" sz="quarter" idx="10"/>
          </p:nvPr>
        </p:nvSpPr>
        <p:spPr/>
        <p:txBody>
          <a:bodyPr/>
          <a:lstStyle/>
          <a:p>
            <a:fld id="{BA1F30E6-A4D1-4029-ABC8-2EA7602172DE}" type="slidenum">
              <a:rPr lang="zh-CN" altLang="en-US" smtClean="0"/>
              <a:pPr/>
              <a:t>3</a:t>
            </a:fld>
            <a:endParaRPr lang="en-US" altLang="zh-CN"/>
          </a:p>
        </p:txBody>
      </p:sp>
    </p:spTree>
    <p:extLst>
      <p:ext uri="{BB962C8B-B14F-4D97-AF65-F5344CB8AC3E}">
        <p14:creationId xmlns:p14="http://schemas.microsoft.com/office/powerpoint/2010/main" val="27189920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B605042-D32E-4EAC-9C40-6132BF71E545}" type="slidenum">
              <a:rPr lang="en-GB" smtClean="0"/>
              <a:t>4</a:t>
            </a:fld>
            <a:endParaRPr lang="en-GB"/>
          </a:p>
        </p:txBody>
      </p:sp>
    </p:spTree>
    <p:extLst>
      <p:ext uri="{BB962C8B-B14F-4D97-AF65-F5344CB8AC3E}">
        <p14:creationId xmlns:p14="http://schemas.microsoft.com/office/powerpoint/2010/main" val="19334833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F9FF2D0-B34D-4175-9E7D-15572958C6C1}" type="datetimeFigureOut">
              <a:rPr lang="en-GB" smtClean="0"/>
              <a:t>03/11/2015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42D16D-D3D5-4873-BA7D-FF0EFE39322F}" type="slidenum">
              <a:rPr lang="en-GB" smtClean="0"/>
              <a:t>‹#›</a:t>
            </a:fld>
            <a:endParaRPr lang="en-GB"/>
          </a:p>
        </p:txBody>
      </p:sp>
    </p:spTree>
    <p:extLst>
      <p:ext uri="{BB962C8B-B14F-4D97-AF65-F5344CB8AC3E}">
        <p14:creationId xmlns:p14="http://schemas.microsoft.com/office/powerpoint/2010/main" val="26866264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7F9FF2D0-B34D-4175-9E7D-15572958C6C1}" type="datetimeFigureOut">
              <a:rPr lang="en-GB" smtClean="0"/>
              <a:t>03/11/2015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42D16D-D3D5-4873-BA7D-FF0EFE39322F}" type="slidenum">
              <a:rPr lang="en-GB" smtClean="0"/>
              <a:t>‹#›</a:t>
            </a:fld>
            <a:endParaRPr lang="en-GB"/>
          </a:p>
        </p:txBody>
      </p:sp>
    </p:spTree>
    <p:extLst>
      <p:ext uri="{BB962C8B-B14F-4D97-AF65-F5344CB8AC3E}">
        <p14:creationId xmlns:p14="http://schemas.microsoft.com/office/powerpoint/2010/main" val="24989006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F9FF2D0-B34D-4175-9E7D-15572958C6C1}" type="datetimeFigureOut">
              <a:rPr lang="en-GB" smtClean="0"/>
              <a:t>03/11/2015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42D16D-D3D5-4873-BA7D-FF0EFE39322F}" type="slidenum">
              <a:rPr lang="en-GB" smtClean="0"/>
              <a:t>‹#›</a:t>
            </a:fld>
            <a:endParaRPr lang="en-GB"/>
          </a:p>
        </p:txBody>
      </p:sp>
    </p:spTree>
    <p:extLst>
      <p:ext uri="{BB962C8B-B14F-4D97-AF65-F5344CB8AC3E}">
        <p14:creationId xmlns:p14="http://schemas.microsoft.com/office/powerpoint/2010/main" val="3304618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F9FF2D0-B34D-4175-9E7D-15572958C6C1}" type="datetimeFigureOut">
              <a:rPr lang="en-GB" smtClean="0"/>
              <a:t>03/11/2015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42D16D-D3D5-4873-BA7D-FF0EFE39322F}" type="slidenum">
              <a:rPr lang="en-GB" smtClean="0"/>
              <a:t>‹#›</a:t>
            </a:fld>
            <a:endParaRPr lang="en-GB"/>
          </a:p>
        </p:txBody>
      </p:sp>
    </p:spTree>
    <p:extLst>
      <p:ext uri="{BB962C8B-B14F-4D97-AF65-F5344CB8AC3E}">
        <p14:creationId xmlns:p14="http://schemas.microsoft.com/office/powerpoint/2010/main" val="9706699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F9FF2D0-B34D-4175-9E7D-15572958C6C1}" type="datetimeFigureOut">
              <a:rPr lang="en-GB" smtClean="0"/>
              <a:t>03/11/2015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A42D16D-D3D5-4873-BA7D-FF0EFE39322F}" type="slidenum">
              <a:rPr lang="en-GB" smtClean="0"/>
              <a:t>‹#›</a:t>
            </a:fld>
            <a:endParaRPr lang="en-GB"/>
          </a:p>
        </p:txBody>
      </p:sp>
    </p:spTree>
    <p:extLst>
      <p:ext uri="{BB962C8B-B14F-4D97-AF65-F5344CB8AC3E}">
        <p14:creationId xmlns:p14="http://schemas.microsoft.com/office/powerpoint/2010/main" val="4643359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7F9FF2D0-B34D-4175-9E7D-15572958C6C1}" type="datetimeFigureOut">
              <a:rPr lang="en-GB" smtClean="0"/>
              <a:t>03/11/2015</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0A42D16D-D3D5-4873-BA7D-FF0EFE39322F}" type="slidenum">
              <a:rPr lang="en-GB" smtClean="0"/>
              <a:t>‹#›</a:t>
            </a:fld>
            <a:endParaRPr lang="en-GB"/>
          </a:p>
        </p:txBody>
      </p:sp>
    </p:spTree>
    <p:extLst>
      <p:ext uri="{BB962C8B-B14F-4D97-AF65-F5344CB8AC3E}">
        <p14:creationId xmlns:p14="http://schemas.microsoft.com/office/powerpoint/2010/main" val="480984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7F9FF2D0-B34D-4175-9E7D-15572958C6C1}" type="datetimeFigureOut">
              <a:rPr lang="en-GB" smtClean="0"/>
              <a:t>03/11/2015</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0A42D16D-D3D5-4873-BA7D-FF0EFE39322F}" type="slidenum">
              <a:rPr lang="en-GB" smtClean="0"/>
              <a:t>‹#›</a:t>
            </a:fld>
            <a:endParaRPr lang="en-GB"/>
          </a:p>
        </p:txBody>
      </p:sp>
    </p:spTree>
    <p:extLst>
      <p:ext uri="{BB962C8B-B14F-4D97-AF65-F5344CB8AC3E}">
        <p14:creationId xmlns:p14="http://schemas.microsoft.com/office/powerpoint/2010/main" val="29647787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7F9FF2D0-B34D-4175-9E7D-15572958C6C1}" type="datetimeFigureOut">
              <a:rPr lang="en-GB" smtClean="0"/>
              <a:t>03/11/2015</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0A42D16D-D3D5-4873-BA7D-FF0EFE39322F}" type="slidenum">
              <a:rPr lang="en-GB" smtClean="0"/>
              <a:t>‹#›</a:t>
            </a:fld>
            <a:endParaRPr lang="en-GB"/>
          </a:p>
        </p:txBody>
      </p:sp>
    </p:spTree>
    <p:extLst>
      <p:ext uri="{BB962C8B-B14F-4D97-AF65-F5344CB8AC3E}">
        <p14:creationId xmlns:p14="http://schemas.microsoft.com/office/powerpoint/2010/main" val="30792147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F9FF2D0-B34D-4175-9E7D-15572958C6C1}" type="datetimeFigureOut">
              <a:rPr lang="en-GB" smtClean="0"/>
              <a:t>03/11/2015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42D16D-D3D5-4873-BA7D-FF0EFE39322F}" type="slidenum">
              <a:rPr lang="en-GB" smtClean="0"/>
              <a:t>‹#›</a:t>
            </a:fld>
            <a:endParaRPr lang="en-GB"/>
          </a:p>
        </p:txBody>
      </p:sp>
    </p:spTree>
    <p:extLst>
      <p:ext uri="{BB962C8B-B14F-4D97-AF65-F5344CB8AC3E}">
        <p14:creationId xmlns:p14="http://schemas.microsoft.com/office/powerpoint/2010/main" val="33701947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F9FF2D0-B34D-4175-9E7D-15572958C6C1}" type="datetimeFigureOut">
              <a:rPr lang="en-GB" smtClean="0"/>
              <a:t>03/11/2015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42D16D-D3D5-4873-BA7D-FF0EFE39322F}" type="slidenum">
              <a:rPr lang="en-GB" smtClean="0"/>
              <a:t>‹#›</a:t>
            </a:fld>
            <a:endParaRPr lang="en-GB"/>
          </a:p>
        </p:txBody>
      </p:sp>
    </p:spTree>
    <p:extLst>
      <p:ext uri="{BB962C8B-B14F-4D97-AF65-F5344CB8AC3E}">
        <p14:creationId xmlns:p14="http://schemas.microsoft.com/office/powerpoint/2010/main" val="11340992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F9FF2D0-B34D-4175-9E7D-15572958C6C1}" type="datetimeFigureOut">
              <a:rPr lang="en-GB" smtClean="0"/>
              <a:t>03/11/2015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42D16D-D3D5-4873-BA7D-FF0EFE39322F}" type="slidenum">
              <a:rPr lang="en-GB" smtClean="0"/>
              <a:t>‹#›</a:t>
            </a:fld>
            <a:endParaRPr lang="en-GB"/>
          </a:p>
        </p:txBody>
      </p:sp>
    </p:spTree>
    <p:extLst>
      <p:ext uri="{BB962C8B-B14F-4D97-AF65-F5344CB8AC3E}">
        <p14:creationId xmlns:p14="http://schemas.microsoft.com/office/powerpoint/2010/main" val="32791281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F9FF2D0-B34D-4175-9E7D-15572958C6C1}" type="datetimeFigureOut">
              <a:rPr lang="en-GB" smtClean="0"/>
              <a:t>03/11/2015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42D16D-D3D5-4873-BA7D-FF0EFE39322F}"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8791608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F9FF2D0-B34D-4175-9E7D-15572958C6C1}" type="datetimeFigureOut">
              <a:rPr lang="en-GB" smtClean="0"/>
              <a:t>03/11/2015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42D16D-D3D5-4873-BA7D-FF0EFE39322F}" type="slidenum">
              <a:rPr lang="en-GB" smtClean="0"/>
              <a:t>‹#›</a:t>
            </a:fld>
            <a:endParaRPr lang="en-GB"/>
          </a:p>
        </p:txBody>
      </p:sp>
    </p:spTree>
    <p:extLst>
      <p:ext uri="{BB962C8B-B14F-4D97-AF65-F5344CB8AC3E}">
        <p14:creationId xmlns:p14="http://schemas.microsoft.com/office/powerpoint/2010/main" val="3234705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F9FF2D0-B34D-4175-9E7D-15572958C6C1}" type="datetimeFigureOut">
              <a:rPr lang="en-GB" smtClean="0"/>
              <a:t>03/11/2015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42D16D-D3D5-4873-BA7D-FF0EFE39322F}" type="slidenum">
              <a:rPr lang="en-GB" smtClean="0"/>
              <a:t>‹#›</a:t>
            </a:fld>
            <a:endParaRPr lang="en-GB"/>
          </a:p>
        </p:txBody>
      </p:sp>
    </p:spTree>
    <p:extLst>
      <p:ext uri="{BB962C8B-B14F-4D97-AF65-F5344CB8AC3E}">
        <p14:creationId xmlns:p14="http://schemas.microsoft.com/office/powerpoint/2010/main" val="14683685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F9FF2D0-B34D-4175-9E7D-15572958C6C1}" type="datetimeFigureOut">
              <a:rPr lang="en-GB" smtClean="0"/>
              <a:t>03/11/2015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42D16D-D3D5-4873-BA7D-FF0EFE39322F}" type="slidenum">
              <a:rPr lang="en-GB" smtClean="0"/>
              <a:t>‹#›</a:t>
            </a:fld>
            <a:endParaRPr lang="en-GB"/>
          </a:p>
        </p:txBody>
      </p:sp>
    </p:spTree>
    <p:extLst>
      <p:ext uri="{BB962C8B-B14F-4D97-AF65-F5344CB8AC3E}">
        <p14:creationId xmlns:p14="http://schemas.microsoft.com/office/powerpoint/2010/main" val="31916771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F9FF2D0-B34D-4175-9E7D-15572958C6C1}" type="datetimeFigureOut">
              <a:rPr lang="en-GB" smtClean="0"/>
              <a:t>03/11/2015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42D16D-D3D5-4873-BA7D-FF0EFE39322F}" type="slidenum">
              <a:rPr lang="en-GB" smtClean="0"/>
              <a:t>‹#›</a:t>
            </a:fld>
            <a:endParaRPr lang="en-GB"/>
          </a:p>
        </p:txBody>
      </p:sp>
    </p:spTree>
    <p:extLst>
      <p:ext uri="{BB962C8B-B14F-4D97-AF65-F5344CB8AC3E}">
        <p14:creationId xmlns:p14="http://schemas.microsoft.com/office/powerpoint/2010/main" val="36906773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F9FF2D0-B34D-4175-9E7D-15572958C6C1}" type="datetimeFigureOut">
              <a:rPr lang="en-GB" smtClean="0"/>
              <a:t>03/11/2015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42D16D-D3D5-4873-BA7D-FF0EFE39322F}" type="slidenum">
              <a:rPr lang="en-GB" smtClean="0"/>
              <a:t>‹#›</a:t>
            </a:fld>
            <a:endParaRPr lang="en-GB"/>
          </a:p>
        </p:txBody>
      </p:sp>
    </p:spTree>
    <p:extLst>
      <p:ext uri="{BB962C8B-B14F-4D97-AF65-F5344CB8AC3E}">
        <p14:creationId xmlns:p14="http://schemas.microsoft.com/office/powerpoint/2010/main" val="24679820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7F9FF2D0-B34D-4175-9E7D-15572958C6C1}" type="datetimeFigureOut">
              <a:rPr lang="en-GB" smtClean="0"/>
              <a:t>03/11/2015</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0A42D16D-D3D5-4873-BA7D-FF0EFE39322F}" type="slidenum">
              <a:rPr lang="en-GB" smtClean="0"/>
              <a:t>‹#›</a:t>
            </a:fld>
            <a:endParaRPr lang="en-GB"/>
          </a:p>
        </p:txBody>
      </p:sp>
    </p:spTree>
    <p:extLst>
      <p:ext uri="{BB962C8B-B14F-4D97-AF65-F5344CB8AC3E}">
        <p14:creationId xmlns:p14="http://schemas.microsoft.com/office/powerpoint/2010/main" val="402817724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9XZUidbcwuc"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Seminar Discussion</a:t>
            </a:r>
            <a:endParaRPr lang="en-GB" dirty="0"/>
          </a:p>
        </p:txBody>
      </p:sp>
    </p:spTree>
    <p:extLst>
      <p:ext uri="{BB962C8B-B14F-4D97-AF65-F5344CB8AC3E}">
        <p14:creationId xmlns:p14="http://schemas.microsoft.com/office/powerpoint/2010/main" val="40939756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806731" y="5276238"/>
            <a:ext cx="5742384" cy="787652"/>
          </a:xfrm>
          <a:prstGeom prst="rect">
            <a:avLst/>
          </a:prstGeom>
        </p:spPr>
        <p:txBody>
          <a:bodyPr wrap="squar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Supply chain food and farming</a:t>
            </a:r>
          </a:p>
          <a:p>
            <a:pPr>
              <a:lnSpc>
                <a:spcPct val="107000"/>
              </a:lnSpc>
              <a:spcAft>
                <a:spcPts val="800"/>
              </a:spcAft>
            </a:pP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https://www.youtube.com/watch?v=9XZUidbcwuc</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
        <p:nvSpPr>
          <p:cNvPr id="3" name="TextBox 2"/>
          <p:cNvSpPr txBox="1"/>
          <p:nvPr/>
        </p:nvSpPr>
        <p:spPr>
          <a:xfrm>
            <a:off x="3503712" y="692696"/>
            <a:ext cx="3960440" cy="553998"/>
          </a:xfrm>
          <a:prstGeom prst="rect">
            <a:avLst/>
          </a:prstGeom>
          <a:noFill/>
        </p:spPr>
        <p:txBody>
          <a:bodyPr wrap="square" rtlCol="0">
            <a:spAutoFit/>
          </a:bodyPr>
          <a:lstStyle/>
          <a:p>
            <a:r>
              <a:rPr lang="en-GB" sz="3000" dirty="0"/>
              <a:t>Exercise</a:t>
            </a:r>
          </a:p>
        </p:txBody>
      </p:sp>
      <p:sp>
        <p:nvSpPr>
          <p:cNvPr id="4" name="Rectangle 3"/>
          <p:cNvSpPr/>
          <p:nvPr/>
        </p:nvSpPr>
        <p:spPr>
          <a:xfrm>
            <a:off x="1775520" y="1844824"/>
            <a:ext cx="8424936" cy="2862322"/>
          </a:xfrm>
          <a:prstGeom prst="rect">
            <a:avLst/>
          </a:prstGeom>
        </p:spPr>
        <p:txBody>
          <a:bodyPr wrap="square">
            <a:spAutoFit/>
          </a:bodyPr>
          <a:lstStyle/>
          <a:p>
            <a:r>
              <a:rPr lang="en-GB" sz="3000" dirty="0"/>
              <a:t>Determine the Supply chain strategies for online and multichannel retailers</a:t>
            </a:r>
          </a:p>
          <a:p>
            <a:r>
              <a:rPr lang="en-GB" sz="3000" dirty="0"/>
              <a:t>Include Apple.</a:t>
            </a:r>
          </a:p>
          <a:p>
            <a:endParaRPr lang="en-GB" sz="3000" dirty="0"/>
          </a:p>
          <a:p>
            <a:r>
              <a:rPr lang="en-GB" sz="3000" kern="1800" dirty="0">
                <a:ea typeface="Times New Roman" panose="02020603050405020304" pitchFamily="18" charset="0"/>
              </a:rPr>
              <a:t>Challenges in Supply Chain Management</a:t>
            </a:r>
            <a:endParaRPr lang="en-GB" sz="3000" dirty="0"/>
          </a:p>
          <a:p>
            <a:endParaRPr lang="en-GB" sz="3000" dirty="0"/>
          </a:p>
        </p:txBody>
      </p:sp>
    </p:spTree>
    <p:extLst>
      <p:ext uri="{BB962C8B-B14F-4D97-AF65-F5344CB8AC3E}">
        <p14:creationId xmlns:p14="http://schemas.microsoft.com/office/powerpoint/2010/main" val="335140214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927648" y="116632"/>
            <a:ext cx="6520952" cy="553998"/>
          </a:xfrm>
          <a:prstGeom prst="rect">
            <a:avLst/>
          </a:prstGeom>
        </p:spPr>
        <p:txBody>
          <a:bodyPr wrap="none">
            <a:spAutoFit/>
          </a:bodyPr>
          <a:lstStyle/>
          <a:p>
            <a:r>
              <a:rPr lang="en-GB" sz="3000" kern="1800" dirty="0">
                <a:ea typeface="Times New Roman" panose="02020603050405020304" pitchFamily="18" charset="0"/>
              </a:rPr>
              <a:t>Challenges in Supply Chain Management</a:t>
            </a:r>
            <a:endParaRPr lang="en-GB" sz="3000" dirty="0"/>
          </a:p>
        </p:txBody>
      </p:sp>
      <p:sp>
        <p:nvSpPr>
          <p:cNvPr id="3" name="Rectangle 2"/>
          <p:cNvSpPr/>
          <p:nvPr/>
        </p:nvSpPr>
        <p:spPr>
          <a:xfrm>
            <a:off x="1991544" y="1628801"/>
            <a:ext cx="8352928" cy="5663089"/>
          </a:xfrm>
          <a:prstGeom prst="rect">
            <a:avLst/>
          </a:prstGeom>
        </p:spPr>
        <p:txBody>
          <a:bodyPr wrap="square">
            <a:spAutoFit/>
          </a:bodyPr>
          <a:lstStyle/>
          <a:p>
            <a:r>
              <a:rPr lang="en-GB" sz="3000" dirty="0">
                <a:ea typeface="Times New Roman" panose="02020603050405020304" pitchFamily="18" charset="0"/>
              </a:rPr>
              <a:t>Customers, are demanding innovative products at the right time and at a reasonable price.</a:t>
            </a:r>
          </a:p>
          <a:p>
            <a:r>
              <a:rPr lang="en-GB" sz="3000" dirty="0"/>
              <a:t>This creates challenges for companies since creating both responsive and cost-effective supply chains is critically difficult.</a:t>
            </a:r>
          </a:p>
          <a:p>
            <a:endParaRPr lang="en-GB" sz="3000" dirty="0"/>
          </a:p>
          <a:p>
            <a:pPr marL="457200" indent="-457200">
              <a:buFont typeface="Arial" panose="020B0604020202020204" pitchFamily="34" charset="0"/>
              <a:buChar char="•"/>
            </a:pPr>
            <a:r>
              <a:rPr lang="en-GB" sz="3200" dirty="0" err="1"/>
              <a:t>Turbulance</a:t>
            </a:r>
            <a:r>
              <a:rPr lang="en-GB" sz="3200" dirty="0"/>
              <a:t> </a:t>
            </a:r>
          </a:p>
          <a:p>
            <a:pPr marL="457200" indent="-457200">
              <a:buFont typeface="Arial" panose="020B0604020202020204" pitchFamily="34" charset="0"/>
              <a:buChar char="•"/>
            </a:pPr>
            <a:r>
              <a:rPr lang="en-GB" sz="3000" dirty="0"/>
              <a:t>Globalization</a:t>
            </a:r>
          </a:p>
          <a:p>
            <a:pPr marL="457200" indent="-457200">
              <a:buFont typeface="Arial" panose="020B0604020202020204" pitchFamily="34" charset="0"/>
              <a:buChar char="•"/>
            </a:pPr>
            <a:r>
              <a:rPr lang="en-GB" sz="3000" dirty="0"/>
              <a:t>Customer Preferences</a:t>
            </a:r>
          </a:p>
          <a:p>
            <a:pPr marL="457200" indent="-457200">
              <a:buFont typeface="Arial" panose="020B0604020202020204" pitchFamily="34" charset="0"/>
              <a:buChar char="•"/>
            </a:pPr>
            <a:r>
              <a:rPr lang="en-GB" sz="3000" dirty="0"/>
              <a:t>Market Growth</a:t>
            </a:r>
            <a:br>
              <a:rPr lang="en-GB" sz="3000" dirty="0"/>
            </a:br>
            <a:endParaRPr lang="en-GB" sz="3000" dirty="0"/>
          </a:p>
          <a:p>
            <a:endParaRPr lang="en-GB" sz="3000" dirty="0"/>
          </a:p>
        </p:txBody>
      </p:sp>
    </p:spTree>
    <p:extLst>
      <p:ext uri="{BB962C8B-B14F-4D97-AF65-F5344CB8AC3E}">
        <p14:creationId xmlns:p14="http://schemas.microsoft.com/office/powerpoint/2010/main" val="34508761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1600" y="1145876"/>
            <a:ext cx="12090400" cy="5401479"/>
          </a:xfrm>
          <a:prstGeom prst="rect">
            <a:avLst/>
          </a:prstGeom>
        </p:spPr>
        <p:txBody>
          <a:bodyPr wrap="square">
            <a:spAutoFit/>
          </a:bodyPr>
          <a:lstStyle/>
          <a:p>
            <a:r>
              <a:rPr lang="en-GB" sz="2300" dirty="0" smtClean="0"/>
              <a:t>IBM</a:t>
            </a:r>
            <a:r>
              <a:rPr lang="en-GB" sz="2300" dirty="0"/>
              <a:t>. Vertical integration Approach </a:t>
            </a:r>
            <a:r>
              <a:rPr lang="en-GB" sz="2300" dirty="0" smtClean="0"/>
              <a:t>Advantages (A) </a:t>
            </a:r>
            <a:r>
              <a:rPr lang="en-GB" sz="2300" dirty="0"/>
              <a:t>Disadvantages </a:t>
            </a:r>
            <a:r>
              <a:rPr lang="en-GB" sz="2300" dirty="0" smtClean="0"/>
              <a:t>(D)</a:t>
            </a:r>
          </a:p>
          <a:p>
            <a:r>
              <a:rPr lang="en-GB" sz="2300" dirty="0" smtClean="0"/>
              <a:t>(A) Control </a:t>
            </a:r>
            <a:r>
              <a:rPr lang="en-GB" sz="2300" dirty="0"/>
              <a:t>of manufacturing quality </a:t>
            </a:r>
            <a:endParaRPr lang="en-GB" sz="2300" dirty="0" smtClean="0"/>
          </a:p>
          <a:p>
            <a:r>
              <a:rPr lang="en-GB" sz="2300" dirty="0" smtClean="0"/>
              <a:t>(A) Lower </a:t>
            </a:r>
            <a:r>
              <a:rPr lang="en-GB" sz="2300" dirty="0"/>
              <a:t>overhead in dealing with third parties (easier to integrate systems internally) </a:t>
            </a:r>
          </a:p>
          <a:p>
            <a:r>
              <a:rPr lang="en-GB" sz="2300" dirty="0" smtClean="0"/>
              <a:t>(D)Less </a:t>
            </a:r>
            <a:r>
              <a:rPr lang="en-GB" sz="2300" dirty="0"/>
              <a:t>pressure on manufacturing costs </a:t>
            </a:r>
            <a:endParaRPr lang="en-GB" sz="2300" dirty="0" smtClean="0"/>
          </a:p>
          <a:p>
            <a:r>
              <a:rPr lang="en-GB" sz="2300" dirty="0" smtClean="0"/>
              <a:t>(D) Costs </a:t>
            </a:r>
            <a:r>
              <a:rPr lang="en-GB" sz="2300" dirty="0"/>
              <a:t>of systems all borne by manufacturer </a:t>
            </a:r>
            <a:endParaRPr lang="en-GB" sz="2300" dirty="0" smtClean="0"/>
          </a:p>
          <a:p>
            <a:r>
              <a:rPr lang="en-GB" sz="2300" dirty="0" smtClean="0"/>
              <a:t>(D) More </a:t>
            </a:r>
            <a:r>
              <a:rPr lang="en-GB" sz="2300" dirty="0"/>
              <a:t>responsive to short- and medium term market demand variations</a:t>
            </a:r>
          </a:p>
          <a:p>
            <a:endParaRPr lang="en-GB" sz="2300" dirty="0" smtClean="0"/>
          </a:p>
          <a:p>
            <a:r>
              <a:rPr lang="en-GB" sz="2300" dirty="0" smtClean="0"/>
              <a:t>Dell</a:t>
            </a:r>
            <a:r>
              <a:rPr lang="en-GB" sz="2300" dirty="0"/>
              <a:t>. Virtual integration Advantages Disadvantages </a:t>
            </a:r>
            <a:endParaRPr lang="en-GB" sz="2300" dirty="0" smtClean="0"/>
          </a:p>
          <a:p>
            <a:r>
              <a:rPr lang="en-GB" sz="2300" dirty="0" smtClean="0"/>
              <a:t>(A) Excellent </a:t>
            </a:r>
            <a:r>
              <a:rPr lang="en-GB" sz="2300" dirty="0"/>
              <a:t>control of costs through supplier competition </a:t>
            </a:r>
            <a:endParaRPr lang="en-GB" sz="2300" dirty="0" smtClean="0"/>
          </a:p>
          <a:p>
            <a:r>
              <a:rPr lang="en-GB" sz="2300" dirty="0" smtClean="0"/>
              <a:t>(A)Fewer </a:t>
            </a:r>
            <a:r>
              <a:rPr lang="en-GB" sz="2300" dirty="0"/>
              <a:t>assets. </a:t>
            </a:r>
            <a:endParaRPr lang="en-GB" sz="2300" dirty="0" smtClean="0"/>
          </a:p>
          <a:p>
            <a:pPr lvl="1"/>
            <a:r>
              <a:rPr lang="en-GB" sz="2300" dirty="0" smtClean="0"/>
              <a:t>Costs </a:t>
            </a:r>
            <a:r>
              <a:rPr lang="en-GB" sz="2300" dirty="0"/>
              <a:t>of inventory borne by suppliers. </a:t>
            </a:r>
            <a:r>
              <a:rPr lang="en-GB" sz="2300" dirty="0" smtClean="0"/>
              <a:t>Costs </a:t>
            </a:r>
            <a:r>
              <a:rPr lang="en-GB" sz="2300" dirty="0"/>
              <a:t>of data integration </a:t>
            </a:r>
            <a:r>
              <a:rPr lang="en-GB" sz="2300" dirty="0" smtClean="0"/>
              <a:t>shared</a:t>
            </a:r>
          </a:p>
          <a:p>
            <a:r>
              <a:rPr lang="en-GB" sz="2300" dirty="0"/>
              <a:t>(A) More responsive to short- and medium- term market demand variations</a:t>
            </a:r>
            <a:endParaRPr lang="en-GB" sz="2300" dirty="0" smtClean="0"/>
          </a:p>
          <a:p>
            <a:r>
              <a:rPr lang="en-GB" sz="2300" dirty="0"/>
              <a:t>(D) Less direct control on quality (although can swap to other suppliers) </a:t>
            </a:r>
          </a:p>
          <a:p>
            <a:r>
              <a:rPr lang="en-GB" sz="2300" dirty="0" smtClean="0"/>
              <a:t>(D) Emphasis </a:t>
            </a:r>
            <a:r>
              <a:rPr lang="en-GB" sz="2300" dirty="0"/>
              <a:t>on management of </a:t>
            </a:r>
            <a:r>
              <a:rPr lang="en-GB" sz="2300" dirty="0" smtClean="0"/>
              <a:t>suppliers</a:t>
            </a:r>
            <a:endParaRPr lang="en-GB" sz="2300" dirty="0"/>
          </a:p>
        </p:txBody>
      </p:sp>
      <p:sp>
        <p:nvSpPr>
          <p:cNvPr id="3" name="TextBox 2"/>
          <p:cNvSpPr txBox="1"/>
          <p:nvPr/>
        </p:nvSpPr>
        <p:spPr>
          <a:xfrm>
            <a:off x="281940" y="0"/>
            <a:ext cx="9226804" cy="1015663"/>
          </a:xfrm>
          <a:prstGeom prst="rect">
            <a:avLst/>
          </a:prstGeom>
          <a:noFill/>
        </p:spPr>
        <p:txBody>
          <a:bodyPr wrap="square" rtlCol="0">
            <a:spAutoFit/>
          </a:bodyPr>
          <a:lstStyle/>
          <a:p>
            <a:r>
              <a:rPr lang="en-GB" sz="3000" b="1" dirty="0"/>
              <a:t>Advantages and disadvantages of vertical integration and virtual </a:t>
            </a:r>
            <a:r>
              <a:rPr lang="en-GB" sz="3000" b="1" dirty="0" smtClean="0"/>
              <a:t>integration</a:t>
            </a:r>
            <a:endParaRPr lang="en-GB" sz="3000" b="1" dirty="0"/>
          </a:p>
        </p:txBody>
      </p:sp>
      <p:sp>
        <p:nvSpPr>
          <p:cNvPr id="4" name="TextBox 3"/>
          <p:cNvSpPr txBox="1"/>
          <p:nvPr/>
        </p:nvSpPr>
        <p:spPr>
          <a:xfrm>
            <a:off x="10363200" y="6488668"/>
            <a:ext cx="1828800" cy="307777"/>
          </a:xfrm>
          <a:prstGeom prst="rect">
            <a:avLst/>
          </a:prstGeom>
          <a:noFill/>
        </p:spPr>
        <p:txBody>
          <a:bodyPr wrap="square" rtlCol="0">
            <a:spAutoFit/>
          </a:bodyPr>
          <a:lstStyle/>
          <a:p>
            <a:r>
              <a:rPr lang="en-GB" sz="1400" dirty="0" smtClean="0"/>
              <a:t>Chaffey 2015</a:t>
            </a:r>
            <a:endParaRPr lang="en-GB" sz="1400" dirty="0"/>
          </a:p>
        </p:txBody>
      </p:sp>
    </p:spTree>
    <p:extLst>
      <p:ext uri="{BB962C8B-B14F-4D97-AF65-F5344CB8AC3E}">
        <p14:creationId xmlns:p14="http://schemas.microsoft.com/office/powerpoint/2010/main" val="197744414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38</TotalTime>
  <Words>361</Words>
  <Application>Microsoft Office PowerPoint</Application>
  <PresentationFormat>Widescreen</PresentationFormat>
  <Paragraphs>53</Paragraphs>
  <Slides>4</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vt:i4>
      </vt:variant>
    </vt:vector>
  </HeadingPairs>
  <TitlesOfParts>
    <vt:vector size="11" baseType="lpstr">
      <vt:lpstr>宋体</vt:lpstr>
      <vt:lpstr>Arial</vt:lpstr>
      <vt:lpstr>Calibri</vt:lpstr>
      <vt:lpstr>Century Gothic</vt:lpstr>
      <vt:lpstr>Times New Roman</vt:lpstr>
      <vt:lpstr>Wingdings 3</vt:lpstr>
      <vt:lpstr>Ion</vt:lpstr>
      <vt:lpstr>Seminar Discussion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Seminar Discussion</dc:title>
  <dc:creator>SAW-1</dc:creator>
  <cp:lastModifiedBy>SAW-1</cp:lastModifiedBy>
  <cp:revision>9</cp:revision>
  <dcterms:created xsi:type="dcterms:W3CDTF">2015-10-24T13:33:52Z</dcterms:created>
  <dcterms:modified xsi:type="dcterms:W3CDTF">2015-11-03T12:44:41Z</dcterms:modified>
</cp:coreProperties>
</file>