
<file path=[Content_Types].xml><?xml version="1.0" encoding="utf-8"?>
<Types xmlns="http://schemas.openxmlformats.org/package/2006/content-types">
  <Default Extension="bmp" ContentType="image/bmp"/>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Lst>
  <p:notesMasterIdLst>
    <p:notesMasterId r:id="rId13"/>
  </p:notesMasterIdLst>
  <p:sldIdLst>
    <p:sldId id="256" r:id="rId2"/>
    <p:sldId id="257" r:id="rId3"/>
    <p:sldId id="258" r:id="rId4"/>
    <p:sldId id="259" r:id="rId5"/>
    <p:sldId id="260" r:id="rId6"/>
    <p:sldId id="261" r:id="rId7"/>
    <p:sldId id="266" r:id="rId8"/>
    <p:sldId id="263" r:id="rId9"/>
    <p:sldId id="264" r:id="rId10"/>
    <p:sldId id="265" r:id="rId11"/>
    <p:sldId id="26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80A206-E66A-5C42-B3B0-976EC877250C}" v="10" dt="2023-03-26T23:21:45.7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5840"/>
  </p:normalViewPr>
  <p:slideViewPr>
    <p:cSldViewPr snapToGrid="0">
      <p:cViewPr varScale="1">
        <p:scale>
          <a:sx n="107" d="100"/>
          <a:sy n="107" d="100"/>
        </p:scale>
        <p:origin x="736" y="17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67BBC0-6004-4F71-8CC8-1EDE301C8F8E}"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US"/>
        </a:p>
      </dgm:t>
    </dgm:pt>
    <dgm:pt modelId="{8DA14E9C-E598-4D0B-84FC-F0316D55B35B}">
      <dgm:prSet/>
      <dgm:spPr/>
      <dgm:t>
        <a:bodyPr/>
        <a:lstStyle/>
        <a:p>
          <a:r>
            <a:rPr lang="en-US" dirty="0"/>
            <a:t>Physical changes: Health declines due to wear and tear.</a:t>
          </a:r>
        </a:p>
      </dgm:t>
    </dgm:pt>
    <dgm:pt modelId="{029E233C-1788-42C2-B3E9-6A3E6A079386}" type="parTrans" cxnId="{D84FE057-647D-4064-842D-C65E7BF5ADF5}">
      <dgm:prSet/>
      <dgm:spPr/>
      <dgm:t>
        <a:bodyPr/>
        <a:lstStyle/>
        <a:p>
          <a:endParaRPr lang="en-US"/>
        </a:p>
      </dgm:t>
    </dgm:pt>
    <dgm:pt modelId="{82D3774B-1B07-4D10-AE20-D10C594D1AC4}" type="sibTrans" cxnId="{D84FE057-647D-4064-842D-C65E7BF5ADF5}">
      <dgm:prSet/>
      <dgm:spPr/>
      <dgm:t>
        <a:bodyPr/>
        <a:lstStyle/>
        <a:p>
          <a:endParaRPr lang="en-US"/>
        </a:p>
      </dgm:t>
    </dgm:pt>
    <dgm:pt modelId="{C3B42A7B-64A3-4136-9652-07D3F2467F55}">
      <dgm:prSet/>
      <dgm:spPr/>
      <dgm:t>
        <a:bodyPr/>
        <a:lstStyle/>
        <a:p>
          <a:r>
            <a:rPr lang="en-US"/>
            <a:t>Cognitive changes: Memory and processing speed declines.</a:t>
          </a:r>
        </a:p>
      </dgm:t>
    </dgm:pt>
    <dgm:pt modelId="{FA16C2CD-DE44-489D-B56D-DCC2F7E35DD9}" type="parTrans" cxnId="{638BA937-0259-4296-A42A-5551FF3C8086}">
      <dgm:prSet/>
      <dgm:spPr/>
      <dgm:t>
        <a:bodyPr/>
        <a:lstStyle/>
        <a:p>
          <a:endParaRPr lang="en-US"/>
        </a:p>
      </dgm:t>
    </dgm:pt>
    <dgm:pt modelId="{20C9DC68-302F-498A-849E-1FE4C02BF928}" type="sibTrans" cxnId="{638BA937-0259-4296-A42A-5551FF3C8086}">
      <dgm:prSet/>
      <dgm:spPr/>
      <dgm:t>
        <a:bodyPr/>
        <a:lstStyle/>
        <a:p>
          <a:endParaRPr lang="en-US"/>
        </a:p>
      </dgm:t>
    </dgm:pt>
    <dgm:pt modelId="{DCEB52CC-0A1F-4DC1-81F4-6163AFB7F2D0}">
      <dgm:prSet/>
      <dgm:spPr/>
      <dgm:t>
        <a:bodyPr/>
        <a:lstStyle/>
        <a:p>
          <a:r>
            <a:rPr lang="en-US"/>
            <a:t>Emotional changes: Capable of managing emotions.</a:t>
          </a:r>
        </a:p>
      </dgm:t>
    </dgm:pt>
    <dgm:pt modelId="{51F3E6E7-1932-4572-A0F9-B427C79CEEA1}" type="parTrans" cxnId="{5CC48973-4633-4FF7-8C12-FD5BBD3B21A1}">
      <dgm:prSet/>
      <dgm:spPr/>
      <dgm:t>
        <a:bodyPr/>
        <a:lstStyle/>
        <a:p>
          <a:endParaRPr lang="en-US"/>
        </a:p>
      </dgm:t>
    </dgm:pt>
    <dgm:pt modelId="{A80C1A24-8CB4-4DF5-9864-3847EEF97368}" type="sibTrans" cxnId="{5CC48973-4633-4FF7-8C12-FD5BBD3B21A1}">
      <dgm:prSet/>
      <dgm:spPr/>
      <dgm:t>
        <a:bodyPr/>
        <a:lstStyle/>
        <a:p>
          <a:endParaRPr lang="en-US"/>
        </a:p>
      </dgm:t>
    </dgm:pt>
    <dgm:pt modelId="{3691FA9E-B701-4038-9006-8B0781A4E75C}">
      <dgm:prSet/>
      <dgm:spPr/>
      <dgm:t>
        <a:bodyPr/>
        <a:lstStyle/>
        <a:p>
          <a:r>
            <a:rPr lang="en-US"/>
            <a:t>Social changes: Building career, caring for families and others.</a:t>
          </a:r>
        </a:p>
      </dgm:t>
    </dgm:pt>
    <dgm:pt modelId="{96AEADD0-D71B-4787-8759-5921C868DA44}" type="parTrans" cxnId="{0F6462B2-1E0B-489B-89F5-FB5274640563}">
      <dgm:prSet/>
      <dgm:spPr/>
      <dgm:t>
        <a:bodyPr/>
        <a:lstStyle/>
        <a:p>
          <a:endParaRPr lang="en-US"/>
        </a:p>
      </dgm:t>
    </dgm:pt>
    <dgm:pt modelId="{80606D1E-455F-482C-BEBF-192273AB16F1}" type="sibTrans" cxnId="{0F6462B2-1E0B-489B-89F5-FB5274640563}">
      <dgm:prSet/>
      <dgm:spPr/>
      <dgm:t>
        <a:bodyPr/>
        <a:lstStyle/>
        <a:p>
          <a:endParaRPr lang="en-US"/>
        </a:p>
      </dgm:t>
    </dgm:pt>
    <dgm:pt modelId="{70AEB40E-892F-1545-A29C-E2227AA4101C}" type="pres">
      <dgm:prSet presAssocID="{D867BBC0-6004-4F71-8CC8-1EDE301C8F8E}" presName="Name0" presStyleCnt="0">
        <dgm:presLayoutVars>
          <dgm:dir/>
          <dgm:animLvl val="lvl"/>
          <dgm:resizeHandles val="exact"/>
        </dgm:presLayoutVars>
      </dgm:prSet>
      <dgm:spPr/>
    </dgm:pt>
    <dgm:pt modelId="{E0F92728-5BCA-E84C-963C-0E8174745B9E}" type="pres">
      <dgm:prSet presAssocID="{8DA14E9C-E598-4D0B-84FC-F0316D55B35B}" presName="linNode" presStyleCnt="0"/>
      <dgm:spPr/>
    </dgm:pt>
    <dgm:pt modelId="{5B99B607-21F4-6B41-AC7C-BFBC64C10A5D}" type="pres">
      <dgm:prSet presAssocID="{8DA14E9C-E598-4D0B-84FC-F0316D55B35B}" presName="parentText" presStyleLbl="node1" presStyleIdx="0" presStyleCnt="4">
        <dgm:presLayoutVars>
          <dgm:chMax val="1"/>
          <dgm:bulletEnabled val="1"/>
        </dgm:presLayoutVars>
      </dgm:prSet>
      <dgm:spPr/>
    </dgm:pt>
    <dgm:pt modelId="{BDA7D564-A100-EB42-B80C-C27D67C702FA}" type="pres">
      <dgm:prSet presAssocID="{82D3774B-1B07-4D10-AE20-D10C594D1AC4}" presName="sp" presStyleCnt="0"/>
      <dgm:spPr/>
    </dgm:pt>
    <dgm:pt modelId="{8CF6D3E7-9EC2-3740-97EC-08D41B1E095F}" type="pres">
      <dgm:prSet presAssocID="{C3B42A7B-64A3-4136-9652-07D3F2467F55}" presName="linNode" presStyleCnt="0"/>
      <dgm:spPr/>
    </dgm:pt>
    <dgm:pt modelId="{2CB948CA-3479-2E4E-ACEA-1180413B530C}" type="pres">
      <dgm:prSet presAssocID="{C3B42A7B-64A3-4136-9652-07D3F2467F55}" presName="parentText" presStyleLbl="node1" presStyleIdx="1" presStyleCnt="4">
        <dgm:presLayoutVars>
          <dgm:chMax val="1"/>
          <dgm:bulletEnabled val="1"/>
        </dgm:presLayoutVars>
      </dgm:prSet>
      <dgm:spPr/>
    </dgm:pt>
    <dgm:pt modelId="{DF109B6A-0258-C04E-BA8F-6829578927EF}" type="pres">
      <dgm:prSet presAssocID="{20C9DC68-302F-498A-849E-1FE4C02BF928}" presName="sp" presStyleCnt="0"/>
      <dgm:spPr/>
    </dgm:pt>
    <dgm:pt modelId="{88E75741-29F7-3146-87B0-93A64CAB28BB}" type="pres">
      <dgm:prSet presAssocID="{DCEB52CC-0A1F-4DC1-81F4-6163AFB7F2D0}" presName="linNode" presStyleCnt="0"/>
      <dgm:spPr/>
    </dgm:pt>
    <dgm:pt modelId="{D631BEC4-2B5F-5F4E-A5AA-3C2E3B107AD8}" type="pres">
      <dgm:prSet presAssocID="{DCEB52CC-0A1F-4DC1-81F4-6163AFB7F2D0}" presName="parentText" presStyleLbl="node1" presStyleIdx="2" presStyleCnt="4">
        <dgm:presLayoutVars>
          <dgm:chMax val="1"/>
          <dgm:bulletEnabled val="1"/>
        </dgm:presLayoutVars>
      </dgm:prSet>
      <dgm:spPr/>
    </dgm:pt>
    <dgm:pt modelId="{C9A7B42A-54BB-E542-AB09-ED67C507A33E}" type="pres">
      <dgm:prSet presAssocID="{A80C1A24-8CB4-4DF5-9864-3847EEF97368}" presName="sp" presStyleCnt="0"/>
      <dgm:spPr/>
    </dgm:pt>
    <dgm:pt modelId="{9272638B-232B-7D49-BF67-AFA44945B4A7}" type="pres">
      <dgm:prSet presAssocID="{3691FA9E-B701-4038-9006-8B0781A4E75C}" presName="linNode" presStyleCnt="0"/>
      <dgm:spPr/>
    </dgm:pt>
    <dgm:pt modelId="{08EF8DCF-9611-DE40-A5E7-3C7CA7AC9766}" type="pres">
      <dgm:prSet presAssocID="{3691FA9E-B701-4038-9006-8B0781A4E75C}" presName="parentText" presStyleLbl="node1" presStyleIdx="3" presStyleCnt="4">
        <dgm:presLayoutVars>
          <dgm:chMax val="1"/>
          <dgm:bulletEnabled val="1"/>
        </dgm:presLayoutVars>
      </dgm:prSet>
      <dgm:spPr/>
    </dgm:pt>
  </dgm:ptLst>
  <dgm:cxnLst>
    <dgm:cxn modelId="{039F5B0E-DD3C-B044-BB5D-2719633CB627}" type="presOf" srcId="{3691FA9E-B701-4038-9006-8B0781A4E75C}" destId="{08EF8DCF-9611-DE40-A5E7-3C7CA7AC9766}" srcOrd="0" destOrd="0" presId="urn:microsoft.com/office/officeart/2005/8/layout/vList5"/>
    <dgm:cxn modelId="{638BA937-0259-4296-A42A-5551FF3C8086}" srcId="{D867BBC0-6004-4F71-8CC8-1EDE301C8F8E}" destId="{C3B42A7B-64A3-4136-9652-07D3F2467F55}" srcOrd="1" destOrd="0" parTransId="{FA16C2CD-DE44-489D-B56D-DCC2F7E35DD9}" sibTransId="{20C9DC68-302F-498A-849E-1FE4C02BF928}"/>
    <dgm:cxn modelId="{33EC7E39-ED9C-7F4F-BD9C-A48E8412AA83}" type="presOf" srcId="{D867BBC0-6004-4F71-8CC8-1EDE301C8F8E}" destId="{70AEB40E-892F-1545-A29C-E2227AA4101C}" srcOrd="0" destOrd="0" presId="urn:microsoft.com/office/officeart/2005/8/layout/vList5"/>
    <dgm:cxn modelId="{D84FE057-647D-4064-842D-C65E7BF5ADF5}" srcId="{D867BBC0-6004-4F71-8CC8-1EDE301C8F8E}" destId="{8DA14E9C-E598-4D0B-84FC-F0316D55B35B}" srcOrd="0" destOrd="0" parTransId="{029E233C-1788-42C2-B3E9-6A3E6A079386}" sibTransId="{82D3774B-1B07-4D10-AE20-D10C594D1AC4}"/>
    <dgm:cxn modelId="{5CC48973-4633-4FF7-8C12-FD5BBD3B21A1}" srcId="{D867BBC0-6004-4F71-8CC8-1EDE301C8F8E}" destId="{DCEB52CC-0A1F-4DC1-81F4-6163AFB7F2D0}" srcOrd="2" destOrd="0" parTransId="{51F3E6E7-1932-4572-A0F9-B427C79CEEA1}" sibTransId="{A80C1A24-8CB4-4DF5-9864-3847EEF97368}"/>
    <dgm:cxn modelId="{2BEEDB9B-037B-414A-B3B6-F715B90C36BD}" type="presOf" srcId="{8DA14E9C-E598-4D0B-84FC-F0316D55B35B}" destId="{5B99B607-21F4-6B41-AC7C-BFBC64C10A5D}" srcOrd="0" destOrd="0" presId="urn:microsoft.com/office/officeart/2005/8/layout/vList5"/>
    <dgm:cxn modelId="{62C953AC-6642-0C4C-AAF3-24AA21B56164}" type="presOf" srcId="{DCEB52CC-0A1F-4DC1-81F4-6163AFB7F2D0}" destId="{D631BEC4-2B5F-5F4E-A5AA-3C2E3B107AD8}" srcOrd="0" destOrd="0" presId="urn:microsoft.com/office/officeart/2005/8/layout/vList5"/>
    <dgm:cxn modelId="{0F6462B2-1E0B-489B-89F5-FB5274640563}" srcId="{D867BBC0-6004-4F71-8CC8-1EDE301C8F8E}" destId="{3691FA9E-B701-4038-9006-8B0781A4E75C}" srcOrd="3" destOrd="0" parTransId="{96AEADD0-D71B-4787-8759-5921C868DA44}" sibTransId="{80606D1E-455F-482C-BEBF-192273AB16F1}"/>
    <dgm:cxn modelId="{77AF9FBC-3648-E440-943B-BCC5D6799C54}" type="presOf" srcId="{C3B42A7B-64A3-4136-9652-07D3F2467F55}" destId="{2CB948CA-3479-2E4E-ACEA-1180413B530C}" srcOrd="0" destOrd="0" presId="urn:microsoft.com/office/officeart/2005/8/layout/vList5"/>
    <dgm:cxn modelId="{6B32A78C-AF30-6640-A5EB-D8C9E75AB71A}" type="presParOf" srcId="{70AEB40E-892F-1545-A29C-E2227AA4101C}" destId="{E0F92728-5BCA-E84C-963C-0E8174745B9E}" srcOrd="0" destOrd="0" presId="urn:microsoft.com/office/officeart/2005/8/layout/vList5"/>
    <dgm:cxn modelId="{554AC8EA-CDE8-DB49-9DF7-01686483BAF1}" type="presParOf" srcId="{E0F92728-5BCA-E84C-963C-0E8174745B9E}" destId="{5B99B607-21F4-6B41-AC7C-BFBC64C10A5D}" srcOrd="0" destOrd="0" presId="urn:microsoft.com/office/officeart/2005/8/layout/vList5"/>
    <dgm:cxn modelId="{DB72AB96-6D47-BD4E-8060-E73E4141D60A}" type="presParOf" srcId="{70AEB40E-892F-1545-A29C-E2227AA4101C}" destId="{BDA7D564-A100-EB42-B80C-C27D67C702FA}" srcOrd="1" destOrd="0" presId="urn:microsoft.com/office/officeart/2005/8/layout/vList5"/>
    <dgm:cxn modelId="{3B383A9F-2E95-FA49-977D-E8FF1776A5B5}" type="presParOf" srcId="{70AEB40E-892F-1545-A29C-E2227AA4101C}" destId="{8CF6D3E7-9EC2-3740-97EC-08D41B1E095F}" srcOrd="2" destOrd="0" presId="urn:microsoft.com/office/officeart/2005/8/layout/vList5"/>
    <dgm:cxn modelId="{9A0A1D49-A25D-1744-B002-3B4841F968E8}" type="presParOf" srcId="{8CF6D3E7-9EC2-3740-97EC-08D41B1E095F}" destId="{2CB948CA-3479-2E4E-ACEA-1180413B530C}" srcOrd="0" destOrd="0" presId="urn:microsoft.com/office/officeart/2005/8/layout/vList5"/>
    <dgm:cxn modelId="{E2F946E7-112B-884C-AF55-106EDFA0F3BF}" type="presParOf" srcId="{70AEB40E-892F-1545-A29C-E2227AA4101C}" destId="{DF109B6A-0258-C04E-BA8F-6829578927EF}" srcOrd="3" destOrd="0" presId="urn:microsoft.com/office/officeart/2005/8/layout/vList5"/>
    <dgm:cxn modelId="{AC019A9F-4068-454D-8E5C-C355A6CDB53A}" type="presParOf" srcId="{70AEB40E-892F-1545-A29C-E2227AA4101C}" destId="{88E75741-29F7-3146-87B0-93A64CAB28BB}" srcOrd="4" destOrd="0" presId="urn:microsoft.com/office/officeart/2005/8/layout/vList5"/>
    <dgm:cxn modelId="{067FF540-AB56-2545-AE3D-E86043C5DFB3}" type="presParOf" srcId="{88E75741-29F7-3146-87B0-93A64CAB28BB}" destId="{D631BEC4-2B5F-5F4E-A5AA-3C2E3B107AD8}" srcOrd="0" destOrd="0" presId="urn:microsoft.com/office/officeart/2005/8/layout/vList5"/>
    <dgm:cxn modelId="{D7818FE7-265F-0C45-B2E6-00A2B1200753}" type="presParOf" srcId="{70AEB40E-892F-1545-A29C-E2227AA4101C}" destId="{C9A7B42A-54BB-E542-AB09-ED67C507A33E}" srcOrd="5" destOrd="0" presId="urn:microsoft.com/office/officeart/2005/8/layout/vList5"/>
    <dgm:cxn modelId="{BBE84F40-C9FF-F947-A7F2-7C5674A9EA27}" type="presParOf" srcId="{70AEB40E-892F-1545-A29C-E2227AA4101C}" destId="{9272638B-232B-7D49-BF67-AFA44945B4A7}" srcOrd="6" destOrd="0" presId="urn:microsoft.com/office/officeart/2005/8/layout/vList5"/>
    <dgm:cxn modelId="{EE2C3ACE-FE54-B742-8A25-9796F4821E08}" type="presParOf" srcId="{9272638B-232B-7D49-BF67-AFA44945B4A7}" destId="{08EF8DCF-9611-DE40-A5E7-3C7CA7AC9766}"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154D50-6936-4A98-980B-09178DC3847B}" type="doc">
      <dgm:prSet loTypeId="urn:microsoft.com/office/officeart/2005/8/layout/vProcess5" loCatId="process" qsTypeId="urn:microsoft.com/office/officeart/2005/8/quickstyle/simple2" qsCatId="simple" csTypeId="urn:microsoft.com/office/officeart/2005/8/colors/colorful2" csCatId="colorful"/>
      <dgm:spPr/>
      <dgm:t>
        <a:bodyPr/>
        <a:lstStyle/>
        <a:p>
          <a:endParaRPr lang="en-US"/>
        </a:p>
      </dgm:t>
    </dgm:pt>
    <dgm:pt modelId="{065E621D-A6DA-441D-83AA-5E3F69A9D41A}">
      <dgm:prSet/>
      <dgm:spPr/>
      <dgm:t>
        <a:bodyPr/>
        <a:lstStyle/>
        <a:p>
          <a:r>
            <a:rPr lang="en-US"/>
            <a:t>Erikson developed eight-stages psychosocial theory of the development of an individual and said if an individual misses a stage can result to likely decrease in completing their other life stages and leads to unhealthy development.</a:t>
          </a:r>
        </a:p>
      </dgm:t>
    </dgm:pt>
    <dgm:pt modelId="{1DDB8DB8-1E3B-4B50-8D71-0853528388B4}" type="parTrans" cxnId="{8C50DBE0-AB1C-4315-A6F6-C477698D6896}">
      <dgm:prSet/>
      <dgm:spPr/>
      <dgm:t>
        <a:bodyPr/>
        <a:lstStyle/>
        <a:p>
          <a:endParaRPr lang="en-US"/>
        </a:p>
      </dgm:t>
    </dgm:pt>
    <dgm:pt modelId="{C2FDEFC5-3282-4424-854A-76B4998D6570}" type="sibTrans" cxnId="{8C50DBE0-AB1C-4315-A6F6-C477698D6896}">
      <dgm:prSet/>
      <dgm:spPr/>
      <dgm:t>
        <a:bodyPr/>
        <a:lstStyle/>
        <a:p>
          <a:endParaRPr lang="en-US"/>
        </a:p>
      </dgm:t>
    </dgm:pt>
    <dgm:pt modelId="{BC904079-B9BE-426A-A9C3-8CDC3983E63C}">
      <dgm:prSet/>
      <dgm:spPr/>
      <dgm:t>
        <a:bodyPr/>
        <a:lstStyle/>
        <a:p>
          <a:r>
            <a:rPr lang="en-US"/>
            <a:t>Erikson’s theory covers only specific aspect of human life according to the stages unlike Freud's theory.</a:t>
          </a:r>
        </a:p>
      </dgm:t>
    </dgm:pt>
    <dgm:pt modelId="{5B206354-9989-4D15-BA8A-DF7A2EB6835B}" type="parTrans" cxnId="{E61A7E71-E6DC-4239-99E3-53C35A3B5235}">
      <dgm:prSet/>
      <dgm:spPr/>
      <dgm:t>
        <a:bodyPr/>
        <a:lstStyle/>
        <a:p>
          <a:endParaRPr lang="en-US"/>
        </a:p>
      </dgm:t>
    </dgm:pt>
    <dgm:pt modelId="{319D86FD-30EF-458C-B69B-8D1575DF2004}" type="sibTrans" cxnId="{E61A7E71-E6DC-4239-99E3-53C35A3B5235}">
      <dgm:prSet/>
      <dgm:spPr/>
      <dgm:t>
        <a:bodyPr/>
        <a:lstStyle/>
        <a:p>
          <a:endParaRPr lang="en-US"/>
        </a:p>
      </dgm:t>
    </dgm:pt>
    <dgm:pt modelId="{ECAEA52D-DB4C-47A4-A40C-311068537D64}">
      <dgm:prSet/>
      <dgm:spPr/>
      <dgm:t>
        <a:bodyPr/>
        <a:lstStyle/>
        <a:p>
          <a:r>
            <a:rPr lang="en-US"/>
            <a:t>The theory did not specify </a:t>
          </a:r>
          <a:r>
            <a:rPr lang="en-GB" b="0" i="0"/>
            <a:t>what type of experiences are necessary at each stage in order to successfully resolve the conflicts and move to the next stage. </a:t>
          </a:r>
          <a:endParaRPr lang="en-US"/>
        </a:p>
      </dgm:t>
    </dgm:pt>
    <dgm:pt modelId="{30CEB6C5-168E-4858-99D5-7FFB184DC1F0}" type="parTrans" cxnId="{DFBD22D5-0902-4685-BF7D-7FB2D6A79305}">
      <dgm:prSet/>
      <dgm:spPr/>
      <dgm:t>
        <a:bodyPr/>
        <a:lstStyle/>
        <a:p>
          <a:endParaRPr lang="en-US"/>
        </a:p>
      </dgm:t>
    </dgm:pt>
    <dgm:pt modelId="{9FBE68FC-D9E5-4730-8E5A-0BA542CF00DF}" type="sibTrans" cxnId="{DFBD22D5-0902-4685-BF7D-7FB2D6A79305}">
      <dgm:prSet/>
      <dgm:spPr/>
      <dgm:t>
        <a:bodyPr/>
        <a:lstStyle/>
        <a:p>
          <a:endParaRPr lang="en-US"/>
        </a:p>
      </dgm:t>
    </dgm:pt>
    <dgm:pt modelId="{B43257E3-1555-44ED-B82F-A6D61A8834CB}">
      <dgm:prSet/>
      <dgm:spPr/>
      <dgm:t>
        <a:bodyPr/>
        <a:lstStyle/>
        <a:p>
          <a:r>
            <a:rPr lang="en-GB" b="0" i="0"/>
            <a:t>Erikson also agree with the fact of existing personality differences from the different genders but that are not clearly explained and was not specific in the stages of the theory.</a:t>
          </a:r>
          <a:endParaRPr lang="en-US"/>
        </a:p>
      </dgm:t>
    </dgm:pt>
    <dgm:pt modelId="{44E8C2C9-9A5F-4ACB-A5AC-7E2EE81C9D9B}" type="parTrans" cxnId="{F104FE13-AD4D-4994-8DC2-54CECF0D9B9D}">
      <dgm:prSet/>
      <dgm:spPr/>
      <dgm:t>
        <a:bodyPr/>
        <a:lstStyle/>
        <a:p>
          <a:endParaRPr lang="en-US"/>
        </a:p>
      </dgm:t>
    </dgm:pt>
    <dgm:pt modelId="{98BEC428-9F41-4FEF-A73A-4FD76895A294}" type="sibTrans" cxnId="{F104FE13-AD4D-4994-8DC2-54CECF0D9B9D}">
      <dgm:prSet/>
      <dgm:spPr/>
      <dgm:t>
        <a:bodyPr/>
        <a:lstStyle/>
        <a:p>
          <a:endParaRPr lang="en-US"/>
        </a:p>
      </dgm:t>
    </dgm:pt>
    <dgm:pt modelId="{8354FC8D-0960-3C4D-A838-F8451B17A042}" type="pres">
      <dgm:prSet presAssocID="{44154D50-6936-4A98-980B-09178DC3847B}" presName="outerComposite" presStyleCnt="0">
        <dgm:presLayoutVars>
          <dgm:chMax val="5"/>
          <dgm:dir/>
          <dgm:resizeHandles val="exact"/>
        </dgm:presLayoutVars>
      </dgm:prSet>
      <dgm:spPr/>
    </dgm:pt>
    <dgm:pt modelId="{A81F053C-7789-3A45-A775-9A49D405A202}" type="pres">
      <dgm:prSet presAssocID="{44154D50-6936-4A98-980B-09178DC3847B}" presName="dummyMaxCanvas" presStyleCnt="0">
        <dgm:presLayoutVars/>
      </dgm:prSet>
      <dgm:spPr/>
    </dgm:pt>
    <dgm:pt modelId="{78BC9DD6-CA85-D24C-B40E-399D431ABA7C}" type="pres">
      <dgm:prSet presAssocID="{44154D50-6936-4A98-980B-09178DC3847B}" presName="FourNodes_1" presStyleLbl="node1" presStyleIdx="0" presStyleCnt="4">
        <dgm:presLayoutVars>
          <dgm:bulletEnabled val="1"/>
        </dgm:presLayoutVars>
      </dgm:prSet>
      <dgm:spPr/>
    </dgm:pt>
    <dgm:pt modelId="{AFEDCAE0-CDCE-0640-9940-598EABEB31E5}" type="pres">
      <dgm:prSet presAssocID="{44154D50-6936-4A98-980B-09178DC3847B}" presName="FourNodes_2" presStyleLbl="node1" presStyleIdx="1" presStyleCnt="4">
        <dgm:presLayoutVars>
          <dgm:bulletEnabled val="1"/>
        </dgm:presLayoutVars>
      </dgm:prSet>
      <dgm:spPr/>
    </dgm:pt>
    <dgm:pt modelId="{66E9FC68-0503-FC4C-BE69-CBE81B47AEDE}" type="pres">
      <dgm:prSet presAssocID="{44154D50-6936-4A98-980B-09178DC3847B}" presName="FourNodes_3" presStyleLbl="node1" presStyleIdx="2" presStyleCnt="4">
        <dgm:presLayoutVars>
          <dgm:bulletEnabled val="1"/>
        </dgm:presLayoutVars>
      </dgm:prSet>
      <dgm:spPr/>
    </dgm:pt>
    <dgm:pt modelId="{5EA74166-8DA0-3E4E-8282-32DC3CB8D210}" type="pres">
      <dgm:prSet presAssocID="{44154D50-6936-4A98-980B-09178DC3847B}" presName="FourNodes_4" presStyleLbl="node1" presStyleIdx="3" presStyleCnt="4">
        <dgm:presLayoutVars>
          <dgm:bulletEnabled val="1"/>
        </dgm:presLayoutVars>
      </dgm:prSet>
      <dgm:spPr/>
    </dgm:pt>
    <dgm:pt modelId="{8CA6E80B-7F5A-2F4A-B437-DEE8DD832127}" type="pres">
      <dgm:prSet presAssocID="{44154D50-6936-4A98-980B-09178DC3847B}" presName="FourConn_1-2" presStyleLbl="fgAccFollowNode1" presStyleIdx="0" presStyleCnt="3">
        <dgm:presLayoutVars>
          <dgm:bulletEnabled val="1"/>
        </dgm:presLayoutVars>
      </dgm:prSet>
      <dgm:spPr/>
    </dgm:pt>
    <dgm:pt modelId="{3840E624-71BB-1749-A256-634448515913}" type="pres">
      <dgm:prSet presAssocID="{44154D50-6936-4A98-980B-09178DC3847B}" presName="FourConn_2-3" presStyleLbl="fgAccFollowNode1" presStyleIdx="1" presStyleCnt="3">
        <dgm:presLayoutVars>
          <dgm:bulletEnabled val="1"/>
        </dgm:presLayoutVars>
      </dgm:prSet>
      <dgm:spPr/>
    </dgm:pt>
    <dgm:pt modelId="{F12850A0-3E8D-3A4A-ABA3-821A7AB09537}" type="pres">
      <dgm:prSet presAssocID="{44154D50-6936-4A98-980B-09178DC3847B}" presName="FourConn_3-4" presStyleLbl="fgAccFollowNode1" presStyleIdx="2" presStyleCnt="3">
        <dgm:presLayoutVars>
          <dgm:bulletEnabled val="1"/>
        </dgm:presLayoutVars>
      </dgm:prSet>
      <dgm:spPr/>
    </dgm:pt>
    <dgm:pt modelId="{C1CE698D-0A63-2944-8144-F3398CD85131}" type="pres">
      <dgm:prSet presAssocID="{44154D50-6936-4A98-980B-09178DC3847B}" presName="FourNodes_1_text" presStyleLbl="node1" presStyleIdx="3" presStyleCnt="4">
        <dgm:presLayoutVars>
          <dgm:bulletEnabled val="1"/>
        </dgm:presLayoutVars>
      </dgm:prSet>
      <dgm:spPr/>
    </dgm:pt>
    <dgm:pt modelId="{80A1EDA4-E238-3346-ACEB-91E689B05D9F}" type="pres">
      <dgm:prSet presAssocID="{44154D50-6936-4A98-980B-09178DC3847B}" presName="FourNodes_2_text" presStyleLbl="node1" presStyleIdx="3" presStyleCnt="4">
        <dgm:presLayoutVars>
          <dgm:bulletEnabled val="1"/>
        </dgm:presLayoutVars>
      </dgm:prSet>
      <dgm:spPr/>
    </dgm:pt>
    <dgm:pt modelId="{67BAA000-2584-E24F-862E-F99FE0F3B6A4}" type="pres">
      <dgm:prSet presAssocID="{44154D50-6936-4A98-980B-09178DC3847B}" presName="FourNodes_3_text" presStyleLbl="node1" presStyleIdx="3" presStyleCnt="4">
        <dgm:presLayoutVars>
          <dgm:bulletEnabled val="1"/>
        </dgm:presLayoutVars>
      </dgm:prSet>
      <dgm:spPr/>
    </dgm:pt>
    <dgm:pt modelId="{EB0C87D1-E53F-DC46-92FD-FDF608126522}" type="pres">
      <dgm:prSet presAssocID="{44154D50-6936-4A98-980B-09178DC3847B}" presName="FourNodes_4_text" presStyleLbl="node1" presStyleIdx="3" presStyleCnt="4">
        <dgm:presLayoutVars>
          <dgm:bulletEnabled val="1"/>
        </dgm:presLayoutVars>
      </dgm:prSet>
      <dgm:spPr/>
    </dgm:pt>
  </dgm:ptLst>
  <dgm:cxnLst>
    <dgm:cxn modelId="{B8DE1F00-E149-F444-A059-7DBCDDE092AE}" type="presOf" srcId="{B43257E3-1555-44ED-B82F-A6D61A8834CB}" destId="{EB0C87D1-E53F-DC46-92FD-FDF608126522}" srcOrd="1" destOrd="0" presId="urn:microsoft.com/office/officeart/2005/8/layout/vProcess5"/>
    <dgm:cxn modelId="{0A36EA09-CF60-8C4D-8598-0C4BA092EADB}" type="presOf" srcId="{44154D50-6936-4A98-980B-09178DC3847B}" destId="{8354FC8D-0960-3C4D-A838-F8451B17A042}" srcOrd="0" destOrd="0" presId="urn:microsoft.com/office/officeart/2005/8/layout/vProcess5"/>
    <dgm:cxn modelId="{F436DE0A-46B6-A244-AD3B-B710A95F8439}" type="presOf" srcId="{C2FDEFC5-3282-4424-854A-76B4998D6570}" destId="{8CA6E80B-7F5A-2F4A-B437-DEE8DD832127}" srcOrd="0" destOrd="0" presId="urn:microsoft.com/office/officeart/2005/8/layout/vProcess5"/>
    <dgm:cxn modelId="{F104FE13-AD4D-4994-8DC2-54CECF0D9B9D}" srcId="{44154D50-6936-4A98-980B-09178DC3847B}" destId="{B43257E3-1555-44ED-B82F-A6D61A8834CB}" srcOrd="3" destOrd="0" parTransId="{44E8C2C9-9A5F-4ACB-A5AC-7E2EE81C9D9B}" sibTransId="{98BEC428-9F41-4FEF-A73A-4FD76895A294}"/>
    <dgm:cxn modelId="{6A40792F-1196-C543-B490-E01AC523E2A5}" type="presOf" srcId="{ECAEA52D-DB4C-47A4-A40C-311068537D64}" destId="{66E9FC68-0503-FC4C-BE69-CBE81B47AEDE}" srcOrd="0" destOrd="0" presId="urn:microsoft.com/office/officeart/2005/8/layout/vProcess5"/>
    <dgm:cxn modelId="{B21F954B-0258-D24E-A44F-37E3E6911A1C}" type="presOf" srcId="{ECAEA52D-DB4C-47A4-A40C-311068537D64}" destId="{67BAA000-2584-E24F-862E-F99FE0F3B6A4}" srcOrd="1" destOrd="0" presId="urn:microsoft.com/office/officeart/2005/8/layout/vProcess5"/>
    <dgm:cxn modelId="{9CF22659-E7C9-674A-B20C-61F8AF9DAD92}" type="presOf" srcId="{065E621D-A6DA-441D-83AA-5E3F69A9D41A}" destId="{78BC9DD6-CA85-D24C-B40E-399D431ABA7C}" srcOrd="0" destOrd="0" presId="urn:microsoft.com/office/officeart/2005/8/layout/vProcess5"/>
    <dgm:cxn modelId="{453C3469-CAB3-C442-B66F-0F760EBE8188}" type="presOf" srcId="{BC904079-B9BE-426A-A9C3-8CDC3983E63C}" destId="{AFEDCAE0-CDCE-0640-9940-598EABEB31E5}" srcOrd="0" destOrd="0" presId="urn:microsoft.com/office/officeart/2005/8/layout/vProcess5"/>
    <dgm:cxn modelId="{2FEB6A6F-F429-014F-A900-6EF94CF70FEE}" type="presOf" srcId="{065E621D-A6DA-441D-83AA-5E3F69A9D41A}" destId="{C1CE698D-0A63-2944-8144-F3398CD85131}" srcOrd="1" destOrd="0" presId="urn:microsoft.com/office/officeart/2005/8/layout/vProcess5"/>
    <dgm:cxn modelId="{E61A7E71-E6DC-4239-99E3-53C35A3B5235}" srcId="{44154D50-6936-4A98-980B-09178DC3847B}" destId="{BC904079-B9BE-426A-A9C3-8CDC3983E63C}" srcOrd="1" destOrd="0" parTransId="{5B206354-9989-4D15-BA8A-DF7A2EB6835B}" sibTransId="{319D86FD-30EF-458C-B69B-8D1575DF2004}"/>
    <dgm:cxn modelId="{5395B680-F72D-E340-A179-6F03E73605DE}" type="presOf" srcId="{319D86FD-30EF-458C-B69B-8D1575DF2004}" destId="{3840E624-71BB-1749-A256-634448515913}" srcOrd="0" destOrd="0" presId="urn:microsoft.com/office/officeart/2005/8/layout/vProcess5"/>
    <dgm:cxn modelId="{8B3A5A81-29EB-3841-A68D-8A7D7AF14866}" type="presOf" srcId="{BC904079-B9BE-426A-A9C3-8CDC3983E63C}" destId="{80A1EDA4-E238-3346-ACEB-91E689B05D9F}" srcOrd="1" destOrd="0" presId="urn:microsoft.com/office/officeart/2005/8/layout/vProcess5"/>
    <dgm:cxn modelId="{0C8B64A9-06A3-DD47-820B-8D18DBE674FF}" type="presOf" srcId="{B43257E3-1555-44ED-B82F-A6D61A8834CB}" destId="{5EA74166-8DA0-3E4E-8282-32DC3CB8D210}" srcOrd="0" destOrd="0" presId="urn:microsoft.com/office/officeart/2005/8/layout/vProcess5"/>
    <dgm:cxn modelId="{DFBD22D5-0902-4685-BF7D-7FB2D6A79305}" srcId="{44154D50-6936-4A98-980B-09178DC3847B}" destId="{ECAEA52D-DB4C-47A4-A40C-311068537D64}" srcOrd="2" destOrd="0" parTransId="{30CEB6C5-168E-4858-99D5-7FFB184DC1F0}" sibTransId="{9FBE68FC-D9E5-4730-8E5A-0BA542CF00DF}"/>
    <dgm:cxn modelId="{2D6E00DA-E11B-6A49-A7A8-6294CA57CC1E}" type="presOf" srcId="{9FBE68FC-D9E5-4730-8E5A-0BA542CF00DF}" destId="{F12850A0-3E8D-3A4A-ABA3-821A7AB09537}" srcOrd="0" destOrd="0" presId="urn:microsoft.com/office/officeart/2005/8/layout/vProcess5"/>
    <dgm:cxn modelId="{8C50DBE0-AB1C-4315-A6F6-C477698D6896}" srcId="{44154D50-6936-4A98-980B-09178DC3847B}" destId="{065E621D-A6DA-441D-83AA-5E3F69A9D41A}" srcOrd="0" destOrd="0" parTransId="{1DDB8DB8-1E3B-4B50-8D71-0853528388B4}" sibTransId="{C2FDEFC5-3282-4424-854A-76B4998D6570}"/>
    <dgm:cxn modelId="{5FCCEF79-4168-944E-8445-E92035DF34D5}" type="presParOf" srcId="{8354FC8D-0960-3C4D-A838-F8451B17A042}" destId="{A81F053C-7789-3A45-A775-9A49D405A202}" srcOrd="0" destOrd="0" presId="urn:microsoft.com/office/officeart/2005/8/layout/vProcess5"/>
    <dgm:cxn modelId="{04585824-5D19-3C4D-A277-0F3E9B9A3A51}" type="presParOf" srcId="{8354FC8D-0960-3C4D-A838-F8451B17A042}" destId="{78BC9DD6-CA85-D24C-B40E-399D431ABA7C}" srcOrd="1" destOrd="0" presId="urn:microsoft.com/office/officeart/2005/8/layout/vProcess5"/>
    <dgm:cxn modelId="{A00018DB-A9F3-4C4B-8A78-157FA8F3EE82}" type="presParOf" srcId="{8354FC8D-0960-3C4D-A838-F8451B17A042}" destId="{AFEDCAE0-CDCE-0640-9940-598EABEB31E5}" srcOrd="2" destOrd="0" presId="urn:microsoft.com/office/officeart/2005/8/layout/vProcess5"/>
    <dgm:cxn modelId="{DDE3282C-7AFA-5D41-A435-35D49EFF26F8}" type="presParOf" srcId="{8354FC8D-0960-3C4D-A838-F8451B17A042}" destId="{66E9FC68-0503-FC4C-BE69-CBE81B47AEDE}" srcOrd="3" destOrd="0" presId="urn:microsoft.com/office/officeart/2005/8/layout/vProcess5"/>
    <dgm:cxn modelId="{D92CB923-CE6B-CE42-BC01-5D4B6D71348D}" type="presParOf" srcId="{8354FC8D-0960-3C4D-A838-F8451B17A042}" destId="{5EA74166-8DA0-3E4E-8282-32DC3CB8D210}" srcOrd="4" destOrd="0" presId="urn:microsoft.com/office/officeart/2005/8/layout/vProcess5"/>
    <dgm:cxn modelId="{10EF6762-F75E-8845-BA86-63E8E7EF0F49}" type="presParOf" srcId="{8354FC8D-0960-3C4D-A838-F8451B17A042}" destId="{8CA6E80B-7F5A-2F4A-B437-DEE8DD832127}" srcOrd="5" destOrd="0" presId="urn:microsoft.com/office/officeart/2005/8/layout/vProcess5"/>
    <dgm:cxn modelId="{5DE42678-4C45-2240-8B4A-6F857A95956D}" type="presParOf" srcId="{8354FC8D-0960-3C4D-A838-F8451B17A042}" destId="{3840E624-71BB-1749-A256-634448515913}" srcOrd="6" destOrd="0" presId="urn:microsoft.com/office/officeart/2005/8/layout/vProcess5"/>
    <dgm:cxn modelId="{25D89416-7043-9D4F-ABBA-1E4C3E118AC4}" type="presParOf" srcId="{8354FC8D-0960-3C4D-A838-F8451B17A042}" destId="{F12850A0-3E8D-3A4A-ABA3-821A7AB09537}" srcOrd="7" destOrd="0" presId="urn:microsoft.com/office/officeart/2005/8/layout/vProcess5"/>
    <dgm:cxn modelId="{61A93E02-B5F9-7344-8E9B-8DB336FD29CD}" type="presParOf" srcId="{8354FC8D-0960-3C4D-A838-F8451B17A042}" destId="{C1CE698D-0A63-2944-8144-F3398CD85131}" srcOrd="8" destOrd="0" presId="urn:microsoft.com/office/officeart/2005/8/layout/vProcess5"/>
    <dgm:cxn modelId="{759A9092-1744-604D-90B5-6FE0F19DA03B}" type="presParOf" srcId="{8354FC8D-0960-3C4D-A838-F8451B17A042}" destId="{80A1EDA4-E238-3346-ACEB-91E689B05D9F}" srcOrd="9" destOrd="0" presId="urn:microsoft.com/office/officeart/2005/8/layout/vProcess5"/>
    <dgm:cxn modelId="{A5050298-3E9D-314E-B808-33AF99E4FEFD}" type="presParOf" srcId="{8354FC8D-0960-3C4D-A838-F8451B17A042}" destId="{67BAA000-2584-E24F-862E-F99FE0F3B6A4}" srcOrd="10" destOrd="0" presId="urn:microsoft.com/office/officeart/2005/8/layout/vProcess5"/>
    <dgm:cxn modelId="{2CBC0BC8-1B5D-BA4C-B2EB-4AD385086E98}" type="presParOf" srcId="{8354FC8D-0960-3C4D-A838-F8451B17A042}" destId="{EB0C87D1-E53F-DC46-92FD-FDF608126522}"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99B607-21F4-6B41-AC7C-BFBC64C10A5D}">
      <dsp:nvSpPr>
        <dsp:cNvPr id="0" name=""/>
        <dsp:cNvSpPr/>
      </dsp:nvSpPr>
      <dsp:spPr>
        <a:xfrm>
          <a:off x="1889977" y="2617"/>
          <a:ext cx="2126225" cy="125915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kern="1200" dirty="0"/>
            <a:t>Physical changes: Health declines due to wear and tear.</a:t>
          </a:r>
        </a:p>
      </dsp:txBody>
      <dsp:txXfrm>
        <a:off x="1951444" y="64084"/>
        <a:ext cx="2003291" cy="1136218"/>
      </dsp:txXfrm>
    </dsp:sp>
    <dsp:sp modelId="{2CB948CA-3479-2E4E-ACEA-1180413B530C}">
      <dsp:nvSpPr>
        <dsp:cNvPr id="0" name=""/>
        <dsp:cNvSpPr/>
      </dsp:nvSpPr>
      <dsp:spPr>
        <a:xfrm>
          <a:off x="1889977" y="1324727"/>
          <a:ext cx="2126225" cy="1259152"/>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kern="1200"/>
            <a:t>Cognitive changes: Memory and processing speed declines.</a:t>
          </a:r>
        </a:p>
      </dsp:txBody>
      <dsp:txXfrm>
        <a:off x="1951444" y="1386194"/>
        <a:ext cx="2003291" cy="1136218"/>
      </dsp:txXfrm>
    </dsp:sp>
    <dsp:sp modelId="{D631BEC4-2B5F-5F4E-A5AA-3C2E3B107AD8}">
      <dsp:nvSpPr>
        <dsp:cNvPr id="0" name=""/>
        <dsp:cNvSpPr/>
      </dsp:nvSpPr>
      <dsp:spPr>
        <a:xfrm>
          <a:off x="1889977" y="2646837"/>
          <a:ext cx="2126225" cy="1259152"/>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kern="1200"/>
            <a:t>Emotional changes: Capable of managing emotions.</a:t>
          </a:r>
        </a:p>
      </dsp:txBody>
      <dsp:txXfrm>
        <a:off x="1951444" y="2708304"/>
        <a:ext cx="2003291" cy="1136218"/>
      </dsp:txXfrm>
    </dsp:sp>
    <dsp:sp modelId="{08EF8DCF-9611-DE40-A5E7-3C7CA7AC9766}">
      <dsp:nvSpPr>
        <dsp:cNvPr id="0" name=""/>
        <dsp:cNvSpPr/>
      </dsp:nvSpPr>
      <dsp:spPr>
        <a:xfrm>
          <a:off x="1889977" y="3968947"/>
          <a:ext cx="2126225" cy="125915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kern="1200"/>
            <a:t>Social changes: Building career, caring for families and others.</a:t>
          </a:r>
        </a:p>
      </dsp:txBody>
      <dsp:txXfrm>
        <a:off x="1951444" y="4030414"/>
        <a:ext cx="2003291" cy="11362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BC9DD6-CA85-D24C-B40E-399D431ABA7C}">
      <dsp:nvSpPr>
        <dsp:cNvPr id="0" name=""/>
        <dsp:cNvSpPr/>
      </dsp:nvSpPr>
      <dsp:spPr>
        <a:xfrm>
          <a:off x="0" y="0"/>
          <a:ext cx="8046720" cy="81963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Erikson developed eight-stages psychosocial theory of the development of an individual and said if an individual misses a stage can result to likely decrease in completing their other life stages and leads to unhealthy development.</a:t>
          </a:r>
        </a:p>
      </dsp:txBody>
      <dsp:txXfrm>
        <a:off x="24006" y="24006"/>
        <a:ext cx="7093011" cy="771622"/>
      </dsp:txXfrm>
    </dsp:sp>
    <dsp:sp modelId="{AFEDCAE0-CDCE-0640-9940-598EABEB31E5}">
      <dsp:nvSpPr>
        <dsp:cNvPr id="0" name=""/>
        <dsp:cNvSpPr/>
      </dsp:nvSpPr>
      <dsp:spPr>
        <a:xfrm>
          <a:off x="673912" y="968659"/>
          <a:ext cx="8046720" cy="819634"/>
        </a:xfrm>
        <a:prstGeom prst="roundRect">
          <a:avLst>
            <a:gd name="adj" fmla="val 10000"/>
          </a:avLst>
        </a:prstGeom>
        <a:solidFill>
          <a:schemeClr val="accent2">
            <a:hueOff val="-294232"/>
            <a:satOff val="1406"/>
            <a:lumOff val="1961"/>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Erikson’s theory covers only specific aspect of human life according to the stages unlike Freud's theory.</a:t>
          </a:r>
        </a:p>
      </dsp:txBody>
      <dsp:txXfrm>
        <a:off x="697918" y="992665"/>
        <a:ext cx="6792032" cy="771622"/>
      </dsp:txXfrm>
    </dsp:sp>
    <dsp:sp modelId="{66E9FC68-0503-FC4C-BE69-CBE81B47AEDE}">
      <dsp:nvSpPr>
        <dsp:cNvPr id="0" name=""/>
        <dsp:cNvSpPr/>
      </dsp:nvSpPr>
      <dsp:spPr>
        <a:xfrm>
          <a:off x="1337767" y="1937318"/>
          <a:ext cx="8046720" cy="819634"/>
        </a:xfrm>
        <a:prstGeom prst="roundRect">
          <a:avLst>
            <a:gd name="adj" fmla="val 10000"/>
          </a:avLst>
        </a:prstGeom>
        <a:solidFill>
          <a:schemeClr val="accent2">
            <a:hueOff val="-588464"/>
            <a:satOff val="2812"/>
            <a:lumOff val="3922"/>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The theory did not specify </a:t>
          </a:r>
          <a:r>
            <a:rPr lang="en-GB" sz="1400" b="0" i="0" kern="1200"/>
            <a:t>what type of experiences are necessary at each stage in order to successfully resolve the conflicts and move to the next stage. </a:t>
          </a:r>
          <a:endParaRPr lang="en-US" sz="1400" kern="1200"/>
        </a:p>
      </dsp:txBody>
      <dsp:txXfrm>
        <a:off x="1361773" y="1961324"/>
        <a:ext cx="6802091" cy="771622"/>
      </dsp:txXfrm>
    </dsp:sp>
    <dsp:sp modelId="{5EA74166-8DA0-3E4E-8282-32DC3CB8D210}">
      <dsp:nvSpPr>
        <dsp:cNvPr id="0" name=""/>
        <dsp:cNvSpPr/>
      </dsp:nvSpPr>
      <dsp:spPr>
        <a:xfrm>
          <a:off x="2011680" y="2905977"/>
          <a:ext cx="8046720" cy="819634"/>
        </a:xfrm>
        <a:prstGeom prst="roundRect">
          <a:avLst>
            <a:gd name="adj" fmla="val 10000"/>
          </a:avLst>
        </a:prstGeom>
        <a:solidFill>
          <a:schemeClr val="accent2">
            <a:hueOff val="-882696"/>
            <a:satOff val="4218"/>
            <a:lumOff val="5883"/>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Erikson also agree with the fact of existing personality differences from the different genders but that are not clearly explained and was not specific in the stages of the theory.</a:t>
          </a:r>
          <a:endParaRPr lang="en-US" sz="1400" kern="1200"/>
        </a:p>
      </dsp:txBody>
      <dsp:txXfrm>
        <a:off x="2035686" y="2929983"/>
        <a:ext cx="6792032" cy="771622"/>
      </dsp:txXfrm>
    </dsp:sp>
    <dsp:sp modelId="{8CA6E80B-7F5A-2F4A-B437-DEE8DD832127}">
      <dsp:nvSpPr>
        <dsp:cNvPr id="0" name=""/>
        <dsp:cNvSpPr/>
      </dsp:nvSpPr>
      <dsp:spPr>
        <a:xfrm>
          <a:off x="7513957" y="627765"/>
          <a:ext cx="532762" cy="53276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633828" y="627765"/>
        <a:ext cx="293020" cy="400903"/>
      </dsp:txXfrm>
    </dsp:sp>
    <dsp:sp modelId="{3840E624-71BB-1749-A256-634448515913}">
      <dsp:nvSpPr>
        <dsp:cNvPr id="0" name=""/>
        <dsp:cNvSpPr/>
      </dsp:nvSpPr>
      <dsp:spPr>
        <a:xfrm>
          <a:off x="8187870" y="1596424"/>
          <a:ext cx="532762" cy="532762"/>
        </a:xfrm>
        <a:prstGeom prst="downArrow">
          <a:avLst>
            <a:gd name="adj1" fmla="val 55000"/>
            <a:gd name="adj2" fmla="val 45000"/>
          </a:avLst>
        </a:prstGeom>
        <a:solidFill>
          <a:schemeClr val="accent2">
            <a:tint val="40000"/>
            <a:alpha val="90000"/>
            <a:hueOff val="-597220"/>
            <a:satOff val="6985"/>
            <a:lumOff val="767"/>
            <a:alphaOff val="0"/>
          </a:schemeClr>
        </a:solidFill>
        <a:ln w="12700" cap="flat" cmpd="sng" algn="ctr">
          <a:solidFill>
            <a:schemeClr val="accent2">
              <a:tint val="40000"/>
              <a:alpha val="90000"/>
              <a:hueOff val="-597220"/>
              <a:satOff val="6985"/>
              <a:lumOff val="76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307741" y="1596424"/>
        <a:ext cx="293020" cy="400903"/>
      </dsp:txXfrm>
    </dsp:sp>
    <dsp:sp modelId="{F12850A0-3E8D-3A4A-ABA3-821A7AB09537}">
      <dsp:nvSpPr>
        <dsp:cNvPr id="0" name=""/>
        <dsp:cNvSpPr/>
      </dsp:nvSpPr>
      <dsp:spPr>
        <a:xfrm>
          <a:off x="8851724" y="2565083"/>
          <a:ext cx="532762" cy="532762"/>
        </a:xfrm>
        <a:prstGeom prst="downArrow">
          <a:avLst>
            <a:gd name="adj1" fmla="val 55000"/>
            <a:gd name="adj2" fmla="val 45000"/>
          </a:avLst>
        </a:prstGeom>
        <a:solidFill>
          <a:schemeClr val="accent2">
            <a:tint val="40000"/>
            <a:alpha val="90000"/>
            <a:hueOff val="-1194440"/>
            <a:satOff val="13969"/>
            <a:lumOff val="1535"/>
            <a:alphaOff val="0"/>
          </a:schemeClr>
        </a:solidFill>
        <a:ln w="12700" cap="flat" cmpd="sng" algn="ctr">
          <a:solidFill>
            <a:schemeClr val="accent2">
              <a:tint val="40000"/>
              <a:alpha val="90000"/>
              <a:hueOff val="-1194440"/>
              <a:satOff val="13969"/>
              <a:lumOff val="153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971595" y="2565083"/>
        <a:ext cx="293020" cy="400903"/>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E10534-AC2E-754E-8265-30867CBEB1BB}" type="datetimeFigureOut">
              <a:rPr lang="en-US" smtClean="0"/>
              <a:t>4/13/23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54BDC1-4E72-A44F-B670-F73A8F5CE010}" type="slidenum">
              <a:rPr lang="en-US" smtClean="0"/>
              <a:t>‹#›</a:t>
            </a:fld>
            <a:endParaRPr lang="en-US"/>
          </a:p>
        </p:txBody>
      </p:sp>
    </p:spTree>
    <p:extLst>
      <p:ext uri="{BB962C8B-B14F-4D97-AF65-F5344CB8AC3E}">
        <p14:creationId xmlns:p14="http://schemas.microsoft.com/office/powerpoint/2010/main" val="35265117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inspiritvr.com/general-bio/human-biology/food-nutrition-and-balanced-eating-study-guide"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verywellmind.com/strengthen-a-marriage-and-avoid-divorce-1270948"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https://www.verywellmind.com/how-neuroticism-affects-your-behavior-4782188" TargetMode="External"/><Relationship Id="rId5" Type="http://schemas.openxmlformats.org/officeDocument/2006/relationships/hyperlink" Target="https://www.verywellmind.com/parenting-styles-2795072" TargetMode="External"/><Relationship Id="rId4" Type="http://schemas.openxmlformats.org/officeDocument/2006/relationships/hyperlink" Target="https://www.verywellmind.com/how-to-support-the-people-you-care-about-this-year-5093196"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verywellmind.com/sigmund-freud-his-life-work-and-theories-2795860" TargetMode="External"/><Relationship Id="rId2" Type="http://schemas.openxmlformats.org/officeDocument/2006/relationships/slide" Target="../slides/slide8.xml"/><Relationship Id="rId1" Type="http://schemas.openxmlformats.org/officeDocument/2006/relationships/notesMaster" Target="../notesMasters/notesMaster1.xml"/><Relationship Id="rId5" Type="http://schemas.openxmlformats.org/officeDocument/2006/relationships/hyperlink" Target="https://www.verywellmind.com/personality-development-2795425" TargetMode="External"/><Relationship Id="rId4" Type="http://schemas.openxmlformats.org/officeDocument/2006/relationships/hyperlink" Target="https://www.verywellmind.com/freuds-stages-of-psychosexual-development-2795962"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variety of methods including observation, questionnaire, interviews, and laboratory studies to help them understand behavior. Dr Phill manage a tv show psychologists who give personal advice to those with personal or family difficulties.</a:t>
            </a:r>
          </a:p>
        </p:txBody>
      </p:sp>
      <p:sp>
        <p:nvSpPr>
          <p:cNvPr id="4" name="Slide Number Placeholder 3"/>
          <p:cNvSpPr>
            <a:spLocks noGrp="1"/>
          </p:cNvSpPr>
          <p:nvPr>
            <p:ph type="sldNum" sz="quarter" idx="5"/>
          </p:nvPr>
        </p:nvSpPr>
        <p:spPr/>
        <p:txBody>
          <a:bodyPr/>
          <a:lstStyle/>
          <a:p>
            <a:fld id="{6C54BDC1-4E72-A44F-B670-F73A8F5CE010}" type="slidenum">
              <a:rPr lang="en-US" smtClean="0"/>
              <a:t>3</a:t>
            </a:fld>
            <a:endParaRPr lang="en-US"/>
          </a:p>
        </p:txBody>
      </p:sp>
    </p:spTree>
    <p:extLst>
      <p:ext uri="{BB962C8B-B14F-4D97-AF65-F5344CB8AC3E}">
        <p14:creationId xmlns:p14="http://schemas.microsoft.com/office/powerpoint/2010/main" val="35279230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sz="1100" b="0" i="0" u="none" strike="noStrike" dirty="0">
                <a:solidFill>
                  <a:srgbClr val="5A5A5A"/>
                </a:solidFill>
                <a:effectLst/>
                <a:latin typeface="Arial" panose="020B0604020202020204" pitchFamily="34" charset="0"/>
                <a:cs typeface="Arial" panose="020B0604020202020204" pitchFamily="34" charset="0"/>
              </a:rPr>
              <a:t>Human growth and development can not be the same in every child as each child is unique. So, the theory of human development and growth can be generalized as per which there is a sequence in development and growth patterns.</a:t>
            </a:r>
            <a:r>
              <a:rPr lang="en-GB" sz="1100" b="1" i="0" u="none" strike="noStrike" dirty="0">
                <a:solidFill>
                  <a:srgbClr val="5A5A5A"/>
                </a:solidFill>
                <a:effectLst/>
                <a:latin typeface="Arial" panose="020B0604020202020204" pitchFamily="34" charset="0"/>
                <a:cs typeface="Arial" panose="020B0604020202020204" pitchFamily="34" charset="0"/>
              </a:rPr>
              <a:t> Foetus:</a:t>
            </a:r>
            <a:r>
              <a:rPr lang="en-GB" sz="1100" b="0" i="0" u="none" strike="noStrike" dirty="0">
                <a:solidFill>
                  <a:srgbClr val="5A5A5A"/>
                </a:solidFill>
                <a:effectLst/>
                <a:latin typeface="Arial" panose="020B0604020202020204" pitchFamily="34" charset="0"/>
                <a:cs typeface="Arial" panose="020B0604020202020204" pitchFamily="34" charset="0"/>
              </a:rPr>
              <a:t> When a woman is pregnant, the child is in foetus form, dependent on the female body. All it requires to develop, like oxygen, </a:t>
            </a:r>
            <a:r>
              <a:rPr lang="en-GB" sz="1100" b="0" i="0" u="sng" strike="noStrike" dirty="0">
                <a:solidFill>
                  <a:srgbClr val="5A5A5A"/>
                </a:solidFill>
                <a:effectLst/>
                <a:latin typeface="Arial" panose="020B0604020202020204" pitchFamily="34" charset="0"/>
                <a:cs typeface="Arial" panose="020B0604020202020204" pitchFamily="34" charset="0"/>
                <a:hlinkClick r:id="rId3"/>
              </a:rPr>
              <a:t>food, and nutrition</a:t>
            </a:r>
            <a:r>
              <a:rPr lang="en-GB" sz="1100" b="0" i="0" u="none" strike="noStrike" dirty="0">
                <a:solidFill>
                  <a:srgbClr val="5A5A5A"/>
                </a:solidFill>
                <a:effectLst/>
                <a:latin typeface="Arial" panose="020B0604020202020204" pitchFamily="34" charset="0"/>
                <a:cs typeface="Arial" panose="020B0604020202020204" pitchFamily="34" charset="0"/>
              </a:rPr>
              <a:t>, comes from the female body. </a:t>
            </a:r>
            <a:r>
              <a:rPr lang="en-GB" sz="1100" b="1" i="0" u="none" strike="noStrike" dirty="0">
                <a:solidFill>
                  <a:srgbClr val="5A5A5A"/>
                </a:solidFill>
                <a:effectLst/>
                <a:latin typeface="Arial" panose="020B0604020202020204" pitchFamily="34" charset="0"/>
                <a:cs typeface="Arial" panose="020B0604020202020204" pitchFamily="34" charset="0"/>
              </a:rPr>
              <a:t>Infancy:</a:t>
            </a:r>
            <a:r>
              <a:rPr lang="en-GB" sz="1100" b="0" i="0" u="none" strike="noStrike" dirty="0">
                <a:solidFill>
                  <a:srgbClr val="5A5A5A"/>
                </a:solidFill>
                <a:effectLst/>
                <a:latin typeface="Arial" panose="020B0604020202020204" pitchFamily="34" charset="0"/>
                <a:cs typeface="Arial" panose="020B0604020202020204" pitchFamily="34" charset="0"/>
              </a:rPr>
              <a:t> The foetus is fully developed by 9 months and is born. The (now) infant is dependent on its parents. Slowly, the infant learns to cry and make sounds.  </a:t>
            </a:r>
            <a:r>
              <a:rPr lang="en-GB" sz="1100" b="1" i="0" u="none" strike="noStrike" dirty="0">
                <a:solidFill>
                  <a:srgbClr val="5A5A5A"/>
                </a:solidFill>
                <a:effectLst/>
                <a:latin typeface="Arial" panose="020B0604020202020204" pitchFamily="34" charset="0"/>
                <a:cs typeface="Arial" panose="020B0604020202020204" pitchFamily="34" charset="0"/>
              </a:rPr>
              <a:t>Toddler years:</a:t>
            </a:r>
            <a:r>
              <a:rPr lang="en-GB" sz="1100" b="0" i="0" u="none" strike="noStrike" dirty="0">
                <a:solidFill>
                  <a:srgbClr val="5A5A5A"/>
                </a:solidFill>
                <a:effectLst/>
                <a:latin typeface="Arial" panose="020B0604020202020204" pitchFamily="34" charset="0"/>
                <a:cs typeface="Arial" panose="020B0604020202020204" pitchFamily="34" charset="0"/>
              </a:rPr>
              <a:t> When babies start walking; they are no longer infants. The infant is now called a toddler. During this age, cognitive and emotional development begins. </a:t>
            </a:r>
            <a:r>
              <a:rPr lang="en-GB" sz="1100" b="1" i="0" u="none" strike="noStrike" dirty="0">
                <a:solidFill>
                  <a:srgbClr val="5A5A5A"/>
                </a:solidFill>
                <a:effectLst/>
                <a:latin typeface="Arial" panose="020B0604020202020204" pitchFamily="34" charset="0"/>
                <a:cs typeface="Arial" panose="020B0604020202020204" pitchFamily="34" charset="0"/>
              </a:rPr>
              <a:t>Childhood:</a:t>
            </a:r>
            <a:r>
              <a:rPr lang="en-GB" sz="1100" b="0" i="0" u="none" strike="noStrike" dirty="0">
                <a:solidFill>
                  <a:srgbClr val="5A5A5A"/>
                </a:solidFill>
                <a:effectLst/>
                <a:latin typeface="Arial" panose="020B0604020202020204" pitchFamily="34" charset="0"/>
                <a:cs typeface="Arial" panose="020B0604020202020204" pitchFamily="34" charset="0"/>
              </a:rPr>
              <a:t> By now, motor skills are developed, and the child is more independent to do day-to-day work. </a:t>
            </a:r>
            <a:r>
              <a:rPr lang="en-GB" sz="1100" b="1" i="0" u="none" strike="noStrike" dirty="0">
                <a:solidFill>
                  <a:srgbClr val="5A5A5A"/>
                </a:solidFill>
                <a:effectLst/>
                <a:latin typeface="Arial" panose="020B0604020202020204" pitchFamily="34" charset="0"/>
                <a:cs typeface="Arial" panose="020B0604020202020204" pitchFamily="34" charset="0"/>
              </a:rPr>
              <a:t>Adolescence:</a:t>
            </a:r>
            <a:r>
              <a:rPr lang="en-GB" sz="1100" b="0" i="0" u="none" strike="noStrike" dirty="0">
                <a:solidFill>
                  <a:srgbClr val="5A5A5A"/>
                </a:solidFill>
                <a:effectLst/>
                <a:latin typeface="Arial" panose="020B0604020202020204" pitchFamily="34" charset="0"/>
                <a:cs typeface="Arial" panose="020B0604020202020204" pitchFamily="34" charset="0"/>
              </a:rPr>
              <a:t> The child turns into an adolescent, and more physical changes are visible. These changes can be hair growth, breast growth in female adolescents, and change in voice in male adolescents. </a:t>
            </a:r>
            <a:r>
              <a:rPr lang="en-GB" sz="1100" b="1" i="0" u="none" strike="noStrike" dirty="0">
                <a:solidFill>
                  <a:srgbClr val="5A5A5A"/>
                </a:solidFill>
                <a:effectLst/>
                <a:latin typeface="Arial" panose="020B0604020202020204" pitchFamily="34" charset="0"/>
                <a:cs typeface="Arial" panose="020B0604020202020204" pitchFamily="34" charset="0"/>
              </a:rPr>
              <a:t>Adulthood:</a:t>
            </a:r>
            <a:r>
              <a:rPr lang="en-GB" sz="1100" b="0" i="0" u="none" strike="noStrike" dirty="0">
                <a:solidFill>
                  <a:srgbClr val="5A5A5A"/>
                </a:solidFill>
                <a:effectLst/>
                <a:latin typeface="Arial" panose="020B0604020202020204" pitchFamily="34" charset="0"/>
                <a:cs typeface="Arial" panose="020B0604020202020204" pitchFamily="34" charset="0"/>
              </a:rPr>
              <a:t> Adulthood is the age when the child has become an adult and can reproduce.</a:t>
            </a:r>
          </a:p>
          <a:p>
            <a:pPr algn="l"/>
            <a:endParaRPr lang="en-GB" sz="1100" b="0" i="0" u="none" strike="noStrike" dirty="0">
              <a:solidFill>
                <a:srgbClr val="5A5A5A"/>
              </a:solidFill>
              <a:effectLst/>
              <a:latin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6C54BDC1-4E72-A44F-B670-F73A8F5CE010}" type="slidenum">
              <a:rPr lang="en-US" smtClean="0"/>
              <a:t>4</a:t>
            </a:fld>
            <a:endParaRPr lang="en-US"/>
          </a:p>
        </p:txBody>
      </p:sp>
    </p:spTree>
    <p:extLst>
      <p:ext uri="{BB962C8B-B14F-4D97-AF65-F5344CB8AC3E}">
        <p14:creationId xmlns:p14="http://schemas.microsoft.com/office/powerpoint/2010/main" val="32025921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Middle adulthood is the period of development that occurs between the ages of 30-60. During this period, an individual exhibits physical, cognitive, biological, social, and emotional changes. Biological changes in this age group are regarding overall health which declines due to wear and tear. The goal of developmental psychology is to observe the growth, changes and consistencies that take place during one’s life span. Aging is an important aspect in this field, as we age different types of developments can occur. Such developments can be seen through Erik Erikson’s psychosocial stages of development. At this mid adulthood stage, </a:t>
            </a:r>
          </a:p>
          <a:p>
            <a:pPr marL="171450" indent="-171450">
              <a:buFont typeface="Arial" panose="020B0604020202020204" pitchFamily="34" charset="0"/>
              <a:buChar char="•"/>
            </a:pPr>
            <a:r>
              <a:rPr lang="en-US" dirty="0"/>
              <a:t>physical changes start to occur that show that the body is ageing these includes physical changes in hair, weight, poor sight and facial features. At this stage females are likely to experience menopause. </a:t>
            </a:r>
          </a:p>
          <a:p>
            <a:pPr marL="171450" indent="-171450">
              <a:buFont typeface="Arial" panose="020B0604020202020204" pitchFamily="34" charset="0"/>
              <a:buChar char="•"/>
            </a:pPr>
            <a:r>
              <a:rPr lang="en-US" dirty="0"/>
              <a:t>Cognitive changes covers the individual’s mental capacity and skills. Some forms of verbal memory may decline more slowly with age and their ability to retrieve information can become more difficult. Also, their ability to comprehend and solve problems may decline too.</a:t>
            </a:r>
          </a:p>
          <a:p>
            <a:pPr marL="171450" indent="-171450" algn="l">
              <a:buFont typeface="Arial" panose="020B0604020202020204" pitchFamily="34" charset="0"/>
              <a:buChar char="•"/>
            </a:pPr>
            <a:r>
              <a:rPr lang="en-US" dirty="0"/>
              <a:t>Social changes can be considered fully formed and is evidenced by work-family satisfaction, raising children, a stable friend group and having a steady form of social interaction. They are also concerned with caring of others and finding ways to make the world a better place. </a:t>
            </a:r>
          </a:p>
          <a:p>
            <a:pPr marL="171450" indent="-171450" algn="l">
              <a:buFont typeface="Arial" panose="020B0604020202020204" pitchFamily="34" charset="0"/>
              <a:buChar char="•"/>
            </a:pPr>
            <a:r>
              <a:rPr lang="en-US" dirty="0"/>
              <a:t>Emotional changes in midlife stage, they are more capable of managing emotions. Like-wise it is a period of reflection and change.</a:t>
            </a:r>
          </a:p>
        </p:txBody>
      </p:sp>
      <p:sp>
        <p:nvSpPr>
          <p:cNvPr id="4" name="Slide Number Placeholder 3"/>
          <p:cNvSpPr>
            <a:spLocks noGrp="1"/>
          </p:cNvSpPr>
          <p:nvPr>
            <p:ph type="sldNum" sz="quarter" idx="5"/>
          </p:nvPr>
        </p:nvSpPr>
        <p:spPr/>
        <p:txBody>
          <a:bodyPr/>
          <a:lstStyle/>
          <a:p>
            <a:fld id="{6C54BDC1-4E72-A44F-B670-F73A8F5CE010}" type="slidenum">
              <a:rPr lang="en-US" smtClean="0"/>
              <a:t>5</a:t>
            </a:fld>
            <a:endParaRPr lang="en-US"/>
          </a:p>
        </p:txBody>
      </p:sp>
    </p:spTree>
    <p:extLst>
      <p:ext uri="{BB962C8B-B14F-4D97-AF65-F5344CB8AC3E}">
        <p14:creationId xmlns:p14="http://schemas.microsoft.com/office/powerpoint/2010/main" val="33085475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C54BDC1-4E72-A44F-B670-F73A8F5CE010}" type="slidenum">
              <a:rPr lang="en-US" smtClean="0"/>
              <a:t>6</a:t>
            </a:fld>
            <a:endParaRPr lang="en-US"/>
          </a:p>
        </p:txBody>
      </p:sp>
    </p:spTree>
    <p:extLst>
      <p:ext uri="{BB962C8B-B14F-4D97-AF65-F5344CB8AC3E}">
        <p14:creationId xmlns:p14="http://schemas.microsoft.com/office/powerpoint/2010/main" val="19697533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sz="1100" b="0" i="0" u="none" strike="noStrike" dirty="0">
                <a:solidFill>
                  <a:srgbClr val="212121"/>
                </a:solidFill>
                <a:effectLst/>
                <a:latin typeface="Arial" panose="020B0604020202020204" pitchFamily="34" charset="0"/>
                <a:cs typeface="Arial" panose="020B0604020202020204" pitchFamily="34" charset="0"/>
              </a:rPr>
              <a:t>During this stage, middle-aged adults strive to create or nurture things that will outlast them, often by parenting children or fostering positive changes that benefit others. Contributing to society and doing things to promote future generations are important needs at the generativity vs. stagnation stage of development.</a:t>
            </a:r>
            <a:r>
              <a:rPr lang="en-GB" sz="1100" b="0" i="0" u="none" strike="noStrike" baseline="30000" dirty="0">
                <a:solidFill>
                  <a:srgbClr val="0000EE"/>
                </a:solidFill>
                <a:effectLst/>
                <a:latin typeface="Arial" panose="020B0604020202020204" pitchFamily="34" charset="0"/>
                <a:cs typeface="Arial" panose="020B0604020202020204" pitchFamily="34" charset="0"/>
              </a:rPr>
              <a:t>1</a:t>
            </a:r>
            <a:endParaRPr lang="en-GB" sz="1100" b="0" i="0" u="none" strike="noStrike" dirty="0">
              <a:solidFill>
                <a:srgbClr val="212121"/>
              </a:solidFill>
              <a:effectLst/>
              <a:latin typeface="Arial" panose="020B0604020202020204" pitchFamily="34" charset="0"/>
              <a:cs typeface="Arial" panose="020B0604020202020204" pitchFamily="34" charset="0"/>
            </a:endParaRPr>
          </a:p>
          <a:p>
            <a:pPr algn="l" fontAlgn="base"/>
            <a:r>
              <a:rPr lang="en-GB" sz="1100" b="0" i="0" u="none" strike="noStrike" dirty="0">
                <a:solidFill>
                  <a:srgbClr val="212121"/>
                </a:solidFill>
                <a:effectLst/>
                <a:latin typeface="Arial" panose="020B0604020202020204" pitchFamily="34" charset="0"/>
                <a:cs typeface="Arial" panose="020B0604020202020204" pitchFamily="34" charset="0"/>
              </a:rPr>
              <a:t>It's important to note that life events at this stage tend to be less age-specific than they are during early- and late-stage life. The major events that contribute to this stage (such as </a:t>
            </a:r>
            <a:r>
              <a:rPr lang="en-GB" sz="1100" b="0" i="0" u="sng" strike="noStrike" dirty="0">
                <a:solidFill>
                  <a:srgbClr val="642F6F"/>
                </a:solidFill>
                <a:effectLst/>
                <a:latin typeface="Arial" panose="020B0604020202020204" pitchFamily="34" charset="0"/>
                <a:cs typeface="Arial" panose="020B0604020202020204" pitchFamily="34" charset="0"/>
                <a:hlinkClick r:id="rId3"/>
              </a:rPr>
              <a:t>marriage</a:t>
            </a:r>
            <a:r>
              <a:rPr lang="en-GB" sz="1100" b="0" i="0" u="none" strike="noStrike" dirty="0">
                <a:solidFill>
                  <a:srgbClr val="212121"/>
                </a:solidFill>
                <a:effectLst/>
                <a:latin typeface="Arial" panose="020B0604020202020204" pitchFamily="34" charset="0"/>
                <a:cs typeface="Arial" panose="020B0604020202020204" pitchFamily="34" charset="0"/>
              </a:rPr>
              <a:t>, work, and child-rearing) can occur at any point during the broad span of middle adulthood. Generativity refers to "making your mark" on the world by </a:t>
            </a:r>
            <a:r>
              <a:rPr lang="en-GB" sz="1100" b="0" i="0" u="sng" strike="noStrike" dirty="0">
                <a:solidFill>
                  <a:srgbClr val="642F6F"/>
                </a:solidFill>
                <a:effectLst/>
                <a:latin typeface="Arial" panose="020B0604020202020204" pitchFamily="34" charset="0"/>
                <a:cs typeface="Arial" panose="020B0604020202020204" pitchFamily="34" charset="0"/>
                <a:hlinkClick r:id="rId4"/>
              </a:rPr>
              <a:t>caring for others</a:t>
            </a:r>
            <a:r>
              <a:rPr lang="en-GB" sz="1100" b="0" i="0" u="none" strike="noStrike" dirty="0">
                <a:solidFill>
                  <a:srgbClr val="212121"/>
                </a:solidFill>
                <a:effectLst/>
                <a:latin typeface="Arial" panose="020B0604020202020204" pitchFamily="34" charset="0"/>
                <a:cs typeface="Arial" panose="020B0604020202020204" pitchFamily="34" charset="0"/>
              </a:rPr>
              <a:t>, as well as through creating and accomplishing things that make the world a better place. Key characteristics of generativity include:</a:t>
            </a:r>
          </a:p>
          <a:p>
            <a:pPr algn="l" fontAlgn="base">
              <a:buFont typeface="Arial" panose="020B0604020202020204" pitchFamily="34" charset="0"/>
              <a:buChar char="•"/>
            </a:pPr>
            <a:r>
              <a:rPr lang="en-GB" sz="1100" b="0" i="0" u="none" strike="noStrike" dirty="0">
                <a:solidFill>
                  <a:srgbClr val="212121"/>
                </a:solidFill>
                <a:effectLst/>
                <a:latin typeface="Arial" panose="020B0604020202020204" pitchFamily="34" charset="0"/>
                <a:cs typeface="Arial" panose="020B0604020202020204" pitchFamily="34" charset="0"/>
              </a:rPr>
              <a:t>Developing relationships with family</a:t>
            </a:r>
          </a:p>
          <a:p>
            <a:pPr algn="l" fontAlgn="base">
              <a:buFont typeface="Arial" panose="020B0604020202020204" pitchFamily="34" charset="0"/>
              <a:buChar char="•"/>
            </a:pPr>
            <a:r>
              <a:rPr lang="en-GB" sz="1100" b="0" i="0" u="none" strike="noStrike" dirty="0">
                <a:solidFill>
                  <a:srgbClr val="212121"/>
                </a:solidFill>
                <a:effectLst/>
                <a:latin typeface="Arial" panose="020B0604020202020204" pitchFamily="34" charset="0"/>
                <a:cs typeface="Arial" panose="020B0604020202020204" pitchFamily="34" charset="0"/>
              </a:rPr>
              <a:t>Making commitments to other people</a:t>
            </a:r>
          </a:p>
          <a:p>
            <a:pPr algn="l" fontAlgn="base">
              <a:buFont typeface="Arial" panose="020B0604020202020204" pitchFamily="34" charset="0"/>
              <a:buChar char="•"/>
            </a:pPr>
            <a:r>
              <a:rPr lang="en-GB" sz="1100" b="0" i="0" u="none" strike="noStrike" dirty="0">
                <a:solidFill>
                  <a:srgbClr val="212121"/>
                </a:solidFill>
                <a:effectLst/>
                <a:latin typeface="Arial" panose="020B0604020202020204" pitchFamily="34" charset="0"/>
                <a:cs typeface="Arial" panose="020B0604020202020204" pitchFamily="34" charset="0"/>
              </a:rPr>
              <a:t>Mentoring others</a:t>
            </a:r>
          </a:p>
          <a:p>
            <a:pPr algn="l" fontAlgn="base">
              <a:buFont typeface="Arial" panose="020B0604020202020204" pitchFamily="34" charset="0"/>
              <a:buChar char="•"/>
            </a:pPr>
            <a:r>
              <a:rPr lang="en-GB" sz="1100" b="0" i="0" u="none" strike="noStrike" dirty="0">
                <a:solidFill>
                  <a:srgbClr val="212121"/>
                </a:solidFill>
                <a:effectLst/>
                <a:latin typeface="Arial" panose="020B0604020202020204" pitchFamily="34" charset="0"/>
                <a:cs typeface="Arial" panose="020B0604020202020204" pitchFamily="34" charset="0"/>
              </a:rPr>
              <a:t>Contributing to the next generation</a:t>
            </a:r>
          </a:p>
          <a:p>
            <a:pPr algn="l" fontAlgn="base"/>
            <a:r>
              <a:rPr lang="en-GB" sz="1100" b="0" i="0" u="none" strike="noStrike" dirty="0">
                <a:solidFill>
                  <a:srgbClr val="212121"/>
                </a:solidFill>
                <a:effectLst/>
                <a:latin typeface="Arial" panose="020B0604020202020204" pitchFamily="34" charset="0"/>
                <a:cs typeface="Arial" panose="020B0604020202020204" pitchFamily="34" charset="0"/>
              </a:rPr>
              <a:t>These sorts of actions are frequently realized through having and </a:t>
            </a:r>
            <a:r>
              <a:rPr lang="en-GB" sz="1100" b="0" i="0" u="sng" strike="noStrike" dirty="0">
                <a:solidFill>
                  <a:srgbClr val="642F6F"/>
                </a:solidFill>
                <a:effectLst/>
                <a:latin typeface="Arial" panose="020B0604020202020204" pitchFamily="34" charset="0"/>
                <a:cs typeface="Arial" panose="020B0604020202020204" pitchFamily="34" charset="0"/>
                <a:hlinkClick r:id="rId5"/>
              </a:rPr>
              <a:t>raising children</a:t>
            </a:r>
            <a:r>
              <a:rPr lang="en-GB" sz="1100" b="0" i="0" u="none" strike="noStrike" dirty="0">
                <a:solidFill>
                  <a:srgbClr val="212121"/>
                </a:solidFill>
                <a:effectLst/>
                <a:latin typeface="Arial" panose="020B0604020202020204" pitchFamily="34" charset="0"/>
                <a:cs typeface="Arial" panose="020B0604020202020204" pitchFamily="34" charset="0"/>
              </a:rPr>
              <a:t>. Those who are successful during this phase feel that they are contributing to the world by being active in their home and community. Stagnation refers to the failure to find a way to contribute. Stagnant individuals may feel disconnected or uninvolved with their community or with society as a whole. Some characteristics of stagnation include:</a:t>
            </a:r>
          </a:p>
          <a:p>
            <a:pPr algn="l" fontAlgn="base">
              <a:buFont typeface="Arial" panose="020B0604020202020204" pitchFamily="34" charset="0"/>
              <a:buChar char="•"/>
            </a:pPr>
            <a:r>
              <a:rPr lang="en-GB" sz="1100" b="0" i="0" u="none" strike="noStrike" dirty="0">
                <a:solidFill>
                  <a:srgbClr val="212121"/>
                </a:solidFill>
                <a:effectLst/>
                <a:latin typeface="Arial" panose="020B0604020202020204" pitchFamily="34" charset="0"/>
                <a:cs typeface="Arial" panose="020B0604020202020204" pitchFamily="34" charset="0"/>
              </a:rPr>
              <a:t>Being </a:t>
            </a:r>
            <a:r>
              <a:rPr lang="en-GB" sz="1100" b="0" i="0" u="none" strike="noStrike" dirty="0" err="1">
                <a:solidFill>
                  <a:srgbClr val="212121"/>
                </a:solidFill>
                <a:effectLst/>
                <a:latin typeface="Arial" panose="020B0604020202020204" pitchFamily="34" charset="0"/>
                <a:cs typeface="Arial" panose="020B0604020202020204" pitchFamily="34" charset="0"/>
              </a:rPr>
              <a:t>self-centered</a:t>
            </a:r>
            <a:r>
              <a:rPr lang="en-GB" sz="1100" b="0" i="0" u="none" strike="noStrike" dirty="0">
                <a:solidFill>
                  <a:srgbClr val="212121"/>
                </a:solidFill>
                <a:effectLst/>
                <a:latin typeface="Arial" panose="020B0604020202020204" pitchFamily="34" charset="0"/>
                <a:cs typeface="Arial" panose="020B0604020202020204" pitchFamily="34" charset="0"/>
              </a:rPr>
              <a:t> (</a:t>
            </a:r>
            <a:r>
              <a:rPr lang="en-GB" sz="1100" b="0" i="0" u="sng" strike="noStrike" dirty="0">
                <a:solidFill>
                  <a:srgbClr val="642F6F"/>
                </a:solidFill>
                <a:effectLst/>
                <a:latin typeface="Arial" panose="020B0604020202020204" pitchFamily="34" charset="0"/>
                <a:cs typeface="Arial" panose="020B0604020202020204" pitchFamily="34" charset="0"/>
                <a:hlinkClick r:id="rId6"/>
              </a:rPr>
              <a:t>neuroticism</a:t>
            </a:r>
            <a:r>
              <a:rPr lang="en-GB" sz="1100" b="0" i="0" u="none" strike="noStrike" dirty="0">
                <a:solidFill>
                  <a:srgbClr val="212121"/>
                </a:solidFill>
                <a:effectLst/>
                <a:latin typeface="Arial" panose="020B0604020202020204" pitchFamily="34" charset="0"/>
                <a:cs typeface="Arial" panose="020B0604020202020204" pitchFamily="34" charset="0"/>
              </a:rPr>
              <a:t>)</a:t>
            </a:r>
          </a:p>
          <a:p>
            <a:pPr algn="l" fontAlgn="base">
              <a:buFont typeface="Arial" panose="020B0604020202020204" pitchFamily="34" charset="0"/>
              <a:buChar char="•"/>
            </a:pPr>
            <a:r>
              <a:rPr lang="en-GB" sz="1100" b="0" i="0" u="none" strike="noStrike" dirty="0">
                <a:solidFill>
                  <a:srgbClr val="212121"/>
                </a:solidFill>
                <a:effectLst/>
                <a:latin typeface="Arial" panose="020B0604020202020204" pitchFamily="34" charset="0"/>
                <a:cs typeface="Arial" panose="020B0604020202020204" pitchFamily="34" charset="0"/>
              </a:rPr>
              <a:t>Failing to get involved with others</a:t>
            </a:r>
          </a:p>
          <a:p>
            <a:pPr algn="l" fontAlgn="base">
              <a:buFont typeface="Arial" panose="020B0604020202020204" pitchFamily="34" charset="0"/>
              <a:buChar char="•"/>
            </a:pPr>
            <a:r>
              <a:rPr lang="en-GB" sz="1100" b="0" i="0" u="none" strike="noStrike" dirty="0">
                <a:solidFill>
                  <a:srgbClr val="212121"/>
                </a:solidFill>
                <a:effectLst/>
                <a:latin typeface="Arial" panose="020B0604020202020204" pitchFamily="34" charset="0"/>
                <a:cs typeface="Arial" panose="020B0604020202020204" pitchFamily="34" charset="0"/>
              </a:rPr>
              <a:t>Not taking an interest in productivity</a:t>
            </a:r>
          </a:p>
          <a:p>
            <a:pPr algn="l" fontAlgn="base">
              <a:buFont typeface="Arial" panose="020B0604020202020204" pitchFamily="34" charset="0"/>
              <a:buChar char="•"/>
            </a:pPr>
            <a:r>
              <a:rPr lang="en-GB" sz="1100" b="0" i="0" u="none" strike="noStrike" dirty="0">
                <a:solidFill>
                  <a:srgbClr val="212121"/>
                </a:solidFill>
                <a:effectLst/>
                <a:latin typeface="Arial" panose="020B0604020202020204" pitchFamily="34" charset="0"/>
                <a:cs typeface="Arial" panose="020B0604020202020204" pitchFamily="34" charset="0"/>
              </a:rPr>
              <a:t>No efforts to improve the self</a:t>
            </a:r>
          </a:p>
          <a:p>
            <a:pPr algn="l" fontAlgn="base">
              <a:buFont typeface="Arial" panose="020B0604020202020204" pitchFamily="34" charset="0"/>
              <a:buChar char="•"/>
            </a:pPr>
            <a:r>
              <a:rPr lang="en-GB" sz="1100" b="0" i="0" u="none" strike="noStrike" dirty="0">
                <a:solidFill>
                  <a:srgbClr val="212121"/>
                </a:solidFill>
                <a:effectLst/>
                <a:latin typeface="Arial" panose="020B0604020202020204" pitchFamily="34" charset="0"/>
                <a:cs typeface="Arial" panose="020B0604020202020204" pitchFamily="34" charset="0"/>
              </a:rPr>
              <a:t>Placing one's concerns above all else</a:t>
            </a:r>
          </a:p>
          <a:p>
            <a:r>
              <a:rPr lang="en-GB" sz="1100" b="0" i="0" u="none" strike="noStrike" dirty="0">
                <a:solidFill>
                  <a:srgbClr val="212121"/>
                </a:solidFill>
                <a:effectLst/>
                <a:latin typeface="Arial" panose="020B0604020202020204" pitchFamily="34" charset="0"/>
                <a:cs typeface="Arial" panose="020B0604020202020204" pitchFamily="34" charset="0"/>
              </a:rPr>
              <a:t>Those who fail to attain the generativity skill feel unproductive in and uninvolved with the world. </a:t>
            </a:r>
            <a:r>
              <a:rPr lang="en-GB" sz="1800" b="0" i="0" dirty="0">
                <a:effectLst/>
                <a:latin typeface="Calibri Light" panose="020F0302020204030204" pitchFamily="34" charset="0"/>
                <a:ea typeface="Times New Roman" panose="02020603050405020304" pitchFamily="18" charset="0"/>
                <a:cs typeface="Times New Roman" panose="02020603050405020304" pitchFamily="18" charset="0"/>
              </a:rPr>
              <a:t>generatively vs stagnation</a:t>
            </a:r>
            <a:endParaRPr lang="en-GB" sz="1800" dirty="0">
              <a:effectLst/>
              <a:latin typeface=".AppleSystemUIFont"/>
              <a:ea typeface="Times New Roman" panose="02020603050405020304" pitchFamily="18" charset="0"/>
              <a:cs typeface="Times New Roman" panose="02020603050405020304" pitchFamily="18" charset="0"/>
            </a:endParaRPr>
          </a:p>
          <a:p>
            <a:r>
              <a:rPr lang="en-GB" sz="1800" dirty="0">
                <a:effectLst/>
                <a:latin typeface="Calibri Light" panose="020F03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dirty="0">
                <a:effectLst/>
                <a:latin typeface="Calibri Light" panose="020F03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b="0" i="0" dirty="0">
                <a:effectLst/>
                <a:latin typeface="Calibri Light" panose="020F0302020204030204" pitchFamily="34" charset="0"/>
                <a:ea typeface="Times New Roman" panose="02020603050405020304" pitchFamily="18" charset="0"/>
                <a:cs typeface="Times New Roman" panose="02020603050405020304" pitchFamily="18" charset="0"/>
              </a:rPr>
              <a:t>generatively vs stagnation is the seventh stage of psychological of the 40-65 age range which is credited to Erik Erikson which summarises and navigates what happens in the years of maturity and aging. the generatively is the willingness to engage in acts that promote the well being of younger generations as ensuring the long term survival of species. For example raising children and developing nurturing relationships and may express generatively through their creative or career accomplishments because at this age adults strive to make an impact on the world by contributing to society or adding value to the younger generation. This usually stems from leaving a legacy and contributing back to society. Stagnation at this age is when adults struggle to find ways to contribute back to society and feel as though they haven’t lived a meaningful life and may struggle with self centred behaviours, unproductiveness, a lack of self important and disconnection from community/society, as it may involve a lack of purpose or direction.. Erikson believed that the strengths gained from the six early stages are essential for generational tasks and gaining strength for the next generation. </a:t>
            </a:r>
            <a:endParaRPr lang="en-GB" sz="1800" dirty="0">
              <a:effectLst/>
              <a:latin typeface=".AppleSystemUIFont"/>
              <a:ea typeface="Times New Roman" panose="02020603050405020304" pitchFamily="18" charset="0"/>
              <a:cs typeface="Times New Roman" panose="02020603050405020304" pitchFamily="18" charset="0"/>
            </a:endParaRPr>
          </a:p>
          <a:p>
            <a:r>
              <a:rPr lang="en-GB" sz="1800" b="0" i="0" dirty="0">
                <a:effectLst/>
                <a:latin typeface="Calibri Light" panose="020F0302020204030204" pitchFamily="34" charset="0"/>
                <a:ea typeface="Times New Roman" panose="02020603050405020304" pitchFamily="18" charset="0"/>
                <a:cs typeface="Times New Roman" panose="02020603050405020304" pitchFamily="18" charset="0"/>
              </a:rPr>
              <a:t> </a:t>
            </a:r>
            <a:endParaRPr lang="en-GB" sz="1800" dirty="0">
              <a:effectLst/>
              <a:latin typeface=".AppleSystemUIFont"/>
              <a:ea typeface="Times New Roman" panose="02020603050405020304" pitchFamily="18" charset="0"/>
              <a:cs typeface="Times New Roman" panose="02020603050405020304" pitchFamily="18" charset="0"/>
            </a:endParaRPr>
          </a:p>
          <a:p>
            <a:pPr algn="l" fontAlgn="base"/>
            <a:endParaRPr lang="en-GB" sz="1100" b="0" i="0" u="none" strike="noStrike" dirty="0">
              <a:solidFill>
                <a:srgbClr val="212121"/>
              </a:solidFill>
              <a:effectLst/>
              <a:latin typeface="Arial" panose="020B0604020202020204" pitchFamily="34" charset="0"/>
              <a:cs typeface="Arial" panose="020B0604020202020204" pitchFamily="34" charset="0"/>
            </a:endParaRPr>
          </a:p>
          <a:p>
            <a:pPr algn="l" fontAlgn="base"/>
            <a:endParaRPr lang="en-GB" sz="1100" b="0" i="0" u="none" strike="noStrike" dirty="0">
              <a:solidFill>
                <a:srgbClr val="212121"/>
              </a:solidFill>
              <a:effectLst/>
              <a:latin typeface="Arial" panose="020B0604020202020204" pitchFamily="34" charset="0"/>
              <a:cs typeface="Arial" panose="020B0604020202020204" pitchFamily="34" charset="0"/>
            </a:endParaRPr>
          </a:p>
          <a:p>
            <a:pPr algn="l" fontAlgn="base"/>
            <a:endParaRPr lang="en-GB" sz="1100" b="0" i="0" u="none" strike="noStrike" dirty="0">
              <a:solidFill>
                <a:srgbClr val="212121"/>
              </a:solidFill>
              <a:effectLst/>
              <a:latin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6C54BDC1-4E72-A44F-B670-F73A8F5CE010}" type="slidenum">
              <a:rPr lang="en-US" smtClean="0"/>
              <a:t>7</a:t>
            </a:fld>
            <a:endParaRPr lang="en-US"/>
          </a:p>
        </p:txBody>
      </p:sp>
    </p:spTree>
    <p:extLst>
      <p:ext uri="{BB962C8B-B14F-4D97-AF65-F5344CB8AC3E}">
        <p14:creationId xmlns:p14="http://schemas.microsoft.com/office/powerpoint/2010/main" val="25426889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u="none" strike="noStrike" dirty="0">
                <a:solidFill>
                  <a:srgbClr val="212121"/>
                </a:solidFill>
                <a:effectLst/>
                <a:latin typeface="Merriweather" panose="020F0502020204030204" pitchFamily="34" charset="0"/>
              </a:rPr>
              <a:t>Erik Erikson was an ego psychologist who developed one of the most popular and influential theories of development. While his theory was impacted by psychoanalyst </a:t>
            </a:r>
            <a:r>
              <a:rPr lang="en-GB" b="0" i="0" u="sng" dirty="0">
                <a:solidFill>
                  <a:srgbClr val="642F6F"/>
                </a:solidFill>
                <a:effectLst/>
                <a:latin typeface="Merriweather" panose="020F0502020204030204" pitchFamily="34" charset="0"/>
                <a:hlinkClick r:id="rId3"/>
              </a:rPr>
              <a:t>Sigmund Freud's work</a:t>
            </a:r>
            <a:r>
              <a:rPr lang="en-GB" b="0" i="0" u="none" strike="noStrike" dirty="0">
                <a:solidFill>
                  <a:srgbClr val="212121"/>
                </a:solidFill>
                <a:effectLst/>
                <a:latin typeface="Merriweather" panose="020F0502020204030204" pitchFamily="34" charset="0"/>
              </a:rPr>
              <a:t>, Erikson's theory centred on psychosocial development rather than </a:t>
            </a:r>
            <a:r>
              <a:rPr lang="en-GB" b="0" i="0" u="sng" dirty="0">
                <a:solidFill>
                  <a:srgbClr val="642F6F"/>
                </a:solidFill>
                <a:effectLst/>
                <a:latin typeface="Merriweather" panose="020F0502020204030204" pitchFamily="34" charset="0"/>
                <a:hlinkClick r:id="rId4"/>
              </a:rPr>
              <a:t>psychosexual development</a:t>
            </a:r>
            <a:r>
              <a:rPr lang="en-GB" b="0" i="0" u="none" strike="noStrike" dirty="0">
                <a:solidFill>
                  <a:srgbClr val="212121"/>
                </a:solidFill>
                <a:effectLst/>
                <a:latin typeface="Merriweather" panose="020F0502020204030204" pitchFamily="34" charset="0"/>
              </a:rPr>
              <a:t>. </a:t>
            </a:r>
            <a:r>
              <a:rPr lang="en-GB" b="0" i="0" u="none" strike="noStrike" dirty="0">
                <a:solidFill>
                  <a:srgbClr val="212121"/>
                </a:solidFill>
                <a:effectLst/>
                <a:latin typeface="Merriweather" pitchFamily="2" charset="77"/>
              </a:rPr>
              <a:t>Unlike Freud's theory of psychosexual stages, however, Erikson's theory described the impact of social experience across the whole lifespan. Erikson was interested in how social interaction and relationships played a role in the development and growth of human beings. It is important to remember that the psychosocial stages are just one theory of </a:t>
            </a:r>
            <a:r>
              <a:rPr lang="en-GB" b="0" i="0" u="sng" strike="noStrike" dirty="0">
                <a:solidFill>
                  <a:srgbClr val="642F6F"/>
                </a:solidFill>
                <a:effectLst/>
                <a:latin typeface="Merriweather" pitchFamily="2" charset="77"/>
                <a:hlinkClick r:id="rId5"/>
              </a:rPr>
              <a:t>personality development</a:t>
            </a:r>
            <a:r>
              <a:rPr lang="en-GB" b="0" i="0" u="none" strike="noStrike" dirty="0">
                <a:solidFill>
                  <a:srgbClr val="212121"/>
                </a:solidFill>
                <a:effectLst/>
                <a:latin typeface="Merriweather" pitchFamily="2" charset="77"/>
              </a:rPr>
              <a:t>. Some research may support certain aspects of this theoretical framework, but that does not mean that every aspect of the theory is supported by evidence. The theory can, however, be a helpful way to think about some of the different conflicts and challenges that people may face as they go through life.</a:t>
            </a:r>
          </a:p>
          <a:p>
            <a:pPr algn="l" fontAlgn="base"/>
            <a:r>
              <a:rPr lang="en-GB" b="0" i="0" u="none" strike="noStrike" dirty="0">
                <a:solidFill>
                  <a:srgbClr val="212121"/>
                </a:solidFill>
                <a:effectLst/>
                <a:latin typeface="Merriweather" pitchFamily="2" charset="77"/>
              </a:rPr>
              <a:t>It is also easy to look at each stage of Erikson's theory and consider how it can apply to your life. Learning about each stage can provide insight into what you might face as you age. It can also help you reflect on things that may have happened in the past and help you see ways you might be able to improve your coping skills to better deal with today's challenges. This theory is important because it highlights what we understand about how we grow, how our environment impacts on our growth, and why some people experience identity crises.</a:t>
            </a:r>
          </a:p>
          <a:p>
            <a:br>
              <a:rPr lang="en-GB" dirty="0"/>
            </a:br>
            <a:endParaRPr lang="en-US" dirty="0"/>
          </a:p>
        </p:txBody>
      </p:sp>
      <p:sp>
        <p:nvSpPr>
          <p:cNvPr id="4" name="Slide Number Placeholder 3"/>
          <p:cNvSpPr>
            <a:spLocks noGrp="1"/>
          </p:cNvSpPr>
          <p:nvPr>
            <p:ph type="sldNum" sz="quarter" idx="5"/>
          </p:nvPr>
        </p:nvSpPr>
        <p:spPr/>
        <p:txBody>
          <a:bodyPr/>
          <a:lstStyle/>
          <a:p>
            <a:fld id="{6C54BDC1-4E72-A44F-B670-F73A8F5CE010}" type="slidenum">
              <a:rPr lang="en-US" smtClean="0"/>
              <a:t>8</a:t>
            </a:fld>
            <a:endParaRPr lang="en-US"/>
          </a:p>
        </p:txBody>
      </p:sp>
    </p:spTree>
    <p:extLst>
      <p:ext uri="{BB962C8B-B14F-4D97-AF65-F5344CB8AC3E}">
        <p14:creationId xmlns:p14="http://schemas.microsoft.com/office/powerpoint/2010/main" val="31242440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202124"/>
                </a:solidFill>
                <a:effectLst/>
                <a:latin typeface="Google Sans"/>
              </a:rPr>
              <a:t>Erikson's theory has been criticized for </a:t>
            </a:r>
            <a:r>
              <a:rPr lang="en-GB" b="0" i="0" u="none" strike="noStrike" dirty="0">
                <a:solidFill>
                  <a:srgbClr val="040C28"/>
                </a:solidFill>
                <a:effectLst/>
                <a:latin typeface="Google Sans"/>
              </a:rPr>
              <a:t>focusing so heavily on stages and assuming that the completion of one stage is prerequisite for the next crisis of development</a:t>
            </a:r>
            <a:r>
              <a:rPr lang="en-GB" b="0" i="0" u="none" strike="noStrike" dirty="0">
                <a:solidFill>
                  <a:srgbClr val="202124"/>
                </a:solidFill>
                <a:effectLst/>
                <a:latin typeface="Google Sans"/>
              </a:rPr>
              <a:t>. His theory also focuses on the social expectations that are found in certain cultures, but not in all. </a:t>
            </a:r>
            <a:r>
              <a:rPr lang="en-GB" b="0" i="0" u="none" strike="noStrike" dirty="0">
                <a:solidFill>
                  <a:srgbClr val="555555"/>
                </a:solidFill>
                <a:effectLst/>
                <a:latin typeface="Open Sans" panose="020F0502020204030204" pitchFamily="34" charset="0"/>
              </a:rPr>
              <a:t>The major criticism of Erikson's theory of psychosocial development is that development in each stage can occur throughout one's lifetime, rather than once in sequential order. This is especially true with regards to identity formation, as it is common for individuals to say they are facing an identity crisis at differing ages. Others argue that additional stages are needed within adulthood. Other criticisms include the theories' failure to explain how or why these stages occur, as well as how to resolve the life crises that are encountered. And finally, the model is criticized for being biased towards boy's development rather than girls. Erikson did not specify what type of experience was necessary was each stages and human being are not the same and grow differently. </a:t>
            </a:r>
          </a:p>
          <a:p>
            <a:br>
              <a:rPr lang="en-GB" dirty="0"/>
            </a:br>
            <a:endParaRPr lang="en-US" dirty="0"/>
          </a:p>
        </p:txBody>
      </p:sp>
      <p:sp>
        <p:nvSpPr>
          <p:cNvPr id="4" name="Slide Number Placeholder 3"/>
          <p:cNvSpPr>
            <a:spLocks noGrp="1"/>
          </p:cNvSpPr>
          <p:nvPr>
            <p:ph type="sldNum" sz="quarter" idx="5"/>
          </p:nvPr>
        </p:nvSpPr>
        <p:spPr/>
        <p:txBody>
          <a:bodyPr/>
          <a:lstStyle/>
          <a:p>
            <a:fld id="{6C54BDC1-4E72-A44F-B670-F73A8F5CE010}" type="slidenum">
              <a:rPr lang="en-US" smtClean="0"/>
              <a:t>9</a:t>
            </a:fld>
            <a:endParaRPr lang="en-US"/>
          </a:p>
        </p:txBody>
      </p:sp>
    </p:spTree>
    <p:extLst>
      <p:ext uri="{BB962C8B-B14F-4D97-AF65-F5344CB8AC3E}">
        <p14:creationId xmlns:p14="http://schemas.microsoft.com/office/powerpoint/2010/main" val="38184959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C54BDC1-4E72-A44F-B670-F73A8F5CE010}" type="slidenum">
              <a:rPr lang="en-US" smtClean="0"/>
              <a:t>10</a:t>
            </a:fld>
            <a:endParaRPr lang="en-US"/>
          </a:p>
        </p:txBody>
      </p:sp>
    </p:spTree>
    <p:extLst>
      <p:ext uri="{BB962C8B-B14F-4D97-AF65-F5344CB8AC3E}">
        <p14:creationId xmlns:p14="http://schemas.microsoft.com/office/powerpoint/2010/main" val="19357082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C54BDC1-4E72-A44F-B670-F73A8F5CE010}" type="slidenum">
              <a:rPr lang="en-US" smtClean="0"/>
              <a:t>11</a:t>
            </a:fld>
            <a:endParaRPr lang="en-US"/>
          </a:p>
        </p:txBody>
      </p:sp>
    </p:spTree>
    <p:extLst>
      <p:ext uri="{BB962C8B-B14F-4D97-AF65-F5344CB8AC3E}">
        <p14:creationId xmlns:p14="http://schemas.microsoft.com/office/powerpoint/2010/main" val="32095539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12241623-A064-4BED-B073-BA4D61433402}" type="datetime1">
              <a:rPr lang="en-US" smtClean="0"/>
              <a:t>4/13/23</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259457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22F3E5F3-28EE-488F-BD53-B744C06C3DEC}" type="datetime1">
              <a:rPr lang="en-US" smtClean="0"/>
              <a:t>4/13/23</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7170825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E72EB70D-CD01-44DA-83B3-8FEB3383D307}" type="datetime1">
              <a:rPr lang="en-US" smtClean="0"/>
              <a:t>4/13/23</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636986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D0158CFD-9357-46BE-A189-D637A67C8730}" type="datetime1">
              <a:rPr lang="en-US" smtClean="0"/>
              <a:t>4/13/23</a:t>
            </a:fld>
            <a:endParaRPr lang="en-US" dirty="0"/>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1470135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7B4742EE-B331-4632-BD10-A82FED6B6FC0}" type="datetime1">
              <a:rPr lang="en-US" smtClean="0"/>
              <a:t>4/13/23</a:t>
            </a:fld>
            <a:endParaRPr lang="en-US" dirty="0"/>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chemeClr val="tx2"/>
                </a:solidFill>
              </a:defRPr>
            </a:lvl1p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4296963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451BA835-D13F-49F4-8F11-5D576AC65FAD}" type="datetime1">
              <a:rPr lang="en-US" smtClean="0"/>
              <a:t>4/13/23</a:t>
            </a:fld>
            <a:endParaRPr lang="en-US" dirty="0"/>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tx2"/>
                </a:solidFill>
              </a:defRPr>
            </a:lvl1p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4376867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ADBD1799-ACB5-4CB2-86A2-5C574F1C8706}" type="datetime1">
              <a:rPr lang="en-US" smtClean="0"/>
              <a:t>4/13/23</a:t>
            </a:fld>
            <a:endParaRPr lang="en-US" dirty="0"/>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US" dirty="0"/>
          </a:p>
        </p:txBody>
      </p:sp>
      <p:sp>
        <p:nvSpPr>
          <p:cNvPr id="4" name="Slide Number Placeholder 3"/>
          <p:cNvSpPr>
            <a:spLocks noGrp="1"/>
          </p:cNvSpPr>
          <p:nvPr>
            <p:ph type="sldNum" sz="quarter" idx="12"/>
          </p:nvPr>
        </p:nvSpPr>
        <p:spPr/>
        <p:txBody>
          <a:bodyPr/>
          <a:lstStyle>
            <a:lvl1pPr>
              <a:defRPr>
                <a:solidFill>
                  <a:schemeClr val="tx2"/>
                </a:solidFill>
              </a:defRPr>
            </a:lvl1p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7383806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ED5DD0D6-7A82-473E-879B-C6ECD6CCCFEC}" type="datetime1">
              <a:rPr lang="en-US" smtClean="0"/>
              <a:t>4/13/23</a:t>
            </a:fld>
            <a:endParaRPr lang="en-US" dirty="0"/>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bg2"/>
                </a:solidFill>
              </a:defRPr>
            </a:lvl1pPr>
          </a:lstStyle>
          <a:p>
            <a:pPr algn="l"/>
            <a:fld id="{FAEF9944-A4F6-4C59-AEBD-678D6480B8EA}" type="slidenum">
              <a:rPr lang="en-US" smtClean="0"/>
              <a:pPr algn="l"/>
              <a:t>‹#›</a:t>
            </a:fld>
            <a:endParaRPr lang="en-US" dirty="0"/>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54732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D4605E03-BC17-41A7-854C-DFAB672737DC}" type="datetime1">
              <a:rPr lang="en-US" smtClean="0"/>
              <a:t>4/13/23</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8580236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6F86ED0C-1DA7-41F0-94CF-6218B1FEDFF1}" type="datetime1">
              <a:rPr lang="en-US" smtClean="0"/>
              <a:t>4/13/23</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658916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EECF02AB-6034-4B88-BC5A-7C17CB0EF809}" type="datetime1">
              <a:rPr lang="en-US" smtClean="0"/>
              <a:t>4/13/23</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741407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C4408324-A84C-4A45-93B6-78D079CCE772}" type="datetime1">
              <a:rPr lang="en-US" smtClean="0"/>
              <a:t>4/13/23</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US" dirty="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300937409"/>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lickr.com/photos/182229932@N07/48189906827" TargetMode="External"/><Relationship Id="rId2" Type="http://schemas.openxmlformats.org/officeDocument/2006/relationships/image" Target="../media/image3.jpg"/><Relationship Id="rId1" Type="http://schemas.openxmlformats.org/officeDocument/2006/relationships/slideLayout" Target="../slideLayouts/slideLayout1.xml"/><Relationship Id="rId5" Type="http://schemas.openxmlformats.org/officeDocument/2006/relationships/hyperlink" Target="https://pixabay.com/en/question-unknown-unfamiliar-1301144/" TargetMode="Externa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courses.lumenlearning.com/suny-hccc-social-psychology/chapter/affect-behavior-and-cognition/" TargetMode="External"/><Relationship Id="rId5" Type="http://schemas.openxmlformats.org/officeDocument/2006/relationships/image" Target="../media/image6.png"/><Relationship Id="rId4" Type="http://schemas.openxmlformats.org/officeDocument/2006/relationships/hyperlink" Target="https://www.picpedia.org/highway-signs/p/psychology.htm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2.bmp"/><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study.com/academy/lesson/human-development-stages-from-infancy-to-late-adulthood.html" TargetMode="External"/><Relationship Id="rId3" Type="http://schemas.openxmlformats.org/officeDocument/2006/relationships/hyperlink" Target="https://www.academia.edu/13435846/Critical_Analysis_on_Psychosocial_Theory_of_Erik_Erikson" TargetMode="External"/><Relationship Id="rId7" Type="http://schemas.openxmlformats.org/officeDocument/2006/relationships/hyperlink" Target="https://www.coachhub.com/blog/generativity-vs-stagnation/"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sciencedirect.com/topics/psychology/generativity" TargetMode="External"/><Relationship Id="rId11" Type="http://schemas.openxmlformats.org/officeDocument/2006/relationships/hyperlink" Target="https://www.studysmarter.co.uk/explanations/psychology/developmental-psychology/physical-development-in-adulthood/" TargetMode="External"/><Relationship Id="rId5" Type="http://schemas.openxmlformats.org/officeDocument/2006/relationships/hyperlink" Target="https://www.verywellmind.com/erik-eriksons-stages-of-psychosocial-development-2795740" TargetMode="External"/><Relationship Id="rId10" Type="http://schemas.openxmlformats.org/officeDocument/2006/relationships/hyperlink" Target="https://open.maricopa.edu/devpsych/chapter/chapter-10-adulthood/#:~:text=There%20are%20a%20few%20primary,common%20complaint%20of%20midlife%20adults" TargetMode="External"/><Relationship Id="rId4" Type="http://schemas.openxmlformats.org/officeDocument/2006/relationships/hyperlink" Target="https://www.tilt365.com/Blogs/ArticleID/168/What-Is-Generativity-Erikson-s-Generativity-vs-Stagnation" TargetMode="External"/><Relationship Id="rId9" Type="http://schemas.openxmlformats.org/officeDocument/2006/relationships/hyperlink" Target="https://en.m.wikibooks.org/wiki/Introduction_to_Psychology/Introdu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DD98D61-0BE8-42A1-965D-A26581BF6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7" name="Rectangle 16">
            <a:extLst>
              <a:ext uri="{FF2B5EF4-FFF2-40B4-BE49-F238E27FC236}">
                <a16:creationId xmlns:a16="http://schemas.microsoft.com/office/drawing/2014/main" id="{94E26516-89B0-481C-BD58-C7203B718B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sp>
        <p:nvSpPr>
          <p:cNvPr id="19" name="Rectangle 18">
            <a:extLst>
              <a:ext uri="{FF2B5EF4-FFF2-40B4-BE49-F238E27FC236}">
                <a16:creationId xmlns:a16="http://schemas.microsoft.com/office/drawing/2014/main" id="{36491AF2-F637-4458-8B7A-BF788BA750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94E5FC1-7299-4180-BC75-631D0C2BD6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6165" y="282258"/>
            <a:ext cx="5617029" cy="6323816"/>
          </a:xfrm>
          <a:prstGeom prst="rect">
            <a:avLst/>
          </a:prstGeom>
          <a:solidFill>
            <a:schemeClr val="tx1"/>
          </a:solidFill>
          <a:ln w="6350" cap="flat" cmpd="sng" algn="ctr">
            <a:solidFill>
              <a:schemeClr val="tx1">
                <a:lumMod val="75000"/>
              </a:schemeClr>
            </a:solidFill>
            <a:prstDash val="solid"/>
          </a:ln>
          <a:effectLst>
            <a:softEdge rad="0"/>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23" name="Rectangle 22">
            <a:extLst>
              <a:ext uri="{FF2B5EF4-FFF2-40B4-BE49-F238E27FC236}">
                <a16:creationId xmlns:a16="http://schemas.microsoft.com/office/drawing/2014/main" id="{27D770CB-6E46-4B1E-9B06-FD55FF2B9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6571" y="415055"/>
            <a:ext cx="5336217" cy="6058223"/>
          </a:xfrm>
          <a:prstGeom prst="rect">
            <a:avLst/>
          </a:prstGeom>
          <a:solidFill>
            <a:schemeClr val="bg2"/>
          </a:solidFill>
          <a:ln w="6350" cap="sq" cmpd="sng" algn="ctr">
            <a:noFill/>
            <a:prstDash val="solid"/>
            <a:miter lim="800000"/>
          </a:ln>
          <a:effectLst/>
        </p:spPr>
      </p:sp>
      <p:sp>
        <p:nvSpPr>
          <p:cNvPr id="2" name="Title 1">
            <a:extLst>
              <a:ext uri="{FF2B5EF4-FFF2-40B4-BE49-F238E27FC236}">
                <a16:creationId xmlns:a16="http://schemas.microsoft.com/office/drawing/2014/main" id="{A67D10A7-F108-4EBA-B810-F715E2FC92C6}"/>
              </a:ext>
            </a:extLst>
          </p:cNvPr>
          <p:cNvSpPr>
            <a:spLocks noGrp="1"/>
          </p:cNvSpPr>
          <p:nvPr>
            <p:ph type="ctrTitle"/>
          </p:nvPr>
        </p:nvSpPr>
        <p:spPr>
          <a:xfrm>
            <a:off x="737486" y="727626"/>
            <a:ext cx="4602152" cy="1718225"/>
          </a:xfrm>
        </p:spPr>
        <p:txBody>
          <a:bodyPr vert="horz" lIns="91440" tIns="45720" rIns="91440" bIns="45720" rtlCol="0" anchor="ctr">
            <a:normAutofit/>
          </a:bodyPr>
          <a:lstStyle/>
          <a:p>
            <a:pPr algn="l">
              <a:lnSpc>
                <a:spcPct val="90000"/>
              </a:lnSpc>
            </a:pPr>
            <a:r>
              <a:rPr lang="en-US" sz="3700" cap="none" spc="0" dirty="0">
                <a:effectLst/>
              </a:rPr>
              <a:t> Psychology in Health and Social Care</a:t>
            </a:r>
          </a:p>
        </p:txBody>
      </p:sp>
      <p:sp>
        <p:nvSpPr>
          <p:cNvPr id="3" name="Subtitle 2">
            <a:extLst>
              <a:ext uri="{FF2B5EF4-FFF2-40B4-BE49-F238E27FC236}">
                <a16:creationId xmlns:a16="http://schemas.microsoft.com/office/drawing/2014/main" id="{6766F77C-0A03-6157-6347-29375571ED3E}"/>
              </a:ext>
            </a:extLst>
          </p:cNvPr>
          <p:cNvSpPr>
            <a:spLocks noGrp="1"/>
          </p:cNvSpPr>
          <p:nvPr>
            <p:ph type="subTitle" idx="1"/>
          </p:nvPr>
        </p:nvSpPr>
        <p:spPr>
          <a:xfrm>
            <a:off x="737486" y="2683595"/>
            <a:ext cx="4602152" cy="3596880"/>
          </a:xfrm>
        </p:spPr>
        <p:txBody>
          <a:bodyPr vert="horz" lIns="91440" tIns="45720" rIns="91440" bIns="45720" rtlCol="0">
            <a:normAutofit/>
          </a:bodyPr>
          <a:lstStyle/>
          <a:p>
            <a:pPr algn="l">
              <a:spcAft>
                <a:spcPts val="600"/>
              </a:spcAft>
            </a:pPr>
            <a:r>
              <a:rPr lang="en-US" sz="2000" dirty="0">
                <a:solidFill>
                  <a:schemeClr val="tx1"/>
                </a:solidFill>
                <a:latin typeface="Arial" panose="020B0604020202020204" pitchFamily="34" charset="0"/>
                <a:cs typeface="Arial" panose="020B0604020202020204" pitchFamily="34" charset="0"/>
              </a:rPr>
              <a:t>Group Members</a:t>
            </a:r>
            <a:r>
              <a:rPr lang="en-US" dirty="0">
                <a:solidFill>
                  <a:schemeClr val="tx1"/>
                </a:solidFill>
              </a:rPr>
              <a:t>: </a:t>
            </a:r>
          </a:p>
          <a:p>
            <a:pPr algn="l">
              <a:spcAft>
                <a:spcPts val="600"/>
              </a:spcAft>
            </a:pPr>
            <a:r>
              <a:rPr lang="en-US" dirty="0">
                <a:solidFill>
                  <a:schemeClr val="tx1"/>
                </a:solidFill>
              </a:rPr>
              <a:t>Atoyebi Temitope</a:t>
            </a:r>
          </a:p>
          <a:p>
            <a:pPr algn="l">
              <a:spcAft>
                <a:spcPts val="600"/>
              </a:spcAft>
            </a:pPr>
            <a:r>
              <a:rPr lang="en-US" dirty="0">
                <a:solidFill>
                  <a:schemeClr val="tx1"/>
                </a:solidFill>
              </a:rPr>
              <a:t>Donya Steadford</a:t>
            </a:r>
          </a:p>
          <a:p>
            <a:pPr algn="l">
              <a:spcAft>
                <a:spcPts val="600"/>
              </a:spcAft>
            </a:pPr>
            <a:r>
              <a:rPr lang="en-US" dirty="0">
                <a:solidFill>
                  <a:schemeClr val="tx1"/>
                </a:solidFill>
              </a:rPr>
              <a:t>Julianah Iwalaiye                      </a:t>
            </a:r>
          </a:p>
          <a:p>
            <a:pPr algn="l">
              <a:spcAft>
                <a:spcPts val="600"/>
              </a:spcAft>
            </a:pPr>
            <a:r>
              <a:rPr lang="en-US" dirty="0">
                <a:solidFill>
                  <a:schemeClr val="tx1"/>
                </a:solidFill>
              </a:rPr>
              <a:t>Maria Jedo Doday</a:t>
            </a:r>
          </a:p>
          <a:p>
            <a:pPr algn="l">
              <a:spcAft>
                <a:spcPts val="600"/>
              </a:spcAft>
            </a:pPr>
            <a:r>
              <a:rPr lang="en-US" dirty="0">
                <a:solidFill>
                  <a:schemeClr val="tx1"/>
                </a:solidFill>
              </a:rPr>
              <a:t>Salliah Abubakar</a:t>
            </a:r>
          </a:p>
          <a:p>
            <a:pPr indent="-182880" algn="l">
              <a:spcAft>
                <a:spcPts val="600"/>
              </a:spcAft>
              <a:buFont typeface="Arial" pitchFamily="34" charset="0"/>
              <a:buChar char="•"/>
            </a:pPr>
            <a:endParaRPr lang="en-US" dirty="0">
              <a:solidFill>
                <a:schemeClr val="tx1"/>
              </a:solidFill>
            </a:endParaRPr>
          </a:p>
          <a:p>
            <a:pPr algn="l">
              <a:spcAft>
                <a:spcPts val="600"/>
              </a:spcAft>
            </a:pPr>
            <a:r>
              <a:rPr lang="en-US" dirty="0">
                <a:solidFill>
                  <a:schemeClr val="tx1"/>
                </a:solidFill>
              </a:rPr>
              <a:t>Module Lecturer: Bianca Sanfilippo</a:t>
            </a:r>
          </a:p>
          <a:p>
            <a:pPr algn="l">
              <a:spcAft>
                <a:spcPts val="600"/>
              </a:spcAft>
            </a:pPr>
            <a:r>
              <a:rPr lang="en-US" dirty="0">
                <a:solidFill>
                  <a:schemeClr val="tx1"/>
                </a:solidFill>
              </a:rPr>
              <a:t>Module code: LCHS4006</a:t>
            </a:r>
          </a:p>
        </p:txBody>
      </p:sp>
      <p:sp>
        <p:nvSpPr>
          <p:cNvPr id="25" name="Rectangle 24">
            <a:extLst>
              <a:ext uri="{FF2B5EF4-FFF2-40B4-BE49-F238E27FC236}">
                <a16:creationId xmlns:a16="http://schemas.microsoft.com/office/drawing/2014/main" id="{3C1F5257-35BE-473F-AD7A-B99A8363B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15771" y="282258"/>
            <a:ext cx="1846073" cy="278088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6A0DAA8-E9CE-456D-A6BF-3F046C566C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3957" y="4194827"/>
            <a:ext cx="2071742" cy="2411247"/>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close-up of a logo&#10;&#10;Description automatically generated with low confidence">
            <a:extLst>
              <a:ext uri="{FF2B5EF4-FFF2-40B4-BE49-F238E27FC236}">
                <a16:creationId xmlns:a16="http://schemas.microsoft.com/office/drawing/2014/main" id="{63FB4BD0-D63D-9A9E-B22F-95DDC3C5BCC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4463" r="20547" b="-1"/>
          <a:stretch/>
        </p:blipFill>
        <p:spPr>
          <a:xfrm>
            <a:off x="8504039" y="3446293"/>
            <a:ext cx="3457806" cy="3159781"/>
          </a:xfrm>
          <a:prstGeom prst="rect">
            <a:avLst/>
          </a:prstGeom>
        </p:spPr>
      </p:pic>
      <p:pic>
        <p:nvPicPr>
          <p:cNvPr id="7" name="Picture 6" descr="A close-up of a logo&#10;&#10;Description automatically generated with low confidence">
            <a:extLst>
              <a:ext uri="{FF2B5EF4-FFF2-40B4-BE49-F238E27FC236}">
                <a16:creationId xmlns:a16="http://schemas.microsoft.com/office/drawing/2014/main" id="{67A7ABFB-7940-9078-2DC7-861BA561664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9738831" y="-57805053"/>
            <a:ext cx="87629365" cy="43985833"/>
          </a:xfrm>
          <a:prstGeom prst="rect">
            <a:avLst/>
          </a:prstGeom>
        </p:spPr>
      </p:pic>
      <p:pic>
        <p:nvPicPr>
          <p:cNvPr id="11" name="Picture 10" descr="Text&#10;&#10;Description automatically generated with low confidence">
            <a:extLst>
              <a:ext uri="{FF2B5EF4-FFF2-40B4-BE49-F238E27FC236}">
                <a16:creationId xmlns:a16="http://schemas.microsoft.com/office/drawing/2014/main" id="{70452521-495E-AA60-1C0D-4F7A178AFC2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271534" y="164980"/>
            <a:ext cx="2972288" cy="3850737"/>
          </a:xfrm>
          <a:prstGeom prst="rect">
            <a:avLst/>
          </a:prstGeom>
        </p:spPr>
      </p:pic>
    </p:spTree>
    <p:extLst>
      <p:ext uri="{BB962C8B-B14F-4D97-AF65-F5344CB8AC3E}">
        <p14:creationId xmlns:p14="http://schemas.microsoft.com/office/powerpoint/2010/main" val="4701954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6" name="Rectangle 18">
            <a:extLst>
              <a:ext uri="{FF2B5EF4-FFF2-40B4-BE49-F238E27FC236}">
                <a16:creationId xmlns:a16="http://schemas.microsoft.com/office/drawing/2014/main" id="{7203729A-66E4-4139-B3DB-CECEF6DA52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0">
            <a:extLst>
              <a:ext uri="{FF2B5EF4-FFF2-40B4-BE49-F238E27FC236}">
                <a16:creationId xmlns:a16="http://schemas.microsoft.com/office/drawing/2014/main" id="{9E9FBC1C-7656-42A5-8739-60E4524D3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28" name="Rectangle 22">
            <a:extLst>
              <a:ext uri="{FF2B5EF4-FFF2-40B4-BE49-F238E27FC236}">
                <a16:creationId xmlns:a16="http://schemas.microsoft.com/office/drawing/2014/main" id="{D8F3950F-38E2-4287-ADED-B4635F2D25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1">
            <a:extLst>
              <a:ext uri="{FF2B5EF4-FFF2-40B4-BE49-F238E27FC236}">
                <a16:creationId xmlns:a16="http://schemas.microsoft.com/office/drawing/2014/main" id="{FE712CF0-62EC-D808-0EB4-372D6856779A}"/>
              </a:ext>
            </a:extLst>
          </p:cNvPr>
          <p:cNvSpPr>
            <a:spLocks noGrp="1"/>
          </p:cNvSpPr>
          <p:nvPr>
            <p:ph type="title"/>
          </p:nvPr>
        </p:nvSpPr>
        <p:spPr>
          <a:xfrm>
            <a:off x="7539554" y="891241"/>
            <a:ext cx="3939084" cy="5075519"/>
          </a:xfrm>
        </p:spPr>
        <p:txBody>
          <a:bodyPr>
            <a:normAutofit/>
          </a:bodyPr>
          <a:lstStyle/>
          <a:p>
            <a:r>
              <a:rPr lang="en-US" sz="4000"/>
              <a:t>Content</a:t>
            </a:r>
          </a:p>
        </p:txBody>
      </p:sp>
      <p:sp>
        <p:nvSpPr>
          <p:cNvPr id="3" name="Content Placeholder 2">
            <a:extLst>
              <a:ext uri="{FF2B5EF4-FFF2-40B4-BE49-F238E27FC236}">
                <a16:creationId xmlns:a16="http://schemas.microsoft.com/office/drawing/2014/main" id="{38E3DCBB-F15F-DB2F-CDEA-956CF898F2E7}"/>
              </a:ext>
            </a:extLst>
          </p:cNvPr>
          <p:cNvSpPr>
            <a:spLocks noGrp="1"/>
          </p:cNvSpPr>
          <p:nvPr>
            <p:ph idx="1"/>
          </p:nvPr>
        </p:nvSpPr>
        <p:spPr>
          <a:xfrm>
            <a:off x="866441" y="891241"/>
            <a:ext cx="6013478" cy="5075519"/>
          </a:xfrm>
        </p:spPr>
        <p:txBody>
          <a:bodyPr anchor="ctr">
            <a:normAutofit/>
          </a:bodyPr>
          <a:lstStyle/>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Introduction to Psychology.</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Human Lifespan and Developmental Stages.</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The Developmental Stages in ages 30 to 60 (Adulthood).</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Erikson’s Stage Theory.</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Eight stages of psychosocial development.</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The Importance of Erikson’s Theory relating to Psychological Lifespan in Health and Social care.</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Critical Evaluation on Erikson’s Theory.</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Conclusion.</a:t>
            </a: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Reference.</a:t>
            </a:r>
          </a:p>
        </p:txBody>
      </p:sp>
      <p:cxnSp>
        <p:nvCxnSpPr>
          <p:cNvPr id="25" name="Straight Connector 24">
            <a:extLst>
              <a:ext uri="{FF2B5EF4-FFF2-40B4-BE49-F238E27FC236}">
                <a16:creationId xmlns:a16="http://schemas.microsoft.com/office/drawing/2014/main" id="{8A5AEE14-4971-4A17-9134-2678A90F29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86486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ADD98D61-0BE8-42A1-965D-A26581BF6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33" name="Rectangle 32">
            <a:extLst>
              <a:ext uri="{FF2B5EF4-FFF2-40B4-BE49-F238E27FC236}">
                <a16:creationId xmlns:a16="http://schemas.microsoft.com/office/drawing/2014/main" id="{94E26516-89B0-481C-BD58-C7203B718B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sp>
      <p:sp>
        <p:nvSpPr>
          <p:cNvPr id="35" name="Rectangle 34">
            <a:extLst>
              <a:ext uri="{FF2B5EF4-FFF2-40B4-BE49-F238E27FC236}">
                <a16:creationId xmlns:a16="http://schemas.microsoft.com/office/drawing/2014/main" id="{D6C29703-E88B-4977-9180-79D4126051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solidFill>
            <a:schemeClr val="bg2"/>
          </a:solidFill>
          <a:ln w="6350" cap="sq" cmpd="sng" algn="ctr">
            <a:noFill/>
            <a:prstDash val="solid"/>
            <a:miter lim="800000"/>
          </a:ln>
          <a:effectLst/>
        </p:spPr>
        <p:txBody>
          <a:bodyPr/>
          <a:lstStyle/>
          <a:p>
            <a:endParaRPr lang="en-US" dirty="0"/>
          </a:p>
        </p:txBody>
      </p:sp>
      <p:sp>
        <p:nvSpPr>
          <p:cNvPr id="2" name="Title 1">
            <a:extLst>
              <a:ext uri="{FF2B5EF4-FFF2-40B4-BE49-F238E27FC236}">
                <a16:creationId xmlns:a16="http://schemas.microsoft.com/office/drawing/2014/main" id="{4B8BB943-7D59-8223-42F7-79E293EF68A7}"/>
              </a:ext>
            </a:extLst>
          </p:cNvPr>
          <p:cNvSpPr>
            <a:spLocks noGrp="1"/>
          </p:cNvSpPr>
          <p:nvPr>
            <p:ph type="ctrTitle"/>
          </p:nvPr>
        </p:nvSpPr>
        <p:spPr>
          <a:xfrm>
            <a:off x="868680" y="642593"/>
            <a:ext cx="6603538" cy="1744183"/>
          </a:xfrm>
        </p:spPr>
        <p:txBody>
          <a:bodyPr vert="horz" lIns="91440" tIns="45720" rIns="91440" bIns="45720" rtlCol="0" anchor="ctr">
            <a:normAutofit/>
          </a:bodyPr>
          <a:lstStyle/>
          <a:p>
            <a:pPr algn="l">
              <a:lnSpc>
                <a:spcPct val="90000"/>
              </a:lnSpc>
            </a:pPr>
            <a:r>
              <a:rPr lang="en-US" sz="3700" cap="none" spc="0">
                <a:effectLst/>
              </a:rPr>
              <a:t>Introduction to Psychology  (presented by Donya)</a:t>
            </a:r>
          </a:p>
        </p:txBody>
      </p:sp>
      <p:sp>
        <p:nvSpPr>
          <p:cNvPr id="3" name="Subtitle 2">
            <a:extLst>
              <a:ext uri="{FF2B5EF4-FFF2-40B4-BE49-F238E27FC236}">
                <a16:creationId xmlns:a16="http://schemas.microsoft.com/office/drawing/2014/main" id="{BC1290F2-3DAA-1F5F-D479-5FE3BAFCFE3E}"/>
              </a:ext>
            </a:extLst>
          </p:cNvPr>
          <p:cNvSpPr>
            <a:spLocks noGrp="1"/>
          </p:cNvSpPr>
          <p:nvPr>
            <p:ph type="subTitle" idx="1"/>
          </p:nvPr>
        </p:nvSpPr>
        <p:spPr>
          <a:xfrm>
            <a:off x="868680" y="2386584"/>
            <a:ext cx="6603538" cy="3648456"/>
          </a:xfrm>
        </p:spPr>
        <p:txBody>
          <a:bodyPr vert="horz" lIns="91440" tIns="45720" rIns="91440" bIns="45720" rtlCol="0">
            <a:normAutofit/>
          </a:bodyPr>
          <a:lstStyle/>
          <a:p>
            <a:pPr marL="171450" indent="-182880" algn="l">
              <a:spcAft>
                <a:spcPts val="600"/>
              </a:spcAft>
              <a:buFont typeface="Arial" pitchFamily="34" charset="0"/>
              <a:buChar char="•"/>
            </a:pPr>
            <a:r>
              <a:rPr lang="en-US">
                <a:solidFill>
                  <a:schemeClr val="tx1"/>
                </a:solidFill>
              </a:rPr>
              <a:t>Psychology is the scientific study of the mind and behavior.</a:t>
            </a:r>
          </a:p>
          <a:p>
            <a:pPr marL="171450" indent="-182880" algn="l">
              <a:spcAft>
                <a:spcPts val="600"/>
              </a:spcAft>
              <a:buFont typeface="Arial" pitchFamily="34" charset="0"/>
              <a:buChar char="•"/>
            </a:pPr>
            <a:r>
              <a:rPr lang="en-US">
                <a:solidFill>
                  <a:schemeClr val="tx1"/>
                </a:solidFill>
              </a:rPr>
              <a:t>The word psychology come from the Greek word ’PSYCH’.</a:t>
            </a:r>
          </a:p>
          <a:p>
            <a:pPr marL="171450" indent="-182880" algn="l">
              <a:spcAft>
                <a:spcPts val="600"/>
              </a:spcAft>
              <a:buFont typeface="Arial" pitchFamily="34" charset="0"/>
              <a:buChar char="•"/>
            </a:pPr>
            <a:r>
              <a:rPr lang="en-US">
                <a:solidFill>
                  <a:schemeClr val="tx1"/>
                </a:solidFill>
              </a:rPr>
              <a:t>Most psychology work in research laboratories, hospital and other fields sector where they study the behavior  of human and animals.</a:t>
            </a:r>
          </a:p>
          <a:p>
            <a:pPr marL="171450" indent="-182880" algn="l">
              <a:spcAft>
                <a:spcPts val="600"/>
              </a:spcAft>
              <a:buFont typeface="Arial" pitchFamily="34" charset="0"/>
              <a:buChar char="•"/>
            </a:pPr>
            <a:r>
              <a:rPr lang="en-US">
                <a:solidFill>
                  <a:schemeClr val="tx1"/>
                </a:solidFill>
              </a:rPr>
              <a:t>Psychology is a popular major for students or popular topic in public media and television shows such as Dr Phill who talks about psychologists.</a:t>
            </a:r>
          </a:p>
          <a:p>
            <a:pPr marL="171450" indent="-182880" algn="l">
              <a:spcAft>
                <a:spcPts val="600"/>
              </a:spcAft>
              <a:buFont typeface="Arial" pitchFamily="34" charset="0"/>
              <a:buChar char="•"/>
            </a:pPr>
            <a:r>
              <a:rPr lang="en-US">
                <a:solidFill>
                  <a:schemeClr val="tx1"/>
                </a:solidFill>
              </a:rPr>
              <a:t>Psychologist also works in school and business, and they use variety of methods.</a:t>
            </a:r>
          </a:p>
          <a:p>
            <a:pPr marL="171450" indent="-182880" algn="l">
              <a:spcAft>
                <a:spcPts val="600"/>
              </a:spcAft>
              <a:buFont typeface="Arial" pitchFamily="34" charset="0"/>
              <a:buChar char="•"/>
            </a:pPr>
            <a:endParaRPr lang="en-US">
              <a:solidFill>
                <a:schemeClr val="tx1"/>
              </a:solidFill>
            </a:endParaRPr>
          </a:p>
          <a:p>
            <a:pPr marL="171450" indent="-182880" algn="l">
              <a:spcAft>
                <a:spcPts val="600"/>
              </a:spcAft>
              <a:buFont typeface="Arial" pitchFamily="34" charset="0"/>
              <a:buChar char="•"/>
            </a:pPr>
            <a:endParaRPr lang="en-US">
              <a:solidFill>
                <a:schemeClr val="tx1"/>
              </a:solidFill>
            </a:endParaRPr>
          </a:p>
        </p:txBody>
      </p:sp>
      <p:pic>
        <p:nvPicPr>
          <p:cNvPr id="6" name="Picture 5" descr="A picture containing text, sky, outdoor, sign&#10;&#10;Description automatically generated">
            <a:extLst>
              <a:ext uri="{FF2B5EF4-FFF2-40B4-BE49-F238E27FC236}">
                <a16:creationId xmlns:a16="http://schemas.microsoft.com/office/drawing/2014/main" id="{09A042D5-695B-BF27-A115-062545EC44C1}"/>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6600" r="8112" b="4"/>
          <a:stretch/>
        </p:blipFill>
        <p:spPr>
          <a:xfrm>
            <a:off x="7903029" y="374903"/>
            <a:ext cx="3917113" cy="3054097"/>
          </a:xfrm>
          <a:prstGeom prst="rect">
            <a:avLst/>
          </a:prstGeom>
        </p:spPr>
      </p:pic>
      <p:pic>
        <p:nvPicPr>
          <p:cNvPr id="10" name="Picture 9" descr="A picture containing text&#10;&#10;Description automatically generated">
            <a:extLst>
              <a:ext uri="{FF2B5EF4-FFF2-40B4-BE49-F238E27FC236}">
                <a16:creationId xmlns:a16="http://schemas.microsoft.com/office/drawing/2014/main" id="{85393AF6-0D48-DF02-FF68-B79B3379852E}"/>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r="2" b="2542"/>
          <a:stretch/>
        </p:blipFill>
        <p:spPr>
          <a:xfrm>
            <a:off x="7903028" y="3429002"/>
            <a:ext cx="3917115" cy="3054093"/>
          </a:xfrm>
          <a:prstGeom prst="rect">
            <a:avLst/>
          </a:prstGeom>
        </p:spPr>
      </p:pic>
    </p:spTree>
    <p:extLst>
      <p:ext uri="{BB962C8B-B14F-4D97-AF65-F5344CB8AC3E}">
        <p14:creationId xmlns:p14="http://schemas.microsoft.com/office/powerpoint/2010/main" val="27426099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4726D3E-0AA9-4CC2-AEA8-0FF2D01E0D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526142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978DEDB-320D-471E-BE0E-B8B44C93BA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59558" y="237744"/>
            <a:ext cx="6697746"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a:extLst>
              <a:ext uri="{FF2B5EF4-FFF2-40B4-BE49-F238E27FC236}">
                <a16:creationId xmlns:a16="http://schemas.microsoft.com/office/drawing/2014/main" id="{4BEA8DCF-D41E-4E5A-A383-6F01C7639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94036" y="374904"/>
            <a:ext cx="6426108" cy="6108192"/>
          </a:xfrm>
          <a:prstGeom prst="rect">
            <a:avLst/>
          </a:prstGeom>
          <a:solidFill>
            <a:schemeClr val="bg2"/>
          </a:solidFill>
          <a:ln w="6350" cap="sq" cmpd="sng" algn="ctr">
            <a:noFill/>
            <a:prstDash val="solid"/>
            <a:miter lim="800000"/>
          </a:ln>
          <a:effectLst/>
        </p:spPr>
      </p:sp>
      <p:sp>
        <p:nvSpPr>
          <p:cNvPr id="2" name="Title 1">
            <a:extLst>
              <a:ext uri="{FF2B5EF4-FFF2-40B4-BE49-F238E27FC236}">
                <a16:creationId xmlns:a16="http://schemas.microsoft.com/office/drawing/2014/main" id="{E12F01CD-4A8D-2D6D-08BB-EFD4372B4E4F}"/>
              </a:ext>
            </a:extLst>
          </p:cNvPr>
          <p:cNvSpPr>
            <a:spLocks noGrp="1"/>
          </p:cNvSpPr>
          <p:nvPr>
            <p:ph type="title"/>
          </p:nvPr>
        </p:nvSpPr>
        <p:spPr>
          <a:xfrm>
            <a:off x="5867874" y="892120"/>
            <a:ext cx="5447250" cy="1645920"/>
          </a:xfrm>
        </p:spPr>
        <p:txBody>
          <a:bodyPr>
            <a:normAutofit/>
          </a:bodyPr>
          <a:lstStyle/>
          <a:p>
            <a:r>
              <a:rPr lang="en-US" sz="3700"/>
              <a:t>Human Lifespan and Developmental Stages (Presented by Maria)</a:t>
            </a:r>
          </a:p>
        </p:txBody>
      </p:sp>
      <p:sp>
        <p:nvSpPr>
          <p:cNvPr id="18" name="Rectangle 17">
            <a:extLst>
              <a:ext uri="{FF2B5EF4-FFF2-40B4-BE49-F238E27FC236}">
                <a16:creationId xmlns:a16="http://schemas.microsoft.com/office/drawing/2014/main" id="{1953C608-B8CB-4691-9D43-56623BD10F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8" y="643464"/>
            <a:ext cx="3969458" cy="5571072"/>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20" name="Rectangle 19">
            <a:extLst>
              <a:ext uri="{FF2B5EF4-FFF2-40B4-BE49-F238E27FC236}">
                <a16:creationId xmlns:a16="http://schemas.microsoft.com/office/drawing/2014/main" id="{E7F23CB4-776A-474D-8586-91E1865CC8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883" y="805445"/>
            <a:ext cx="3616369" cy="5244498"/>
          </a:xfrm>
          <a:prstGeom prst="rect">
            <a:avLst/>
          </a:prstGeom>
          <a:solidFill>
            <a:schemeClr val="tx1"/>
          </a:solidFill>
          <a:ln w="6350" cap="sq" cmpd="sng" algn="ctr">
            <a:solidFill>
              <a:schemeClr val="tx1">
                <a:lumMod val="75000"/>
                <a:lumOff val="25000"/>
              </a:schemeClr>
            </a:solidFill>
            <a:prstDash val="solid"/>
            <a:miter lim="800000"/>
          </a:ln>
          <a:effectLst/>
        </p:spPr>
      </p:sp>
      <p:pic>
        <p:nvPicPr>
          <p:cNvPr id="7" name="Picture 6" descr="A picture containing text&#10;&#10;Description automatically generated">
            <a:extLst>
              <a:ext uri="{FF2B5EF4-FFF2-40B4-BE49-F238E27FC236}">
                <a16:creationId xmlns:a16="http://schemas.microsoft.com/office/drawing/2014/main" id="{58CE41DD-0D5F-4A33-05AF-3B3D5380E4A0}"/>
              </a:ext>
            </a:extLst>
          </p:cNvPr>
          <p:cNvPicPr>
            <a:picLocks noChangeAspect="1"/>
          </p:cNvPicPr>
          <p:nvPr/>
        </p:nvPicPr>
        <p:blipFill>
          <a:blip r:embed="rId3"/>
          <a:stretch>
            <a:fillRect/>
          </a:stretch>
        </p:blipFill>
        <p:spPr>
          <a:xfrm>
            <a:off x="1124673" y="1418565"/>
            <a:ext cx="3000193" cy="1928695"/>
          </a:xfrm>
          <a:prstGeom prst="rect">
            <a:avLst/>
          </a:prstGeom>
        </p:spPr>
      </p:pic>
      <p:pic>
        <p:nvPicPr>
          <p:cNvPr id="5" name="Picture 4" descr="A picture containing silhouette&#10;&#10;Description automatically generated">
            <a:extLst>
              <a:ext uri="{FF2B5EF4-FFF2-40B4-BE49-F238E27FC236}">
                <a16:creationId xmlns:a16="http://schemas.microsoft.com/office/drawing/2014/main" id="{099E73D6-BE7E-FD1D-8559-834838055FEB}"/>
              </a:ext>
            </a:extLst>
          </p:cNvPr>
          <p:cNvPicPr>
            <a:picLocks noChangeAspect="1"/>
          </p:cNvPicPr>
          <p:nvPr/>
        </p:nvPicPr>
        <p:blipFill>
          <a:blip r:embed="rId4"/>
          <a:stretch>
            <a:fillRect/>
          </a:stretch>
        </p:blipFill>
        <p:spPr>
          <a:xfrm>
            <a:off x="1124673" y="3508127"/>
            <a:ext cx="3000193" cy="1680108"/>
          </a:xfrm>
          <a:prstGeom prst="rect">
            <a:avLst/>
          </a:prstGeom>
        </p:spPr>
      </p:pic>
      <p:sp>
        <p:nvSpPr>
          <p:cNvPr id="3" name="Content Placeholder 2">
            <a:extLst>
              <a:ext uri="{FF2B5EF4-FFF2-40B4-BE49-F238E27FC236}">
                <a16:creationId xmlns:a16="http://schemas.microsoft.com/office/drawing/2014/main" id="{42681667-AD80-8374-9966-B8830C3B4AAD}"/>
              </a:ext>
            </a:extLst>
          </p:cNvPr>
          <p:cNvSpPr>
            <a:spLocks noGrp="1"/>
          </p:cNvSpPr>
          <p:nvPr>
            <p:ph idx="1"/>
          </p:nvPr>
        </p:nvSpPr>
        <p:spPr>
          <a:xfrm>
            <a:off x="5867873" y="2679192"/>
            <a:ext cx="5447251" cy="3291840"/>
          </a:xfrm>
        </p:spPr>
        <p:txBody>
          <a:bodyPr>
            <a:normAutofit/>
          </a:bodyPr>
          <a:lstStyle/>
          <a:p>
            <a:pPr>
              <a:lnSpc>
                <a:spcPct val="90000"/>
              </a:lnSpc>
            </a:pPr>
            <a:r>
              <a:rPr lang="en-GB" b="1" i="0" u="none" strike="noStrike">
                <a:effectLst/>
                <a:latin typeface="arial" panose="020B0604020202020204" pitchFamily="34" charset="0"/>
              </a:rPr>
              <a:t>Pregnancy.</a:t>
            </a:r>
          </a:p>
          <a:p>
            <a:pPr>
              <a:lnSpc>
                <a:spcPct val="90000"/>
              </a:lnSpc>
            </a:pPr>
            <a:r>
              <a:rPr lang="en-GB" b="1">
                <a:latin typeface="arial" panose="020B0604020202020204" pitchFamily="34" charset="0"/>
              </a:rPr>
              <a:t>I</a:t>
            </a:r>
            <a:r>
              <a:rPr lang="en-GB" b="1" i="0" u="none" strike="noStrike">
                <a:effectLst/>
                <a:latin typeface="arial" panose="020B0604020202020204" pitchFamily="34" charset="0"/>
              </a:rPr>
              <a:t>nfancy.</a:t>
            </a:r>
          </a:p>
          <a:p>
            <a:pPr>
              <a:lnSpc>
                <a:spcPct val="90000"/>
              </a:lnSpc>
            </a:pPr>
            <a:r>
              <a:rPr lang="en-GB" b="1">
                <a:latin typeface="arial" panose="020B0604020202020204" pitchFamily="34" charset="0"/>
              </a:rPr>
              <a:t>T</a:t>
            </a:r>
            <a:r>
              <a:rPr lang="en-GB" b="1" i="0" u="none" strike="noStrike">
                <a:effectLst/>
                <a:latin typeface="arial" panose="020B0604020202020204" pitchFamily="34" charset="0"/>
              </a:rPr>
              <a:t>oddler years.</a:t>
            </a:r>
          </a:p>
          <a:p>
            <a:pPr>
              <a:lnSpc>
                <a:spcPct val="90000"/>
              </a:lnSpc>
            </a:pPr>
            <a:r>
              <a:rPr lang="en-GB" b="1">
                <a:latin typeface="arial" panose="020B0604020202020204" pitchFamily="34" charset="0"/>
              </a:rPr>
              <a:t>C</a:t>
            </a:r>
            <a:r>
              <a:rPr lang="en-GB" b="1" i="0" u="none" strike="noStrike">
                <a:effectLst/>
                <a:latin typeface="arial" panose="020B0604020202020204" pitchFamily="34" charset="0"/>
              </a:rPr>
              <a:t>hildhood.</a:t>
            </a:r>
          </a:p>
          <a:p>
            <a:pPr>
              <a:lnSpc>
                <a:spcPct val="90000"/>
              </a:lnSpc>
            </a:pPr>
            <a:r>
              <a:rPr lang="en-GB" b="1">
                <a:latin typeface="arial" panose="020B0604020202020204" pitchFamily="34" charset="0"/>
              </a:rPr>
              <a:t>P</a:t>
            </a:r>
            <a:r>
              <a:rPr lang="en-GB" b="1" i="0" u="none" strike="noStrike">
                <a:effectLst/>
                <a:latin typeface="arial" panose="020B0604020202020204" pitchFamily="34" charset="0"/>
              </a:rPr>
              <a:t>uberty. </a:t>
            </a:r>
          </a:p>
          <a:p>
            <a:pPr>
              <a:lnSpc>
                <a:spcPct val="90000"/>
              </a:lnSpc>
            </a:pPr>
            <a:r>
              <a:rPr lang="en-GB" b="1">
                <a:latin typeface="arial" panose="020B0604020202020204" pitchFamily="34" charset="0"/>
              </a:rPr>
              <a:t>A</a:t>
            </a:r>
            <a:r>
              <a:rPr lang="en-GB" b="1" i="0" u="none" strike="noStrike">
                <a:effectLst/>
                <a:latin typeface="arial" panose="020B0604020202020204" pitchFamily="34" charset="0"/>
              </a:rPr>
              <a:t>dolescence.</a:t>
            </a:r>
          </a:p>
          <a:p>
            <a:pPr>
              <a:lnSpc>
                <a:spcPct val="90000"/>
              </a:lnSpc>
            </a:pPr>
            <a:r>
              <a:rPr lang="en-GB" b="1">
                <a:latin typeface="arial" panose="020B0604020202020204" pitchFamily="34" charset="0"/>
              </a:rPr>
              <a:t>A</a:t>
            </a:r>
            <a:r>
              <a:rPr lang="en-GB" b="1" i="0" u="none" strike="noStrike">
                <a:effectLst/>
                <a:latin typeface="arial" panose="020B0604020202020204" pitchFamily="34" charset="0"/>
              </a:rPr>
              <a:t>dulthood.</a:t>
            </a:r>
          </a:p>
          <a:p>
            <a:pPr>
              <a:lnSpc>
                <a:spcPct val="90000"/>
              </a:lnSpc>
            </a:pPr>
            <a:r>
              <a:rPr lang="en-GB" b="1">
                <a:latin typeface="arial" panose="020B0604020202020204" pitchFamily="34" charset="0"/>
              </a:rPr>
              <a:t>M</a:t>
            </a:r>
            <a:r>
              <a:rPr lang="en-GB" b="1" i="0" u="none" strike="noStrike">
                <a:effectLst/>
                <a:latin typeface="arial" panose="020B0604020202020204" pitchFamily="34" charset="0"/>
              </a:rPr>
              <a:t>iddle age.</a:t>
            </a:r>
          </a:p>
          <a:p>
            <a:pPr>
              <a:lnSpc>
                <a:spcPct val="90000"/>
              </a:lnSpc>
            </a:pPr>
            <a:r>
              <a:rPr lang="en-GB" b="1">
                <a:latin typeface="arial" panose="020B0604020202020204" pitchFamily="34" charset="0"/>
              </a:rPr>
              <a:t>S</a:t>
            </a:r>
            <a:r>
              <a:rPr lang="en-GB" b="1" i="0" u="none" strike="noStrike">
                <a:effectLst/>
                <a:latin typeface="arial" panose="020B0604020202020204" pitchFamily="34" charset="0"/>
              </a:rPr>
              <a:t>enior years</a:t>
            </a:r>
            <a:r>
              <a:rPr lang="en-GB" b="0" i="0" u="none" strike="noStrike">
                <a:effectLst/>
                <a:latin typeface="arial" panose="020B0604020202020204" pitchFamily="34" charset="0"/>
              </a:rPr>
              <a:t>. </a:t>
            </a:r>
            <a:endParaRPr lang="en-US"/>
          </a:p>
        </p:txBody>
      </p:sp>
    </p:spTree>
    <p:extLst>
      <p:ext uri="{BB962C8B-B14F-4D97-AF65-F5344CB8AC3E}">
        <p14:creationId xmlns:p14="http://schemas.microsoft.com/office/powerpoint/2010/main" val="2213069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E90402B-F829-48C3-8037-7738137F2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E35CCD1-2093-4AC0-AABD-494F51FE88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solidFill>
          <a:ln w="6350" cap="flat" cmpd="sng" algn="ctr">
            <a:solidFill>
              <a:schemeClr val="tx1">
                <a:lumMod val="75000"/>
              </a:schemeClr>
            </a:solidFill>
            <a:prstDash val="solid"/>
          </a:ln>
          <a:effectLst>
            <a:softEdge rad="0"/>
          </a:effectLst>
        </p:spPr>
      </p:sp>
      <p:sp>
        <p:nvSpPr>
          <p:cNvPr id="16" name="Rectangle 15">
            <a:extLst>
              <a:ext uri="{FF2B5EF4-FFF2-40B4-BE49-F238E27FC236}">
                <a16:creationId xmlns:a16="http://schemas.microsoft.com/office/drawing/2014/main" id="{EB32BAC1-5F58-428B-A1B8-B0BBB38A6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78373" cy="6108192"/>
          </a:xfrm>
          <a:prstGeom prst="rect">
            <a:avLst/>
          </a:prstGeom>
          <a:solidFill>
            <a:schemeClr val="tx2"/>
          </a:solidFill>
          <a:ln w="6350" cap="sq" cmpd="sng" algn="ctr">
            <a:noFill/>
            <a:prstDash val="solid"/>
            <a:miter lim="800000"/>
          </a:ln>
          <a:effectLst/>
        </p:spPr>
      </p:sp>
      <p:sp>
        <p:nvSpPr>
          <p:cNvPr id="2" name="Title 1">
            <a:extLst>
              <a:ext uri="{FF2B5EF4-FFF2-40B4-BE49-F238E27FC236}">
                <a16:creationId xmlns:a16="http://schemas.microsoft.com/office/drawing/2014/main" id="{08C7186A-7DDD-1869-B93D-32A7415E926C}"/>
              </a:ext>
            </a:extLst>
          </p:cNvPr>
          <p:cNvSpPr>
            <a:spLocks noGrp="1"/>
          </p:cNvSpPr>
          <p:nvPr>
            <p:ph type="title"/>
          </p:nvPr>
        </p:nvSpPr>
        <p:spPr>
          <a:xfrm>
            <a:off x="573409" y="674915"/>
            <a:ext cx="3765200" cy="5479056"/>
          </a:xfrm>
        </p:spPr>
        <p:txBody>
          <a:bodyPr>
            <a:normAutofit/>
          </a:bodyPr>
          <a:lstStyle/>
          <a:p>
            <a:pPr algn="ctr"/>
            <a:r>
              <a:rPr lang="en-US" sz="3700" dirty="0">
                <a:solidFill>
                  <a:schemeClr val="bg1"/>
                </a:solidFill>
              </a:rPr>
              <a:t>The Developmental Stages in ages 30 to 60 (Adulthood)</a:t>
            </a:r>
            <a:br>
              <a:rPr lang="en-US" sz="3700" dirty="0">
                <a:solidFill>
                  <a:schemeClr val="bg1"/>
                </a:solidFill>
              </a:rPr>
            </a:br>
            <a:r>
              <a:rPr lang="en-US" sz="3700" dirty="0">
                <a:solidFill>
                  <a:schemeClr val="bg1"/>
                </a:solidFill>
              </a:rPr>
              <a:t>(presented by Julianah)</a:t>
            </a:r>
          </a:p>
        </p:txBody>
      </p:sp>
      <p:graphicFrame>
        <p:nvGraphicFramePr>
          <p:cNvPr id="7" name="Content Placeholder 2">
            <a:extLst>
              <a:ext uri="{FF2B5EF4-FFF2-40B4-BE49-F238E27FC236}">
                <a16:creationId xmlns:a16="http://schemas.microsoft.com/office/drawing/2014/main" id="{AEF02805-7D16-30D2-A326-F595A918F8EC}"/>
              </a:ext>
            </a:extLst>
          </p:cNvPr>
          <p:cNvGraphicFramePr>
            <a:graphicFrameLocks noGrp="1"/>
          </p:cNvGraphicFramePr>
          <p:nvPr>
            <p:ph idx="1"/>
            <p:extLst>
              <p:ext uri="{D42A27DB-BD31-4B8C-83A1-F6EECF244321}">
                <p14:modId xmlns:p14="http://schemas.microsoft.com/office/powerpoint/2010/main" val="1484561108"/>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4955836"/>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026C0509-8068-4BED-B344-2468DFDB8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526142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68990D3-F7C5-49C4-9ECF-2583C1739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126" y="643464"/>
            <a:ext cx="3969458" cy="5571072"/>
          </a:xfrm>
          <a:prstGeom prst="rect">
            <a:avLst/>
          </a:prstGeom>
          <a:solidFill>
            <a:schemeClr val="tx1"/>
          </a:solidFill>
          <a:ln w="6350" cap="flat" cmpd="sng" algn="ctr">
            <a:noFill/>
            <a:prstDash val="solid"/>
          </a:ln>
          <a:effectLst>
            <a:outerShdw blurRad="50800" algn="ctr" rotWithShape="0">
              <a:prstClr val="black">
                <a:alpha val="66000"/>
              </a:prstClr>
            </a:outerShdw>
            <a:softEdge rad="0"/>
          </a:effectLst>
        </p:spPr>
      </p:sp>
      <p:pic>
        <p:nvPicPr>
          <p:cNvPr id="5" name="Picture 4">
            <a:extLst>
              <a:ext uri="{FF2B5EF4-FFF2-40B4-BE49-F238E27FC236}">
                <a16:creationId xmlns:a16="http://schemas.microsoft.com/office/drawing/2014/main" id="{81ACE188-5EF9-2605-E20A-04675BE8847F}"/>
              </a:ext>
            </a:extLst>
          </p:cNvPr>
          <p:cNvPicPr>
            <a:picLocks noChangeAspect="1"/>
          </p:cNvPicPr>
          <p:nvPr/>
        </p:nvPicPr>
        <p:blipFill rotWithShape="1">
          <a:blip r:embed="rId3"/>
          <a:srcRect l="22729" r="11346" b="2"/>
          <a:stretch/>
        </p:blipFill>
        <p:spPr>
          <a:xfrm>
            <a:off x="820198" y="809244"/>
            <a:ext cx="3639312" cy="2539322"/>
          </a:xfrm>
          <a:prstGeom prst="rect">
            <a:avLst/>
          </a:prstGeom>
        </p:spPr>
      </p:pic>
      <p:pic>
        <p:nvPicPr>
          <p:cNvPr id="9" name="Picture 8">
            <a:extLst>
              <a:ext uri="{FF2B5EF4-FFF2-40B4-BE49-F238E27FC236}">
                <a16:creationId xmlns:a16="http://schemas.microsoft.com/office/drawing/2014/main" id="{F3F893B2-AD0B-84A3-B2F4-2AD460367C30}"/>
              </a:ext>
            </a:extLst>
          </p:cNvPr>
          <p:cNvPicPr>
            <a:picLocks noChangeAspect="1"/>
          </p:cNvPicPr>
          <p:nvPr/>
        </p:nvPicPr>
        <p:blipFill rotWithShape="1">
          <a:blip r:embed="rId4"/>
          <a:srcRect t="37120" b="10549"/>
          <a:stretch/>
        </p:blipFill>
        <p:spPr>
          <a:xfrm>
            <a:off x="820198" y="3509431"/>
            <a:ext cx="3639312" cy="2539323"/>
          </a:xfrm>
          <a:prstGeom prst="rect">
            <a:avLst/>
          </a:prstGeom>
        </p:spPr>
      </p:pic>
      <p:sp>
        <p:nvSpPr>
          <p:cNvPr id="23" name="Rectangle 22">
            <a:extLst>
              <a:ext uri="{FF2B5EF4-FFF2-40B4-BE49-F238E27FC236}">
                <a16:creationId xmlns:a16="http://schemas.microsoft.com/office/drawing/2014/main" id="{CAEA4965-81C7-47A5-995B-578B0D2E6D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59558" y="239485"/>
            <a:ext cx="6703842" cy="6380389"/>
          </a:xfrm>
          <a:prstGeom prst="rect">
            <a:avLst/>
          </a:prstGeom>
          <a:solidFill>
            <a:schemeClr val="tx1"/>
          </a:solidFill>
          <a:ln w="6350" cap="flat" cmpd="sng" algn="ctr">
            <a:solidFill>
              <a:schemeClr val="tx1">
                <a:lumMod val="75000"/>
              </a:schemeClr>
            </a:solidFill>
            <a:prstDash val="solid"/>
          </a:ln>
          <a:effectLst>
            <a:softEdge rad="0"/>
          </a:effectLst>
        </p:spPr>
        <p:txBody>
          <a:bodyPr rtlCol="0" anchor="ctr"/>
          <a:lstStyle/>
          <a:p>
            <a:pPr algn="ctr"/>
            <a:endParaRPr lang="en-US">
              <a:solidFill>
                <a:schemeClr val="tx1"/>
              </a:solidFill>
            </a:endParaRPr>
          </a:p>
        </p:txBody>
      </p:sp>
      <p:sp>
        <p:nvSpPr>
          <p:cNvPr id="25" name="Rectangle 24">
            <a:extLst>
              <a:ext uri="{FF2B5EF4-FFF2-40B4-BE49-F238E27FC236}">
                <a16:creationId xmlns:a16="http://schemas.microsoft.com/office/drawing/2014/main" id="{D8910CA9-AB26-4474-A34E-485FD3882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96982" y="375583"/>
            <a:ext cx="6428994" cy="6108192"/>
          </a:xfrm>
          <a:prstGeom prst="rect">
            <a:avLst/>
          </a:prstGeom>
          <a:solidFill>
            <a:schemeClr val="bg2"/>
          </a:solidFill>
          <a:ln w="6350" cap="sq" cmpd="sng" algn="ctr">
            <a:noFill/>
            <a:prstDash val="solid"/>
            <a:miter lim="800000"/>
          </a:ln>
          <a:effectLst/>
        </p:spPr>
      </p:sp>
      <p:sp>
        <p:nvSpPr>
          <p:cNvPr id="2" name="Title 1">
            <a:extLst>
              <a:ext uri="{FF2B5EF4-FFF2-40B4-BE49-F238E27FC236}">
                <a16:creationId xmlns:a16="http://schemas.microsoft.com/office/drawing/2014/main" id="{C2EEEC74-1FEA-A3A5-96A7-79C490A8CDA2}"/>
              </a:ext>
            </a:extLst>
          </p:cNvPr>
          <p:cNvSpPr>
            <a:spLocks noGrp="1"/>
          </p:cNvSpPr>
          <p:nvPr>
            <p:ph type="title"/>
          </p:nvPr>
        </p:nvSpPr>
        <p:spPr>
          <a:xfrm>
            <a:off x="5867873" y="892120"/>
            <a:ext cx="5696259" cy="1645920"/>
          </a:xfrm>
        </p:spPr>
        <p:txBody>
          <a:bodyPr>
            <a:normAutofit/>
          </a:bodyPr>
          <a:lstStyle/>
          <a:p>
            <a:r>
              <a:rPr lang="en-US" sz="4100" dirty="0"/>
              <a:t>Erikson’s Stage Theory</a:t>
            </a:r>
            <a:br>
              <a:rPr lang="en-US" sz="4100" dirty="0"/>
            </a:br>
            <a:r>
              <a:rPr lang="en-US" sz="4100" dirty="0"/>
              <a:t>(presented by </a:t>
            </a:r>
            <a:r>
              <a:rPr lang="en-US" sz="4100" dirty="0" err="1"/>
              <a:t>Salliha</a:t>
            </a:r>
            <a:r>
              <a:rPr lang="en-US" sz="4100" dirty="0"/>
              <a:t>)</a:t>
            </a:r>
          </a:p>
        </p:txBody>
      </p:sp>
      <p:sp>
        <p:nvSpPr>
          <p:cNvPr id="3" name="Content Placeholder 2">
            <a:extLst>
              <a:ext uri="{FF2B5EF4-FFF2-40B4-BE49-F238E27FC236}">
                <a16:creationId xmlns:a16="http://schemas.microsoft.com/office/drawing/2014/main" id="{68164C71-E36B-EDFE-C38E-EA85B407020D}"/>
              </a:ext>
            </a:extLst>
          </p:cNvPr>
          <p:cNvSpPr>
            <a:spLocks noGrp="1"/>
          </p:cNvSpPr>
          <p:nvPr>
            <p:ph idx="1"/>
          </p:nvPr>
        </p:nvSpPr>
        <p:spPr>
          <a:xfrm>
            <a:off x="5867873" y="2679192"/>
            <a:ext cx="5696259" cy="3291840"/>
          </a:xfrm>
        </p:spPr>
        <p:txBody>
          <a:bodyPr>
            <a:normAutofit/>
          </a:bodyPr>
          <a:lstStyle/>
          <a:p>
            <a:pPr marL="285750" indent="-285750">
              <a:lnSpc>
                <a:spcPct val="90000"/>
              </a:lnSpc>
              <a:buFont typeface="Arial" panose="020B0604020202020204" pitchFamily="34" charset="0"/>
              <a:buChar char="•"/>
            </a:pPr>
            <a:r>
              <a:rPr lang="en-US" sz="1500">
                <a:latin typeface="Arial" panose="020B0604020202020204" pitchFamily="34" charset="0"/>
                <a:cs typeface="Arial" panose="020B0604020202020204" pitchFamily="34" charset="0"/>
              </a:rPr>
              <a:t>The Erikson Stage Theory was invited by Erik in 1950 he first published his eights stage theory of human development in his 1950 book childhood and society, he made this theory because he believed that humans personalities continued to develop past the age of five years old and he believed that the development of personality depended directly on the resolution of external crises like trust, autonomy, intimacy, individuality, integrity and identity.</a:t>
            </a:r>
          </a:p>
          <a:p>
            <a:pPr marL="285750" indent="-285750">
              <a:lnSpc>
                <a:spcPct val="90000"/>
              </a:lnSpc>
              <a:buFont typeface="Arial" panose="020B0604020202020204" pitchFamily="34" charset="0"/>
              <a:buChar char="•"/>
            </a:pPr>
            <a:r>
              <a:rPr lang="en-US" sz="1500">
                <a:latin typeface="Arial" panose="020B0604020202020204" pitchFamily="34" charset="0"/>
                <a:cs typeface="Arial" panose="020B0604020202020204" pitchFamily="34" charset="0"/>
              </a:rPr>
              <a:t>Erikson psychosocial theory is a very powerful way for building self awareness and for improving oneself as it helps to understand a persons learning according to his or her personal differences.</a:t>
            </a:r>
          </a:p>
          <a:p>
            <a:pPr marL="285750" indent="-285750">
              <a:lnSpc>
                <a:spcPct val="90000"/>
              </a:lnSpc>
              <a:buFont typeface="Arial" panose="020B0604020202020204" pitchFamily="34" charset="0"/>
              <a:buChar char="•"/>
            </a:pPr>
            <a:r>
              <a:rPr lang="en-US" sz="1500">
                <a:latin typeface="Arial" panose="020B0604020202020204" pitchFamily="34" charset="0"/>
                <a:cs typeface="Arial" panose="020B0604020202020204" pitchFamily="34" charset="0"/>
              </a:rPr>
              <a:t>The ability of Erikson’s theory is to influence relationships have on individual and society.</a:t>
            </a:r>
          </a:p>
          <a:p>
            <a:pPr marL="285750" indent="-285750">
              <a:lnSpc>
                <a:spcPct val="90000"/>
              </a:lnSpc>
              <a:buFont typeface="Arial" panose="020B0604020202020204" pitchFamily="34" charset="0"/>
              <a:buChar char="•"/>
            </a:pPr>
            <a:endParaRPr lang="en-US" sz="15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73842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8" name="Rectangle 18">
            <a:extLst>
              <a:ext uri="{FF2B5EF4-FFF2-40B4-BE49-F238E27FC236}">
                <a16:creationId xmlns:a16="http://schemas.microsoft.com/office/drawing/2014/main" id="{B77F478D-A773-43B4-80DF-A229B5A0F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blipFill dpi="0" rotWithShape="1">
            <a:blip r:embed="rId3">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49" name="Rectangle 20">
            <a:extLst>
              <a:ext uri="{FF2B5EF4-FFF2-40B4-BE49-F238E27FC236}">
                <a16:creationId xmlns:a16="http://schemas.microsoft.com/office/drawing/2014/main" id="{F34668B3-D82D-4011-810E-1D47D3FC0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50" name="Rectangle 22">
            <a:extLst>
              <a:ext uri="{FF2B5EF4-FFF2-40B4-BE49-F238E27FC236}">
                <a16:creationId xmlns:a16="http://schemas.microsoft.com/office/drawing/2014/main" id="{CF756813-AFA6-4588-BE17-2C5032F07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solidFill>
            <a:schemeClr val="bg2"/>
          </a:solidFill>
          <a:ln w="9525" cap="sq" cmpd="sng" algn="ctr">
            <a:noFill/>
            <a:prstDash val="solid"/>
            <a:miter lim="800000"/>
          </a:ln>
          <a:effectLst/>
        </p:spPr>
      </p:sp>
      <p:sp>
        <p:nvSpPr>
          <p:cNvPr id="51" name="Rectangle 24">
            <a:extLst>
              <a:ext uri="{FF2B5EF4-FFF2-40B4-BE49-F238E27FC236}">
                <a16:creationId xmlns:a16="http://schemas.microsoft.com/office/drawing/2014/main" id="{BE1F3C65-2218-406A-8F6B-425015920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27" name="Group 26">
            <a:extLst>
              <a:ext uri="{FF2B5EF4-FFF2-40B4-BE49-F238E27FC236}">
                <a16:creationId xmlns:a16="http://schemas.microsoft.com/office/drawing/2014/main" id="{FEADC416-2CB9-42D8-B647-6B83826E2B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28" name="Straight Connector 27">
              <a:extLst>
                <a:ext uri="{FF2B5EF4-FFF2-40B4-BE49-F238E27FC236}">
                  <a16:creationId xmlns:a16="http://schemas.microsoft.com/office/drawing/2014/main" id="{E3244EEC-028E-41B0-918C-0041853573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08BE727-A9F7-4F6A-AB25-6100EC5817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05DB03F5-6EDF-4104-A2F1-4C7F5AA1FF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52" name="Rectangle 31">
            <a:extLst>
              <a:ext uri="{FF2B5EF4-FFF2-40B4-BE49-F238E27FC236}">
                <a16:creationId xmlns:a16="http://schemas.microsoft.com/office/drawing/2014/main" id="{5D377F6A-7E62-4A93-AA39-C9CD43ABE8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BBA803-7CD5-DB08-28BE-9B21067F0575}"/>
              </a:ext>
            </a:extLst>
          </p:cNvPr>
          <p:cNvSpPr>
            <a:spLocks noGrp="1"/>
          </p:cNvSpPr>
          <p:nvPr>
            <p:ph type="title"/>
          </p:nvPr>
        </p:nvSpPr>
        <p:spPr>
          <a:xfrm>
            <a:off x="8560024" y="1559768"/>
            <a:ext cx="3238829" cy="3135379"/>
          </a:xfrm>
        </p:spPr>
        <p:txBody>
          <a:bodyPr vert="horz" lIns="91440" tIns="45720" rIns="91440" bIns="45720" rtlCol="0" anchor="ctr">
            <a:normAutofit/>
          </a:bodyPr>
          <a:lstStyle/>
          <a:p>
            <a:pPr algn="ctr">
              <a:lnSpc>
                <a:spcPct val="83000"/>
              </a:lnSpc>
            </a:pPr>
            <a:r>
              <a:rPr lang="en-US" sz="3000" cap="all" spc="-100" dirty="0">
                <a:solidFill>
                  <a:srgbClr val="FFFFFF"/>
                </a:solidFill>
                <a:effectLst>
                  <a:outerShdw blurRad="38100" dist="12700" dir="2700000" algn="tl" rotWithShape="0">
                    <a:prstClr val="black">
                      <a:alpha val="40000"/>
                    </a:prstClr>
                  </a:outerShdw>
                </a:effectLst>
              </a:rPr>
              <a:t>Eight Stages of Pyschosocial Development (presented by </a:t>
            </a:r>
            <a:r>
              <a:rPr lang="en-US" sz="3000" cap="all" spc="-100" dirty="0" err="1">
                <a:solidFill>
                  <a:srgbClr val="FFFFFF"/>
                </a:solidFill>
                <a:effectLst>
                  <a:outerShdw blurRad="38100" dist="12700" dir="2700000" algn="tl" rotWithShape="0">
                    <a:prstClr val="black">
                      <a:alpha val="40000"/>
                    </a:prstClr>
                  </a:outerShdw>
                </a:effectLst>
              </a:rPr>
              <a:t>salliHA</a:t>
            </a:r>
            <a:r>
              <a:rPr lang="en-US" sz="3000" cap="all" spc="-100" dirty="0">
                <a:solidFill>
                  <a:srgbClr val="FFFFFF"/>
                </a:solidFill>
                <a:effectLst>
                  <a:outerShdw blurRad="38100" dist="12700" dir="2700000" algn="tl" rotWithShape="0">
                    <a:prstClr val="black">
                      <a:alpha val="40000"/>
                    </a:prstClr>
                  </a:outerShdw>
                </a:effectLst>
              </a:rPr>
              <a:t>)</a:t>
            </a:r>
          </a:p>
        </p:txBody>
      </p:sp>
      <p:sp>
        <p:nvSpPr>
          <p:cNvPr id="53" name="Rectangle 33">
            <a:extLst>
              <a:ext uri="{FF2B5EF4-FFF2-40B4-BE49-F238E27FC236}">
                <a16:creationId xmlns:a16="http://schemas.microsoft.com/office/drawing/2014/main" id="{7BDCDB79-973A-437B-B115-985DE2F89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35">
            <a:extLst>
              <a:ext uri="{FF2B5EF4-FFF2-40B4-BE49-F238E27FC236}">
                <a16:creationId xmlns:a16="http://schemas.microsoft.com/office/drawing/2014/main" id="{15C7B93C-50D9-4318-A3FD-A06FF828F8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19318" y="0"/>
            <a:ext cx="1920240" cy="731520"/>
          </a:xfrm>
          <a:prstGeom prst="rect">
            <a:avLst/>
          </a:prstGeom>
          <a:solidFill>
            <a:schemeClr val="accent1"/>
          </a:solidFill>
          <a:ln>
            <a:noFill/>
          </a:ln>
          <a:effectLst>
            <a:outerShdw blurRad="38100" dist="635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cxnSp>
        <p:nvCxnSpPr>
          <p:cNvPr id="55" name="Straight Connector 37">
            <a:extLst>
              <a:ext uri="{FF2B5EF4-FFF2-40B4-BE49-F238E27FC236}">
                <a16:creationId xmlns:a16="http://schemas.microsoft.com/office/drawing/2014/main" id="{62FE939F-1168-4607-A22A-75DFD70B54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1172"/>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56" name="Straight Connector 39">
            <a:extLst>
              <a:ext uri="{FF2B5EF4-FFF2-40B4-BE49-F238E27FC236}">
                <a16:creationId xmlns:a16="http://schemas.microsoft.com/office/drawing/2014/main" id="{189208C5-AB46-4313-AF29-84F6C1AE22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25258" y="-1172"/>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pic>
        <p:nvPicPr>
          <p:cNvPr id="5" name="Content Placeholder 4" descr="Table&#10;&#10;Description automatically generated">
            <a:extLst>
              <a:ext uri="{FF2B5EF4-FFF2-40B4-BE49-F238E27FC236}">
                <a16:creationId xmlns:a16="http://schemas.microsoft.com/office/drawing/2014/main" id="{813B4EB0-5660-45EA-696A-0B1ACC9F669F}"/>
              </a:ext>
            </a:extLst>
          </p:cNvPr>
          <p:cNvPicPr>
            <a:picLocks noChangeAspect="1"/>
          </p:cNvPicPr>
          <p:nvPr/>
        </p:nvPicPr>
        <p:blipFill>
          <a:blip r:embed="rId4"/>
          <a:stretch>
            <a:fillRect/>
          </a:stretch>
        </p:blipFill>
        <p:spPr>
          <a:xfrm>
            <a:off x="643192" y="764940"/>
            <a:ext cx="6909386" cy="5320227"/>
          </a:xfrm>
          <a:prstGeom prst="rect">
            <a:avLst/>
          </a:prstGeom>
        </p:spPr>
      </p:pic>
      <p:cxnSp>
        <p:nvCxnSpPr>
          <p:cNvPr id="57" name="Straight Connector 41">
            <a:extLst>
              <a:ext uri="{FF2B5EF4-FFF2-40B4-BE49-F238E27FC236}">
                <a16:creationId xmlns:a16="http://schemas.microsoft.com/office/drawing/2014/main" id="{16BE47C8-6AB2-4A9D-9E30-253802F65D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644123"/>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23922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044867CB-5BAB-4468-9322-243C7E3CE1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787C5F5-894B-462B-AEB1-EBA57682A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7" y="237744"/>
            <a:ext cx="7664596"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28" name="Rectangle 27">
            <a:extLst>
              <a:ext uri="{FF2B5EF4-FFF2-40B4-BE49-F238E27FC236}">
                <a16:creationId xmlns:a16="http://schemas.microsoft.com/office/drawing/2014/main" id="{5A40DE5B-45CA-43D6-A822-6149BA583E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349" y="374904"/>
            <a:ext cx="7415292" cy="6108192"/>
          </a:xfrm>
          <a:prstGeom prst="rect">
            <a:avLst/>
          </a:prstGeom>
          <a:solidFill>
            <a:schemeClr val="bg2"/>
          </a:solidFill>
          <a:ln w="6350" cap="sq" cmpd="sng" algn="ctr">
            <a:noFill/>
            <a:prstDash val="solid"/>
            <a:miter lim="800000"/>
          </a:ln>
          <a:effectLst/>
        </p:spPr>
      </p:sp>
      <p:sp>
        <p:nvSpPr>
          <p:cNvPr id="2" name="Title 1">
            <a:extLst>
              <a:ext uri="{FF2B5EF4-FFF2-40B4-BE49-F238E27FC236}">
                <a16:creationId xmlns:a16="http://schemas.microsoft.com/office/drawing/2014/main" id="{6F08274C-86C9-E4C7-8D7E-2F8418577B46}"/>
              </a:ext>
            </a:extLst>
          </p:cNvPr>
          <p:cNvSpPr>
            <a:spLocks noGrp="1"/>
          </p:cNvSpPr>
          <p:nvPr>
            <p:ph type="title"/>
          </p:nvPr>
        </p:nvSpPr>
        <p:spPr>
          <a:xfrm>
            <a:off x="868680" y="642593"/>
            <a:ext cx="6281928" cy="1744183"/>
          </a:xfrm>
        </p:spPr>
        <p:txBody>
          <a:bodyPr>
            <a:normAutofit/>
          </a:bodyPr>
          <a:lstStyle/>
          <a:p>
            <a:r>
              <a:rPr lang="en-US" sz="3000"/>
              <a:t>The Importance of Erikson’s Theory Relating to Psychological Lifespan in Life Stage (Presented by Temitope)</a:t>
            </a:r>
          </a:p>
        </p:txBody>
      </p:sp>
      <p:sp>
        <p:nvSpPr>
          <p:cNvPr id="3" name="Content Placeholder 2">
            <a:extLst>
              <a:ext uri="{FF2B5EF4-FFF2-40B4-BE49-F238E27FC236}">
                <a16:creationId xmlns:a16="http://schemas.microsoft.com/office/drawing/2014/main" id="{7863798F-5EB8-7D34-A174-45761C789386}"/>
              </a:ext>
            </a:extLst>
          </p:cNvPr>
          <p:cNvSpPr>
            <a:spLocks noGrp="1"/>
          </p:cNvSpPr>
          <p:nvPr>
            <p:ph idx="1"/>
          </p:nvPr>
        </p:nvSpPr>
        <p:spPr>
          <a:xfrm>
            <a:off x="868680" y="2386584"/>
            <a:ext cx="6281928" cy="3648456"/>
          </a:xfrm>
        </p:spPr>
        <p:txBody>
          <a:bodyPr>
            <a:normAutofit/>
          </a:bodyPr>
          <a:lstStyle/>
          <a:p>
            <a:pPr marL="285750" indent="-285750">
              <a:buFont typeface="Wingdings" pitchFamily="2" charset="2"/>
              <a:buChar char="v"/>
            </a:pPr>
            <a:r>
              <a:rPr lang="en-US" dirty="0">
                <a:latin typeface="Arial" panose="020B0604020202020204" pitchFamily="34" charset="0"/>
                <a:cs typeface="Arial" panose="020B0604020202020204" pitchFamily="34" charset="0"/>
              </a:rPr>
              <a:t>This Theory focuses all life stages and not just childhood.</a:t>
            </a:r>
          </a:p>
          <a:p>
            <a:pPr marL="285750" indent="-285750">
              <a:buFont typeface="Wingdings" pitchFamily="2" charset="2"/>
              <a:buChar char="v"/>
            </a:pPr>
            <a:r>
              <a:rPr lang="en-US" dirty="0">
                <a:latin typeface="Arial" panose="020B0604020202020204" pitchFamily="34" charset="0"/>
                <a:cs typeface="Arial" panose="020B0604020202020204" pitchFamily="34" charset="0"/>
              </a:rPr>
              <a:t>Erikson focused on generativity </a:t>
            </a:r>
            <a:r>
              <a:rPr lang="en-US">
                <a:latin typeface="Arial" panose="020B0604020202020204" pitchFamily="34" charset="0"/>
                <a:cs typeface="Arial" panose="020B0604020202020204" pitchFamily="34" charset="0"/>
              </a:rPr>
              <a:t>and stagnation.</a:t>
            </a:r>
            <a:endParaRPr lang="en-US" dirty="0">
              <a:latin typeface="Arial" panose="020B0604020202020204" pitchFamily="34" charset="0"/>
              <a:cs typeface="Arial" panose="020B0604020202020204" pitchFamily="34" charset="0"/>
            </a:endParaRPr>
          </a:p>
          <a:p>
            <a:pPr marL="285750" indent="-285750">
              <a:buFont typeface="Wingdings" pitchFamily="2" charset="2"/>
              <a:buChar char="v"/>
            </a:pPr>
            <a:r>
              <a:rPr lang="en-US" dirty="0">
                <a:latin typeface="Arial" panose="020B0604020202020204" pitchFamily="34" charset="0"/>
                <a:cs typeface="Arial" panose="020B0604020202020204" pitchFamily="34" charset="0"/>
              </a:rPr>
              <a:t>Erikson focuses on how social interaction and relationships played a role in the growth and development of human beings.</a:t>
            </a:r>
          </a:p>
          <a:p>
            <a:pPr marL="285750" indent="-285750">
              <a:buFont typeface="Wingdings" pitchFamily="2" charset="2"/>
              <a:buChar char="v"/>
            </a:pPr>
            <a:r>
              <a:rPr lang="en-US" dirty="0">
                <a:latin typeface="Arial" panose="020B0604020202020204" pitchFamily="34" charset="0"/>
                <a:cs typeface="Arial" panose="020B0604020202020204" pitchFamily="34" charset="0"/>
              </a:rPr>
              <a:t>Erikson theory is easier to apply in our daily lives and each stages gives us an insight of what we might face as we grow older.</a:t>
            </a:r>
          </a:p>
          <a:p>
            <a:pPr marL="0" indent="0">
              <a:buNone/>
            </a:pPr>
            <a:endParaRPr lang="en-US" dirty="0">
              <a:latin typeface="Arial" panose="020B0604020202020204" pitchFamily="34" charset="0"/>
              <a:cs typeface="Arial" panose="020B0604020202020204" pitchFamily="34" charset="0"/>
            </a:endParaRPr>
          </a:p>
          <a:p>
            <a:pPr marL="285750" indent="-285750">
              <a:buFont typeface="Wingdings" pitchFamily="2" charset="2"/>
              <a:buChar char="v"/>
            </a:pPr>
            <a:endParaRPr lang="en-US"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7A99CF27-81E4-685E-4C10-DADE7A8702F9}"/>
              </a:ext>
            </a:extLst>
          </p:cNvPr>
          <p:cNvPicPr>
            <a:picLocks noChangeAspect="1"/>
          </p:cNvPicPr>
          <p:nvPr/>
        </p:nvPicPr>
        <p:blipFill rotWithShape="1">
          <a:blip r:embed="rId3"/>
          <a:srcRect l="9954" r="16944" b="-2"/>
          <a:stretch/>
        </p:blipFill>
        <p:spPr>
          <a:xfrm>
            <a:off x="8023945" y="374904"/>
            <a:ext cx="4168054" cy="2790023"/>
          </a:xfrm>
          <a:prstGeom prst="rect">
            <a:avLst/>
          </a:prstGeom>
        </p:spPr>
      </p:pic>
      <p:pic>
        <p:nvPicPr>
          <p:cNvPr id="5" name="Picture 4">
            <a:extLst>
              <a:ext uri="{FF2B5EF4-FFF2-40B4-BE49-F238E27FC236}">
                <a16:creationId xmlns:a16="http://schemas.microsoft.com/office/drawing/2014/main" id="{E5915C20-432B-B2AD-C4B7-3CB4C0C589C0}"/>
              </a:ext>
            </a:extLst>
          </p:cNvPr>
          <p:cNvPicPr>
            <a:picLocks noChangeAspect="1"/>
          </p:cNvPicPr>
          <p:nvPr/>
        </p:nvPicPr>
        <p:blipFill rotWithShape="1">
          <a:blip r:embed="rId3"/>
          <a:srcRect l="11320" r="18315" b="4"/>
          <a:stretch/>
        </p:blipFill>
        <p:spPr>
          <a:xfrm>
            <a:off x="8023945" y="3435522"/>
            <a:ext cx="4168054" cy="2790024"/>
          </a:xfrm>
          <a:prstGeom prst="rect">
            <a:avLst/>
          </a:prstGeom>
        </p:spPr>
      </p:pic>
    </p:spTree>
    <p:extLst>
      <p:ext uri="{BB962C8B-B14F-4D97-AF65-F5344CB8AC3E}">
        <p14:creationId xmlns:p14="http://schemas.microsoft.com/office/powerpoint/2010/main" val="18485330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3244E-C03D-5379-1CB6-1D9CF4341861}"/>
              </a:ext>
            </a:extLst>
          </p:cNvPr>
          <p:cNvSpPr>
            <a:spLocks noGrp="1"/>
          </p:cNvSpPr>
          <p:nvPr>
            <p:ph type="title"/>
          </p:nvPr>
        </p:nvSpPr>
        <p:spPr>
          <a:xfrm>
            <a:off x="1066800" y="642594"/>
            <a:ext cx="10058400" cy="1371600"/>
          </a:xfrm>
        </p:spPr>
        <p:txBody>
          <a:bodyPr>
            <a:normAutofit/>
          </a:bodyPr>
          <a:lstStyle/>
          <a:p>
            <a:pPr algn="ctr"/>
            <a:r>
              <a:rPr lang="en-US" sz="4400" dirty="0"/>
              <a:t>Critical Evaluation on Erikson’s Theory (by Temitope)</a:t>
            </a:r>
          </a:p>
        </p:txBody>
      </p:sp>
      <p:graphicFrame>
        <p:nvGraphicFramePr>
          <p:cNvPr id="5" name="Content Placeholder 2">
            <a:extLst>
              <a:ext uri="{FF2B5EF4-FFF2-40B4-BE49-F238E27FC236}">
                <a16:creationId xmlns:a16="http://schemas.microsoft.com/office/drawing/2014/main" id="{FFCA6096-10F3-DA65-9CC0-44CCAFEB52AB}"/>
              </a:ext>
            </a:extLst>
          </p:cNvPr>
          <p:cNvGraphicFramePr>
            <a:graphicFrameLocks noGrp="1"/>
          </p:cNvGraphicFramePr>
          <p:nvPr>
            <p:ph idx="1"/>
            <p:extLst>
              <p:ext uri="{D42A27DB-BD31-4B8C-83A1-F6EECF244321}">
                <p14:modId xmlns:p14="http://schemas.microsoft.com/office/powerpoint/2010/main" val="584226660"/>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71686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1" name="Rectangle 20">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385A2248-62C3-2D76-5885-9ACDF424FFF0}"/>
              </a:ext>
            </a:extLst>
          </p:cNvPr>
          <p:cNvSpPr>
            <a:spLocks noGrp="1"/>
          </p:cNvSpPr>
          <p:nvPr>
            <p:ph type="title"/>
          </p:nvPr>
        </p:nvSpPr>
        <p:spPr>
          <a:xfrm>
            <a:off x="1066800" y="642594"/>
            <a:ext cx="10058400" cy="1371600"/>
          </a:xfrm>
        </p:spPr>
        <p:txBody>
          <a:bodyPr>
            <a:normAutofit/>
          </a:bodyPr>
          <a:lstStyle/>
          <a:p>
            <a:r>
              <a:rPr lang="en-US"/>
              <a:t>Conclusion</a:t>
            </a:r>
          </a:p>
        </p:txBody>
      </p:sp>
      <p:sp>
        <p:nvSpPr>
          <p:cNvPr id="3" name="Content Placeholder 2">
            <a:extLst>
              <a:ext uri="{FF2B5EF4-FFF2-40B4-BE49-F238E27FC236}">
                <a16:creationId xmlns:a16="http://schemas.microsoft.com/office/drawing/2014/main" id="{0B19DABF-5AE3-2561-41F2-8D41FE681A38}"/>
              </a:ext>
            </a:extLst>
          </p:cNvPr>
          <p:cNvSpPr>
            <a:spLocks noGrp="1"/>
          </p:cNvSpPr>
          <p:nvPr>
            <p:ph idx="1"/>
          </p:nvPr>
        </p:nvSpPr>
        <p:spPr>
          <a:xfrm>
            <a:off x="1066800" y="2103120"/>
            <a:ext cx="10058400" cy="3931920"/>
          </a:xfrm>
        </p:spPr>
        <p:txBody>
          <a:bodyPr>
            <a:normAutofit/>
          </a:bodyPr>
          <a:lstStyle/>
          <a:p>
            <a:pPr marL="0" indent="0">
              <a:buNone/>
            </a:pPr>
            <a:r>
              <a:rPr lang="en-US" dirty="0"/>
              <a:t>    </a:t>
            </a:r>
            <a:r>
              <a:rPr lang="en-US" dirty="0">
                <a:latin typeface="Arial" panose="020B0604020202020204" pitchFamily="34" charset="0"/>
                <a:cs typeface="Arial" panose="020B0604020202020204" pitchFamily="34" charset="0"/>
              </a:rPr>
              <a:t>At the end of this presentation,  the meaning of psychology was well elaborated on. The general human lifespan and developmental stages in both human from birth to death  and adults was discussed and brief examples to prove. The main point was the developmental stages in ages 30-60 (Adulthood) and various changes according to their behavior (Generativity vs Stagnation) which is the 7</a:t>
            </a:r>
            <a:r>
              <a:rPr lang="en-US" baseline="30000"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 stage in Erik Erikson’s stage theory. The history of Erik Erikson was elaborated on as well as his background. The relevance of Erik Erikson’s theory was discussed and its benefit to human thinking. Also, there was critics about Erik Erikson’s theory as he dwelled only on the psychosocial part of human behavior.</a:t>
            </a:r>
            <a:endParaRPr lang="en-US" dirty="0"/>
          </a:p>
        </p:txBody>
      </p:sp>
    </p:spTree>
    <p:extLst>
      <p:ext uri="{BB962C8B-B14F-4D97-AF65-F5344CB8AC3E}">
        <p14:creationId xmlns:p14="http://schemas.microsoft.com/office/powerpoint/2010/main" val="757688988"/>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C0B47-B617-1593-C1D6-7604BA8337D8}"/>
              </a:ext>
            </a:extLst>
          </p:cNvPr>
          <p:cNvSpPr>
            <a:spLocks noGrp="1"/>
          </p:cNvSpPr>
          <p:nvPr>
            <p:ph type="title"/>
          </p:nvPr>
        </p:nvSpPr>
        <p:spPr/>
        <p:txBody>
          <a:bodyPr/>
          <a:lstStyle/>
          <a:p>
            <a:r>
              <a:rPr lang="en-US" dirty="0"/>
              <a:t>Reference</a:t>
            </a:r>
          </a:p>
        </p:txBody>
      </p:sp>
      <p:sp>
        <p:nvSpPr>
          <p:cNvPr id="5" name="Content Placeholder 4">
            <a:extLst>
              <a:ext uri="{FF2B5EF4-FFF2-40B4-BE49-F238E27FC236}">
                <a16:creationId xmlns:a16="http://schemas.microsoft.com/office/drawing/2014/main" id="{677536D1-8561-DB9B-108E-BFB34F2BB461}"/>
              </a:ext>
            </a:extLst>
          </p:cNvPr>
          <p:cNvSpPr>
            <a:spLocks noGrp="1"/>
          </p:cNvSpPr>
          <p:nvPr>
            <p:ph idx="1"/>
          </p:nvPr>
        </p:nvSpPr>
        <p:spPr/>
        <p:txBody>
          <a:bodyPr>
            <a:normAutofit/>
          </a:bodyPr>
          <a:lstStyle/>
          <a:p>
            <a:r>
              <a:rPr lang="en-US" sz="1100" dirty="0">
                <a:latin typeface="Arial" panose="020B0604020202020204" pitchFamily="34" charset="0"/>
                <a:cs typeface="Arial" panose="020B0604020202020204" pitchFamily="34" charset="0"/>
              </a:rPr>
              <a:t>Critical Analysis on Psychology Theory of Erik Erikson available at </a:t>
            </a:r>
            <a:r>
              <a:rPr lang="en-US" sz="1100" dirty="0">
                <a:latin typeface="Arial" panose="020B0604020202020204" pitchFamily="34" charset="0"/>
                <a:cs typeface="Arial" panose="020B0604020202020204" pitchFamily="34" charset="0"/>
                <a:hlinkClick r:id="rId3"/>
              </a:rPr>
              <a:t>https://www.academia.edu/13435846/Critical_Analysis_on_Psychosocial_Theory_of_Erik_Erikson</a:t>
            </a:r>
            <a:r>
              <a:rPr lang="en-US" sz="1100" dirty="0">
                <a:latin typeface="Arial" panose="020B0604020202020204" pitchFamily="34" charset="0"/>
                <a:cs typeface="Arial" panose="020B0604020202020204" pitchFamily="34" charset="0"/>
              </a:rPr>
              <a:t> ( accessed 30 March 2023).</a:t>
            </a:r>
          </a:p>
          <a:p>
            <a:r>
              <a:rPr lang="en-US" sz="1100" dirty="0">
                <a:latin typeface="Arial" panose="020B0604020202020204" pitchFamily="34" charset="0"/>
                <a:cs typeface="Arial" panose="020B0604020202020204" pitchFamily="34" charset="0"/>
              </a:rPr>
              <a:t>Erikson’s Generativity vs Stagnation  available at  </a:t>
            </a:r>
            <a:r>
              <a:rPr lang="en-US" sz="1100" dirty="0">
                <a:latin typeface="Arial" panose="020B0604020202020204" pitchFamily="34" charset="0"/>
                <a:cs typeface="Arial" panose="020B0604020202020204" pitchFamily="34" charset="0"/>
                <a:hlinkClick r:id="rId4"/>
              </a:rPr>
              <a:t>https://www.tilt365.com/Blogs/ArticleID/168/What-Is-Generativity-Erikson-s-Generativity-vs-Stagnation</a:t>
            </a:r>
            <a:r>
              <a:rPr lang="en-US" sz="1100" dirty="0">
                <a:latin typeface="Arial" panose="020B0604020202020204" pitchFamily="34" charset="0"/>
                <a:cs typeface="Arial" panose="020B0604020202020204" pitchFamily="34" charset="0"/>
              </a:rPr>
              <a:t> (accessed 03 April 2023).</a:t>
            </a:r>
          </a:p>
          <a:p>
            <a:r>
              <a:rPr lang="en-US" sz="1100" dirty="0">
                <a:latin typeface="Arial" panose="020B0604020202020204" pitchFamily="34" charset="0"/>
                <a:cs typeface="Arial" panose="020B0604020202020204" pitchFamily="34" charset="0"/>
              </a:rPr>
              <a:t>Erikson’s Stages of Development available at </a:t>
            </a:r>
            <a:r>
              <a:rPr lang="en-US" sz="1100" dirty="0">
                <a:latin typeface="Arial" panose="020B0604020202020204" pitchFamily="34" charset="0"/>
                <a:cs typeface="Arial" panose="020B0604020202020204" pitchFamily="34" charset="0"/>
                <a:hlinkClick r:id="rId5"/>
              </a:rPr>
              <a:t>https://www.verywellmind.com/erik-eriksons-stages-of-psychosocial-development-2795740</a:t>
            </a:r>
            <a:r>
              <a:rPr lang="en-US" sz="1100" dirty="0">
                <a:latin typeface="Arial" panose="020B0604020202020204" pitchFamily="34" charset="0"/>
                <a:cs typeface="Arial" panose="020B0604020202020204" pitchFamily="34" charset="0"/>
              </a:rPr>
              <a:t> ( accessed 30 March 2023).</a:t>
            </a:r>
          </a:p>
          <a:p>
            <a:r>
              <a:rPr lang="en-US" sz="1100" dirty="0">
                <a:latin typeface="Arial" panose="020B0604020202020204" pitchFamily="34" charset="0"/>
                <a:cs typeface="Arial" panose="020B0604020202020204" pitchFamily="34" charset="0"/>
              </a:rPr>
              <a:t>Generativity available at </a:t>
            </a:r>
            <a:r>
              <a:rPr lang="en-US" sz="1100" dirty="0">
                <a:latin typeface="Arial" panose="020B0604020202020204" pitchFamily="34" charset="0"/>
                <a:cs typeface="Arial" panose="020B0604020202020204" pitchFamily="34" charset="0"/>
                <a:hlinkClick r:id="rId6"/>
              </a:rPr>
              <a:t>https://www.sciencedirect.com/topics/psychology/generativity</a:t>
            </a:r>
            <a:r>
              <a:rPr lang="en-US" sz="1100" dirty="0">
                <a:latin typeface="Arial" panose="020B0604020202020204" pitchFamily="34" charset="0"/>
                <a:cs typeface="Arial" panose="020B0604020202020204" pitchFamily="34" charset="0"/>
              </a:rPr>
              <a:t> ( accessed 03 April 2023).</a:t>
            </a:r>
          </a:p>
          <a:p>
            <a:r>
              <a:rPr lang="en-US" sz="1100" dirty="0">
                <a:latin typeface="Arial" panose="020B0604020202020204" pitchFamily="34" charset="0"/>
                <a:cs typeface="Arial" panose="020B0604020202020204" pitchFamily="34" charset="0"/>
              </a:rPr>
              <a:t>Generativity vs Stagnation: How to Increase Leadership Values and Contribution available at </a:t>
            </a:r>
            <a:r>
              <a:rPr lang="en-US" sz="1100" dirty="0">
                <a:latin typeface="Arial" panose="020B0604020202020204" pitchFamily="34" charset="0"/>
                <a:cs typeface="Arial" panose="020B0604020202020204" pitchFamily="34" charset="0"/>
                <a:hlinkClick r:id="rId7"/>
              </a:rPr>
              <a:t>https://www.coachhub.com/blog/generativity-vs-stagnation/</a:t>
            </a:r>
            <a:r>
              <a:rPr lang="en-US" sz="1100" dirty="0">
                <a:latin typeface="Arial" panose="020B0604020202020204" pitchFamily="34" charset="0"/>
                <a:cs typeface="Arial" panose="020B0604020202020204" pitchFamily="34" charset="0"/>
              </a:rPr>
              <a:t> (accessed 03 April 2023).</a:t>
            </a:r>
          </a:p>
          <a:p>
            <a:r>
              <a:rPr lang="en-US" sz="1100" dirty="0">
                <a:latin typeface="Arial" panose="020B0604020202020204" pitchFamily="34" charset="0"/>
                <a:cs typeface="Arial" panose="020B0604020202020204" pitchFamily="34" charset="0"/>
              </a:rPr>
              <a:t>Human Development Stages from Infancy to Late Adulthood available at </a:t>
            </a:r>
            <a:r>
              <a:rPr lang="en-US" sz="1100" dirty="0">
                <a:latin typeface="Arial" panose="020B0604020202020204" pitchFamily="34" charset="0"/>
                <a:cs typeface="Arial" panose="020B0604020202020204" pitchFamily="34" charset="0"/>
                <a:hlinkClick r:id="rId8"/>
              </a:rPr>
              <a:t>https://study.com/academy/lesson/human-development-stages-from-infancy-to-late-adulthood.html</a:t>
            </a:r>
            <a:r>
              <a:rPr lang="en-US" sz="1100" dirty="0">
                <a:latin typeface="Arial" panose="020B0604020202020204" pitchFamily="34" charset="0"/>
                <a:cs typeface="Arial" panose="020B0604020202020204" pitchFamily="34" charset="0"/>
              </a:rPr>
              <a:t> (accessed 02 April 2023).</a:t>
            </a:r>
          </a:p>
          <a:p>
            <a:r>
              <a:rPr lang="en-US" sz="1100" dirty="0">
                <a:latin typeface="Arial" panose="020B0604020202020204" pitchFamily="34" charset="0"/>
                <a:cs typeface="Arial" panose="020B0604020202020204" pitchFamily="34" charset="0"/>
              </a:rPr>
              <a:t>Introduction to Psychology/Introduction available at </a:t>
            </a:r>
            <a:r>
              <a:rPr lang="en-US" sz="1100" dirty="0">
                <a:latin typeface="Arial" panose="020B0604020202020204" pitchFamily="34" charset="0"/>
                <a:cs typeface="Arial" panose="020B0604020202020204" pitchFamily="34" charset="0"/>
                <a:hlinkClick r:id="rId9"/>
              </a:rPr>
              <a:t>https://en.m.wikibooks.org/wiki/Introduction_to_Psychology/Introduction</a:t>
            </a:r>
            <a:r>
              <a:rPr lang="en-US" sz="1100" dirty="0">
                <a:latin typeface="Arial" panose="020B0604020202020204" pitchFamily="34" charset="0"/>
                <a:cs typeface="Arial" panose="020B0604020202020204" pitchFamily="34" charset="0"/>
              </a:rPr>
              <a:t> (accessed 03 April 2023).</a:t>
            </a:r>
          </a:p>
          <a:p>
            <a:r>
              <a:rPr lang="en-US" sz="1100" dirty="0">
                <a:latin typeface="Arial" panose="020B0604020202020204" pitchFamily="34" charset="0"/>
                <a:cs typeface="Arial" panose="020B0604020202020204" pitchFamily="34" charset="0"/>
              </a:rPr>
              <a:t>Middle Adulthood available at </a:t>
            </a:r>
            <a:r>
              <a:rPr lang="en-US" sz="1100" dirty="0">
                <a:latin typeface="Arial" panose="020B0604020202020204" pitchFamily="34" charset="0"/>
                <a:cs typeface="Arial" panose="020B0604020202020204" pitchFamily="34" charset="0"/>
                <a:hlinkClick r:id="rId10"/>
              </a:rPr>
              <a:t>https://open.maricopa.edu/devpsych/chapter/chapter-10-adulthood/#:~:text=There%20are%20a%20few%20primary,common%20complaint%20of%20midlife%20adults</a:t>
            </a:r>
            <a:r>
              <a:rPr lang="en-US" sz="1100" dirty="0">
                <a:latin typeface="Arial" panose="020B0604020202020204" pitchFamily="34" charset="0"/>
                <a:cs typeface="Arial" panose="020B0604020202020204" pitchFamily="34" charset="0"/>
              </a:rPr>
              <a:t> (accessed 03 April 2023).</a:t>
            </a:r>
          </a:p>
          <a:p>
            <a:r>
              <a:rPr lang="en-US" sz="1100" dirty="0">
                <a:latin typeface="Arial" panose="020B0604020202020204" pitchFamily="34" charset="0"/>
                <a:cs typeface="Arial" panose="020B0604020202020204" pitchFamily="34" charset="0"/>
              </a:rPr>
              <a:t>Physical Development in Adulthood available at </a:t>
            </a:r>
            <a:r>
              <a:rPr lang="en-US" sz="1100" dirty="0">
                <a:latin typeface="Arial" panose="020B0604020202020204" pitchFamily="34" charset="0"/>
                <a:cs typeface="Arial" panose="020B0604020202020204" pitchFamily="34" charset="0"/>
                <a:hlinkClick r:id="rId11"/>
              </a:rPr>
              <a:t>https://www.studysmarter.co.uk/explanations/psychology/developmental-psychology/physical-development-in-adulthood/</a:t>
            </a:r>
            <a:r>
              <a:rPr lang="en-US" sz="1100" dirty="0">
                <a:latin typeface="Arial" panose="020B0604020202020204" pitchFamily="34" charset="0"/>
                <a:cs typeface="Arial" panose="020B0604020202020204" pitchFamily="34" charset="0"/>
              </a:rPr>
              <a:t> (accessed </a:t>
            </a:r>
            <a:r>
              <a:rPr lang="en-US" sz="1100">
                <a:latin typeface="Arial" panose="020B0604020202020204" pitchFamily="34" charset="0"/>
                <a:cs typeface="Arial" panose="020B0604020202020204" pitchFamily="34" charset="0"/>
              </a:rPr>
              <a:t>03 April 2023).</a:t>
            </a:r>
            <a:endParaRPr lang="en-US" sz="11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pPr marL="0" indent="0">
              <a:buNone/>
            </a:pP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31968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{59A84024-3E66-7B48-9ED9-87BB0D340EB1}tf10001067_mac</Template>
  <TotalTime>1626</TotalTime>
  <Words>2495</Words>
  <Application>Microsoft Macintosh PowerPoint</Application>
  <PresentationFormat>Widescreen</PresentationFormat>
  <Paragraphs>108</Paragraphs>
  <Slides>11</Slides>
  <Notes>9</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11</vt:i4>
      </vt:variant>
    </vt:vector>
  </HeadingPairs>
  <TitlesOfParts>
    <vt:vector size="22" baseType="lpstr">
      <vt:lpstr>.AppleSystemUIFont</vt:lpstr>
      <vt:lpstr>Arial</vt:lpstr>
      <vt:lpstr>Arial</vt:lpstr>
      <vt:lpstr>Calibri</vt:lpstr>
      <vt:lpstr>Calibri Light</vt:lpstr>
      <vt:lpstr>Century Gothic</vt:lpstr>
      <vt:lpstr>Google Sans</vt:lpstr>
      <vt:lpstr>Merriweather</vt:lpstr>
      <vt:lpstr>Open Sans</vt:lpstr>
      <vt:lpstr>Wingdings</vt:lpstr>
      <vt:lpstr>Savon</vt:lpstr>
      <vt:lpstr> Psychology in Health and Social Care</vt:lpstr>
      <vt:lpstr>Content</vt:lpstr>
      <vt:lpstr>Introduction to Psychology  (presented by Donya)</vt:lpstr>
      <vt:lpstr>Human Lifespan and Developmental Stages (Presented by Maria)</vt:lpstr>
      <vt:lpstr>The Developmental Stages in ages 30 to 60 (Adulthood) (presented by Julianah)</vt:lpstr>
      <vt:lpstr>Erikson’s Stage Theory (presented by Salliha)</vt:lpstr>
      <vt:lpstr>Eight Stages of Pyschosocial Development (presented by salliHA)</vt:lpstr>
      <vt:lpstr>The Importance of Erikson’s Theory Relating to Psychological Lifespan in Life Stage (Presented by Temitope)</vt:lpstr>
      <vt:lpstr>Critical Evaluation on Erikson’s Theory (by Temitope)</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Psychology in Health and Social Care</dc:title>
  <dc:creator>topzywhyte22@gmail.com</dc:creator>
  <cp:lastModifiedBy>topzywhyte22@gmail.com</cp:lastModifiedBy>
  <cp:revision>36</cp:revision>
  <dcterms:created xsi:type="dcterms:W3CDTF">2023-03-30T14:25:42Z</dcterms:created>
  <dcterms:modified xsi:type="dcterms:W3CDTF">2023-04-13T08:09:24Z</dcterms:modified>
</cp:coreProperties>
</file>