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2" r:id="rId1"/>
  </p:sldMasterIdLst>
  <p:sldIdLst>
    <p:sldId id="256" r:id="rId2"/>
    <p:sldId id="257"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4CFC2A-9EC1-4EA1-86A0-CDF6D5004A17}" v="21" dt="2025-11-10T10:09:09.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0" autoAdjust="0"/>
    <p:restoredTop sz="94660"/>
  </p:normalViewPr>
  <p:slideViewPr>
    <p:cSldViewPr snapToGrid="0">
      <p:cViewPr>
        <p:scale>
          <a:sx n="28" d="100"/>
          <a:sy n="28" d="100"/>
        </p:scale>
        <p:origin x="1056" y="-3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 Nehme (2224741)" userId="2c47326c-b6f7-4c12-a641-248cb0fe4798" providerId="ADAL" clId="{3272D130-B910-4DE9-8339-DC45D75D1360}"/>
    <pc:docChg chg="undo custSel modSld">
      <pc:chgData name="Kati Nehme (2224741)" userId="2c47326c-b6f7-4c12-a641-248cb0fe4798" providerId="ADAL" clId="{3272D130-B910-4DE9-8339-DC45D75D1360}" dt="2025-11-10T11:25:08.853" v="1514" actId="255"/>
      <pc:docMkLst>
        <pc:docMk/>
      </pc:docMkLst>
      <pc:sldChg chg="addSp modSp mod">
        <pc:chgData name="Kati Nehme (2224741)" userId="2c47326c-b6f7-4c12-a641-248cb0fe4798" providerId="ADAL" clId="{3272D130-B910-4DE9-8339-DC45D75D1360}" dt="2025-11-10T10:39:28.156" v="1168" actId="113"/>
        <pc:sldMkLst>
          <pc:docMk/>
          <pc:sldMk cId="484802327" sldId="256"/>
        </pc:sldMkLst>
        <pc:spChg chg="add mod">
          <ac:chgData name="Kati Nehme (2224741)" userId="2c47326c-b6f7-4c12-a641-248cb0fe4798" providerId="ADAL" clId="{3272D130-B910-4DE9-8339-DC45D75D1360}" dt="2025-11-10T10:28:56.350" v="1065" actId="20577"/>
          <ac:spMkLst>
            <pc:docMk/>
            <pc:sldMk cId="484802327" sldId="256"/>
            <ac:spMk id="7" creationId="{C265CF42-75C8-BF12-F195-89F5D5FB1584}"/>
          </ac:spMkLst>
        </pc:spChg>
        <pc:spChg chg="add mod">
          <ac:chgData name="Kati Nehme (2224741)" userId="2c47326c-b6f7-4c12-a641-248cb0fe4798" providerId="ADAL" clId="{3272D130-B910-4DE9-8339-DC45D75D1360}" dt="2025-11-10T10:39:28.156" v="1168" actId="113"/>
          <ac:spMkLst>
            <pc:docMk/>
            <pc:sldMk cId="484802327" sldId="256"/>
            <ac:spMk id="9" creationId="{77600328-F218-BC24-2B0C-5C1907EF6C03}"/>
          </ac:spMkLst>
        </pc:spChg>
        <pc:spChg chg="add mod">
          <ac:chgData name="Kati Nehme (2224741)" userId="2c47326c-b6f7-4c12-a641-248cb0fe4798" providerId="ADAL" clId="{3272D130-B910-4DE9-8339-DC45D75D1360}" dt="2025-11-10T10:35:56.036" v="1087" actId="20577"/>
          <ac:spMkLst>
            <pc:docMk/>
            <pc:sldMk cId="484802327" sldId="256"/>
            <ac:spMk id="11" creationId="{AD1F8E31-3CCE-46C4-4D5C-ADFCF3D63D37}"/>
          </ac:spMkLst>
        </pc:spChg>
        <pc:picChg chg="add mod">
          <ac:chgData name="Kati Nehme (2224741)" userId="2c47326c-b6f7-4c12-a641-248cb0fe4798" providerId="ADAL" clId="{3272D130-B910-4DE9-8339-DC45D75D1360}" dt="2025-11-10T09:58:39.876" v="933" actId="1076"/>
          <ac:picMkLst>
            <pc:docMk/>
            <pc:sldMk cId="484802327" sldId="256"/>
            <ac:picMk id="5" creationId="{236793AF-1029-8E67-FC7D-C5ED83BBFC15}"/>
          </ac:picMkLst>
        </pc:picChg>
      </pc:sldChg>
      <pc:sldChg chg="addSp delSp modSp mod">
        <pc:chgData name="Kati Nehme (2224741)" userId="2c47326c-b6f7-4c12-a641-248cb0fe4798" providerId="ADAL" clId="{3272D130-B910-4DE9-8339-DC45D75D1360}" dt="2025-11-10T11:25:08.853" v="1514" actId="255"/>
        <pc:sldMkLst>
          <pc:docMk/>
          <pc:sldMk cId="3491673778" sldId="257"/>
        </pc:sldMkLst>
        <pc:spChg chg="mod">
          <ac:chgData name="Kati Nehme (2224741)" userId="2c47326c-b6f7-4c12-a641-248cb0fe4798" providerId="ADAL" clId="{3272D130-B910-4DE9-8339-DC45D75D1360}" dt="2025-11-10T11:23:43.009" v="1508" actId="20577"/>
          <ac:spMkLst>
            <pc:docMk/>
            <pc:sldMk cId="3491673778" sldId="257"/>
            <ac:spMk id="5" creationId="{9F35B75D-6091-FCCE-F263-EC9FC43660DE}"/>
          </ac:spMkLst>
        </pc:spChg>
        <pc:spChg chg="mod">
          <ac:chgData name="Kati Nehme (2224741)" userId="2c47326c-b6f7-4c12-a641-248cb0fe4798" providerId="ADAL" clId="{3272D130-B910-4DE9-8339-DC45D75D1360}" dt="2025-11-10T10:52:40.121" v="1239" actId="1076"/>
          <ac:spMkLst>
            <pc:docMk/>
            <pc:sldMk cId="3491673778" sldId="257"/>
            <ac:spMk id="7" creationId="{F1F48F74-F6E1-383C-B8F8-28288581E339}"/>
          </ac:spMkLst>
        </pc:spChg>
        <pc:spChg chg="mod">
          <ac:chgData name="Kati Nehme (2224741)" userId="2c47326c-b6f7-4c12-a641-248cb0fe4798" providerId="ADAL" clId="{3272D130-B910-4DE9-8339-DC45D75D1360}" dt="2025-11-10T11:24:51.805" v="1513" actId="255"/>
          <ac:spMkLst>
            <pc:docMk/>
            <pc:sldMk cId="3491673778" sldId="257"/>
            <ac:spMk id="9" creationId="{2115CF06-C1FE-35C9-6FD7-873A75A33499}"/>
          </ac:spMkLst>
        </pc:spChg>
        <pc:spChg chg="add mod">
          <ac:chgData name="Kati Nehme (2224741)" userId="2c47326c-b6f7-4c12-a641-248cb0fe4798" providerId="ADAL" clId="{3272D130-B910-4DE9-8339-DC45D75D1360}" dt="2025-11-10T11:24:13.626" v="1510" actId="255"/>
          <ac:spMkLst>
            <pc:docMk/>
            <pc:sldMk cId="3491673778" sldId="257"/>
            <ac:spMk id="11" creationId="{881DDF73-56E7-89FC-53E5-C30B1615EFAD}"/>
          </ac:spMkLst>
        </pc:spChg>
        <pc:spChg chg="add mod">
          <ac:chgData name="Kati Nehme (2224741)" userId="2c47326c-b6f7-4c12-a641-248cb0fe4798" providerId="ADAL" clId="{3272D130-B910-4DE9-8339-DC45D75D1360}" dt="2025-11-10T11:23:51.929" v="1509" actId="255"/>
          <ac:spMkLst>
            <pc:docMk/>
            <pc:sldMk cId="3491673778" sldId="257"/>
            <ac:spMk id="13" creationId="{40488778-60FE-73EC-A1EB-2187E2A71AFC}"/>
          </ac:spMkLst>
        </pc:spChg>
        <pc:spChg chg="add mod">
          <ac:chgData name="Kati Nehme (2224741)" userId="2c47326c-b6f7-4c12-a641-248cb0fe4798" providerId="ADAL" clId="{3272D130-B910-4DE9-8339-DC45D75D1360}" dt="2025-11-10T11:24:24.344" v="1511" actId="255"/>
          <ac:spMkLst>
            <pc:docMk/>
            <pc:sldMk cId="3491673778" sldId="257"/>
            <ac:spMk id="15" creationId="{CEDC8B82-049E-9F51-1A1B-679827FA0A51}"/>
          </ac:spMkLst>
        </pc:spChg>
        <pc:spChg chg="add mod">
          <ac:chgData name="Kati Nehme (2224741)" userId="2c47326c-b6f7-4c12-a641-248cb0fe4798" providerId="ADAL" clId="{3272D130-B910-4DE9-8339-DC45D75D1360}" dt="2025-11-10T11:24:40.202" v="1512" actId="255"/>
          <ac:spMkLst>
            <pc:docMk/>
            <pc:sldMk cId="3491673778" sldId="257"/>
            <ac:spMk id="17" creationId="{421AD04C-939F-5E89-F321-783750584C2B}"/>
          </ac:spMkLst>
        </pc:spChg>
        <pc:spChg chg="add mod">
          <ac:chgData name="Kati Nehme (2224741)" userId="2c47326c-b6f7-4c12-a641-248cb0fe4798" providerId="ADAL" clId="{3272D130-B910-4DE9-8339-DC45D75D1360}" dt="2025-11-10T11:25:08.853" v="1514" actId="255"/>
          <ac:spMkLst>
            <pc:docMk/>
            <pc:sldMk cId="3491673778" sldId="257"/>
            <ac:spMk id="20" creationId="{8BD351A9-7E85-7374-9916-F0368BB8CF2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31220" y="15694723"/>
            <a:ext cx="21853681" cy="14123001"/>
          </a:xfrm>
        </p:spPr>
        <p:txBody>
          <a:bodyPr anchor="b">
            <a:normAutofit/>
          </a:bodyPr>
          <a:lstStyle>
            <a:lvl1pPr>
              <a:defRPr sz="17879"/>
            </a:lvl1pPr>
          </a:lstStyle>
          <a:p>
            <a:r>
              <a:rPr lang="en-US"/>
              <a:t>Click to edit Master title style</a:t>
            </a:r>
            <a:endParaRPr lang="en-US" dirty="0"/>
          </a:p>
        </p:txBody>
      </p:sp>
      <p:sp>
        <p:nvSpPr>
          <p:cNvPr id="3" name="Subtitle 2"/>
          <p:cNvSpPr>
            <a:spLocks noGrp="1"/>
          </p:cNvSpPr>
          <p:nvPr>
            <p:ph type="subTitle" idx="1"/>
          </p:nvPr>
        </p:nvSpPr>
        <p:spPr>
          <a:xfrm>
            <a:off x="6431220" y="29817711"/>
            <a:ext cx="21853681" cy="7029622"/>
          </a:xfrm>
        </p:spPr>
        <p:txBody>
          <a:bodyPr anchor="t"/>
          <a:lstStyle>
            <a:lvl1pPr marL="0" indent="0" algn="l">
              <a:buNone/>
              <a:defRPr>
                <a:solidFill>
                  <a:schemeClr val="tx1">
                    <a:lumMod val="65000"/>
                    <a:lumOff val="35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105018" y="26970231"/>
            <a:ext cx="4620324" cy="4879435"/>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1401632" y="28270840"/>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455598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440441" y="3895342"/>
            <a:ext cx="21816426" cy="7994592"/>
          </a:xfrm>
        </p:spPr>
        <p:txBody>
          <a:bodyPr/>
          <a:lstStyle/>
          <a:p>
            <a:r>
              <a:rPr lang="en-US"/>
              <a:t>Click to edit Master title style</a:t>
            </a:r>
            <a:endParaRPr lang="en-US" dirty="0"/>
          </a:p>
        </p:txBody>
      </p:sp>
      <p:sp>
        <p:nvSpPr>
          <p:cNvPr id="3" name="Content Placeholder 2"/>
          <p:cNvSpPr>
            <a:spLocks noGrp="1"/>
          </p:cNvSpPr>
          <p:nvPr>
            <p:ph idx="1"/>
          </p:nvPr>
        </p:nvSpPr>
        <p:spPr>
          <a:xfrm>
            <a:off x="6431216" y="13316726"/>
            <a:ext cx="21825651" cy="235777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943657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31216" y="12948244"/>
            <a:ext cx="21825651" cy="9167420"/>
          </a:xfrm>
        </p:spPr>
        <p:txBody>
          <a:bodyPr anchor="b"/>
          <a:lstStyle>
            <a:lvl1pPr algn="l">
              <a:defRPr sz="13244" b="0" cap="none"/>
            </a:lvl1pPr>
          </a:lstStyle>
          <a:p>
            <a:r>
              <a:rPr lang="en-US"/>
              <a:t>Click to edit Master title style</a:t>
            </a:r>
            <a:endParaRPr lang="en-US" dirty="0"/>
          </a:p>
        </p:txBody>
      </p:sp>
      <p:sp>
        <p:nvSpPr>
          <p:cNvPr id="3" name="Text Placeholder 2"/>
          <p:cNvSpPr>
            <a:spLocks noGrp="1"/>
          </p:cNvSpPr>
          <p:nvPr>
            <p:ph type="body" idx="1"/>
          </p:nvPr>
        </p:nvSpPr>
        <p:spPr>
          <a:xfrm>
            <a:off x="6431216" y="22353076"/>
            <a:ext cx="21825651" cy="5370131"/>
          </a:xfrm>
        </p:spPr>
        <p:txBody>
          <a:bodyPr anchor="t"/>
          <a:lstStyle>
            <a:lvl1pPr marL="0" indent="0" algn="l">
              <a:buNone/>
              <a:defRPr sz="6622">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644" y="20248093"/>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1798147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431220" y="13336116"/>
            <a:ext cx="10586825" cy="235139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7671492" y="13336116"/>
            <a:ext cx="10585375" cy="235139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1692644" y="4916900"/>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301947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500439" y="13897342"/>
            <a:ext cx="9517608"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6431215" y="17494047"/>
            <a:ext cx="10586829" cy="1938404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8727174" y="13877195"/>
            <a:ext cx="9513115"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7659597" y="17473900"/>
            <a:ext cx="10580697" cy="1938404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31B61D-C44D-45A2-BD6A-A99B1D9ADBFE}"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1692644" y="4916900"/>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1097228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40436" y="3895342"/>
            <a:ext cx="21816430" cy="799459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31B61D-C44D-45A2-BD6A-A99B1D9ADBFE}"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523448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31B61D-C44D-45A2-BD6A-A99B1D9ADBFE}" type="datetimeFigureOut">
              <a:rPr lang="en-GB" smtClean="0"/>
              <a:t>01/11/2025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1328261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5" y="2784229"/>
            <a:ext cx="8706388" cy="6093588"/>
          </a:xfrm>
        </p:spPr>
        <p:txBody>
          <a:bodyPr anchor="b"/>
          <a:lstStyle>
            <a:lvl1pPr algn="l">
              <a:defRPr sz="6622" b="0"/>
            </a:lvl1pPr>
          </a:lstStyle>
          <a:p>
            <a:r>
              <a:rPr lang="en-US"/>
              <a:t>Click to edit Master title style</a:t>
            </a:r>
            <a:endParaRPr lang="en-US" dirty="0"/>
          </a:p>
        </p:txBody>
      </p:sp>
      <p:sp>
        <p:nvSpPr>
          <p:cNvPr id="3" name="Content Placeholder 2"/>
          <p:cNvSpPr>
            <a:spLocks noGrp="1"/>
          </p:cNvSpPr>
          <p:nvPr>
            <p:ph idx="1"/>
          </p:nvPr>
        </p:nvSpPr>
        <p:spPr>
          <a:xfrm>
            <a:off x="15705412" y="2784239"/>
            <a:ext cx="12551453" cy="3379714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1215" y="9977640"/>
            <a:ext cx="8706388" cy="26603718"/>
          </a:xfrm>
        </p:spPr>
        <p:txBody>
          <a:bodyPr/>
          <a:lstStyle>
            <a:lvl1pPr marL="0" indent="0">
              <a:buNone/>
              <a:defRPr sz="4635"/>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842708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6" y="29962634"/>
            <a:ext cx="21825651" cy="3537259"/>
          </a:xfrm>
        </p:spPr>
        <p:txBody>
          <a:bodyPr anchor="b">
            <a:normAutofit/>
          </a:bodyPr>
          <a:lstStyle>
            <a:lvl1pPr algn="l">
              <a:defRPr sz="794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431216" y="3963093"/>
            <a:ext cx="21825651" cy="24060546"/>
          </a:xfrm>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endParaRPr lang="en-US" dirty="0"/>
          </a:p>
        </p:txBody>
      </p:sp>
      <p:sp>
        <p:nvSpPr>
          <p:cNvPr id="4" name="Text Placeholder 3"/>
          <p:cNvSpPr>
            <a:spLocks noGrp="1"/>
          </p:cNvSpPr>
          <p:nvPr>
            <p:ph type="body" sz="half" idx="2"/>
          </p:nvPr>
        </p:nvSpPr>
        <p:spPr>
          <a:xfrm>
            <a:off x="6431216" y="33499893"/>
            <a:ext cx="21825651" cy="3081471"/>
          </a:xfrm>
        </p:spPr>
        <p:txBody>
          <a:bodyPr>
            <a:normAutofit/>
          </a:bodyPr>
          <a:lstStyle>
            <a:lvl1pPr marL="0" indent="0">
              <a:buNone/>
              <a:defRPr sz="3973"/>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644" y="31101624"/>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141465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6" y="3804779"/>
            <a:ext cx="21825651" cy="19454803"/>
          </a:xfrm>
        </p:spPr>
        <p:txBody>
          <a:bodyPr anchor="ctr">
            <a:normAutofit/>
          </a:bodyPr>
          <a:lstStyle>
            <a:lvl1pPr algn="l">
              <a:defRPr sz="15892" b="0" cap="none"/>
            </a:lvl1pPr>
          </a:lstStyle>
          <a:p>
            <a:r>
              <a:rPr lang="en-US"/>
              <a:t>Click to edit Master title style</a:t>
            </a:r>
            <a:endParaRPr lang="en-US" dirty="0"/>
          </a:p>
        </p:txBody>
      </p:sp>
      <p:sp>
        <p:nvSpPr>
          <p:cNvPr id="3" name="Text Placeholder 2"/>
          <p:cNvSpPr>
            <a:spLocks noGrp="1"/>
          </p:cNvSpPr>
          <p:nvPr>
            <p:ph type="body" idx="1"/>
          </p:nvPr>
        </p:nvSpPr>
        <p:spPr>
          <a:xfrm>
            <a:off x="6431216" y="27175496"/>
            <a:ext cx="21825651" cy="9710824"/>
          </a:xfrm>
        </p:spPr>
        <p:txBody>
          <a:bodyPr anchor="ctr">
            <a:normAutofit/>
          </a:bodyPr>
          <a:lstStyle>
            <a:lvl1pPr marL="0" indent="0" algn="l">
              <a:buNone/>
              <a:defRPr sz="5960">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644" y="20248093"/>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1912329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44740" y="3804779"/>
            <a:ext cx="20228461" cy="18072700"/>
          </a:xfrm>
        </p:spPr>
        <p:txBody>
          <a:bodyPr anchor="ctr">
            <a:normAutofit/>
          </a:bodyPr>
          <a:lstStyle>
            <a:lvl1pPr algn="l">
              <a:defRPr sz="15892"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7999132" y="21877479"/>
            <a:ext cx="18719670" cy="2377987"/>
          </a:xfrm>
        </p:spPr>
        <p:txBody>
          <a:bodyPr anchor="ctr">
            <a:noAutofit/>
          </a:bodyPr>
          <a:lstStyle>
            <a:lvl1pPr marL="0" indent="0">
              <a:buFontTx/>
              <a:buNone/>
              <a:defRPr sz="5297">
                <a:solidFill>
                  <a:schemeClr val="tx1">
                    <a:lumMod val="50000"/>
                    <a:lumOff val="50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6431216" y="27175496"/>
            <a:ext cx="21825651" cy="9710824"/>
          </a:xfrm>
        </p:spPr>
        <p:txBody>
          <a:bodyPr anchor="ctr">
            <a:normAutofit/>
          </a:bodyPr>
          <a:lstStyle>
            <a:lvl1pPr marL="0" indent="0" algn="l">
              <a:buNone/>
              <a:defRPr sz="5960">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1692644" y="20248093"/>
            <a:ext cx="1936826" cy="2278904"/>
          </a:xfrm>
        </p:spPr>
        <p:txBody>
          <a:bodyPr/>
          <a:lstStyle/>
          <a:p>
            <a:fld id="{3132523B-8D12-4B92-9F6B-94AE5D465C89}" type="slidenum">
              <a:rPr lang="en-GB" smtClean="0"/>
              <a:t>‹#›</a:t>
            </a:fld>
            <a:endParaRPr lang="en-GB"/>
          </a:p>
        </p:txBody>
      </p:sp>
      <p:sp>
        <p:nvSpPr>
          <p:cNvPr id="14" name="TextBox 13"/>
          <p:cNvSpPr txBox="1"/>
          <p:nvPr/>
        </p:nvSpPr>
        <p:spPr>
          <a:xfrm>
            <a:off x="5987223" y="4044481"/>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
        <p:nvSpPr>
          <p:cNvPr id="15" name="TextBox 14"/>
          <p:cNvSpPr txBox="1"/>
          <p:nvPr/>
        </p:nvSpPr>
        <p:spPr>
          <a:xfrm>
            <a:off x="27048815" y="18133279"/>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38572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31216" y="15219125"/>
            <a:ext cx="21825651" cy="17006944"/>
          </a:xfrm>
        </p:spPr>
        <p:txBody>
          <a:bodyPr anchor="b">
            <a:normAutofit/>
          </a:bodyPr>
          <a:lstStyle>
            <a:lvl1pPr algn="l">
              <a:defRPr sz="15892" b="0"/>
            </a:lvl1pPr>
          </a:lstStyle>
          <a:p>
            <a:r>
              <a:rPr lang="en-US"/>
              <a:t>Click to edit Master title style</a:t>
            </a:r>
            <a:endParaRPr lang="en-US" dirty="0"/>
          </a:p>
        </p:txBody>
      </p:sp>
      <p:sp>
        <p:nvSpPr>
          <p:cNvPr id="4" name="Text Placeholder 3"/>
          <p:cNvSpPr>
            <a:spLocks noGrp="1"/>
          </p:cNvSpPr>
          <p:nvPr>
            <p:ph type="body" sz="half" idx="2"/>
          </p:nvPr>
        </p:nvSpPr>
        <p:spPr>
          <a:xfrm>
            <a:off x="6431216" y="32340621"/>
            <a:ext cx="21825651"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644" y="31101624"/>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655811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7244740" y="3804779"/>
            <a:ext cx="20228461" cy="18072700"/>
          </a:xfrm>
        </p:spPr>
        <p:txBody>
          <a:bodyPr anchor="ctr">
            <a:normAutofit/>
          </a:bodyPr>
          <a:lstStyle>
            <a:lvl1pPr algn="l">
              <a:defRPr sz="15892"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6431215" y="27109050"/>
            <a:ext cx="22144517" cy="5231571"/>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431215" y="32340621"/>
            <a:ext cx="22144517"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644" y="31101624"/>
            <a:ext cx="1936826" cy="2278904"/>
          </a:xfrm>
        </p:spPr>
        <p:txBody>
          <a:bodyPr/>
          <a:lstStyle/>
          <a:p>
            <a:fld id="{3132523B-8D12-4B92-9F6B-94AE5D465C89}" type="slidenum">
              <a:rPr lang="en-GB" smtClean="0"/>
              <a:t>‹#›</a:t>
            </a:fld>
            <a:endParaRPr lang="en-GB"/>
          </a:p>
        </p:txBody>
      </p:sp>
      <p:sp>
        <p:nvSpPr>
          <p:cNvPr id="11" name="TextBox 10"/>
          <p:cNvSpPr txBox="1"/>
          <p:nvPr/>
        </p:nvSpPr>
        <p:spPr>
          <a:xfrm>
            <a:off x="5987223" y="4044481"/>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
        <p:nvSpPr>
          <p:cNvPr id="12" name="TextBox 11"/>
          <p:cNvSpPr txBox="1"/>
          <p:nvPr/>
        </p:nvSpPr>
        <p:spPr>
          <a:xfrm>
            <a:off x="27048815" y="18133279"/>
            <a:ext cx="1514155" cy="3649842"/>
          </a:xfrm>
          <a:prstGeom prst="rect">
            <a:avLst/>
          </a:prstGeom>
        </p:spPr>
        <p:txBody>
          <a:bodyPr vert="horz" lIns="302752" tIns="151376" rIns="302752" bIns="151376" rtlCol="0" anchor="ctr">
            <a:noAutofit/>
          </a:bodyPr>
          <a:lstStyle/>
          <a:p>
            <a:pPr lvl="0"/>
            <a:r>
              <a:rPr lang="en-US" sz="26487"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36514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31218" y="3915920"/>
            <a:ext cx="21825647" cy="17975458"/>
          </a:xfrm>
        </p:spPr>
        <p:txBody>
          <a:bodyPr anchor="ctr">
            <a:normAutofit/>
          </a:bodyPr>
          <a:lstStyle>
            <a:lvl1pPr algn="l">
              <a:defRPr sz="15892" b="0"/>
            </a:lvl1pPr>
          </a:lstStyle>
          <a:p>
            <a:r>
              <a:rPr lang="en-US"/>
              <a:t>Click to edit Master title style</a:t>
            </a:r>
            <a:endParaRPr lang="en-US" dirty="0"/>
          </a:p>
        </p:txBody>
      </p:sp>
      <p:sp>
        <p:nvSpPr>
          <p:cNvPr id="21" name="Text Placeholder 9"/>
          <p:cNvSpPr>
            <a:spLocks noGrp="1"/>
          </p:cNvSpPr>
          <p:nvPr>
            <p:ph type="body" sz="quarter" idx="13"/>
          </p:nvPr>
        </p:nvSpPr>
        <p:spPr>
          <a:xfrm>
            <a:off x="6431216" y="27109050"/>
            <a:ext cx="21825651" cy="5231571"/>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431216" y="32340621"/>
            <a:ext cx="21825651"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31B61D-C44D-45A2-BD6A-A99B1D9ADBFE}"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1692644" y="31101624"/>
            <a:ext cx="1936826" cy="2278904"/>
          </a:xfrm>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1010148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866081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774400" y="3915917"/>
            <a:ext cx="5483350" cy="32978602"/>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431218" y="3915917"/>
            <a:ext cx="15615534" cy="329786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1B61D-C44D-45A2-BD6A-A99B1D9ADBFE}"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132523B-8D12-4B92-9F6B-94AE5D465C89}" type="slidenum">
              <a:rPr lang="en-GB" smtClean="0"/>
              <a:t>‹#›</a:t>
            </a:fld>
            <a:endParaRPr lang="en-GB"/>
          </a:p>
        </p:txBody>
      </p:sp>
    </p:spTree>
    <p:extLst>
      <p:ext uri="{BB962C8B-B14F-4D97-AF65-F5344CB8AC3E}">
        <p14:creationId xmlns:p14="http://schemas.microsoft.com/office/powerpoint/2010/main" val="2554381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4" y="1426792"/>
            <a:ext cx="6559629" cy="41434567"/>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67612" y="1276"/>
            <a:ext cx="6463851" cy="42772862"/>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605504" cy="4280376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40436" y="3895342"/>
            <a:ext cx="21816430" cy="7994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431216" y="13316726"/>
            <a:ext cx="21825651" cy="242554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5733931" y="38291764"/>
            <a:ext cx="2537436" cy="2310398"/>
          </a:xfrm>
          <a:prstGeom prst="rect">
            <a:avLst/>
          </a:prstGeom>
        </p:spPr>
        <p:txBody>
          <a:bodyPr vert="horz" lIns="91440" tIns="45720" rIns="91440" bIns="45720" rtlCol="0" anchor="ctr"/>
          <a:lstStyle>
            <a:lvl1pPr algn="r">
              <a:defRPr sz="2980">
                <a:solidFill>
                  <a:schemeClr val="tx1">
                    <a:tint val="75000"/>
                  </a:schemeClr>
                </a:solidFill>
              </a:defRPr>
            </a:lvl1pPr>
          </a:lstStyle>
          <a:p>
            <a:fld id="{1F31B61D-C44D-45A2-BD6A-A99B1D9ADBFE}" type="datetimeFigureOut">
              <a:rPr lang="en-GB" smtClean="0"/>
              <a:t>01/11/2025</a:t>
            </a:fld>
            <a:endParaRPr lang="en-GB"/>
          </a:p>
        </p:txBody>
      </p:sp>
      <p:sp>
        <p:nvSpPr>
          <p:cNvPr id="5" name="Footer Placeholder 4"/>
          <p:cNvSpPr>
            <a:spLocks noGrp="1"/>
          </p:cNvSpPr>
          <p:nvPr>
            <p:ph type="ftr" sz="quarter" idx="3"/>
          </p:nvPr>
        </p:nvSpPr>
        <p:spPr>
          <a:xfrm>
            <a:off x="6431215" y="38296258"/>
            <a:ext cx="18926935" cy="2278904"/>
          </a:xfrm>
          <a:prstGeom prst="rect">
            <a:avLst/>
          </a:prstGeom>
        </p:spPr>
        <p:txBody>
          <a:bodyPr vert="horz" lIns="91440" tIns="45720" rIns="91440" bIns="45720" rtlCol="0" anchor="ctr"/>
          <a:lstStyle>
            <a:lvl1pPr algn="l">
              <a:defRPr sz="29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692644" y="4916900"/>
            <a:ext cx="1936826" cy="2278904"/>
          </a:xfrm>
          <a:prstGeom prst="rect">
            <a:avLst/>
          </a:prstGeom>
        </p:spPr>
        <p:txBody>
          <a:bodyPr vert="horz" lIns="91440" tIns="45720" rIns="91440" bIns="45720" rtlCol="0" anchor="ctr"/>
          <a:lstStyle>
            <a:lvl1pPr algn="r">
              <a:defRPr sz="6622">
                <a:solidFill>
                  <a:srgbClr val="FEFFFF"/>
                </a:solidFill>
              </a:defRPr>
            </a:lvl1pPr>
          </a:lstStyle>
          <a:p>
            <a:fld id="{3132523B-8D12-4B92-9F6B-94AE5D465C89}" type="slidenum">
              <a:rPr lang="en-GB" smtClean="0"/>
              <a:t>‹#›</a:t>
            </a:fld>
            <a:endParaRPr lang="en-GB"/>
          </a:p>
        </p:txBody>
      </p:sp>
    </p:spTree>
    <p:extLst>
      <p:ext uri="{BB962C8B-B14F-4D97-AF65-F5344CB8AC3E}">
        <p14:creationId xmlns:p14="http://schemas.microsoft.com/office/powerpoint/2010/main" val="3031666529"/>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936" r:id="rId14"/>
    <p:sldLayoutId id="2147483937" r:id="rId15"/>
    <p:sldLayoutId id="2147483938" r:id="rId16"/>
  </p:sldLayoutIdLst>
  <p:txStyles>
    <p:titleStyle>
      <a:lvl1pPr algn="l" defTabSz="1513743" rtl="0" eaLnBrk="1" latinLnBrk="0" hangingPunct="1">
        <a:spcBef>
          <a:spcPct val="0"/>
        </a:spcBef>
        <a:buNone/>
        <a:defRPr sz="11919"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135308" indent="-1135308" algn="l" defTabSz="1513743" rtl="0" eaLnBrk="1" latinLnBrk="0" hangingPunct="1">
        <a:spcBef>
          <a:spcPts val="3311"/>
        </a:spcBef>
        <a:spcAft>
          <a:spcPts val="0"/>
        </a:spcAft>
        <a:buClr>
          <a:schemeClr val="accent1"/>
        </a:buClr>
        <a:buFont typeface="Wingdings 3" charset="2"/>
        <a:buChar char=""/>
        <a:defRPr sz="5960" kern="1200">
          <a:solidFill>
            <a:schemeClr val="tx1">
              <a:lumMod val="75000"/>
              <a:lumOff val="25000"/>
            </a:schemeClr>
          </a:solidFill>
          <a:latin typeface="+mn-lt"/>
          <a:ea typeface="+mn-ea"/>
          <a:cs typeface="+mn-cs"/>
        </a:defRPr>
      </a:lvl1pPr>
      <a:lvl2pPr marL="2459833" indent="-946090" algn="l" defTabSz="1513743" rtl="0" eaLnBrk="1" latinLnBrk="0" hangingPunct="1">
        <a:spcBef>
          <a:spcPts val="3311"/>
        </a:spcBef>
        <a:spcAft>
          <a:spcPts val="0"/>
        </a:spcAft>
        <a:buClr>
          <a:schemeClr val="accent1"/>
        </a:buClr>
        <a:buFont typeface="Wingdings 3" charset="2"/>
        <a:buChar char=""/>
        <a:defRPr sz="5297" kern="1200">
          <a:solidFill>
            <a:schemeClr val="tx1">
              <a:lumMod val="75000"/>
              <a:lumOff val="25000"/>
            </a:schemeClr>
          </a:solidFill>
          <a:latin typeface="+mn-lt"/>
          <a:ea typeface="+mn-ea"/>
          <a:cs typeface="+mn-cs"/>
        </a:defRPr>
      </a:lvl2pPr>
      <a:lvl3pPr marL="3784359" indent="-756872" algn="l" defTabSz="1513743" rtl="0" eaLnBrk="1" latinLnBrk="0" hangingPunct="1">
        <a:spcBef>
          <a:spcPts val="3311"/>
        </a:spcBef>
        <a:spcAft>
          <a:spcPts val="0"/>
        </a:spcAft>
        <a:buClr>
          <a:schemeClr val="accent1"/>
        </a:buClr>
        <a:buFont typeface="Wingdings 3" charset="2"/>
        <a:buChar char=""/>
        <a:defRPr sz="4635" kern="1200">
          <a:solidFill>
            <a:schemeClr val="tx1">
              <a:lumMod val="75000"/>
              <a:lumOff val="25000"/>
            </a:schemeClr>
          </a:solidFill>
          <a:latin typeface="+mn-lt"/>
          <a:ea typeface="+mn-ea"/>
          <a:cs typeface="+mn-cs"/>
        </a:defRPr>
      </a:lvl3pPr>
      <a:lvl4pPr marL="5298102"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4pPr>
      <a:lvl5pPr marL="6811846"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5pPr>
      <a:lvl6pPr marL="8325589"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6pPr>
      <a:lvl7pPr marL="9839333"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7pPr>
      <a:lvl8pPr marL="11353076"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8pPr>
      <a:lvl9pPr marL="12866820"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ign&#10;&#10;AI-generated content may be incorrect.">
            <a:extLst>
              <a:ext uri="{FF2B5EF4-FFF2-40B4-BE49-F238E27FC236}">
                <a16:creationId xmlns:a16="http://schemas.microsoft.com/office/drawing/2014/main" id="{236793AF-1029-8E67-FC7D-C5ED83BBFC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7344" y="232870"/>
            <a:ext cx="11432605" cy="5716302"/>
          </a:xfrm>
          <a:prstGeom prst="rect">
            <a:avLst/>
          </a:prstGeom>
        </p:spPr>
      </p:pic>
      <p:sp>
        <p:nvSpPr>
          <p:cNvPr id="7" name="TextBox 6">
            <a:extLst>
              <a:ext uri="{FF2B5EF4-FFF2-40B4-BE49-F238E27FC236}">
                <a16:creationId xmlns:a16="http://schemas.microsoft.com/office/drawing/2014/main" id="{C265CF42-75C8-BF12-F195-89F5D5FB1584}"/>
              </a:ext>
            </a:extLst>
          </p:cNvPr>
          <p:cNvSpPr txBox="1"/>
          <p:nvPr/>
        </p:nvSpPr>
        <p:spPr>
          <a:xfrm>
            <a:off x="2971800" y="6972301"/>
            <a:ext cx="23997285" cy="3785652"/>
          </a:xfrm>
          <a:prstGeom prst="rect">
            <a:avLst/>
          </a:prstGeom>
          <a:noFill/>
        </p:spPr>
        <p:txBody>
          <a:bodyPr wrap="square">
            <a:spAutoFit/>
          </a:bodyPr>
          <a:lstStyle/>
          <a:p>
            <a:endParaRPr lang="en-GB" sz="8000" dirty="0">
              <a:latin typeface="Arial Black" panose="020B0A04020102020204" pitchFamily="34" charset="0"/>
            </a:endParaRPr>
          </a:p>
          <a:p>
            <a:r>
              <a:rPr lang="en-GB" sz="8000" dirty="0">
                <a:latin typeface="Arial Black" panose="020B0A04020102020204" pitchFamily="34" charset="0"/>
              </a:rPr>
              <a:t>Psychopathological Classifications and Provisions Component 1 (BMHP6029)</a:t>
            </a:r>
          </a:p>
        </p:txBody>
      </p:sp>
      <p:sp>
        <p:nvSpPr>
          <p:cNvPr id="9" name="TextBox 8">
            <a:extLst>
              <a:ext uri="{FF2B5EF4-FFF2-40B4-BE49-F238E27FC236}">
                <a16:creationId xmlns:a16="http://schemas.microsoft.com/office/drawing/2014/main" id="{77600328-F218-BC24-2B0C-5C1907EF6C03}"/>
              </a:ext>
            </a:extLst>
          </p:cNvPr>
          <p:cNvSpPr txBox="1"/>
          <p:nvPr/>
        </p:nvSpPr>
        <p:spPr>
          <a:xfrm>
            <a:off x="2223134" y="13815745"/>
            <a:ext cx="19471005" cy="9233297"/>
          </a:xfrm>
          <a:prstGeom prst="rect">
            <a:avLst/>
          </a:prstGeom>
          <a:noFill/>
        </p:spPr>
        <p:txBody>
          <a:bodyPr wrap="square">
            <a:spAutoFit/>
          </a:bodyPr>
          <a:lstStyle/>
          <a:p>
            <a:r>
              <a:rPr lang="en-GB" sz="5400" dirty="0">
                <a:latin typeface="Arial Black" panose="020B0A04020102020204" pitchFamily="34" charset="0"/>
              </a:rPr>
              <a:t>Student name: Kati Nehme</a:t>
            </a:r>
          </a:p>
          <a:p>
            <a:br>
              <a:rPr lang="en-GB" sz="5400" dirty="0">
                <a:latin typeface="Arial Black" panose="020B0A04020102020204" pitchFamily="34" charset="0"/>
              </a:rPr>
            </a:br>
            <a:r>
              <a:rPr lang="en-GB" sz="5400" dirty="0">
                <a:latin typeface="Arial Black" panose="020B0A04020102020204" pitchFamily="34" charset="0"/>
              </a:rPr>
              <a:t>Student number: 2224741</a:t>
            </a:r>
          </a:p>
          <a:p>
            <a:endParaRPr lang="en-GB" sz="5400" dirty="0">
              <a:latin typeface="Arial Black" panose="020B0A04020102020204" pitchFamily="34" charset="0"/>
            </a:endParaRPr>
          </a:p>
          <a:p>
            <a:r>
              <a:rPr lang="en-GB" sz="5400" dirty="0">
                <a:latin typeface="Arial Black" panose="020B0A04020102020204" pitchFamily="34" charset="0"/>
              </a:rPr>
              <a:t>Module code: BMHP6029</a:t>
            </a:r>
          </a:p>
          <a:p>
            <a:endParaRPr lang="en-GB" sz="5400" dirty="0">
              <a:latin typeface="Arial Black" panose="020B0A04020102020204" pitchFamily="34" charset="0"/>
            </a:endParaRPr>
          </a:p>
          <a:p>
            <a:r>
              <a:rPr lang="en-GB" sz="5400" dirty="0">
                <a:latin typeface="Arial Black" panose="020B0A04020102020204" pitchFamily="34" charset="0"/>
              </a:rPr>
              <a:t>Lecture’s Name: Lou Angela Wells</a:t>
            </a:r>
          </a:p>
          <a:p>
            <a:endParaRPr lang="en-GB" sz="5400" dirty="0">
              <a:latin typeface="Arial Black" panose="020B0A04020102020204" pitchFamily="34" charset="0"/>
            </a:endParaRPr>
          </a:p>
          <a:p>
            <a:r>
              <a:rPr lang="en-GB" sz="5400" dirty="0">
                <a:latin typeface="Arial Black" panose="020B0A04020102020204" pitchFamily="34" charset="0"/>
              </a:rPr>
              <a:t>Date of submission: 24</a:t>
            </a:r>
            <a:r>
              <a:rPr lang="en-GB" sz="5400" baseline="30000" dirty="0">
                <a:latin typeface="Arial Black" panose="020B0A04020102020204" pitchFamily="34" charset="0"/>
              </a:rPr>
              <a:t>th</a:t>
            </a:r>
            <a:r>
              <a:rPr lang="en-GB" sz="5400" dirty="0">
                <a:latin typeface="Arial Black" panose="020B0A04020102020204" pitchFamily="34" charset="0"/>
              </a:rPr>
              <a:t> November 2025 </a:t>
            </a:r>
          </a:p>
          <a:p>
            <a:endParaRPr lang="en-GB" sz="5400" dirty="0">
              <a:latin typeface="Arial Black" panose="020B0A04020102020204" pitchFamily="34" charset="0"/>
            </a:endParaRPr>
          </a:p>
          <a:p>
            <a:endParaRPr lang="en-GB" sz="5400" dirty="0">
              <a:latin typeface="Arial Black" panose="020B0A04020102020204" pitchFamily="34" charset="0"/>
            </a:endParaRPr>
          </a:p>
        </p:txBody>
      </p:sp>
      <p:sp>
        <p:nvSpPr>
          <p:cNvPr id="11" name="TextBox 10">
            <a:extLst>
              <a:ext uri="{FF2B5EF4-FFF2-40B4-BE49-F238E27FC236}">
                <a16:creationId xmlns:a16="http://schemas.microsoft.com/office/drawing/2014/main" id="{AD1F8E31-3CCE-46C4-4D5C-ADFCF3D63D37}"/>
              </a:ext>
            </a:extLst>
          </p:cNvPr>
          <p:cNvSpPr txBox="1"/>
          <p:nvPr/>
        </p:nvSpPr>
        <p:spPr>
          <a:xfrm>
            <a:off x="7543800" y="35831462"/>
            <a:ext cx="19676619" cy="3785652"/>
          </a:xfrm>
          <a:prstGeom prst="rect">
            <a:avLst/>
          </a:prstGeom>
          <a:noFill/>
        </p:spPr>
        <p:txBody>
          <a:bodyPr wrap="square">
            <a:spAutoFit/>
          </a:bodyPr>
          <a:lstStyle/>
          <a:p>
            <a:r>
              <a:rPr lang="en-US" sz="4000" b="1" dirty="0">
                <a:latin typeface="Arial" panose="020B0604020202020204" pitchFamily="34" charset="0"/>
                <a:cs typeface="Arial" panose="020B0604020202020204" pitchFamily="34" charset="0"/>
              </a:rPr>
              <a:t>Acknowledgement of the use of AI tools</a:t>
            </a:r>
          </a:p>
          <a:p>
            <a:endParaRPr lang="en-US" sz="4000" b="1"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84802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35B75D-6091-FCCE-F263-EC9FC43660DE}"/>
              </a:ext>
            </a:extLst>
          </p:cNvPr>
          <p:cNvSpPr txBox="1"/>
          <p:nvPr/>
        </p:nvSpPr>
        <p:spPr>
          <a:xfrm>
            <a:off x="322785" y="2112956"/>
            <a:ext cx="15046917" cy="12064841"/>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                                                              Introduction</a:t>
            </a:r>
          </a:p>
          <a:p>
            <a:pPr algn="just"/>
            <a:endParaRPr lang="en-US"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Bipolar Disorder is categorized in Chapter 6 of the ICD-11 as a mood disorder marked by recurring episodes of mania, hypomania, and depression, frequently including mixed features, resulting in considerable functional challenges (NIMH,2023).</a:t>
            </a:r>
          </a:p>
          <a:p>
            <a:pPr algn="just"/>
            <a:r>
              <a:rPr lang="en-US" sz="2000" dirty="0">
                <a:latin typeface="Arial" panose="020B0604020202020204" pitchFamily="34" charset="0"/>
                <a:cs typeface="Arial" panose="020B0604020202020204" pitchFamily="34" charset="0"/>
              </a:rPr>
              <a:t>Prevalence and Commonality: Bipolar Disorder is a fairly prevalent mental health condition, impacting roughly 1 to 2% of the global population across their lifetime, which translates to about 45 to 60 million individuals worldwide. In the United States, the estimated lifetime prevalence stands at 2.8 percent (NRMH,2023). Approximately 7 million adults are affected, with increased rates in high-income countries due to improved access to diagnostic resources. Nonetheless, underdiagnosis remains a significant issue, especially in low- and middle-income nations, where only 1 in 4 affected individuals receives treatment. </a:t>
            </a:r>
          </a:p>
          <a:p>
            <a:pPr algn="just"/>
            <a:r>
              <a:rPr lang="en-US" sz="2000" dirty="0">
                <a:latin typeface="Arial" panose="020B0604020202020204" pitchFamily="34" charset="0"/>
                <a:cs typeface="Arial" panose="020B0604020202020204" pitchFamily="34" charset="0"/>
              </a:rPr>
              <a:t>Key Impacts: It frequently coexists with anxiety, substance use disorders, and various physical health problems, and it poses a significant risk of suicide. up to 15 to 20 times greater than the average person. Although symptoms may appear in adolescence, the diagnosis usually takes place in young adulthood, </a:t>
            </a:r>
            <a:r>
              <a:rPr lang="en-US" sz="2000" dirty="0" err="1">
                <a:latin typeface="Arial" panose="020B0604020202020204" pitchFamily="34" charset="0"/>
                <a:cs typeface="Arial" panose="020B0604020202020204" pitchFamily="34" charset="0"/>
              </a:rPr>
              <a:t>emphasising</a:t>
            </a:r>
            <a:r>
              <a:rPr lang="en-US" sz="2000" dirty="0">
                <a:latin typeface="Arial" panose="020B0604020202020204" pitchFamily="34" charset="0"/>
                <a:cs typeface="Arial" panose="020B0604020202020204" pitchFamily="34" charset="0"/>
              </a:rPr>
              <a:t> the importance of early management. Bipolar disorder is a long-term mood condition marked by frequent episodes of mood swings that seriously affect relationships, everyday functioning, and quality of life (NIMH,2023). Chapter 6 of the ICD-11 explains that it entails periods of elevated manic or hypomanic and depressed mood states that alternate or overlap, frequently with mixed features where symptoms of both occur at the same time(NRMH,2023). </a:t>
            </a:r>
          </a:p>
          <a:p>
            <a:pPr algn="just"/>
            <a:endParaRPr lang="en-US" sz="2000"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Bipolar disorder: </a:t>
            </a:r>
            <a:r>
              <a:rPr lang="en-US" sz="2000" dirty="0">
                <a:latin typeface="Arial" panose="020B0604020202020204" pitchFamily="34" charset="0"/>
                <a:cs typeface="Arial" panose="020B0604020202020204" pitchFamily="34" charset="0"/>
              </a:rPr>
              <a:t>is a long-term mood condition marked by frequent episodes of mood swings that seriously affect relationships, everyday functioning, and quality of life (NIMH,2023). Chapter 6 of the ICD-11 explains that it entails periods of elevated manic or hypomanic and depressed mood states that alternate or overlap, frequently with mixed features where symptoms of both occur at the same time(NRMH,2023).</a:t>
            </a:r>
          </a:p>
          <a:p>
            <a:pPr algn="just"/>
            <a:endParaRPr lang="en-US" sz="2000"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Essential Elements and Episodes: </a:t>
            </a:r>
            <a:r>
              <a:rPr lang="en-US" sz="2000" dirty="0">
                <a:latin typeface="Arial" panose="020B0604020202020204" pitchFamily="34" charset="0"/>
                <a:cs typeface="Arial" panose="020B0604020202020204" pitchFamily="34" charset="0"/>
              </a:rPr>
              <a:t>Manic episodes are </a:t>
            </a:r>
            <a:r>
              <a:rPr lang="en-US" sz="2000" dirty="0" err="1">
                <a:latin typeface="Arial" panose="020B0604020202020204" pitchFamily="34" charset="0"/>
                <a:cs typeface="Arial" panose="020B0604020202020204" pitchFamily="34" charset="0"/>
              </a:rPr>
              <a:t>characterised</a:t>
            </a:r>
            <a:r>
              <a:rPr lang="en-US" sz="2000" dirty="0">
                <a:latin typeface="Arial" panose="020B0604020202020204" pitchFamily="34" charset="0"/>
                <a:cs typeface="Arial" panose="020B0604020202020204" pitchFamily="34" charset="0"/>
              </a:rPr>
              <a:t> by extreme exhilaration or irritation, high energy, a decreased need for sleep, quick speaking, lofty ideas, and impulsive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such as careless spending or dangerous choices. They can cause significant disturbance and last for at least seven days. Similar to mania but milder, hypomanic episodes last for at least four days and do not result in complete psychosis or </a:t>
            </a:r>
            <a:r>
              <a:rPr lang="en-US" sz="2000" dirty="0" err="1">
                <a:latin typeface="Arial" panose="020B0604020202020204" pitchFamily="34" charset="0"/>
                <a:cs typeface="Arial" panose="020B0604020202020204" pitchFamily="34" charset="0"/>
              </a:rPr>
              <a:t>hospitalisation</a:t>
            </a:r>
            <a:r>
              <a:rPr lang="en-US" sz="2000" dirty="0">
                <a:latin typeface="Arial" panose="020B0604020202020204" pitchFamily="34" charset="0"/>
                <a:cs typeface="Arial" panose="020B0604020202020204" pitchFamily="34" charset="0"/>
              </a:rPr>
              <a:t>.</a:t>
            </a:r>
          </a:p>
          <a:p>
            <a:pPr algn="just"/>
            <a:r>
              <a:rPr lang="en-US" sz="2000" dirty="0">
                <a:latin typeface="Arial" panose="020B0604020202020204" pitchFamily="34" charset="0"/>
                <a:cs typeface="Arial" panose="020B0604020202020204" pitchFamily="34" charset="0"/>
              </a:rPr>
              <a:t>Deep sadness, hopelessness, loss of interest in activities, exhaustion, changes in eating, sleep patterns, and suicidal thoughts are all signs of a depressive episode. Though not exclusive to bipolar disorder, these are more in line with intense sensations of dread and discomfort.</a:t>
            </a:r>
          </a:p>
          <a:p>
            <a:pPr algn="just"/>
            <a:endParaRPr lang="en-US"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Mixed Features:</a:t>
            </a:r>
            <a:r>
              <a:rPr lang="en-US" sz="2000" dirty="0">
                <a:latin typeface="Arial" panose="020B0604020202020204" pitchFamily="34" charset="0"/>
                <a:cs typeface="Arial" panose="020B0604020202020204" pitchFamily="34" charset="0"/>
              </a:rPr>
              <a:t> Mania and depression symptoms coexist, causing increased anxiety or hopelessness.</a:t>
            </a:r>
          </a:p>
          <a:p>
            <a:pPr algn="just"/>
            <a:endParaRPr lang="en-US" sz="2000" b="1" dirty="0">
              <a:latin typeface="Arial" panose="020B0604020202020204" pitchFamily="34" charset="0"/>
              <a:cs typeface="Arial" panose="020B0604020202020204" pitchFamily="34" charset="0"/>
            </a:endParaRPr>
          </a:p>
          <a:p>
            <a:pPr algn="just"/>
            <a:r>
              <a:rPr lang="en-US" sz="2000" b="1" dirty="0">
                <a:latin typeface="Arial" panose="020B0604020202020204" pitchFamily="34" charset="0"/>
                <a:cs typeface="Arial" panose="020B0604020202020204" pitchFamily="34" charset="0"/>
              </a:rPr>
              <a:t>Additional Factors</a:t>
            </a:r>
            <a:r>
              <a:rPr lang="en-US" sz="2000" dirty="0">
                <a:latin typeface="Arial" panose="020B0604020202020204" pitchFamily="34" charset="0"/>
                <a:cs typeface="Arial" panose="020B0604020202020204" pitchFamily="34" charset="0"/>
              </a:rPr>
              <a:t>: Episodes are frequently brought on by stress or substance abuse and may include psychotic symptoms like delusions. BD's manic component sets it apart from unipolar depression.</a:t>
            </a:r>
          </a:p>
          <a:p>
            <a:pPr algn="just"/>
            <a:r>
              <a:rPr lang="en-US" sz="2000" dirty="0">
                <a:latin typeface="Arial" panose="020B0604020202020204" pitchFamily="34" charset="0"/>
                <a:cs typeface="Arial" panose="020B0604020202020204" pitchFamily="34" charset="0"/>
              </a:rPr>
              <a:t>There is no single explanation for bipolar disorder instead, a combination of genetic, neurochemical, and environmental factors influences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emotion regulation, and cognition. In order to avoid problems like substance abuse or suicide, early diagnosis is essential.</a:t>
            </a:r>
          </a:p>
          <a:p>
            <a:pPr algn="just"/>
            <a:endParaRPr lang="en-US" sz="2000" dirty="0">
              <a:latin typeface="Arial" panose="020B0604020202020204" pitchFamily="34" charset="0"/>
              <a:cs typeface="Arial" panose="020B0604020202020204" pitchFamily="34" charset="0"/>
            </a:endParaRPr>
          </a:p>
          <a:p>
            <a:pPr algn="just"/>
            <a:endParaRPr lang="en-US"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1F48F74-F6E1-383C-B8F8-28288581E339}"/>
              </a:ext>
            </a:extLst>
          </p:cNvPr>
          <p:cNvSpPr txBox="1"/>
          <p:nvPr/>
        </p:nvSpPr>
        <p:spPr>
          <a:xfrm>
            <a:off x="5654202" y="111168"/>
            <a:ext cx="19431000" cy="1754326"/>
          </a:xfrm>
          <a:prstGeom prst="rect">
            <a:avLst/>
          </a:prstGeom>
          <a:noFill/>
        </p:spPr>
        <p:txBody>
          <a:bodyPr wrap="square">
            <a:spAutoFit/>
          </a:bodyPr>
          <a:lstStyle/>
          <a:p>
            <a:r>
              <a:rPr lang="en-GB" sz="5400" dirty="0">
                <a:latin typeface="Arial Black" panose="020B0A04020102020204" pitchFamily="34" charset="0"/>
              </a:rPr>
              <a:t>Psychopathological Classifications and Provisions</a:t>
            </a:r>
          </a:p>
          <a:p>
            <a:r>
              <a:rPr lang="en-GB" sz="5400" dirty="0">
                <a:latin typeface="Arial Black" panose="020B0A04020102020204" pitchFamily="34" charset="0"/>
              </a:rPr>
              <a:t>                               Bipolar disorder</a:t>
            </a:r>
          </a:p>
        </p:txBody>
      </p:sp>
      <p:sp>
        <p:nvSpPr>
          <p:cNvPr id="9" name="TextBox 8">
            <a:extLst>
              <a:ext uri="{FF2B5EF4-FFF2-40B4-BE49-F238E27FC236}">
                <a16:creationId xmlns:a16="http://schemas.microsoft.com/office/drawing/2014/main" id="{2115CF06-C1FE-35C9-6FD7-873A75A33499}"/>
              </a:ext>
            </a:extLst>
          </p:cNvPr>
          <p:cNvSpPr txBox="1"/>
          <p:nvPr/>
        </p:nvSpPr>
        <p:spPr>
          <a:xfrm>
            <a:off x="322785" y="21401881"/>
            <a:ext cx="16120715" cy="20128587"/>
          </a:xfrm>
          <a:prstGeom prst="rect">
            <a:avLst/>
          </a:prstGeom>
          <a:noFill/>
        </p:spPr>
        <p:txBody>
          <a:bodyPr wrap="square">
            <a:spAutoFit/>
          </a:bodyPr>
          <a:lstStyle/>
          <a:p>
            <a:endParaRPr lang="en-US" dirty="0"/>
          </a:p>
          <a:p>
            <a:r>
              <a:rPr lang="en-US" sz="2400" b="1" dirty="0">
                <a:latin typeface="Arial" panose="020B0604020202020204" pitchFamily="34" charset="0"/>
                <a:cs typeface="Arial" panose="020B0604020202020204" pitchFamily="34" charset="0"/>
              </a:rPr>
              <a:t>                                                                          Causes, Symptoms, Diagnosis</a:t>
            </a:r>
          </a:p>
          <a:p>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Causes :</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	Bipolar disorder is caused by a complex interaction of several circumstances rather than being attributed to a single cause. There is no single, proven reason for it; instead, research suggests that it results from a confluence of genetic, biochemical, environmental, and psychological factors (Mind,2025). From early theories of moral or supernatural beginnings to current neurological understandings, this multifactorial model has developed and is now used to inform modern treatments.</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With an estimated 60 to 80 percent heritability, genetic factors are the strongest relationship (Mind,2025). Bipolar disorder is five to ten times more common in people with a family history, which may indicate hereditary weaknesses in the genes that control mood and neurotransmitters.</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	Neurochemical and biological Factors: Mood regulation is disrupted by imbalances in brain chemicals such as serotonin, dopamine, and norepinephrine (Mind,2025). changes in the structure of the brain. Abnormalities in circadian rhythms, or sleep-wake cycles, are also implicated in the prefrontal cortex and amygdala; these may be brought on by stress or trauma.</a:t>
            </a:r>
          </a:p>
          <a:p>
            <a:pPr algn="just"/>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	Environmental and psychological factors: Chronic sleep deprivation, substance misuse stimulants, loss, and stressful life events can all trigger episodes (Corrigan, P.W.et al.  2014). Although they are not independent causes, psychological theories </a:t>
            </a:r>
            <a:r>
              <a:rPr lang="en-US" dirty="0" err="1">
                <a:latin typeface="Arial" panose="020B0604020202020204" pitchFamily="34" charset="0"/>
                <a:cs typeface="Arial" panose="020B0604020202020204" pitchFamily="34" charset="0"/>
              </a:rPr>
              <a:t>emphasise</a:t>
            </a:r>
            <a:r>
              <a:rPr lang="en-US" dirty="0">
                <a:latin typeface="Arial" panose="020B0604020202020204" pitchFamily="34" charset="0"/>
                <a:cs typeface="Arial" panose="020B0604020202020204" pitchFamily="34" charset="0"/>
              </a:rPr>
              <a:t> how early events </a:t>
            </a:r>
            <a:r>
              <a:rPr lang="en-US" dirty="0" err="1">
                <a:latin typeface="Arial" panose="020B0604020202020204" pitchFamily="34" charset="0"/>
                <a:cs typeface="Arial" panose="020B0604020202020204" pitchFamily="34" charset="0"/>
              </a:rPr>
              <a:t>mould</a:t>
            </a:r>
            <a:r>
              <a:rPr lang="en-US" dirty="0">
                <a:latin typeface="Arial" panose="020B0604020202020204" pitchFamily="34" charset="0"/>
                <a:cs typeface="Arial" panose="020B0604020202020204" pitchFamily="34" charset="0"/>
              </a:rPr>
              <a:t> coping strategies (Corrigan, P.W.et al. (2014).</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	Other Influences: Pregnancy-related problems, infections, or exposure to toxins may raise the risk. There isn't a direct correlation between lifestyle choices and symptoms, although things like eating poorly or not exercising can make them worse.</a:t>
            </a:r>
          </a:p>
          <a:p>
            <a:pPr algn="just"/>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Symptoms :</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Bipolar Disorder manifests through distinct episodes of mood swings, with symptoms varying in intensity and duration. These are categorized by episode type manic, hypomanic, depressive, as outlined in ICD-11 Chapter 6, and can severely impact daily life, work, and relationships (NIMH,2025). Symptoms are not constant but episodic, often triggered by stress or without clear cause.</a:t>
            </a:r>
          </a:p>
          <a:p>
            <a:pPr algn="just"/>
            <a:r>
              <a:rPr lang="en-US" dirty="0">
                <a:latin typeface="Arial" panose="020B0604020202020204" pitchFamily="34" charset="0"/>
                <a:cs typeface="Arial" panose="020B0604020202020204" pitchFamily="34" charset="0"/>
              </a:rPr>
              <a:t>	</a:t>
            </a:r>
          </a:p>
          <a:p>
            <a:pPr algn="just"/>
            <a:r>
              <a:rPr lang="en-US" b="1" dirty="0">
                <a:latin typeface="Arial" panose="020B0604020202020204" pitchFamily="34" charset="0"/>
                <a:cs typeface="Arial" panose="020B0604020202020204" pitchFamily="34" charset="0"/>
              </a:rPr>
              <a:t>Manic Episode Symptoms Elevated Mood Phase</a:t>
            </a:r>
            <a:r>
              <a:rPr lang="en-US" dirty="0">
                <a:latin typeface="Arial" panose="020B0604020202020204" pitchFamily="34" charset="0"/>
                <a:cs typeface="Arial" panose="020B0604020202020204" pitchFamily="34" charset="0"/>
              </a:rPr>
              <a:t>: Intense euphoria, irritability, or agitation.</a:t>
            </a:r>
          </a:p>
          <a:p>
            <a:pPr algn="just"/>
            <a:r>
              <a:rPr lang="en-US" dirty="0">
                <a:latin typeface="Arial" panose="020B0604020202020204" pitchFamily="34" charset="0"/>
                <a:cs typeface="Arial" panose="020B0604020202020204" pitchFamily="34" charset="0"/>
              </a:rPr>
              <a:t>Excessive energy, reduced need for sleep example: feeling rested after 3 hours.</a:t>
            </a:r>
          </a:p>
          <a:p>
            <a:pPr algn="just"/>
            <a:r>
              <a:rPr lang="en-US" dirty="0">
                <a:latin typeface="Arial" panose="020B0604020202020204" pitchFamily="34" charset="0"/>
                <a:cs typeface="Arial" panose="020B0604020202020204" pitchFamily="34" charset="0"/>
              </a:rPr>
              <a:t>Rapid speech, racing thoughts, and distractibility.</a:t>
            </a:r>
          </a:p>
          <a:p>
            <a:pPr algn="just"/>
            <a:r>
              <a:rPr lang="en-US" dirty="0">
                <a:latin typeface="Arial" panose="020B0604020202020204" pitchFamily="34" charset="0"/>
                <a:cs typeface="Arial" panose="020B0604020202020204" pitchFamily="34" charset="0"/>
              </a:rPr>
              <a:t>Grandiose ideas, inflated self-esteem, or risky behaviors impulsive spending, hypersexuality, or substance abuse (NIMH,2025).</a:t>
            </a:r>
          </a:p>
          <a:p>
            <a:pPr algn="just"/>
            <a:r>
              <a:rPr lang="en-US" dirty="0">
                <a:latin typeface="Arial" panose="020B0604020202020204" pitchFamily="34" charset="0"/>
                <a:cs typeface="Arial" panose="020B0604020202020204" pitchFamily="34" charset="0"/>
              </a:rPr>
              <a:t>In severe cases, psychosis (delusions of grandeur or paranoia). Episodes last at least 7 days and may require hospitalization.</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The symptoms of a mildly elevated mood, or hypomanic episode: Less intense than mania, it lasts for four or more days. Improved creativity or productivity, yet nonetheless dangerous.</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In many cases, depressed episodes are not disruptive enough to warrant a diagnosis.</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Low Mood Phase Symptoms of a Depressive Episode: sentiments of worthlessness, despair, or hopelessness that don't go away. Anhedonia, or a lack of interest in activities, exhaustion, and changes in appetite and weight.</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Problems with concentration, sluggish thinking, and sleep abnormalities (hypersomnia or sleeplessness). symptoms such as undiagnosed discomfort, suicidal thoughts or self-harm (NIMH,2025). The episodes are at least two weeks long.</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Symptoms of overlapping phases of a mixed episode</a:t>
            </a:r>
            <a:r>
              <a:rPr lang="en-US" dirty="0">
                <a:latin typeface="Arial" panose="020B0604020202020204" pitchFamily="34" charset="0"/>
                <a:cs typeface="Arial" panose="020B0604020202020204" pitchFamily="34" charset="0"/>
              </a:rPr>
              <a:t>: Manic energy and depressed despair that occur at the same time, cause agitation or bewilderment. Bipolar Disorder is common, raising the risk of suicide (NIMH,2025).</a:t>
            </a:r>
          </a:p>
          <a:p>
            <a:pPr algn="just"/>
            <a:r>
              <a:rPr lang="en-US" dirty="0">
                <a:latin typeface="Arial" panose="020B0604020202020204" pitchFamily="34" charset="0"/>
                <a:cs typeface="Arial" panose="020B0604020202020204" pitchFamily="34" charset="0"/>
              </a:rPr>
              <a:t>Cognitive deficits in between episodes, psychosis, or anxiety are possible symptoms. Since untreated bipolar disorder worsens over time, early detection is essential.</a:t>
            </a:r>
          </a:p>
          <a:p>
            <a:pPr algn="just"/>
            <a:endParaRPr lang="en-US" b="1"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Diagnosis:</a:t>
            </a:r>
            <a:r>
              <a:rPr lang="en-US" dirty="0">
                <a:latin typeface="Arial" panose="020B0604020202020204" pitchFamily="34" charset="0"/>
                <a:cs typeface="Arial" panose="020B0604020202020204" pitchFamily="34" charset="0"/>
              </a:rPr>
              <a:t> Since there are no conclusive laboratory testing or brain scans for bipolar disorder, a thorough clinical evaluation is required to make the diagnosis. In order to differentiate this condition from other mood disorders such as unipolar depression or schizophrenia, the diagnosis is based on a thorough patient history, symptom patterns, and standardized criteria from classifications like ICD-11 Chapter 6 or DSM-5. Mental health specialists including psychologists and psychiatrists are included in the procedure, which places a strong emphasis on ruling out medical explanations (Bipolar UK,2025).</a:t>
            </a:r>
          </a:p>
          <a:p>
            <a:pPr algn="just"/>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Important diagnostic standards (derived from ICD-11): a minimum of one manic or mixed episode, sometimes accompanied by depressed bouts.</a:t>
            </a:r>
          </a:p>
          <a:p>
            <a:pPr algn="just"/>
            <a:r>
              <a:rPr lang="en-US" dirty="0">
                <a:latin typeface="Arial" panose="020B0604020202020204" pitchFamily="34" charset="0"/>
                <a:cs typeface="Arial" panose="020B0604020202020204" pitchFamily="34" charset="0"/>
              </a:rPr>
              <a:t>•	Significant distress or impairment in social, professional, or other domains must be caused by episodes.</a:t>
            </a:r>
          </a:p>
          <a:p>
            <a:pPr algn="just"/>
            <a:r>
              <a:rPr lang="en-US" dirty="0">
                <a:latin typeface="Arial" panose="020B0604020202020204" pitchFamily="34" charset="0"/>
                <a:cs typeface="Arial" panose="020B0604020202020204" pitchFamily="34" charset="0"/>
              </a:rPr>
              <a:t>•	Time frame: Depression 2 weeks of mania, 7 days and hypomania 4 days.</a:t>
            </a:r>
          </a:p>
          <a:p>
            <a:pPr algn="just"/>
            <a:r>
              <a:rPr lang="en-US" dirty="0">
                <a:latin typeface="Arial" panose="020B0604020202020204" pitchFamily="34" charset="0"/>
                <a:cs typeface="Arial" panose="020B0604020202020204" pitchFamily="34" charset="0"/>
              </a:rPr>
              <a:t>•	Subtypes include unidentified, bipolar II (hypomania + depression), and bipolar I (full mania).</a:t>
            </a:r>
          </a:p>
          <a:p>
            <a:pPr algn="just"/>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The diagnostic procedure: </a:t>
            </a:r>
            <a:r>
              <a:rPr lang="en-US" dirty="0">
                <a:latin typeface="Arial" panose="020B0604020202020204" pitchFamily="34" charset="0"/>
                <a:cs typeface="Arial" panose="020B0604020202020204" pitchFamily="34" charset="0"/>
              </a:rPr>
              <a:t>Clinical Interview: Symptoms, family history, and triggers are discussed in detail. The Structured Clinical Interview for DSM (SCID) and the Mood Disorder Questionnaire (MDQ) are two tools that aid in identifying patterns (Bipolar UK,2025).</a:t>
            </a:r>
          </a:p>
          <a:p>
            <a:pPr algn="just"/>
            <a:r>
              <a:rPr lang="en-US" dirty="0">
                <a:latin typeface="Arial" panose="020B0604020202020204" pitchFamily="34" charset="0"/>
                <a:cs typeface="Arial" panose="020B0604020202020204" pitchFamily="34" charset="0"/>
              </a:rPr>
              <a:t>•	Observation and Monitoring: Monitoring mood fluctuations over time, since first visits might not reveal episodes.</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Distinguishing ailments such as thyroid issues, mood swings brought on by drugs, or personality disorders is known as differential   diagnosis.</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Engagement of Other Parties: input for a more complete image from family members or close friends (Bipolar UK,2025).</a:t>
            </a:r>
          </a:p>
          <a:p>
            <a:pPr algn="just"/>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Challenges in Diagnosis </a:t>
            </a:r>
          </a:p>
          <a:p>
            <a:pPr algn="just"/>
            <a:r>
              <a:rPr lang="en-US" dirty="0">
                <a:latin typeface="Arial" panose="020B0604020202020204" pitchFamily="34" charset="0"/>
                <a:cs typeface="Arial" panose="020B0604020202020204" pitchFamily="34" charset="0"/>
              </a:rPr>
              <a:t>•	difficulties: Treatment delays are prevalent due to misdiagnosis as depression alone.</a:t>
            </a:r>
          </a:p>
          <a:p>
            <a:pPr algn="just"/>
            <a:r>
              <a:rPr lang="en-US" dirty="0">
                <a:latin typeface="Arial" panose="020B0604020202020204" pitchFamily="34" charset="0"/>
                <a:cs typeface="Arial" panose="020B0604020202020204" pitchFamily="34" charset="0"/>
              </a:rPr>
              <a:t>•	Underreporting may result from stigma or cultural reasons, particularly in environments with few resources.</a:t>
            </a:r>
          </a:p>
          <a:p>
            <a:pPr algn="just"/>
            <a:r>
              <a:rPr lang="en-US" dirty="0">
                <a:latin typeface="Arial" panose="020B0604020202020204" pitchFamily="34" charset="0"/>
                <a:cs typeface="Arial" panose="020B0604020202020204" pitchFamily="34" charset="0"/>
              </a:rPr>
              <a:t>•	Although it necessitates awareness and care access, early diagnosis improves outcomes (Bipolar UK,2025).</a:t>
            </a:r>
          </a:p>
          <a:p>
            <a:pPr algn="just"/>
            <a:r>
              <a:rPr lang="en-US" dirty="0">
                <a:latin typeface="Arial" panose="020B0604020202020204" pitchFamily="34" charset="0"/>
                <a:cs typeface="Arial" panose="020B0604020202020204" pitchFamily="34" charset="0"/>
              </a:rPr>
              <a:t>      Evidence based evaluations have replaced subjective individual observations in diagnosis, echoing past trends towards patient    centered care.</a:t>
            </a:r>
          </a:p>
          <a:p>
            <a:pPr algn="just"/>
            <a:endParaRPr lang="en-US" dirty="0">
              <a:latin typeface="Arial" panose="020B0604020202020204" pitchFamily="34" charset="0"/>
              <a:cs typeface="Arial" panose="020B0604020202020204" pitchFamily="34" charset="0"/>
            </a:endParaRPr>
          </a:p>
          <a:p>
            <a:pPr algn="just"/>
            <a:endParaRPr lang="en-US" sz="2000" dirty="0">
              <a:latin typeface="Arial" panose="020B0604020202020204" pitchFamily="34" charset="0"/>
              <a:cs typeface="Arial" panose="020B0604020202020204" pitchFamily="34" charset="0"/>
            </a:endParaRPr>
          </a:p>
          <a:p>
            <a:endParaRPr lang="en-US" dirty="0"/>
          </a:p>
        </p:txBody>
      </p:sp>
      <p:sp>
        <p:nvSpPr>
          <p:cNvPr id="11" name="TextBox 10">
            <a:extLst>
              <a:ext uri="{FF2B5EF4-FFF2-40B4-BE49-F238E27FC236}">
                <a16:creationId xmlns:a16="http://schemas.microsoft.com/office/drawing/2014/main" id="{881DDF73-56E7-89FC-53E5-C30B1615EFAD}"/>
              </a:ext>
            </a:extLst>
          </p:cNvPr>
          <p:cNvSpPr txBox="1"/>
          <p:nvPr/>
        </p:nvSpPr>
        <p:spPr>
          <a:xfrm>
            <a:off x="322785" y="13173281"/>
            <a:ext cx="15175649" cy="8494633"/>
          </a:xfrm>
          <a:prstGeom prst="rect">
            <a:avLst/>
          </a:prstGeom>
          <a:noFill/>
        </p:spPr>
        <p:txBody>
          <a:bodyPr wrap="square">
            <a:spAutoFit/>
          </a:bodyPr>
          <a:lstStyle/>
          <a:p>
            <a:r>
              <a:rPr lang="en-US" sz="2000" b="1" dirty="0">
                <a:latin typeface="Arial" panose="020B0604020202020204" pitchFamily="34" charset="0"/>
                <a:cs typeface="Arial" panose="020B0604020202020204" pitchFamily="34" charset="0"/>
              </a:rPr>
              <a:t>                                         </a:t>
            </a:r>
          </a:p>
          <a:p>
            <a:r>
              <a:rPr lang="en-US" sz="20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Historical perspectives and treatments</a:t>
            </a:r>
          </a:p>
          <a:p>
            <a:pPr marL="342900" indent="-342900" algn="jus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Over centuries, there have been substantial changes in our understanding, approach to treatment, and perception of bipolar disorder, which was once classified as manic-depressive insanity. This development, which is frequently entwined with stigma and discrimination, reflects  larger shifts in medical science, societal attitudes, and legislation (Barbra W.C.et al,2023)</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Perceptions of Bipolar Disorder in the Past: In the past, people with bipolar disorder were frequently perceived as having moral failings or supernatural causes. By the 19th century, they were viewed as dangerously unpredictable or insane, which resulted in social exclusion. Previously, mania was associated with imbalances in the body's </a:t>
            </a:r>
            <a:r>
              <a:rPr lang="en-US" dirty="0" err="1">
                <a:latin typeface="Arial" panose="020B0604020202020204" pitchFamily="34" charset="0"/>
                <a:cs typeface="Arial" panose="020B0604020202020204" pitchFamily="34" charset="0"/>
              </a:rPr>
              <a:t>humours</a:t>
            </a:r>
            <a:r>
              <a:rPr lang="en-US" dirty="0">
                <a:latin typeface="Arial" panose="020B0604020202020204" pitchFamily="34" charset="0"/>
                <a:cs typeface="Arial" panose="020B0604020202020204" pitchFamily="34" charset="0"/>
              </a:rPr>
              <a:t>. They were imprisoned in poorhouses or asylums because families and communities saw them as risks to public order (Barbra W.C. et al, 2023). Because the condition disproportionately afflicted </a:t>
            </a:r>
            <a:r>
              <a:rPr lang="en-US" dirty="0" err="1">
                <a:latin typeface="Arial" panose="020B0604020202020204" pitchFamily="34" charset="0"/>
                <a:cs typeface="Arial" panose="020B0604020202020204" pitchFamily="34" charset="0"/>
              </a:rPr>
              <a:t>marginalised</a:t>
            </a:r>
            <a:r>
              <a:rPr lang="en-US" dirty="0">
                <a:latin typeface="Arial" panose="020B0604020202020204" pitchFamily="34" charset="0"/>
                <a:cs typeface="Arial" panose="020B0604020202020204" pitchFamily="34" charset="0"/>
              </a:rPr>
              <a:t> groups and because stigma </a:t>
            </a:r>
            <a:r>
              <a:rPr lang="en-US" dirty="0" err="1">
                <a:latin typeface="Arial" panose="020B0604020202020204" pitchFamily="34" charset="0"/>
                <a:cs typeface="Arial" panose="020B0604020202020204" pitchFamily="34" charset="0"/>
              </a:rPr>
              <a:t>characterised</a:t>
            </a:r>
            <a:r>
              <a:rPr lang="en-US" dirty="0">
                <a:latin typeface="Arial" panose="020B0604020202020204" pitchFamily="34" charset="0"/>
                <a:cs typeface="Arial" panose="020B0604020202020204" pitchFamily="34" charset="0"/>
              </a:rPr>
              <a:t> sufferers as weak willed or immoral, supporting neglect rather than care, this served to further entrench inequality.</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How Attitudes Have Changed: As time went by, attitudes changed from being moral and punishing to being sympathetic and compassionate. The 1960s and 1970s saw the </a:t>
            </a:r>
            <a:r>
              <a:rPr lang="en-US" dirty="0" err="1">
                <a:latin typeface="Arial" panose="020B0604020202020204" pitchFamily="34" charset="0"/>
                <a:cs typeface="Arial" panose="020B0604020202020204" pitchFamily="34" charset="0"/>
              </a:rPr>
              <a:t>deinstitutionalisation</a:t>
            </a:r>
            <a:r>
              <a:rPr lang="en-US" dirty="0">
                <a:latin typeface="Arial" panose="020B0604020202020204" pitchFamily="34" charset="0"/>
                <a:cs typeface="Arial" panose="020B0604020202020204" pitchFamily="34" charset="0"/>
              </a:rPr>
              <a:t> of care due to civil rights movements, which shifted care from remote asylums to community settings ( Barbra W.C.et al,2023). The focus on recovery and rights is increasing as bipolar disorder is now understood to be a neurobiological disorder rather than a personal defect. Despite public awareness initiatives that have increased understanding and lessened some discrimination in employment and education, stigma still exists because of media representations that link it to violence. </a:t>
            </a:r>
          </a:p>
          <a:p>
            <a:pPr marL="342900" indent="-34290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The Disorder as Seen by Medical Professionals: Early medical perspectives, best exemplified by Emil Kraepelin in the late 1800s, </a:t>
            </a:r>
            <a:r>
              <a:rPr lang="en-US" dirty="0" err="1">
                <a:latin typeface="Arial" panose="020B0604020202020204" pitchFamily="34" charset="0"/>
                <a:cs typeface="Arial" panose="020B0604020202020204" pitchFamily="34" charset="0"/>
              </a:rPr>
              <a:t>categorised</a:t>
            </a:r>
            <a:r>
              <a:rPr lang="en-US" dirty="0">
                <a:latin typeface="Arial" panose="020B0604020202020204" pitchFamily="34" charset="0"/>
                <a:cs typeface="Arial" panose="020B0604020202020204" pitchFamily="34" charset="0"/>
              </a:rPr>
              <a:t> BD as a degenerative brain disease and </a:t>
            </a:r>
            <a:r>
              <a:rPr lang="en-US" dirty="0" err="1">
                <a:latin typeface="Arial" panose="020B0604020202020204" pitchFamily="34" charset="0"/>
                <a:cs typeface="Arial" panose="020B0604020202020204" pitchFamily="34" charset="0"/>
              </a:rPr>
              <a:t>prioritised</a:t>
            </a:r>
            <a:r>
              <a:rPr lang="en-US" dirty="0">
                <a:latin typeface="Arial" panose="020B0604020202020204" pitchFamily="34" charset="0"/>
                <a:cs typeface="Arial" panose="020B0604020202020204" pitchFamily="34" charset="0"/>
              </a:rPr>
              <a:t> prognosis above therapy (Corrigan, P.W.et al.2014). Experts believed it was incurable, which led to experimental treatments like insulin shock, isolation, and confinement during custodial care. The discovery of lithium in 1949 changed perceptions by the middle of the 20th century, establishing bipolar disorder as a medical condition that could be treated with medication (Cade, J.F.J,1949). Despite traditionally paternalistic practices, modern professionals </a:t>
            </a:r>
            <a:r>
              <a:rPr lang="en-US" dirty="0" err="1">
                <a:latin typeface="Arial" panose="020B0604020202020204" pitchFamily="34" charset="0"/>
                <a:cs typeface="Arial" panose="020B0604020202020204" pitchFamily="34" charset="0"/>
              </a:rPr>
              <a:t>emphasise</a:t>
            </a:r>
            <a:r>
              <a:rPr lang="en-US" dirty="0">
                <a:latin typeface="Arial" panose="020B0604020202020204" pitchFamily="34" charset="0"/>
                <a:cs typeface="Arial" panose="020B0604020202020204" pitchFamily="34" charset="0"/>
              </a:rPr>
              <a:t> a biopsychosocial model that integrates medication, therapy, and lifestyle factors. This has led to an evolution towards patient-centered treatment, while access disparities still exist, particularly in areas with little </a:t>
            </a:r>
            <a:r>
              <a:rPr lang="en-US" dirty="0" err="1">
                <a:latin typeface="Arial" panose="020B0604020202020204" pitchFamily="34" charset="0"/>
                <a:cs typeface="Arial" panose="020B0604020202020204" pitchFamily="34" charset="0"/>
              </a:rPr>
              <a:t>resources.Care</a:t>
            </a:r>
            <a:r>
              <a:rPr lang="en-US" dirty="0">
                <a:latin typeface="Arial" panose="020B0604020202020204" pitchFamily="34" charset="0"/>
                <a:cs typeface="Arial" panose="020B0604020202020204" pitchFamily="34" charset="0"/>
              </a:rPr>
              <a:t> inequities are still shaped by political issues like funding cuts and cultural biases, despite the fact that this historical trajectory shows how treatments have evolved from cruel constraint to evidence based interventions Cade, J.F.J,1949).</a:t>
            </a:r>
          </a:p>
          <a:p>
            <a:endParaRPr lang="en-US" dirty="0"/>
          </a:p>
        </p:txBody>
      </p:sp>
      <p:sp>
        <p:nvSpPr>
          <p:cNvPr id="13" name="TextBox 12">
            <a:extLst>
              <a:ext uri="{FF2B5EF4-FFF2-40B4-BE49-F238E27FC236}">
                <a16:creationId xmlns:a16="http://schemas.microsoft.com/office/drawing/2014/main" id="{40488778-60FE-73EC-A1EB-2187E2A71AFC}"/>
              </a:ext>
            </a:extLst>
          </p:cNvPr>
          <p:cNvSpPr txBox="1"/>
          <p:nvPr/>
        </p:nvSpPr>
        <p:spPr>
          <a:xfrm>
            <a:off x="16016155" y="2112956"/>
            <a:ext cx="13909079" cy="8402300"/>
          </a:xfrm>
          <a:prstGeom prst="rect">
            <a:avLst/>
          </a:prstGeom>
          <a:noFill/>
        </p:spPr>
        <p:txBody>
          <a:bodyPr wrap="square">
            <a:spAutoFit/>
          </a:bodyPr>
          <a:lstStyle/>
          <a:p>
            <a:pPr algn="just"/>
            <a:r>
              <a:rPr lang="en-US" sz="20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Current services and treatments </a:t>
            </a:r>
          </a:p>
          <a:p>
            <a:pPr algn="just"/>
            <a:endParaRPr lang="en-US" sz="3200"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pharmaceutical, psychological, and supportive therapies are used to treat bipolar disorder. In order to </a:t>
            </a:r>
            <a:r>
              <a:rPr lang="en-US" dirty="0" err="1">
                <a:latin typeface="Arial" panose="020B0604020202020204" pitchFamily="34" charset="0"/>
                <a:cs typeface="Arial" panose="020B0604020202020204" pitchFamily="34" charset="0"/>
              </a:rPr>
              <a:t>stabilise</a:t>
            </a:r>
            <a:r>
              <a:rPr lang="en-US" dirty="0">
                <a:latin typeface="Arial" panose="020B0604020202020204" pitchFamily="34" charset="0"/>
                <a:cs typeface="Arial" panose="020B0604020202020204" pitchFamily="34" charset="0"/>
              </a:rPr>
              <a:t> mood, avoid relapses, and enhance quality of life, integrated treatment is </a:t>
            </a:r>
            <a:r>
              <a:rPr lang="en-US" dirty="0" err="1">
                <a:latin typeface="Arial" panose="020B0604020202020204" pitchFamily="34" charset="0"/>
                <a:cs typeface="Arial" panose="020B0604020202020204" pitchFamily="34" charset="0"/>
              </a:rPr>
              <a:t>emphasised</a:t>
            </a:r>
            <a:r>
              <a:rPr lang="en-US" dirty="0">
                <a:latin typeface="Arial" panose="020B0604020202020204" pitchFamily="34" charset="0"/>
                <a:cs typeface="Arial" panose="020B0604020202020204" pitchFamily="34" charset="0"/>
              </a:rPr>
              <a:t> in modern techniques that are informed by guidelines such as NICE . Services that alleviate historical stigma and access gaps span from clinical to community-based.</a:t>
            </a:r>
          </a:p>
          <a:p>
            <a:pPr algn="just"/>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Pharmacological Interventions: </a:t>
            </a:r>
            <a:r>
              <a:rPr lang="en-US" dirty="0">
                <a:latin typeface="Arial" panose="020B0604020202020204" pitchFamily="34" charset="0"/>
                <a:cs typeface="Arial" panose="020B0604020202020204" pitchFamily="34" charset="0"/>
              </a:rPr>
              <a:t>Mood </a:t>
            </a:r>
            <a:r>
              <a:rPr lang="en-US" dirty="0" err="1">
                <a:latin typeface="Arial" panose="020B0604020202020204" pitchFamily="34" charset="0"/>
                <a:cs typeface="Arial" panose="020B0604020202020204" pitchFamily="34" charset="0"/>
              </a:rPr>
              <a:t>stabilisers</a:t>
            </a:r>
            <a:r>
              <a:rPr lang="en-US" dirty="0">
                <a:latin typeface="Arial" panose="020B0604020202020204" pitchFamily="34" charset="0"/>
                <a:cs typeface="Arial" panose="020B0604020202020204" pitchFamily="34" charset="0"/>
              </a:rPr>
              <a:t>, such as valproate and lithium, are the first line of </a:t>
            </a:r>
            <a:r>
              <a:rPr lang="en-US" dirty="0" err="1">
                <a:latin typeface="Arial" panose="020B0604020202020204" pitchFamily="34" charset="0"/>
                <a:cs typeface="Arial" panose="020B0604020202020204" pitchFamily="34" charset="0"/>
              </a:rPr>
              <a:t>defence</a:t>
            </a:r>
            <a:r>
              <a:rPr lang="en-US" dirty="0">
                <a:latin typeface="Arial" panose="020B0604020202020204" pitchFamily="34" charset="0"/>
                <a:cs typeface="Arial" panose="020B0604020202020204" pitchFamily="34" charset="0"/>
              </a:rPr>
              <a:t> against episodes.	Antipsychotics for mixed states or acute mania, such as </a:t>
            </a:r>
            <a:r>
              <a:rPr lang="en-US" dirty="0" err="1">
                <a:latin typeface="Arial" panose="020B0604020202020204" pitchFamily="34" charset="0"/>
                <a:cs typeface="Arial" panose="020B0604020202020204" pitchFamily="34" charset="0"/>
              </a:rPr>
              <a:t>olanzapine.In</a:t>
            </a:r>
            <a:r>
              <a:rPr lang="en-US" dirty="0">
                <a:latin typeface="Arial" panose="020B0604020202020204" pitchFamily="34" charset="0"/>
                <a:cs typeface="Arial" panose="020B0604020202020204" pitchFamily="34" charset="0"/>
              </a:rPr>
              <a:t> order to prevent mania, antidepressants should be used carefully with mood </a:t>
            </a:r>
            <a:r>
              <a:rPr lang="en-US" dirty="0" err="1">
                <a:latin typeface="Arial" panose="020B0604020202020204" pitchFamily="34" charset="0"/>
                <a:cs typeface="Arial" panose="020B0604020202020204" pitchFamily="34" charset="0"/>
              </a:rPr>
              <a:t>stabilisers</a:t>
            </a:r>
            <a:r>
              <a:rPr lang="en-US" dirty="0">
                <a:latin typeface="Arial" panose="020B0604020202020204" pitchFamily="34" charset="0"/>
                <a:cs typeface="Arial" panose="020B0604020202020204" pitchFamily="34" charset="0"/>
              </a:rPr>
              <a:t>.</a:t>
            </a:r>
          </a:p>
          <a:p>
            <a:pPr algn="just"/>
            <a:r>
              <a:rPr lang="en-US" dirty="0">
                <a:latin typeface="Arial" panose="020B0604020202020204" pitchFamily="34" charset="0"/>
                <a:cs typeface="Arial" panose="020B0604020202020204" pitchFamily="34" charset="0"/>
              </a:rPr>
              <a:t>     Long-term care to prevent recurrence, with side effects including weight    gain or thyroid problems being watched closely.</a:t>
            </a:r>
          </a:p>
          <a:p>
            <a:pPr marL="342900" indent="-342900" algn="jus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Psychological Treatments: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therapy, is used to pinpoint triggers and create coping mechanisms.	Relationships and everyday routines can be </a:t>
            </a:r>
            <a:r>
              <a:rPr lang="en-US" dirty="0" err="1">
                <a:latin typeface="Arial" panose="020B0604020202020204" pitchFamily="34" charset="0"/>
                <a:cs typeface="Arial" panose="020B0604020202020204" pitchFamily="34" charset="0"/>
              </a:rPr>
              <a:t>stabilised</a:t>
            </a:r>
            <a:r>
              <a:rPr lang="en-US" dirty="0">
                <a:latin typeface="Arial" panose="020B0604020202020204" pitchFamily="34" charset="0"/>
                <a:cs typeface="Arial" panose="020B0604020202020204" pitchFamily="34" charset="0"/>
              </a:rPr>
              <a:t> by Interpersonal and Social Rhythm Therapy. Psychoeducation to encourage adherence and educate patients and their families about bipolar disorder.</a:t>
            </a:r>
          </a:p>
          <a:p>
            <a:pPr algn="just"/>
            <a:r>
              <a:rPr lang="en-US" dirty="0">
                <a:latin typeface="Arial" panose="020B0604020202020204" pitchFamily="34" charset="0"/>
                <a:cs typeface="Arial" panose="020B0604020202020204" pitchFamily="34" charset="0"/>
              </a:rPr>
              <a:t>     Family-focused therapy to strengthen support systems and lessen stress.</a:t>
            </a:r>
          </a:p>
          <a:p>
            <a:pPr algn="just"/>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Lifestyle interventions and supportive services: </a:t>
            </a:r>
            <a:r>
              <a:rPr lang="en-US" dirty="0">
                <a:latin typeface="Arial" panose="020B0604020202020204" pitchFamily="34" charset="0"/>
                <a:cs typeface="Arial" panose="020B0604020202020204" pitchFamily="34" charset="0"/>
              </a:rPr>
              <a:t>Inpatient treatment for severe episodes and crisis intervention.</a:t>
            </a:r>
          </a:p>
          <a:p>
            <a:pPr algn="just"/>
            <a:r>
              <a:rPr lang="en-US" dirty="0">
                <a:latin typeface="Arial" panose="020B0604020202020204" pitchFamily="34" charset="0"/>
                <a:cs typeface="Arial" panose="020B0604020202020204" pitchFamily="34" charset="0"/>
              </a:rPr>
              <a:t>     Peer support groups, community mental health teams, and helplines    (such as those run by the NHS in the UK or the WHO worldwide).</a:t>
            </a:r>
          </a:p>
          <a:p>
            <a:pPr algn="just"/>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Changes in lifestyle: </a:t>
            </a:r>
            <a:r>
              <a:rPr lang="en-US" dirty="0">
                <a:latin typeface="Arial" panose="020B0604020202020204" pitchFamily="34" charset="0"/>
                <a:cs typeface="Arial" panose="020B0604020202020204" pitchFamily="34" charset="0"/>
              </a:rPr>
              <a:t>Stress management, regular sleep, exercise, and diet; if co-occurring, substance abuse treatment.</a:t>
            </a:r>
          </a:p>
          <a:p>
            <a:pPr algn="just"/>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Digital instruments: </a:t>
            </a:r>
            <a:r>
              <a:rPr lang="en-US" dirty="0">
                <a:latin typeface="Arial" panose="020B0604020202020204" pitchFamily="34" charset="0"/>
                <a:cs typeface="Arial" panose="020B0604020202020204" pitchFamily="34" charset="0"/>
              </a:rPr>
              <a:t>Telemedicine apps for remote monitoring and mood tracking.</a:t>
            </a:r>
          </a:p>
          <a:p>
            <a:pPr algn="just"/>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Challenges and </a:t>
            </a:r>
            <a:r>
              <a:rPr lang="en-US" b="1" dirty="0" err="1">
                <a:latin typeface="Arial" panose="020B0604020202020204" pitchFamily="34" charset="0"/>
                <a:cs typeface="Arial" panose="020B0604020202020204" pitchFamily="34" charset="0"/>
              </a:rPr>
              <a:t>Access:</a:t>
            </a:r>
            <a:r>
              <a:rPr lang="en-US" dirty="0" err="1">
                <a:latin typeface="Arial" panose="020B0604020202020204" pitchFamily="34" charset="0"/>
                <a:cs typeface="Arial" panose="020B0604020202020204" pitchFamily="34" charset="0"/>
              </a:rPr>
              <a:t>disparities</a:t>
            </a:r>
            <a:r>
              <a:rPr lang="en-US" dirty="0">
                <a:latin typeface="Arial" panose="020B0604020202020204" pitchFamily="34" charset="0"/>
                <a:cs typeface="Arial" panose="020B0604020202020204" pitchFamily="34" charset="0"/>
              </a:rPr>
              <a:t> in access, with wealthier nations providing more extensive medical treatment. For varied groups, cultural modifications are necessary; stigma prevents adoption.</a:t>
            </a:r>
          </a:p>
          <a:p>
            <a:pPr algn="just"/>
            <a:r>
              <a:rPr lang="en-US" dirty="0">
                <a:latin typeface="Arial" panose="020B0604020202020204" pitchFamily="34" charset="0"/>
                <a:cs typeface="Arial" panose="020B0604020202020204" pitchFamily="34" charset="0"/>
              </a:rPr>
              <a:t>     Although research is still being done to tailor methods, these treatments show a shift from custodial care to holistic,    evidence-based solutions.</a:t>
            </a:r>
          </a:p>
        </p:txBody>
      </p:sp>
      <p:sp>
        <p:nvSpPr>
          <p:cNvPr id="15" name="TextBox 14">
            <a:extLst>
              <a:ext uri="{FF2B5EF4-FFF2-40B4-BE49-F238E27FC236}">
                <a16:creationId xmlns:a16="http://schemas.microsoft.com/office/drawing/2014/main" id="{CEDC8B82-049E-9F51-1A1B-679827FA0A51}"/>
              </a:ext>
            </a:extLst>
          </p:cNvPr>
          <p:cNvSpPr txBox="1"/>
          <p:nvPr/>
        </p:nvSpPr>
        <p:spPr>
          <a:xfrm>
            <a:off x="16512094" y="12276397"/>
            <a:ext cx="13440334" cy="5724644"/>
          </a:xfrm>
          <a:prstGeom prst="rect">
            <a:avLst/>
          </a:prstGeom>
          <a:noFill/>
        </p:spPr>
        <p:txBody>
          <a:bodyPr wrap="square">
            <a:spAutoFit/>
          </a:bodyPr>
          <a:lstStyle/>
          <a:p>
            <a:pPr algn="just"/>
            <a:r>
              <a:rPr lang="en-US" sz="2400" b="1" dirty="0">
                <a:latin typeface="Arial" panose="020B0604020202020204" pitchFamily="34" charset="0"/>
                <a:cs typeface="Arial" panose="020B0604020202020204" pitchFamily="34" charset="0"/>
              </a:rPr>
              <a:t>                                                                       Recommendations</a:t>
            </a:r>
          </a:p>
          <a:p>
            <a:pPr algn="just"/>
            <a:r>
              <a:rPr lang="en-US" dirty="0">
                <a:latin typeface="Arial" panose="020B0604020202020204" pitchFamily="34" charset="0"/>
                <a:cs typeface="Arial" panose="020B0604020202020204" pitchFamily="34" charset="0"/>
              </a:rPr>
              <a:t>Based on literature poster content,</a:t>
            </a:r>
          </a:p>
          <a:p>
            <a:pPr algn="just"/>
            <a:r>
              <a:rPr lang="en-US" dirty="0">
                <a:latin typeface="Arial" panose="020B0604020202020204" pitchFamily="34" charset="0"/>
                <a:cs typeface="Arial" panose="020B0604020202020204" pitchFamily="34" charset="0"/>
              </a:rPr>
              <a:t>These suggestions are meant to combat stigma, prejudice, and disparities in bipolar disorder care, and they are based on the poster critical examination of historical and modern treatment as well as social, cultural, and political contexts. For better management and assistance, these advocate for fair, evidence-based changes.</a:t>
            </a:r>
          </a:p>
          <a:p>
            <a:pPr algn="just"/>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Legislative Suggestions:</a:t>
            </a:r>
            <a:r>
              <a:rPr lang="en-US" dirty="0">
                <a:latin typeface="Arial" panose="020B0604020202020204" pitchFamily="34" charset="0"/>
                <a:cs typeface="Arial" panose="020B0604020202020204" pitchFamily="34" charset="0"/>
              </a:rPr>
              <a:t> launch worldwide anti-stigma initiatives to dispel myths and promote early diagnosis, challenging the notion that bipolar disorder is a moral failing. To overcome inequities in low-income areas and guarantee culturally responsive services, bipolar disorder should be integrated into primary care systems as part of the expansion of universal healthcare access. Building deinstitutionalization plans, bolster laws to prevent discrimination in housing and for employment.</a:t>
            </a:r>
          </a:p>
          <a:p>
            <a:pPr marL="342900" indent="-342900" algn="just">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Recommendations for Practice: </a:t>
            </a:r>
            <a:r>
              <a:rPr lang="en-US" dirty="0">
                <a:latin typeface="Arial" panose="020B0604020202020204" pitchFamily="34" charset="0"/>
                <a:cs typeface="Arial" panose="020B0604020202020204" pitchFamily="34" charset="0"/>
              </a:rPr>
              <a:t>Adopt integrated care approaches that include therapy, medication, and peer support to improve outcomes and reduce over-reliance on pharmaceuticals. To address disparities in diverse groups, improve healthcare personnel' training in cultural competency and trauma-informed care. Encourage recovery-focused strategies over custodial care by promoting digital technologies and community initiatives for continuous monitoring and assistance.</a:t>
            </a:r>
          </a:p>
          <a:p>
            <a:pPr algn="just"/>
            <a:endParaRPr lang="en-US"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b="1" dirty="0">
                <a:latin typeface="Arial" panose="020B0604020202020204" pitchFamily="34" charset="0"/>
                <a:cs typeface="Arial" panose="020B0604020202020204" pitchFamily="34" charset="0"/>
              </a:rPr>
              <a:t>Suggestions for Advocacy and Research</a:t>
            </a:r>
            <a:r>
              <a:rPr lang="en-US" dirty="0">
                <a:latin typeface="Arial" panose="020B0604020202020204" pitchFamily="34" charset="0"/>
                <a:cs typeface="Arial" panose="020B0604020202020204" pitchFamily="34" charset="0"/>
              </a:rPr>
              <a:t>: Invest in research on environmental and genetic factors for focused therapies, moving away from earlier biological emphasis. Encourage patient advocacy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to have an impact on policy by elevating voices that have been suppressed by stigma.</a:t>
            </a:r>
          </a:p>
          <a:p>
            <a:endParaRPr lang="en-US" dirty="0"/>
          </a:p>
        </p:txBody>
      </p:sp>
      <p:sp>
        <p:nvSpPr>
          <p:cNvPr id="17" name="TextBox 16">
            <a:extLst>
              <a:ext uri="{FF2B5EF4-FFF2-40B4-BE49-F238E27FC236}">
                <a16:creationId xmlns:a16="http://schemas.microsoft.com/office/drawing/2014/main" id="{421AD04C-939F-5E89-F321-783750584C2B}"/>
              </a:ext>
            </a:extLst>
          </p:cNvPr>
          <p:cNvSpPr txBox="1"/>
          <p:nvPr/>
        </p:nvSpPr>
        <p:spPr>
          <a:xfrm>
            <a:off x="16924754" y="20008403"/>
            <a:ext cx="12615013" cy="3231654"/>
          </a:xfrm>
          <a:prstGeom prst="rect">
            <a:avLst/>
          </a:prstGeom>
          <a:noFill/>
        </p:spPr>
        <p:txBody>
          <a:bodyPr wrap="square">
            <a:spAutoFit/>
          </a:bodyPr>
          <a:lstStyle/>
          <a:p>
            <a:pPr algn="just"/>
            <a:r>
              <a:rPr lang="en-US" sz="2400" b="1" dirty="0">
                <a:latin typeface="Arial" panose="020B0604020202020204" pitchFamily="34" charset="0"/>
                <a:cs typeface="Arial" panose="020B0604020202020204" pitchFamily="34" charset="0"/>
              </a:rPr>
              <a:t>                                               Conclusions</a:t>
            </a:r>
          </a:p>
          <a:p>
            <a:pPr algn="just"/>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on literature poster content </a:t>
            </a:r>
          </a:p>
          <a:p>
            <a:pPr algn="just"/>
            <a:r>
              <a:rPr lang="en-US" dirty="0">
                <a:latin typeface="Arial" panose="020B0604020202020204" pitchFamily="34" charset="0"/>
                <a:cs typeface="Arial" panose="020B0604020202020204" pitchFamily="34" charset="0"/>
              </a:rPr>
              <a:t>Bipolar disorder shows how treatment has changed dynamically over time, from historical abuse to modern treatment, while persistent problems like stigma and inequity still exist (Cade, J.F.J1949). Although access gaps continue to be a barrier, bipolar disorder is currently controlled with evidence based treatments after beginning as a misdiagnosed illness that resulted in institutional imprisonment. The investigation of multiple origins, diverse symptoms, and diagnostic difficulties in the poster reflects a shift towards holistic approaches (Cade, J.F.J,1949). In order to improve results and support recovery and equity, recommendations for anti-stigma initiatives, inclusive policies, and </a:t>
            </a:r>
            <a:r>
              <a:rPr lang="en-US" dirty="0" err="1">
                <a:latin typeface="Arial" panose="020B0604020202020204" pitchFamily="34" charset="0"/>
                <a:cs typeface="Arial" panose="020B0604020202020204" pitchFamily="34" charset="0"/>
              </a:rPr>
              <a:t>customised</a:t>
            </a:r>
            <a:r>
              <a:rPr lang="en-US" dirty="0">
                <a:latin typeface="Arial" panose="020B0604020202020204" pitchFamily="34" charset="0"/>
                <a:cs typeface="Arial" panose="020B0604020202020204" pitchFamily="34" charset="0"/>
              </a:rPr>
              <a:t> interventions are provided. The fight against bipolar disorder ultimately requires concerted efforts to dispel historical biases, provide supportive environments for all impacted people, and advance knowledge via ongoing research (Cade, J.F.J,1949)</a:t>
            </a:r>
          </a:p>
        </p:txBody>
      </p:sp>
      <p:sp>
        <p:nvSpPr>
          <p:cNvPr id="20" name="TextBox 19">
            <a:extLst>
              <a:ext uri="{FF2B5EF4-FFF2-40B4-BE49-F238E27FC236}">
                <a16:creationId xmlns:a16="http://schemas.microsoft.com/office/drawing/2014/main" id="{8BD351A9-7E85-7374-9916-F0368BB8CF2D}"/>
              </a:ext>
            </a:extLst>
          </p:cNvPr>
          <p:cNvSpPr txBox="1"/>
          <p:nvPr/>
        </p:nvSpPr>
        <p:spPr>
          <a:xfrm>
            <a:off x="17540803" y="25278119"/>
            <a:ext cx="11998964" cy="17851041"/>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References</a:t>
            </a:r>
          </a:p>
          <a:p>
            <a:pPr algn="just"/>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Bipolar UK, (2025) Diagnosing bipolar</a:t>
            </a:r>
          </a:p>
          <a:p>
            <a:r>
              <a:rPr lang="en-US" sz="2000" dirty="0">
                <a:latin typeface="Arial" panose="020B0604020202020204" pitchFamily="34" charset="0"/>
                <a:cs typeface="Arial" panose="020B0604020202020204" pitchFamily="34" charset="0"/>
              </a:rPr>
              <a:t>Available at: https://www.bipolaruk.org/about-bipolar/diagnosing-bipolar/</a:t>
            </a:r>
          </a:p>
          <a:p>
            <a:r>
              <a:rPr lang="en-US" sz="2000" dirty="0">
                <a:latin typeface="Arial" panose="020B0604020202020204" pitchFamily="34" charset="0"/>
                <a:cs typeface="Arial" panose="020B0604020202020204" pitchFamily="34" charset="0"/>
              </a:rPr>
              <a:t>Accesses:30th October 2025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Barbra. W.C et al (2023) Bipolar Disorder: A History of Demons, Humors, and Stigma</a:t>
            </a:r>
          </a:p>
          <a:p>
            <a:r>
              <a:rPr lang="en-US" sz="2000" dirty="0">
                <a:latin typeface="Arial" panose="020B0604020202020204" pitchFamily="34" charset="0"/>
                <a:cs typeface="Arial" panose="020B0604020202020204" pitchFamily="34" charset="0"/>
              </a:rPr>
              <a:t>Available at : https://www.healthcentral.com/condition/bipolar-disorder/history-of-bipolar-disorder</a:t>
            </a:r>
          </a:p>
          <a:p>
            <a:r>
              <a:rPr lang="en-US" sz="2000" dirty="0">
                <a:latin typeface="Arial" panose="020B0604020202020204" pitchFamily="34" charset="0"/>
                <a:cs typeface="Arial" panose="020B0604020202020204" pitchFamily="34" charset="0"/>
              </a:rPr>
              <a:t>Accesses: 1ST November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Cade, J.F.J (1949) Lithium salts in the treatment of psychotic excitement</a:t>
            </a:r>
          </a:p>
          <a:p>
            <a:r>
              <a:rPr lang="en-US" sz="2000" dirty="0">
                <a:latin typeface="Arial" panose="020B0604020202020204" pitchFamily="34" charset="0"/>
                <a:cs typeface="Arial" panose="020B0604020202020204" pitchFamily="34" charset="0"/>
              </a:rPr>
              <a:t>Available at: https://pubmed.ncbi.nlm.nih.gov/18142718/</a:t>
            </a:r>
          </a:p>
          <a:p>
            <a:r>
              <a:rPr lang="en-US" sz="2000" dirty="0">
                <a:latin typeface="Arial" panose="020B0604020202020204" pitchFamily="34" charset="0"/>
                <a:cs typeface="Arial" panose="020B0604020202020204" pitchFamily="34" charset="0"/>
              </a:rPr>
              <a:t>Accesses: 19th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Corrigan, P.W.et al. (2014) Stigma of mental illness: Implications for mental health professionals, World Psychiatry</a:t>
            </a:r>
          </a:p>
          <a:p>
            <a:r>
              <a:rPr lang="en-US" sz="2000" dirty="0">
                <a:latin typeface="Arial" panose="020B0604020202020204" pitchFamily="34" charset="0"/>
                <a:cs typeface="Arial" panose="020B0604020202020204" pitchFamily="34" charset="0"/>
              </a:rPr>
              <a:t>Available at:  https://pmc.ncbi.nlm.nih.gov/articles/PMC1489832/</a:t>
            </a:r>
          </a:p>
          <a:p>
            <a:r>
              <a:rPr lang="en-US" sz="2000" dirty="0">
                <a:latin typeface="Arial" panose="020B0604020202020204" pitchFamily="34" charset="0"/>
                <a:cs typeface="Arial" panose="020B0604020202020204" pitchFamily="34" charset="0"/>
              </a:rPr>
              <a:t>Accesses: 19th October 2025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Mind, (2025) What causes bipolar disorder?</a:t>
            </a:r>
          </a:p>
          <a:p>
            <a:r>
              <a:rPr lang="en-US" sz="2000" dirty="0">
                <a:latin typeface="Arial" panose="020B0604020202020204" pitchFamily="34" charset="0"/>
                <a:cs typeface="Arial" panose="020B0604020202020204" pitchFamily="34" charset="0"/>
              </a:rPr>
              <a:t>Available at: https://www.mind.org.uk/information-support/types-of-mental-health-problems/bipolar-disorder/causes-of-bipolar/</a:t>
            </a:r>
          </a:p>
          <a:p>
            <a:r>
              <a:rPr lang="en-US" sz="2000" dirty="0">
                <a:latin typeface="Arial" panose="020B0604020202020204" pitchFamily="34" charset="0"/>
                <a:cs typeface="Arial" panose="020B0604020202020204" pitchFamily="34" charset="0"/>
              </a:rPr>
              <a:t>Accesses: 31st October 2025 </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Mental Health Foundation (2019) Mental health and austerity. </a:t>
            </a:r>
          </a:p>
          <a:p>
            <a:r>
              <a:rPr lang="en-US" sz="2000" dirty="0">
                <a:latin typeface="Arial" panose="020B0604020202020204" pitchFamily="34" charset="0"/>
                <a:cs typeface="Arial" panose="020B0604020202020204" pitchFamily="34" charset="0"/>
              </a:rPr>
              <a:t>Available at: https://www.mentalhealth.org.uk/explore-mental-health/publications/mental-health-and-austerity </a:t>
            </a:r>
          </a:p>
          <a:p>
            <a:r>
              <a:rPr lang="en-US" sz="2000" dirty="0">
                <a:latin typeface="Arial" panose="020B0604020202020204" pitchFamily="34" charset="0"/>
                <a:cs typeface="Arial" panose="020B0604020202020204" pitchFamily="34" charset="0"/>
              </a:rPr>
              <a:t>Accessed: 23rd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National Institute for Health and Care Excellence (2014) bipolar disorder: Assessment and management. </a:t>
            </a:r>
          </a:p>
          <a:p>
            <a:r>
              <a:rPr lang="en-US" sz="2000" dirty="0">
                <a:latin typeface="Arial" panose="020B0604020202020204" pitchFamily="34" charset="0"/>
                <a:cs typeface="Arial" panose="020B0604020202020204" pitchFamily="34" charset="0"/>
              </a:rPr>
              <a:t>Available at: https://www.nice.org.uk/guidance/cg185</a:t>
            </a:r>
          </a:p>
          <a:p>
            <a:r>
              <a:rPr lang="en-US" sz="2000" dirty="0">
                <a:latin typeface="Arial" panose="020B0604020202020204" pitchFamily="34" charset="0"/>
                <a:cs typeface="Arial" panose="020B0604020202020204" pitchFamily="34" charset="0"/>
              </a:rPr>
              <a:t>Accessed: 20th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National Institute of Mental Health (2023) bipolar disorder. </a:t>
            </a:r>
          </a:p>
          <a:p>
            <a:r>
              <a:rPr lang="en-US" sz="2000" dirty="0">
                <a:latin typeface="Arial" panose="020B0604020202020204" pitchFamily="34" charset="0"/>
                <a:cs typeface="Arial" panose="020B0604020202020204" pitchFamily="34" charset="0"/>
              </a:rPr>
              <a:t>Available at: https://www.nimh.nih.gov/health/topics/bipolar-disorder</a:t>
            </a:r>
          </a:p>
          <a:p>
            <a:r>
              <a:rPr lang="en-US" sz="2000" dirty="0">
                <a:latin typeface="Arial" panose="020B0604020202020204" pitchFamily="34" charset="0"/>
                <a:cs typeface="Arial" panose="020B0604020202020204" pitchFamily="34" charset="0"/>
              </a:rPr>
              <a:t> Accessed: 20th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NIMH.NIH,(2025) What are the symptoms of bipolar disorder?</a:t>
            </a:r>
          </a:p>
          <a:p>
            <a:r>
              <a:rPr lang="en-US" sz="2000" dirty="0">
                <a:latin typeface="Arial" panose="020B0604020202020204" pitchFamily="34" charset="0"/>
                <a:cs typeface="Arial" panose="020B0604020202020204" pitchFamily="34" charset="0"/>
              </a:rPr>
              <a:t>Available at: https://www.nimh.nih.gov/health/publications/bipolar-disorder</a:t>
            </a:r>
          </a:p>
          <a:p>
            <a:r>
              <a:rPr lang="en-US" sz="2000" dirty="0">
                <a:latin typeface="Arial" panose="020B0604020202020204" pitchFamily="34" charset="0"/>
                <a:cs typeface="Arial" panose="020B0604020202020204" pitchFamily="34" charset="0"/>
              </a:rPr>
              <a:t>Accesses: 30th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United Nations (2006) Convention on the Rights of Persons with Disabilities.</a:t>
            </a:r>
          </a:p>
          <a:p>
            <a:r>
              <a:rPr lang="en-US" sz="2000" dirty="0">
                <a:latin typeface="Arial" panose="020B0604020202020204" pitchFamily="34" charset="0"/>
                <a:cs typeface="Arial" panose="020B0604020202020204" pitchFamily="34" charset="0"/>
              </a:rPr>
              <a:t>Available at: https://www.un.org/development/desa/disabilities/convention-on-the-rights-of-persons-with-disabilities.html</a:t>
            </a:r>
          </a:p>
          <a:p>
            <a:r>
              <a:rPr lang="en-US" sz="2000" dirty="0">
                <a:latin typeface="Arial" panose="020B0604020202020204" pitchFamily="34" charset="0"/>
                <a:cs typeface="Arial" panose="020B0604020202020204" pitchFamily="34" charset="0"/>
              </a:rPr>
              <a:t> Accessed:19th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World Health Organization (2022) World mental health report: Transforming mental health for all. Geneva: World Health Organization. </a:t>
            </a:r>
          </a:p>
          <a:p>
            <a:r>
              <a:rPr lang="en-US" sz="2000" dirty="0">
                <a:latin typeface="Arial" panose="020B0604020202020204" pitchFamily="34" charset="0"/>
                <a:cs typeface="Arial" panose="020B0604020202020204" pitchFamily="34" charset="0"/>
              </a:rPr>
              <a:t>Available at: https://www.who.int/publications/i/item/9789240049338 </a:t>
            </a:r>
          </a:p>
          <a:p>
            <a:r>
              <a:rPr lang="en-US" sz="2000" dirty="0">
                <a:latin typeface="Arial" panose="020B0604020202020204" pitchFamily="34" charset="0"/>
                <a:cs typeface="Arial" panose="020B0604020202020204" pitchFamily="34" charset="0"/>
              </a:rPr>
              <a:t>Accessed: 19th October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World Health Organization (2022) International Classification of Diseases, World Health Organization. </a:t>
            </a:r>
          </a:p>
          <a:p>
            <a:r>
              <a:rPr lang="en-US" sz="2000" dirty="0">
                <a:latin typeface="Arial" panose="020B0604020202020204" pitchFamily="34" charset="0"/>
                <a:cs typeface="Arial" panose="020B0604020202020204" pitchFamily="34" charset="0"/>
              </a:rPr>
              <a:t>Available at: https://icd.who.int/</a:t>
            </a:r>
          </a:p>
          <a:p>
            <a:r>
              <a:rPr lang="en-US" sz="2000" dirty="0">
                <a:latin typeface="Arial" panose="020B0604020202020204" pitchFamily="34" charset="0"/>
                <a:cs typeface="Arial" panose="020B0604020202020204" pitchFamily="34" charset="0"/>
              </a:rPr>
              <a:t> Accessed: 19th October 2025.</a:t>
            </a:r>
          </a:p>
          <a:p>
            <a:endParaRPr lang="en-US" dirty="0"/>
          </a:p>
          <a:p>
            <a:endParaRPr lang="en-US" dirty="0"/>
          </a:p>
        </p:txBody>
      </p:sp>
    </p:spTree>
    <p:extLst>
      <p:ext uri="{BB962C8B-B14F-4D97-AF65-F5344CB8AC3E}">
        <p14:creationId xmlns:p14="http://schemas.microsoft.com/office/powerpoint/2010/main" val="34916737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12951</TotalTime>
  <Words>3421</Words>
  <Application>Microsoft Office PowerPoint</Application>
  <PresentationFormat>Custom</PresentationFormat>
  <Paragraphs>172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Black</vt:lpstr>
      <vt:lpstr>Century Gothic</vt:lpstr>
      <vt:lpstr>Wingdings 3</vt:lpstr>
      <vt:lpstr>Wisp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 Nehme (2224741)</dc:creator>
  <cp:lastModifiedBy>Kati Nehme (2224741)</cp:lastModifiedBy>
  <cp:revision>1</cp:revision>
  <dcterms:created xsi:type="dcterms:W3CDTF">2025-11-01T11:33:57Z</dcterms:created>
  <dcterms:modified xsi:type="dcterms:W3CDTF">2025-11-10T11:25:09Z</dcterms:modified>
</cp:coreProperties>
</file>