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22"/>
    <p:sldId id="257" r:id="rId23"/>
    <p:sldId id="258" r:id="rId24"/>
    <p:sldId id="259" r:id="rId25"/>
    <p:sldId id="260" r:id="rId26"/>
    <p:sldId id="261" r:id="rId27"/>
    <p:sldId id="262" r:id="rId28"/>
    <p:sldId id="263" r:id="rId29"/>
    <p:sldId id="264" r:id="rId30"/>
    <p:sldId id="265" r:id="rId31"/>
    <p:sldId id="266" r:id="rId32"/>
    <p:sldId id="267" r:id="rId33"/>
    <p:sldId id="268" r:id="rId34"/>
    <p:sldId id="269" r:id="rId35"/>
    <p:sldId id="270" r:id="rId36"/>
    <p:sldId id="271" r:id="rId37"/>
    <p:sldId id="272" r:id="rId38"/>
    <p:sldId id="273" r:id="rId39"/>
    <p:sldId id="274" r:id="rId40"/>
    <p:sldId id="275" r:id="rId41"/>
    <p:sldId id="276" r:id="rId42"/>
    <p:sldId id="277" r:id="rId43"/>
    <p:sldId id="278" r:id="rId44"/>
    <p:sldId id="279" r:id="rId45"/>
    <p:sldId id="280" r:id="rId46"/>
    <p:sldId id="281" r:id="rId47"/>
    <p:sldId id="282" r:id="rId48"/>
  </p:sldIdLst>
  <p:sldSz cx="7772400" cy="100584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Open Sans Light" charset="1" panose="020B0306030504020204"/>
      <p:regular r:id="rId10"/>
    </p:embeddedFont>
    <p:embeddedFont>
      <p:font typeface="Open Sans Light Bold" charset="1" panose="020B0806030504020204"/>
      <p:regular r:id="rId11"/>
    </p:embeddedFont>
    <p:embeddedFont>
      <p:font typeface="Open Sans Light Italics" charset="1" panose="020B0306030504020204"/>
      <p:regular r:id="rId12"/>
    </p:embeddedFont>
    <p:embeddedFont>
      <p:font typeface="Open Sans Light Bold Italics" charset="1" panose="020B0806030504020204"/>
      <p:regular r:id="rId13"/>
    </p:embeddedFont>
    <p:embeddedFont>
      <p:font typeface="Open Sans" charset="1" panose="020B0606030504020204"/>
      <p:regular r:id="rId14"/>
    </p:embeddedFont>
    <p:embeddedFont>
      <p:font typeface="Open Sans Bold" charset="1" panose="020B0806030504020204"/>
      <p:regular r:id="rId15"/>
    </p:embeddedFont>
    <p:embeddedFont>
      <p:font typeface="Open Sans Italics" charset="1" panose="020B0606030504020204"/>
      <p:regular r:id="rId16"/>
    </p:embeddedFont>
    <p:embeddedFont>
      <p:font typeface="Open Sans Bold Italics" charset="1" panose="020B0806030504020204"/>
      <p:regular r:id="rId17"/>
    </p:embeddedFont>
    <p:embeddedFont>
      <p:font typeface="Open Sans Extra Bold" charset="1" panose="020B0906030804020204"/>
      <p:regular r:id="rId18"/>
    </p:embeddedFont>
    <p:embeddedFont>
      <p:font typeface="Open Sans Extra Bold Italics" charset="1" panose="020B0906030804020204"/>
      <p:regular r:id="rId19"/>
    </p:embeddedFont>
    <p:embeddedFont>
      <p:font typeface="Eczar SemiBold" charset="1" panose="02000603040300000004"/>
      <p:regular r:id="rId20"/>
    </p:embeddedFont>
    <p:embeddedFont>
      <p:font typeface="Eczar SemiBold Bold" charset="1" panose="02000603040300000004"/>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slides/slide1.xml" Type="http://schemas.openxmlformats.org/officeDocument/2006/relationships/slide"/><Relationship Id="rId23" Target="slides/slide2.xml" Type="http://schemas.openxmlformats.org/officeDocument/2006/relationships/slide"/><Relationship Id="rId24" Target="slides/slide3.xml" Type="http://schemas.openxmlformats.org/officeDocument/2006/relationships/slide"/><Relationship Id="rId25" Target="slides/slide4.xml" Type="http://schemas.openxmlformats.org/officeDocument/2006/relationships/slide"/><Relationship Id="rId26" Target="slides/slide5.xml" Type="http://schemas.openxmlformats.org/officeDocument/2006/relationships/slide"/><Relationship Id="rId27" Target="slides/slide6.xml" Type="http://schemas.openxmlformats.org/officeDocument/2006/relationships/slide"/><Relationship Id="rId28" Target="slides/slide7.xml" Type="http://schemas.openxmlformats.org/officeDocument/2006/relationships/slide"/><Relationship Id="rId29" Target="slides/slide8.xml" Type="http://schemas.openxmlformats.org/officeDocument/2006/relationships/slide"/><Relationship Id="rId3" Target="viewProps.xml" Type="http://schemas.openxmlformats.org/officeDocument/2006/relationships/viewProps"/><Relationship Id="rId30" Target="slides/slide9.xml" Type="http://schemas.openxmlformats.org/officeDocument/2006/relationships/slide"/><Relationship Id="rId31" Target="slides/slide10.xml" Type="http://schemas.openxmlformats.org/officeDocument/2006/relationships/slide"/><Relationship Id="rId32" Target="slides/slide11.xml" Type="http://schemas.openxmlformats.org/officeDocument/2006/relationships/slide"/><Relationship Id="rId33" Target="slides/slide12.xml" Type="http://schemas.openxmlformats.org/officeDocument/2006/relationships/slide"/><Relationship Id="rId34" Target="slides/slide13.xml" Type="http://schemas.openxmlformats.org/officeDocument/2006/relationships/slide"/><Relationship Id="rId35" Target="slides/slide14.xml" Type="http://schemas.openxmlformats.org/officeDocument/2006/relationships/slide"/><Relationship Id="rId36" Target="slides/slide15.xml" Type="http://schemas.openxmlformats.org/officeDocument/2006/relationships/slide"/><Relationship Id="rId37" Target="slides/slide16.xml" Type="http://schemas.openxmlformats.org/officeDocument/2006/relationships/slide"/><Relationship Id="rId38" Target="slides/slide17.xml" Type="http://schemas.openxmlformats.org/officeDocument/2006/relationships/slide"/><Relationship Id="rId39" Target="slides/slide18.xml" Type="http://schemas.openxmlformats.org/officeDocument/2006/relationships/slide"/><Relationship Id="rId4" Target="theme/theme1.xml" Type="http://schemas.openxmlformats.org/officeDocument/2006/relationships/theme"/><Relationship Id="rId40" Target="slides/slide19.xml" Type="http://schemas.openxmlformats.org/officeDocument/2006/relationships/slide"/><Relationship Id="rId41" Target="slides/slide20.xml" Type="http://schemas.openxmlformats.org/officeDocument/2006/relationships/slide"/><Relationship Id="rId42" Target="slides/slide21.xml" Type="http://schemas.openxmlformats.org/officeDocument/2006/relationships/slide"/><Relationship Id="rId43" Target="slides/slide22.xml" Type="http://schemas.openxmlformats.org/officeDocument/2006/relationships/slide"/><Relationship Id="rId44" Target="slides/slide23.xml" Type="http://schemas.openxmlformats.org/officeDocument/2006/relationships/slide"/><Relationship Id="rId45" Target="slides/slide24.xml" Type="http://schemas.openxmlformats.org/officeDocument/2006/relationships/slide"/><Relationship Id="rId46" Target="slides/slide25.xml" Type="http://schemas.openxmlformats.org/officeDocument/2006/relationships/slide"/><Relationship Id="rId47" Target="slides/slide26.xml" Type="http://schemas.openxmlformats.org/officeDocument/2006/relationships/slide"/><Relationship Id="rId48" Target="slides/slide27.xml" Type="http://schemas.openxmlformats.org/officeDocument/2006/relationships/slide"/><Relationship Id="rId5" Target="tableStyles.xml" Type="http://schemas.openxmlformats.org/officeDocument/2006/relationships/tableStyles"/><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 Id="rId3" Target="../media/image5.jpeg" Type="http://schemas.openxmlformats.org/officeDocument/2006/relationships/image"/><Relationship Id="rId4" Target="../media/image6.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media/image6.jpeg" Type="http://schemas.openxmlformats.org/officeDocument/2006/relationships/image"/><Relationship Id="rId4" Target="../media/image8.jpeg" Type="http://schemas.openxmlformats.org/officeDocument/2006/relationships/image"/><Relationship Id="rId5" Target="../media/image9.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 Id="rId3" Target="../media/image11.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jpeg" Type="http://schemas.openxmlformats.org/officeDocument/2006/relationships/image"/><Relationship Id="rId3" Target="../media/image13.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jpeg" Type="http://schemas.openxmlformats.org/officeDocument/2006/relationships/image"/><Relationship Id="rId3" Target="../media/image15.jpeg" Type="http://schemas.openxmlformats.org/officeDocument/2006/relationships/image"/><Relationship Id="rId4" Target="../media/image1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jpeg" Type="http://schemas.openxmlformats.org/officeDocument/2006/relationships/image"/><Relationship Id="rId3" Target="../media/image18.jpeg" Type="http://schemas.openxmlformats.org/officeDocument/2006/relationships/image"/><Relationship Id="rId4" Target="../media/image19.jpeg" Type="http://schemas.openxmlformats.org/officeDocument/2006/relationships/image"/><Relationship Id="rId5" Target="../media/image20.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1.jpeg" Type="http://schemas.openxmlformats.org/officeDocument/2006/relationships/image"/><Relationship Id="rId3" Target="../media/image22.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jpeg" Type="http://schemas.openxmlformats.org/officeDocument/2006/relationships/image"/><Relationship Id="rId3" Target="../media/image24.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5.jpeg" Type="http://schemas.openxmlformats.org/officeDocument/2006/relationships/image"/><Relationship Id="rId3" Target="../media/image26.jpeg" Type="http://schemas.openxmlformats.org/officeDocument/2006/relationships/image"/><Relationship Id="rId4" Target="../media/image27.jpeg" Type="http://schemas.openxmlformats.org/officeDocument/2006/relationships/image"/><Relationship Id="rId5" Target="../media/image28.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9.jpeg" Type="http://schemas.openxmlformats.org/officeDocument/2006/relationships/image"/><Relationship Id="rId3" Target="../media/image30.jpeg" Type="http://schemas.openxmlformats.org/officeDocument/2006/relationships/image"/><Relationship Id="rId4" Target="../media/image31.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2.jpeg" Type="http://schemas.openxmlformats.org/officeDocument/2006/relationships/image"/><Relationship Id="rId3" Target="../media/image33.jpeg" Type="http://schemas.openxmlformats.org/officeDocument/2006/relationships/image"/><Relationship Id="rId4" Target="../media/image34.jpeg" Type="http://schemas.openxmlformats.org/officeDocument/2006/relationships/image"/><Relationship Id="rId5" Target="../media/image35.jpeg" Type="http://schemas.openxmlformats.org/officeDocument/2006/relationships/image"/><Relationship Id="rId6" Target="../media/image36.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7.jpeg" Type="http://schemas.openxmlformats.org/officeDocument/2006/relationships/image"/><Relationship Id="rId3" Target="../media/image38.jpe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9.jpeg" Type="http://schemas.openxmlformats.org/officeDocument/2006/relationships/image"/><Relationship Id="rId3" Target="../media/image40.jpe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1.jpeg" Type="http://schemas.openxmlformats.org/officeDocument/2006/relationships/image"/><Relationship Id="rId3" Target="../media/image42.jpe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3.jpeg" Type="http://schemas.openxmlformats.org/officeDocument/2006/relationships/image"/><Relationship Id="rId3" Target="../media/image44.jpeg" Type="http://schemas.openxmlformats.org/officeDocument/2006/relationships/image"/><Relationship Id="rId4" Target="../media/image45.jpe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6.jpeg" Type="http://schemas.openxmlformats.org/officeDocument/2006/relationships/image"/><Relationship Id="rId3" Target="../media/image47.jpe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8.jpeg" Type="http://schemas.openxmlformats.org/officeDocument/2006/relationships/image"/><Relationship Id="rId3" Target="../media/image49.jpe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0.jpeg" Type="http://schemas.openxmlformats.org/officeDocument/2006/relationships/image"/><Relationship Id="rId3" Target="../media/image51.jpeg" Type="http://schemas.openxmlformats.org/officeDocument/2006/relationships/image"/><Relationship Id="rId4" Target="../media/image52.jpe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3.jpeg" Type="http://schemas.openxmlformats.org/officeDocument/2006/relationships/image"/><Relationship Id="rId3" Target="../media/image54.jpe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5.jpeg" Type="http://schemas.openxmlformats.org/officeDocument/2006/relationships/image"/><Relationship Id="rId3" Target="../media/image56.jpe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7.jpeg" Type="http://schemas.openxmlformats.org/officeDocument/2006/relationships/image"/><Relationship Id="rId3" Target="../media/image58.jpeg" Type="http://schemas.openxmlformats.org/officeDocument/2006/relationships/image"/><Relationship Id="rId4" Target="../media/image59.jpe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0.jpeg" Type="http://schemas.openxmlformats.org/officeDocument/2006/relationships/image"/><Relationship Id="rId3" Target="../media/image61.jpeg" Type="http://schemas.openxmlformats.org/officeDocument/2006/relationships/image"/><Relationship Id="rId4" Target="../media/image62.jpeg" Type="http://schemas.openxmlformats.org/officeDocument/2006/relationships/image"/><Relationship Id="rId5" Target="../media/image63.jpe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4.jpeg" Type="http://schemas.openxmlformats.org/officeDocument/2006/relationships/image"/><Relationship Id="rId3" Target="../media/image65.jpeg" Type="http://schemas.openxmlformats.org/officeDocument/2006/relationships/image"/><Relationship Id="rId4" Target="../media/image66.jpeg" Type="http://schemas.openxmlformats.org/officeDocument/2006/relationships/image"/><Relationship Id="rId5" Target="../media/image67.jpe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8.jpeg" Type="http://schemas.openxmlformats.org/officeDocument/2006/relationships/image"/><Relationship Id="rId3" Target="../media/image69.jpeg" Type="http://schemas.openxmlformats.org/officeDocument/2006/relationships/image"/><Relationship Id="rId4" Target="../media/image70.jpeg" Type="http://schemas.openxmlformats.org/officeDocument/2006/relationships/image"/><Relationship Id="rId5" Target="../media/image71.jpe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4272006">
            <a:off x="-1230762" y="-688105"/>
            <a:ext cx="4512849" cy="4507208"/>
          </a:xfrm>
          <a:prstGeom prst="rect">
            <a:avLst/>
          </a:prstGeom>
        </p:spPr>
      </p:pic>
      <p:pic>
        <p:nvPicPr>
          <p:cNvPr name="Picture 3" id="3"/>
          <p:cNvPicPr>
            <a:picLocks noChangeAspect="true"/>
          </p:cNvPicPr>
          <p:nvPr/>
        </p:nvPicPr>
        <p:blipFill>
          <a:blip r:embed="rId2"/>
          <a:srcRect l="0" t="0" r="0" b="0"/>
          <a:stretch>
            <a:fillRect/>
          </a:stretch>
        </p:blipFill>
        <p:spPr>
          <a:xfrm flipH="false" flipV="false" rot="-5980874">
            <a:off x="4738736" y="6204198"/>
            <a:ext cx="4512849" cy="4507208"/>
          </a:xfrm>
          <a:prstGeom prst="rect">
            <a:avLst/>
          </a:prstGeom>
        </p:spPr>
      </p:pic>
      <p:pic>
        <p:nvPicPr>
          <p:cNvPr name="Picture 4" id="4"/>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0" y="5778143"/>
            <a:ext cx="4394195" cy="4146522"/>
          </a:xfrm>
          <a:prstGeom prst="rect">
            <a:avLst/>
          </a:prstGeom>
        </p:spPr>
      </p:pic>
      <p:sp>
        <p:nvSpPr>
          <p:cNvPr name="TextBox 5" id="5"/>
          <p:cNvSpPr txBox="true"/>
          <p:nvPr/>
        </p:nvSpPr>
        <p:spPr>
          <a:xfrm rot="0">
            <a:off x="2866803" y="413482"/>
            <a:ext cx="4762581" cy="1641309"/>
          </a:xfrm>
          <a:prstGeom prst="rect">
            <a:avLst/>
          </a:prstGeom>
        </p:spPr>
        <p:txBody>
          <a:bodyPr anchor="t" rtlCol="false" tIns="0" lIns="0" bIns="0" rIns="0">
            <a:spAutoFit/>
          </a:bodyPr>
          <a:lstStyle/>
          <a:p>
            <a:pPr algn="ctr">
              <a:lnSpc>
                <a:spcPts val="6659"/>
              </a:lnSpc>
            </a:pPr>
            <a:r>
              <a:rPr lang="en-US" sz="4756">
                <a:solidFill>
                  <a:srgbClr val="D39255"/>
                </a:solidFill>
                <a:latin typeface="Eczar SemiBold Italics"/>
              </a:rPr>
              <a:t>SCENIC CONSTRUCTION</a:t>
            </a:r>
          </a:p>
        </p:txBody>
      </p:sp>
      <p:sp>
        <p:nvSpPr>
          <p:cNvPr name="TextBox 6" id="6"/>
          <p:cNvSpPr txBox="true"/>
          <p:nvPr/>
        </p:nvSpPr>
        <p:spPr>
          <a:xfrm rot="0">
            <a:off x="4215118" y="4069421"/>
            <a:ext cx="3414266" cy="1251585"/>
          </a:xfrm>
          <a:prstGeom prst="rect">
            <a:avLst/>
          </a:prstGeom>
        </p:spPr>
        <p:txBody>
          <a:bodyPr anchor="t" rtlCol="false" tIns="0" lIns="0" bIns="0" rIns="0">
            <a:spAutoFit/>
          </a:bodyPr>
          <a:lstStyle/>
          <a:p>
            <a:pPr algn="ctr">
              <a:lnSpc>
                <a:spcPts val="5040"/>
              </a:lnSpc>
            </a:pPr>
            <a:r>
              <a:rPr lang="en-US" sz="3600">
                <a:solidFill>
                  <a:srgbClr val="000000"/>
                </a:solidFill>
                <a:latin typeface="Open Sans"/>
              </a:rPr>
              <a:t>Taylor Dyderski </a:t>
            </a:r>
          </a:p>
          <a:p>
            <a:pPr algn="ctr">
              <a:lnSpc>
                <a:spcPts val="5040"/>
              </a:lnSpc>
            </a:pPr>
            <a:r>
              <a:rPr lang="en-US" sz="3600">
                <a:solidFill>
                  <a:srgbClr val="000000"/>
                </a:solidFill>
                <a:latin typeface="Open Sans"/>
              </a:rPr>
              <a:t>2100745</a:t>
            </a:r>
            <a:r>
              <a:rPr lang="en-US" sz="3600">
                <a:solidFill>
                  <a:srgbClr val="000000"/>
                </a:solidFill>
                <a:latin typeface="Open Sans"/>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671282" y="7109226"/>
            <a:ext cx="3910112" cy="2602002"/>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3671282" y="0"/>
            <a:ext cx="3910112" cy="2602002"/>
          </a:xfrm>
          <a:prstGeom prst="rect">
            <a:avLst/>
          </a:prstGeom>
        </p:spPr>
      </p:pic>
      <p:pic>
        <p:nvPicPr>
          <p:cNvPr name="Picture 4" id="4"/>
          <p:cNvPicPr>
            <a:picLocks noChangeAspect="true"/>
          </p:cNvPicPr>
          <p:nvPr/>
        </p:nvPicPr>
        <p:blipFill>
          <a:blip r:embed="rId4"/>
          <a:srcRect l="49297" t="0" r="0" b="0"/>
          <a:stretch>
            <a:fillRect/>
          </a:stretch>
        </p:blipFill>
        <p:spPr>
          <a:xfrm flipH="false" flipV="false" rot="0">
            <a:off x="0" y="6150676"/>
            <a:ext cx="2868896" cy="3907724"/>
          </a:xfrm>
          <a:prstGeom prst="rect">
            <a:avLst/>
          </a:prstGeom>
        </p:spPr>
      </p:pic>
      <p:sp>
        <p:nvSpPr>
          <p:cNvPr name="TextBox 5" id="5"/>
          <p:cNvSpPr txBox="true"/>
          <p:nvPr/>
        </p:nvSpPr>
        <p:spPr>
          <a:xfrm rot="0">
            <a:off x="0" y="2788050"/>
            <a:ext cx="7772400"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Softwoods are generally most used by the construction industry and are also used to produce paper pulp, and card products.</a:t>
            </a:r>
          </a:p>
        </p:txBody>
      </p:sp>
      <p:sp>
        <p:nvSpPr>
          <p:cNvPr name="TextBox 6" id="6"/>
          <p:cNvSpPr txBox="true"/>
          <p:nvPr/>
        </p:nvSpPr>
        <p:spPr>
          <a:xfrm rot="0">
            <a:off x="226755" y="163830"/>
            <a:ext cx="2217986" cy="613410"/>
          </a:xfrm>
          <a:prstGeom prst="rect">
            <a:avLst/>
          </a:prstGeom>
        </p:spPr>
        <p:txBody>
          <a:bodyPr anchor="t" rtlCol="false" tIns="0" lIns="0" bIns="0" rIns="0">
            <a:spAutoFit/>
          </a:bodyPr>
          <a:lstStyle/>
          <a:p>
            <a:pPr algn="ctr">
              <a:lnSpc>
                <a:spcPts val="5040"/>
              </a:lnSpc>
            </a:pPr>
            <a:r>
              <a:rPr lang="en-US" sz="3600">
                <a:solidFill>
                  <a:srgbClr val="000000"/>
                </a:solidFill>
                <a:latin typeface="Open Sans"/>
              </a:rPr>
              <a:t>SoftWood</a:t>
            </a:r>
            <a:r>
              <a:rPr lang="en-US" sz="3600">
                <a:solidFill>
                  <a:srgbClr val="000000"/>
                </a:solidFill>
                <a:latin typeface="Open Sans"/>
              </a:rPr>
              <a:t> </a:t>
            </a:r>
          </a:p>
        </p:txBody>
      </p:sp>
      <p:sp>
        <p:nvSpPr>
          <p:cNvPr name="TextBox 7" id="7"/>
          <p:cNvSpPr txBox="true"/>
          <p:nvPr/>
        </p:nvSpPr>
        <p:spPr>
          <a:xfrm rot="0">
            <a:off x="0" y="3984390"/>
            <a:ext cx="7772400" cy="8153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Softwood comes from trees that grow quickly and can be cut easily</a:t>
            </a:r>
            <a:r>
              <a:rPr lang="en-US" sz="2400">
                <a:solidFill>
                  <a:srgbClr val="000000"/>
                </a:solidFill>
                <a:latin typeface="Open Sans Light"/>
              </a:rPr>
              <a:t> </a:t>
            </a:r>
          </a:p>
        </p:txBody>
      </p:sp>
      <p:sp>
        <p:nvSpPr>
          <p:cNvPr name="TextBox 8" id="8"/>
          <p:cNvSpPr txBox="true"/>
          <p:nvPr/>
        </p:nvSpPr>
        <p:spPr>
          <a:xfrm rot="0">
            <a:off x="3727847" y="4812030"/>
            <a:ext cx="316706" cy="3962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   </a:t>
            </a:r>
            <a:r>
              <a:rPr lang="en-US" sz="2400">
                <a:solidFill>
                  <a:srgbClr val="000000"/>
                </a:solidFill>
                <a:latin typeface="Open Sans Light"/>
              </a:rPr>
              <a:t> </a:t>
            </a:r>
          </a:p>
        </p:txBody>
      </p:sp>
      <p:sp>
        <p:nvSpPr>
          <p:cNvPr name="TextBox 9" id="9"/>
          <p:cNvSpPr txBox="true"/>
          <p:nvPr/>
        </p:nvSpPr>
        <p:spPr>
          <a:xfrm rot="0">
            <a:off x="0" y="5000625"/>
            <a:ext cx="7772400" cy="871220"/>
          </a:xfrm>
          <a:prstGeom prst="rect">
            <a:avLst/>
          </a:prstGeom>
        </p:spPr>
        <p:txBody>
          <a:bodyPr anchor="t" rtlCol="false" tIns="0" lIns="0" bIns="0" rIns="0">
            <a:spAutoFit/>
          </a:bodyPr>
          <a:lstStyle/>
          <a:p>
            <a:pPr algn="ctr">
              <a:lnSpc>
                <a:spcPts val="2379"/>
              </a:lnSpc>
              <a:spcBef>
                <a:spcPct val="0"/>
              </a:spcBef>
            </a:pPr>
            <a:r>
              <a:rPr lang="en-US" sz="1699">
                <a:solidFill>
                  <a:srgbClr val="000000"/>
                </a:solidFill>
                <a:latin typeface="Open Sans"/>
              </a:rPr>
              <a:t>Softwood comes from evergreen trees (conifers). ... Softwood trees are  less dense than hardwood. The different density makes softwood easier to work with as it takes screws and nails with a lower risk of splitting.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862288" y="116302"/>
            <a:ext cx="3910112" cy="2602002"/>
          </a:xfrm>
          <a:prstGeom prst="rect">
            <a:avLst/>
          </a:prstGeom>
        </p:spPr>
      </p:pic>
      <p:pic>
        <p:nvPicPr>
          <p:cNvPr name="Picture 3" id="3"/>
          <p:cNvPicPr>
            <a:picLocks noChangeAspect="true"/>
          </p:cNvPicPr>
          <p:nvPr/>
        </p:nvPicPr>
        <p:blipFill>
          <a:blip r:embed="rId3"/>
          <a:srcRect l="0" t="0" r="50000" b="0"/>
          <a:stretch>
            <a:fillRect/>
          </a:stretch>
        </p:blipFill>
        <p:spPr>
          <a:xfrm flipH="false" flipV="false" rot="0">
            <a:off x="4943278" y="5868923"/>
            <a:ext cx="2829122" cy="3907724"/>
          </a:xfrm>
          <a:prstGeom prst="rect">
            <a:avLst/>
          </a:prstGeom>
        </p:spPr>
      </p:pic>
      <p:pic>
        <p:nvPicPr>
          <p:cNvPr name="Picture 4" id="4"/>
          <p:cNvPicPr>
            <a:picLocks noChangeAspect="true"/>
          </p:cNvPicPr>
          <p:nvPr/>
        </p:nvPicPr>
        <p:blipFill>
          <a:blip r:embed="rId4"/>
          <a:srcRect l="0" t="0" r="0" b="17728"/>
          <a:stretch>
            <a:fillRect/>
          </a:stretch>
        </p:blipFill>
        <p:spPr>
          <a:xfrm flipH="false" flipV="false" rot="0">
            <a:off x="0" y="7553919"/>
            <a:ext cx="4803035" cy="2222728"/>
          </a:xfrm>
          <a:prstGeom prst="rect">
            <a:avLst/>
          </a:prstGeom>
        </p:spPr>
      </p:pic>
      <p:pic>
        <p:nvPicPr>
          <p:cNvPr name="Picture 5" id="5"/>
          <p:cNvPicPr>
            <a:picLocks noChangeAspect="true"/>
          </p:cNvPicPr>
          <p:nvPr/>
        </p:nvPicPr>
        <p:blipFill>
          <a:blip r:embed="rId5"/>
          <a:srcRect l="0" t="0" r="11370" b="0"/>
          <a:stretch>
            <a:fillRect/>
          </a:stretch>
        </p:blipFill>
        <p:spPr>
          <a:xfrm flipH="false" flipV="false" rot="0">
            <a:off x="203313" y="1005649"/>
            <a:ext cx="3658976" cy="4863274"/>
          </a:xfrm>
          <a:prstGeom prst="rect">
            <a:avLst/>
          </a:prstGeom>
        </p:spPr>
      </p:pic>
      <p:sp>
        <p:nvSpPr>
          <p:cNvPr name="TextBox 6" id="6"/>
          <p:cNvSpPr txBox="true"/>
          <p:nvPr/>
        </p:nvSpPr>
        <p:spPr>
          <a:xfrm rot="0">
            <a:off x="299612" y="49627"/>
            <a:ext cx="2432893" cy="613410"/>
          </a:xfrm>
          <a:prstGeom prst="rect">
            <a:avLst/>
          </a:prstGeom>
        </p:spPr>
        <p:txBody>
          <a:bodyPr anchor="t" rtlCol="false" tIns="0" lIns="0" bIns="0" rIns="0">
            <a:spAutoFit/>
          </a:bodyPr>
          <a:lstStyle/>
          <a:p>
            <a:pPr algn="ctr">
              <a:lnSpc>
                <a:spcPts val="5040"/>
              </a:lnSpc>
            </a:pPr>
            <a:r>
              <a:rPr lang="en-US" sz="3600">
                <a:solidFill>
                  <a:srgbClr val="000000"/>
                </a:solidFill>
                <a:latin typeface="Open Sans"/>
              </a:rPr>
              <a:t>HardWood</a:t>
            </a:r>
            <a:r>
              <a:rPr lang="en-US" sz="3600">
                <a:solidFill>
                  <a:srgbClr val="000000"/>
                </a:solidFill>
                <a:latin typeface="Open Sans"/>
              </a:rPr>
              <a:t> </a:t>
            </a:r>
          </a:p>
        </p:txBody>
      </p:sp>
      <p:sp>
        <p:nvSpPr>
          <p:cNvPr name="TextBox 7" id="7"/>
          <p:cNvSpPr txBox="true"/>
          <p:nvPr/>
        </p:nvSpPr>
        <p:spPr>
          <a:xfrm rot="0">
            <a:off x="2669753" y="3399186"/>
            <a:ext cx="5102647"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Hard wood is the wood that comes from flowering plants, also known as angiosperm. </a:t>
            </a:r>
          </a:p>
        </p:txBody>
      </p:sp>
      <p:sp>
        <p:nvSpPr>
          <p:cNvPr name="TextBox 8" id="8"/>
          <p:cNvSpPr txBox="true"/>
          <p:nvPr/>
        </p:nvSpPr>
        <p:spPr>
          <a:xfrm rot="0">
            <a:off x="0" y="5830823"/>
            <a:ext cx="4943278" cy="16535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HardWood is used in the contruction of musical instruments, furniture, flooring, boatbuilding and construction.</a:t>
            </a:r>
            <a:r>
              <a:rPr lang="en-US" sz="2400">
                <a:solidFill>
                  <a:srgbClr val="000000"/>
                </a:solidFill>
                <a:latin typeface="Open Sans Light"/>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886200" y="230505"/>
            <a:ext cx="3875459" cy="2917816"/>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86272" y="5890408"/>
            <a:ext cx="3799928" cy="3799928"/>
          </a:xfrm>
          <a:prstGeom prst="rect">
            <a:avLst/>
          </a:prstGeom>
        </p:spPr>
      </p:pic>
      <p:sp>
        <p:nvSpPr>
          <p:cNvPr name="TextBox 4" id="4"/>
          <p:cNvSpPr txBox="true"/>
          <p:nvPr/>
        </p:nvSpPr>
        <p:spPr>
          <a:xfrm rot="0">
            <a:off x="296187" y="163830"/>
            <a:ext cx="1995785" cy="613410"/>
          </a:xfrm>
          <a:prstGeom prst="rect">
            <a:avLst/>
          </a:prstGeom>
        </p:spPr>
        <p:txBody>
          <a:bodyPr anchor="t" rtlCol="false" tIns="0" lIns="0" bIns="0" rIns="0">
            <a:spAutoFit/>
          </a:bodyPr>
          <a:lstStyle/>
          <a:p>
            <a:pPr algn="ctr">
              <a:lnSpc>
                <a:spcPts val="5040"/>
              </a:lnSpc>
            </a:pPr>
            <a:r>
              <a:rPr lang="en-US" sz="3600">
                <a:solidFill>
                  <a:srgbClr val="000000"/>
                </a:solidFill>
                <a:latin typeface="Open Sans"/>
              </a:rPr>
              <a:t>PlyWood</a:t>
            </a:r>
            <a:r>
              <a:rPr lang="en-US" sz="3600">
                <a:solidFill>
                  <a:srgbClr val="000000"/>
                </a:solidFill>
                <a:latin typeface="Open Sans"/>
              </a:rPr>
              <a:t> </a:t>
            </a:r>
          </a:p>
        </p:txBody>
      </p:sp>
      <p:sp>
        <p:nvSpPr>
          <p:cNvPr name="TextBox 5" id="5"/>
          <p:cNvSpPr txBox="true"/>
          <p:nvPr/>
        </p:nvSpPr>
        <p:spPr>
          <a:xfrm rot="0">
            <a:off x="0" y="3110221"/>
            <a:ext cx="7772400" cy="16535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plywood is mostly used for structural applications. it can withstand stress and full weather exposure. It's commonly used in crates, bins, internal structures, outdoor furniture, and boxes.</a:t>
            </a:r>
            <a:r>
              <a:rPr lang="en-US" sz="2400">
                <a:solidFill>
                  <a:srgbClr val="000000"/>
                </a:solidFill>
                <a:latin typeface="Open Sans Light"/>
              </a:rPr>
              <a:t> </a:t>
            </a:r>
          </a:p>
        </p:txBody>
      </p:sp>
      <p:sp>
        <p:nvSpPr>
          <p:cNvPr name="TextBox 6" id="6"/>
          <p:cNvSpPr txBox="true"/>
          <p:nvPr/>
        </p:nvSpPr>
        <p:spPr>
          <a:xfrm rot="0">
            <a:off x="4022696" y="5298632"/>
            <a:ext cx="3602467" cy="24917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plywood is built up of layers of grain known as "cross-graining". The layers reduce the risk of the wood being split when nailed. </a:t>
            </a:r>
            <a:r>
              <a:rPr lang="en-US" sz="2400">
                <a:solidFill>
                  <a:srgbClr val="000000"/>
                </a:solidFill>
                <a:latin typeface="Open Sans Light"/>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862288" y="3031721"/>
            <a:ext cx="3910112" cy="2602002"/>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0" y="7357744"/>
            <a:ext cx="3899342" cy="2700656"/>
          </a:xfrm>
          <a:prstGeom prst="rect">
            <a:avLst/>
          </a:prstGeom>
        </p:spPr>
      </p:pic>
      <p:sp>
        <p:nvSpPr>
          <p:cNvPr name="TextBox 4" id="4"/>
          <p:cNvSpPr txBox="true"/>
          <p:nvPr/>
        </p:nvSpPr>
        <p:spPr>
          <a:xfrm rot="0">
            <a:off x="200365" y="163830"/>
            <a:ext cx="6075611" cy="613410"/>
          </a:xfrm>
          <a:prstGeom prst="rect">
            <a:avLst/>
          </a:prstGeom>
        </p:spPr>
        <p:txBody>
          <a:bodyPr anchor="t" rtlCol="false" tIns="0" lIns="0" bIns="0" rIns="0">
            <a:spAutoFit/>
          </a:bodyPr>
          <a:lstStyle/>
          <a:p>
            <a:pPr algn="ctr">
              <a:lnSpc>
                <a:spcPts val="5040"/>
              </a:lnSpc>
            </a:pPr>
            <a:r>
              <a:rPr lang="en-US" sz="3600">
                <a:solidFill>
                  <a:srgbClr val="000000"/>
                </a:solidFill>
                <a:latin typeface="Open Sans"/>
              </a:rPr>
              <a:t>Medium Density Fibreboard</a:t>
            </a:r>
            <a:r>
              <a:rPr lang="en-US" sz="3600">
                <a:solidFill>
                  <a:srgbClr val="000000"/>
                </a:solidFill>
                <a:latin typeface="Open Sans"/>
              </a:rPr>
              <a:t> </a:t>
            </a:r>
          </a:p>
        </p:txBody>
      </p:sp>
      <p:sp>
        <p:nvSpPr>
          <p:cNvPr name="TextBox 5" id="5"/>
          <p:cNvSpPr txBox="true"/>
          <p:nvPr/>
        </p:nvSpPr>
        <p:spPr>
          <a:xfrm rot="0">
            <a:off x="0" y="1797281"/>
            <a:ext cx="7772400"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MDF is a composite product used in many home and professional projects. these could be, furniture, cabinetry, flooring, and even speaker boxes. </a:t>
            </a:r>
            <a:r>
              <a:rPr lang="en-US" sz="2400">
                <a:solidFill>
                  <a:srgbClr val="000000"/>
                </a:solidFill>
                <a:latin typeface="Open Sans Light"/>
              </a:rPr>
              <a:t> </a:t>
            </a:r>
          </a:p>
        </p:txBody>
      </p:sp>
      <p:sp>
        <p:nvSpPr>
          <p:cNvPr name="TextBox 6" id="6"/>
          <p:cNvSpPr txBox="true"/>
          <p:nvPr/>
        </p:nvSpPr>
        <p:spPr>
          <a:xfrm rot="0">
            <a:off x="0" y="3411171"/>
            <a:ext cx="3862288" cy="37490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MDF is banned in America because it contains formaldehyde*. </a:t>
            </a:r>
          </a:p>
          <a:p>
            <a:pPr algn="ctr">
              <a:lnSpc>
                <a:spcPts val="3359"/>
              </a:lnSpc>
            </a:pPr>
          </a:p>
          <a:p>
            <a:pPr algn="ctr">
              <a:lnSpc>
                <a:spcPts val="3359"/>
              </a:lnSpc>
            </a:pPr>
            <a:r>
              <a:rPr lang="en-US" sz="2400">
                <a:solidFill>
                  <a:srgbClr val="000000"/>
                </a:solidFill>
                <a:latin typeface="Open Sans Light"/>
              </a:rPr>
              <a:t>*"a</a:t>
            </a:r>
            <a:r>
              <a:rPr lang="en-US" sz="2400">
                <a:solidFill>
                  <a:srgbClr val="000000"/>
                </a:solidFill>
                <a:latin typeface="Open Sans Light"/>
              </a:rPr>
              <a:t> colourless pungent gas in solution made by oxidising methanol."</a:t>
            </a:r>
          </a:p>
          <a:p>
            <a:pPr algn="ctr">
              <a:lnSpc>
                <a:spcPts val="3359"/>
              </a:lnSpc>
            </a:pPr>
          </a:p>
          <a:p>
            <a:pPr algn="ctr">
              <a:lnSpc>
                <a:spcPts val="3359"/>
              </a:lnSpc>
            </a:pPr>
          </a:p>
        </p:txBody>
      </p:sp>
      <p:sp>
        <p:nvSpPr>
          <p:cNvPr name="TextBox 7" id="7"/>
          <p:cNvSpPr txBox="true"/>
          <p:nvPr/>
        </p:nvSpPr>
        <p:spPr>
          <a:xfrm rot="0">
            <a:off x="4159534" y="6446193"/>
            <a:ext cx="3612866" cy="24917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It is known to be worse than Asbestos, as it damages the eyes, skin, lungs and the heart. Large exposure will cause great irritation in these areas.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0" y="5971877"/>
            <a:ext cx="4757656" cy="3568242"/>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3567256" y="2499106"/>
            <a:ext cx="3973258" cy="2979943"/>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574546" y="245088"/>
            <a:ext cx="2598257" cy="3464343"/>
          </a:xfrm>
          <a:prstGeom prst="rect">
            <a:avLst/>
          </a:prstGeom>
        </p:spPr>
      </p:pic>
      <p:sp>
        <p:nvSpPr>
          <p:cNvPr name="TextBox 5" id="5"/>
          <p:cNvSpPr txBox="true"/>
          <p:nvPr/>
        </p:nvSpPr>
        <p:spPr>
          <a:xfrm rot="0">
            <a:off x="0" y="3671331"/>
            <a:ext cx="3747349" cy="20726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This lesson was teaching us how to use the equipment in the work shop. From drills to a variety of saws.</a:t>
            </a:r>
            <a:r>
              <a:rPr lang="en-US" sz="2400">
                <a:solidFill>
                  <a:srgbClr val="000000"/>
                </a:solidFill>
                <a:latin typeface="Open Sans Light"/>
              </a:rPr>
              <a:t> </a:t>
            </a:r>
          </a:p>
        </p:txBody>
      </p:sp>
      <p:sp>
        <p:nvSpPr>
          <p:cNvPr name="TextBox 6" id="6"/>
          <p:cNvSpPr txBox="true"/>
          <p:nvPr/>
        </p:nvSpPr>
        <p:spPr>
          <a:xfrm rot="0">
            <a:off x="4987010" y="5933777"/>
            <a:ext cx="2553505" cy="3568171"/>
          </a:xfrm>
          <a:prstGeom prst="rect">
            <a:avLst/>
          </a:prstGeom>
        </p:spPr>
        <p:txBody>
          <a:bodyPr anchor="t" rtlCol="false" tIns="0" lIns="0" bIns="0" rIns="0">
            <a:spAutoFit/>
          </a:bodyPr>
          <a:lstStyle/>
          <a:p>
            <a:pPr algn="ctr">
              <a:lnSpc>
                <a:spcPts val="3196"/>
              </a:lnSpc>
            </a:pPr>
            <a:r>
              <a:rPr lang="en-US" sz="2283">
                <a:solidFill>
                  <a:srgbClr val="000000"/>
                </a:solidFill>
                <a:latin typeface="Open Sans Light"/>
              </a:rPr>
              <a:t>With the drill pieces there are 3 typoes of ends. </a:t>
            </a:r>
          </a:p>
          <a:p>
            <a:pPr algn="ctr">
              <a:lnSpc>
                <a:spcPts val="3196"/>
              </a:lnSpc>
            </a:pPr>
            <a:r>
              <a:rPr lang="en-US" sz="2283">
                <a:solidFill>
                  <a:srgbClr val="000000"/>
                </a:solidFill>
                <a:latin typeface="Open Sans Light"/>
              </a:rPr>
              <a:t>SPIKEY = wood</a:t>
            </a:r>
          </a:p>
          <a:p>
            <a:pPr algn="ctr">
              <a:lnSpc>
                <a:spcPts val="3196"/>
              </a:lnSpc>
            </a:pPr>
            <a:r>
              <a:rPr lang="en-US" sz="2283">
                <a:solidFill>
                  <a:srgbClr val="000000"/>
                </a:solidFill>
                <a:latin typeface="Open Sans Light"/>
              </a:rPr>
              <a:t>ROOF PITCH = wood/metal </a:t>
            </a:r>
          </a:p>
          <a:p>
            <a:pPr algn="ctr">
              <a:lnSpc>
                <a:spcPts val="3196"/>
              </a:lnSpc>
            </a:pPr>
            <a:r>
              <a:rPr lang="en-US" sz="2283">
                <a:solidFill>
                  <a:srgbClr val="000000"/>
                </a:solidFill>
                <a:latin typeface="Open Sans Light"/>
              </a:rPr>
              <a:t>MASONNY = stone. Does not work on wood oor metal </a:t>
            </a:r>
            <a:r>
              <a:rPr lang="en-US" sz="2283">
                <a:solidFill>
                  <a:srgbClr val="000000"/>
                </a:solidFill>
                <a:latin typeface="Open Sans Light"/>
              </a:rPr>
              <a:t> </a:t>
            </a:r>
          </a:p>
        </p:txBody>
      </p:sp>
      <p:sp>
        <p:nvSpPr>
          <p:cNvPr name="TextBox 7" id="7"/>
          <p:cNvSpPr txBox="true"/>
          <p:nvPr/>
        </p:nvSpPr>
        <p:spPr>
          <a:xfrm rot="0">
            <a:off x="3172803" y="457388"/>
            <a:ext cx="4599597"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Pilot Drilling = where you pre drill a hole for the screw to go into. Prevents crack in wood. </a:t>
            </a:r>
            <a:r>
              <a:rPr lang="en-US" sz="2400">
                <a:solidFill>
                  <a:srgbClr val="000000"/>
                </a:solidFill>
                <a:latin typeface="Open Sans Light"/>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33751"/>
          <a:stretch>
            <a:fillRect/>
          </a:stretch>
        </p:blipFill>
        <p:spPr>
          <a:xfrm flipH="false" flipV="false" rot="0">
            <a:off x="228312" y="6697215"/>
            <a:ext cx="3443514" cy="3041715"/>
          </a:xfrm>
          <a:prstGeom prst="rect">
            <a:avLst/>
          </a:prstGeom>
        </p:spPr>
      </p:pic>
      <p:pic>
        <p:nvPicPr>
          <p:cNvPr name="Picture 3" id="3"/>
          <p:cNvPicPr>
            <a:picLocks noChangeAspect="true"/>
          </p:cNvPicPr>
          <p:nvPr/>
        </p:nvPicPr>
        <p:blipFill>
          <a:blip r:embed="rId3"/>
          <a:srcRect l="4686" t="0" r="4686" b="0"/>
          <a:stretch>
            <a:fillRect/>
          </a:stretch>
        </p:blipFill>
        <p:spPr>
          <a:xfrm flipH="false" flipV="false" rot="0">
            <a:off x="4264096" y="5029200"/>
            <a:ext cx="3064839" cy="4509081"/>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228312" y="259810"/>
            <a:ext cx="2885645" cy="3847526"/>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1355598" y="2812743"/>
            <a:ext cx="2908498" cy="3884472"/>
          </a:xfrm>
          <a:prstGeom prst="rect">
            <a:avLst/>
          </a:prstGeom>
        </p:spPr>
      </p:pic>
      <p:sp>
        <p:nvSpPr>
          <p:cNvPr name="TextBox 6" id="6"/>
          <p:cNvSpPr txBox="true"/>
          <p:nvPr/>
        </p:nvSpPr>
        <p:spPr>
          <a:xfrm rot="0">
            <a:off x="4264096" y="221710"/>
            <a:ext cx="3508304" cy="41681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Using the tracksaw was easy and it didnt feel like there was any resistance at all. I need to remember that you take the blade to the wood and not the wood to the blade. This means that I start the Blade and then lower onto the wood.</a:t>
            </a:r>
            <a:r>
              <a:rPr lang="en-US" sz="2400">
                <a:solidFill>
                  <a:srgbClr val="000000"/>
                </a:solidFill>
                <a:latin typeface="Open Sans Light"/>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4393354" y="5682906"/>
            <a:ext cx="2827353" cy="3769804"/>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0" y="463763"/>
            <a:ext cx="3017853" cy="4023804"/>
          </a:xfrm>
          <a:prstGeom prst="rect">
            <a:avLst/>
          </a:prstGeom>
        </p:spPr>
      </p:pic>
      <p:sp>
        <p:nvSpPr>
          <p:cNvPr name="TextBox 4" id="4"/>
          <p:cNvSpPr txBox="true"/>
          <p:nvPr/>
        </p:nvSpPr>
        <p:spPr>
          <a:xfrm rot="0">
            <a:off x="3391149" y="1241225"/>
            <a:ext cx="4381251"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We moved onto using the Jigsaw, Chop-saw, Compressor, and table saw. </a:t>
            </a:r>
            <a:r>
              <a:rPr lang="en-US" sz="2400">
                <a:solidFill>
                  <a:srgbClr val="000000"/>
                </a:solidFill>
                <a:latin typeface="Open Sans Light"/>
              </a:rPr>
              <a:t> </a:t>
            </a:r>
          </a:p>
        </p:txBody>
      </p:sp>
      <p:sp>
        <p:nvSpPr>
          <p:cNvPr name="TextBox 5" id="5"/>
          <p:cNvSpPr txBox="true"/>
          <p:nvPr/>
        </p:nvSpPr>
        <p:spPr>
          <a:xfrm rot="0">
            <a:off x="2799469" y="4392930"/>
            <a:ext cx="5141982"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from each type of equipment we got to keep the scrap bit of wood we chopped off.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288080" y="809268"/>
            <a:ext cx="3164949" cy="4219932"/>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4071124" y="777240"/>
            <a:ext cx="3256850" cy="4342467"/>
          </a:xfrm>
          <a:prstGeom prst="rect">
            <a:avLst/>
          </a:prstGeom>
        </p:spPr>
      </p:pic>
      <p:sp>
        <p:nvSpPr>
          <p:cNvPr name="TextBox 4" id="4"/>
          <p:cNvSpPr txBox="true"/>
          <p:nvPr/>
        </p:nvSpPr>
        <p:spPr>
          <a:xfrm rot="0">
            <a:off x="288080" y="163830"/>
            <a:ext cx="3164949" cy="613410"/>
          </a:xfrm>
          <a:prstGeom prst="rect">
            <a:avLst/>
          </a:prstGeom>
        </p:spPr>
        <p:txBody>
          <a:bodyPr anchor="t" rtlCol="false" tIns="0" lIns="0" bIns="0" rIns="0">
            <a:spAutoFit/>
          </a:bodyPr>
          <a:lstStyle/>
          <a:p>
            <a:pPr algn="ctr">
              <a:lnSpc>
                <a:spcPts val="5040"/>
              </a:lnSpc>
            </a:pPr>
            <a:r>
              <a:rPr lang="en-US" sz="3600">
                <a:solidFill>
                  <a:srgbClr val="000000"/>
                </a:solidFill>
                <a:latin typeface="Open Sans"/>
              </a:rPr>
              <a:t>HOLLYWOOD</a:t>
            </a:r>
            <a:r>
              <a:rPr lang="en-US" sz="3600">
                <a:solidFill>
                  <a:srgbClr val="000000"/>
                </a:solidFill>
                <a:latin typeface="Open Sans"/>
              </a:rPr>
              <a:t> </a:t>
            </a:r>
          </a:p>
        </p:txBody>
      </p:sp>
      <p:sp>
        <p:nvSpPr>
          <p:cNvPr name="TextBox 5" id="5"/>
          <p:cNvSpPr txBox="true"/>
          <p:nvPr/>
        </p:nvSpPr>
        <p:spPr>
          <a:xfrm rot="0">
            <a:off x="4377063" y="163830"/>
            <a:ext cx="2644973" cy="613410"/>
          </a:xfrm>
          <a:prstGeom prst="rect">
            <a:avLst/>
          </a:prstGeom>
        </p:spPr>
        <p:txBody>
          <a:bodyPr anchor="t" rtlCol="false" tIns="0" lIns="0" bIns="0" rIns="0">
            <a:spAutoFit/>
          </a:bodyPr>
          <a:lstStyle/>
          <a:p>
            <a:pPr algn="ctr">
              <a:lnSpc>
                <a:spcPts val="5040"/>
              </a:lnSpc>
            </a:pPr>
            <a:r>
              <a:rPr lang="en-US" sz="3600">
                <a:solidFill>
                  <a:srgbClr val="000000"/>
                </a:solidFill>
                <a:latin typeface="Open Sans"/>
              </a:rPr>
              <a:t>BROADWAY</a:t>
            </a:r>
            <a:r>
              <a:rPr lang="en-US" sz="3600">
                <a:solidFill>
                  <a:srgbClr val="000000"/>
                </a:solidFill>
                <a:latin typeface="Open Sans"/>
              </a:rPr>
              <a:t> </a:t>
            </a:r>
          </a:p>
        </p:txBody>
      </p:sp>
      <p:sp>
        <p:nvSpPr>
          <p:cNvPr name="TextBox 6" id="6"/>
          <p:cNvSpPr txBox="true"/>
          <p:nvPr/>
        </p:nvSpPr>
        <p:spPr>
          <a:xfrm rot="0">
            <a:off x="0" y="4991100"/>
            <a:ext cx="3741109" cy="5185410"/>
          </a:xfrm>
          <a:prstGeom prst="rect">
            <a:avLst/>
          </a:prstGeom>
        </p:spPr>
        <p:txBody>
          <a:bodyPr anchor="t" rtlCol="false" tIns="0" lIns="0" bIns="0" rIns="0">
            <a:spAutoFit/>
          </a:bodyPr>
          <a:lstStyle/>
          <a:p>
            <a:pPr algn="ctr">
              <a:lnSpc>
                <a:spcPts val="2940"/>
              </a:lnSpc>
            </a:pPr>
            <a:r>
              <a:rPr lang="en-US" sz="2100">
                <a:solidFill>
                  <a:srgbClr val="000000"/>
                </a:solidFill>
                <a:latin typeface="Open Sans Light"/>
              </a:rPr>
              <a:t>10ft high</a:t>
            </a:r>
          </a:p>
          <a:p>
            <a:pPr algn="ctr">
              <a:lnSpc>
                <a:spcPts val="2940"/>
              </a:lnSpc>
            </a:pPr>
            <a:r>
              <a:rPr lang="en-US" sz="2100">
                <a:solidFill>
                  <a:srgbClr val="000000"/>
                </a:solidFill>
                <a:latin typeface="Open Sans Light"/>
              </a:rPr>
              <a:t>Styles = two longest side pieces</a:t>
            </a:r>
          </a:p>
          <a:p>
            <a:pPr algn="ctr">
              <a:lnSpc>
                <a:spcPts val="2940"/>
              </a:lnSpc>
            </a:pPr>
            <a:r>
              <a:rPr lang="en-US" sz="2100">
                <a:solidFill>
                  <a:srgbClr val="000000"/>
                </a:solidFill>
                <a:latin typeface="Open Sans Light"/>
              </a:rPr>
              <a:t>Rails = top and the bottom wood piece</a:t>
            </a:r>
          </a:p>
          <a:p>
            <a:pPr algn="ctr">
              <a:lnSpc>
                <a:spcPts val="2940"/>
              </a:lnSpc>
            </a:pPr>
            <a:r>
              <a:rPr lang="en-US" sz="2100">
                <a:solidFill>
                  <a:srgbClr val="000000"/>
                </a:solidFill>
                <a:latin typeface="Open Sans Light"/>
              </a:rPr>
              <a:t>toggles = the pieces in the middle.</a:t>
            </a:r>
          </a:p>
          <a:p>
            <a:pPr algn="ctr">
              <a:lnSpc>
                <a:spcPts val="2940"/>
              </a:lnSpc>
            </a:pPr>
            <a:r>
              <a:rPr lang="en-US" sz="2100">
                <a:solidFill>
                  <a:srgbClr val="000000"/>
                </a:solidFill>
                <a:latin typeface="Open Sans Light"/>
              </a:rPr>
              <a:t>raisl X2 1220 </a:t>
            </a:r>
          </a:p>
          <a:p>
            <a:pPr algn="ctr">
              <a:lnSpc>
                <a:spcPts val="2940"/>
              </a:lnSpc>
            </a:pPr>
            <a:r>
              <a:rPr lang="en-US" sz="2100">
                <a:solidFill>
                  <a:srgbClr val="000000"/>
                </a:solidFill>
                <a:latin typeface="Open Sans Light"/>
              </a:rPr>
              <a:t>styles x2 3050</a:t>
            </a:r>
          </a:p>
          <a:p>
            <a:pPr algn="ctr">
              <a:lnSpc>
                <a:spcPts val="2940"/>
              </a:lnSpc>
            </a:pPr>
            <a:r>
              <a:rPr lang="en-US" sz="2100">
                <a:solidFill>
                  <a:srgbClr val="000000"/>
                </a:solidFill>
                <a:latin typeface="Open Sans Light"/>
              </a:rPr>
              <a:t>toggle X4 1220</a:t>
            </a:r>
          </a:p>
          <a:p>
            <a:pPr algn="ctr">
              <a:lnSpc>
                <a:spcPts val="2940"/>
              </a:lnSpc>
            </a:pPr>
            <a:r>
              <a:rPr lang="en-US" sz="2100">
                <a:solidFill>
                  <a:srgbClr val="000000"/>
                </a:solidFill>
                <a:latin typeface="Open Sans Light"/>
              </a:rPr>
              <a:t>youll need to take off the width of the wood off. </a:t>
            </a:r>
          </a:p>
          <a:p>
            <a:pPr algn="ctr">
              <a:lnSpc>
                <a:spcPts val="2940"/>
              </a:lnSpc>
            </a:pPr>
            <a:r>
              <a:rPr lang="en-US" sz="2100">
                <a:solidFill>
                  <a:srgbClr val="000000"/>
                </a:solidFill>
                <a:latin typeface="Open Sans Light"/>
              </a:rPr>
              <a:t>3050 - 40 = 3010</a:t>
            </a:r>
          </a:p>
          <a:p>
            <a:pPr algn="ctr">
              <a:lnSpc>
                <a:spcPts val="2940"/>
              </a:lnSpc>
            </a:pPr>
            <a:r>
              <a:rPr lang="en-US" sz="2100">
                <a:solidFill>
                  <a:srgbClr val="000000"/>
                </a:solidFill>
                <a:latin typeface="Open Sans Light"/>
              </a:rPr>
              <a:t>1220 - 40 = 1180</a:t>
            </a:r>
            <a:r>
              <a:rPr lang="en-US" sz="2100">
                <a:solidFill>
                  <a:srgbClr val="000000"/>
                </a:solidFill>
                <a:latin typeface="Open Sans Light"/>
              </a:rPr>
              <a:t> </a:t>
            </a:r>
          </a:p>
        </p:txBody>
      </p:sp>
      <p:sp>
        <p:nvSpPr>
          <p:cNvPr name="TextBox 7" id="7"/>
          <p:cNvSpPr txBox="true"/>
          <p:nvPr/>
        </p:nvSpPr>
        <p:spPr>
          <a:xfrm rot="0">
            <a:off x="4581106" y="5081607"/>
            <a:ext cx="2236887" cy="41681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8ft high</a:t>
            </a:r>
          </a:p>
          <a:p>
            <a:pPr algn="ctr">
              <a:lnSpc>
                <a:spcPts val="3359"/>
              </a:lnSpc>
            </a:pPr>
            <a:r>
              <a:rPr lang="en-US" sz="2400">
                <a:solidFill>
                  <a:srgbClr val="000000"/>
                </a:solidFill>
                <a:latin typeface="Open Sans Light"/>
              </a:rPr>
              <a:t>rails x2 1220 </a:t>
            </a:r>
          </a:p>
          <a:p>
            <a:pPr algn="ctr">
              <a:lnSpc>
                <a:spcPts val="3359"/>
              </a:lnSpc>
            </a:pPr>
            <a:r>
              <a:rPr lang="en-US" sz="2400">
                <a:solidFill>
                  <a:srgbClr val="000000"/>
                </a:solidFill>
                <a:latin typeface="Open Sans Light"/>
              </a:rPr>
              <a:t>= 2440  - 68x2</a:t>
            </a:r>
          </a:p>
          <a:p>
            <a:pPr algn="ctr">
              <a:lnSpc>
                <a:spcPts val="3359"/>
              </a:lnSpc>
            </a:pPr>
            <a:r>
              <a:rPr lang="en-US" sz="2400">
                <a:solidFill>
                  <a:srgbClr val="000000"/>
                </a:solidFill>
                <a:latin typeface="Open Sans Light"/>
              </a:rPr>
              <a:t>=2304 x2</a:t>
            </a:r>
          </a:p>
          <a:p>
            <a:pPr algn="ctr">
              <a:lnSpc>
                <a:spcPts val="3359"/>
              </a:lnSpc>
            </a:pPr>
            <a:r>
              <a:rPr lang="en-US" sz="2400">
                <a:solidFill>
                  <a:srgbClr val="000000"/>
                </a:solidFill>
                <a:latin typeface="Open Sans Light"/>
              </a:rPr>
              <a:t>toggles x3 1220 </a:t>
            </a:r>
          </a:p>
          <a:p>
            <a:pPr algn="ctr">
              <a:lnSpc>
                <a:spcPts val="3359"/>
              </a:lnSpc>
            </a:pPr>
            <a:r>
              <a:rPr lang="en-US" sz="2400">
                <a:solidFill>
                  <a:srgbClr val="000000"/>
                </a:solidFill>
                <a:latin typeface="Open Sans Light"/>
              </a:rPr>
              <a:t>-68x2 = 1084 x3</a:t>
            </a:r>
          </a:p>
          <a:p>
            <a:pPr algn="ctr">
              <a:lnSpc>
                <a:spcPts val="3359"/>
              </a:lnSpc>
            </a:pPr>
          </a:p>
          <a:p>
            <a:pPr algn="ctr">
              <a:lnSpc>
                <a:spcPts val="3359"/>
              </a:lnSpc>
            </a:pPr>
            <a:r>
              <a:rPr lang="en-US" sz="2400">
                <a:solidFill>
                  <a:srgbClr val="000000"/>
                </a:solidFill>
                <a:latin typeface="Open Sans Light"/>
              </a:rPr>
              <a:t>1220 = 4ft</a:t>
            </a:r>
          </a:p>
          <a:p>
            <a:pPr algn="ctr">
              <a:lnSpc>
                <a:spcPts val="3359"/>
              </a:lnSpc>
            </a:pPr>
            <a:r>
              <a:rPr lang="en-US" sz="2400">
                <a:solidFill>
                  <a:srgbClr val="000000"/>
                </a:solidFill>
                <a:latin typeface="Open Sans Light"/>
              </a:rPr>
              <a:t>2440 = 8ft</a:t>
            </a:r>
          </a:p>
          <a:p>
            <a:pPr algn="ctr">
              <a:lnSpc>
                <a:spcPts val="3359"/>
              </a:lnSpc>
            </a:pPr>
            <a:r>
              <a:rPr lang="en-US" sz="2400">
                <a:solidFill>
                  <a:srgbClr val="000000"/>
                </a:solidFill>
                <a:latin typeface="Open Sans Light"/>
              </a:rPr>
              <a:t> </a:t>
            </a:r>
            <a:r>
              <a:rPr lang="en-US" sz="2400">
                <a:solidFill>
                  <a:srgbClr val="000000"/>
                </a:solidFill>
                <a:latin typeface="Open Sans Light"/>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90539" y="0"/>
            <a:ext cx="3695661" cy="2771746"/>
          </a:xfrm>
          <a:prstGeom prst="rect">
            <a:avLst/>
          </a:prstGeom>
        </p:spPr>
      </p:pic>
      <p:pic>
        <p:nvPicPr>
          <p:cNvPr name="Picture 3" id="3"/>
          <p:cNvPicPr>
            <a:picLocks noChangeAspect="true"/>
          </p:cNvPicPr>
          <p:nvPr/>
        </p:nvPicPr>
        <p:blipFill>
          <a:blip r:embed="rId3"/>
          <a:srcRect l="0" t="5374" r="0" b="25268"/>
          <a:stretch>
            <a:fillRect/>
          </a:stretch>
        </p:blipFill>
        <p:spPr>
          <a:xfrm flipH="false" flipV="false" rot="0">
            <a:off x="4861257" y="2312646"/>
            <a:ext cx="2760440" cy="2552747"/>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190539" y="4444820"/>
            <a:ext cx="2684478" cy="3579304"/>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4861257" y="6902785"/>
            <a:ext cx="2366712" cy="3155615"/>
          </a:xfrm>
          <a:prstGeom prst="rect">
            <a:avLst/>
          </a:prstGeom>
        </p:spPr>
      </p:pic>
      <p:sp>
        <p:nvSpPr>
          <p:cNvPr name="TextBox 6" id="6"/>
          <p:cNvSpPr txBox="true"/>
          <p:nvPr/>
        </p:nvSpPr>
        <p:spPr>
          <a:xfrm rot="0">
            <a:off x="3886200" y="-38100"/>
            <a:ext cx="3735497" cy="2213610"/>
          </a:xfrm>
          <a:prstGeom prst="rect">
            <a:avLst/>
          </a:prstGeom>
        </p:spPr>
        <p:txBody>
          <a:bodyPr anchor="t" rtlCol="false" tIns="0" lIns="0" bIns="0" rIns="0">
            <a:spAutoFit/>
          </a:bodyPr>
          <a:lstStyle/>
          <a:p>
            <a:pPr algn="ctr">
              <a:lnSpc>
                <a:spcPts val="2940"/>
              </a:lnSpc>
            </a:pPr>
            <a:r>
              <a:rPr lang="en-US" sz="2100">
                <a:solidFill>
                  <a:srgbClr val="000000"/>
                </a:solidFill>
                <a:latin typeface="Open Sans Light"/>
              </a:rPr>
              <a:t>We started off with the broadway flat first.</a:t>
            </a:r>
            <a:r>
              <a:rPr lang="en-US" sz="2100">
                <a:solidFill>
                  <a:srgbClr val="000000"/>
                </a:solidFill>
                <a:latin typeface="Open Sans Light"/>
              </a:rPr>
              <a:t> Once we grabbed some wood you had to shop of a finger size of the end so you know you're working with a straight edge. </a:t>
            </a:r>
          </a:p>
        </p:txBody>
      </p:sp>
      <p:sp>
        <p:nvSpPr>
          <p:cNvPr name="TextBox 7" id="7"/>
          <p:cNvSpPr txBox="true"/>
          <p:nvPr/>
        </p:nvSpPr>
        <p:spPr>
          <a:xfrm rot="0">
            <a:off x="0" y="2834640"/>
            <a:ext cx="4698955" cy="1470660"/>
          </a:xfrm>
          <a:prstGeom prst="rect">
            <a:avLst/>
          </a:prstGeom>
        </p:spPr>
        <p:txBody>
          <a:bodyPr anchor="t" rtlCol="false" tIns="0" lIns="0" bIns="0" rIns="0">
            <a:spAutoFit/>
          </a:bodyPr>
          <a:lstStyle/>
          <a:p>
            <a:pPr algn="ctr">
              <a:lnSpc>
                <a:spcPts val="2940"/>
              </a:lnSpc>
            </a:pPr>
            <a:r>
              <a:rPr lang="en-US" sz="2100">
                <a:solidFill>
                  <a:srgbClr val="000000"/>
                </a:solidFill>
                <a:latin typeface="Open Sans Light"/>
              </a:rPr>
              <a:t>We started with the styles first because they're our longest bits of wood. </a:t>
            </a:r>
            <a:r>
              <a:rPr lang="en-US" sz="2100">
                <a:solidFill>
                  <a:srgbClr val="000000"/>
                </a:solidFill>
                <a:latin typeface="Open Sans Light"/>
              </a:rPr>
              <a:t> Using the chop saw we cut up each of the wooden planks we needed. </a:t>
            </a:r>
          </a:p>
        </p:txBody>
      </p:sp>
      <p:sp>
        <p:nvSpPr>
          <p:cNvPr name="TextBox 8" id="8"/>
          <p:cNvSpPr txBox="true"/>
          <p:nvPr/>
        </p:nvSpPr>
        <p:spPr>
          <a:xfrm rot="0">
            <a:off x="2735353" y="5000625"/>
            <a:ext cx="4886344" cy="1868805"/>
          </a:xfrm>
          <a:prstGeom prst="rect">
            <a:avLst/>
          </a:prstGeom>
        </p:spPr>
        <p:txBody>
          <a:bodyPr anchor="t" rtlCol="false" tIns="0" lIns="0" bIns="0" rIns="0">
            <a:spAutoFit/>
          </a:bodyPr>
          <a:lstStyle/>
          <a:p>
            <a:pPr algn="ctr">
              <a:lnSpc>
                <a:spcPts val="2520"/>
              </a:lnSpc>
            </a:pPr>
            <a:r>
              <a:rPr lang="en-US" sz="1800">
                <a:solidFill>
                  <a:srgbClr val="000000"/>
                </a:solidFill>
                <a:latin typeface="Open Sans Light"/>
              </a:rPr>
              <a:t>each toggle needed to be 2ft apart. We measured it out and lined it up with a set square so it was all straight. Our styles were bending but we knew taht once we drill together all the other parts it would come together.</a:t>
            </a:r>
            <a:r>
              <a:rPr lang="en-US" sz="1800">
                <a:solidFill>
                  <a:srgbClr val="000000"/>
                </a:solidFill>
                <a:latin typeface="Open Sans Light"/>
              </a:rPr>
              <a:t> </a:t>
            </a:r>
          </a:p>
        </p:txBody>
      </p:sp>
      <p:sp>
        <p:nvSpPr>
          <p:cNvPr name="TextBox 9" id="9"/>
          <p:cNvSpPr txBox="true"/>
          <p:nvPr/>
        </p:nvSpPr>
        <p:spPr>
          <a:xfrm rot="0">
            <a:off x="0" y="8122364"/>
            <a:ext cx="4231192" cy="1656715"/>
          </a:xfrm>
          <a:prstGeom prst="rect">
            <a:avLst/>
          </a:prstGeom>
        </p:spPr>
        <p:txBody>
          <a:bodyPr anchor="t" rtlCol="false" tIns="0" lIns="0" bIns="0" rIns="0">
            <a:spAutoFit/>
          </a:bodyPr>
          <a:lstStyle/>
          <a:p>
            <a:pPr algn="ctr">
              <a:lnSpc>
                <a:spcPts val="2660"/>
              </a:lnSpc>
            </a:pPr>
            <a:r>
              <a:rPr lang="en-US" sz="1900">
                <a:solidFill>
                  <a:srgbClr val="000000"/>
                </a:solidFill>
                <a:latin typeface="Open Sans Light"/>
              </a:rPr>
              <a:t>We started off with the four main corners and glued them first before drilling a pilot hole for the screws to go in. One of our rails split so we had to re cut another.</a:t>
            </a:r>
            <a:r>
              <a:rPr lang="en-US" sz="1900">
                <a:solidFill>
                  <a:srgbClr val="000000"/>
                </a:solidFill>
                <a:latin typeface="Open Sans Light"/>
              </a:rPr>
              <a:t>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5068871" y="201984"/>
            <a:ext cx="2126256" cy="2835008"/>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5471818">
            <a:off x="687518" y="-253402"/>
            <a:ext cx="2979315" cy="3972419"/>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160281" y="6655775"/>
            <a:ext cx="2398987" cy="3198649"/>
          </a:xfrm>
          <a:prstGeom prst="rect">
            <a:avLst/>
          </a:prstGeom>
        </p:spPr>
      </p:pic>
      <p:sp>
        <p:nvSpPr>
          <p:cNvPr name="TextBox 5" id="5"/>
          <p:cNvSpPr txBox="true"/>
          <p:nvPr/>
        </p:nvSpPr>
        <p:spPr>
          <a:xfrm rot="0">
            <a:off x="0" y="3225531"/>
            <a:ext cx="7578474" cy="29108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as we went along glueing and screwing we kept checking with the set square that the corners were coming uop to 45 degrees. The styles did become more straight as we though it would. Once it was all glues and screwed we needed a sheet of plywood to stick on the top. There was an inch of overhang on one side but that can easily be trimmed off.  </a:t>
            </a:r>
          </a:p>
        </p:txBody>
      </p:sp>
      <p:sp>
        <p:nvSpPr>
          <p:cNvPr name="TextBox 6" id="6"/>
          <p:cNvSpPr txBox="true"/>
          <p:nvPr/>
        </p:nvSpPr>
        <p:spPr>
          <a:xfrm rot="0">
            <a:off x="2559268" y="6259535"/>
            <a:ext cx="5019206" cy="37490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for the very top it needed a separate piece of plywood whihc we cut using the tracksaw. To insure the playwood was secure we glued it down then went round with staples. you had to make sure the staple went with the grain and you work from a corner round. I really like stapling the wood. </a:t>
            </a:r>
            <a:r>
              <a:rPr lang="en-US" sz="2400">
                <a:solidFill>
                  <a:srgbClr val="000000"/>
                </a:solidFill>
                <a:latin typeface="Open Sans Light"/>
              </a:rPr>
              <a:t>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4761266" y="0"/>
            <a:ext cx="2827353" cy="3769804"/>
          </a:xfrm>
          <a:prstGeom prst="rect">
            <a:avLst/>
          </a:prstGeom>
        </p:spPr>
      </p:pic>
      <p:pic>
        <p:nvPicPr>
          <p:cNvPr name="Picture 3" id="3"/>
          <p:cNvPicPr>
            <a:picLocks noChangeAspect="true"/>
          </p:cNvPicPr>
          <p:nvPr/>
        </p:nvPicPr>
        <p:blipFill>
          <a:blip r:embed="rId3"/>
          <a:srcRect l="478" t="0" r="478" b="0"/>
          <a:stretch>
            <a:fillRect/>
          </a:stretch>
        </p:blipFill>
        <p:spPr>
          <a:xfrm flipH="false" flipV="false" rot="0">
            <a:off x="0" y="7874462"/>
            <a:ext cx="2659751" cy="2014082"/>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725357" y="-354469"/>
            <a:ext cx="3814115" cy="5085486"/>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133023" y="4347131"/>
            <a:ext cx="2244063" cy="2992084"/>
          </a:xfrm>
          <a:prstGeom prst="rect">
            <a:avLst/>
          </a:prstGeom>
        </p:spPr>
      </p:pic>
      <p:pic>
        <p:nvPicPr>
          <p:cNvPr name="Picture 6" id="6"/>
          <p:cNvPicPr>
            <a:picLocks noChangeAspect="true"/>
          </p:cNvPicPr>
          <p:nvPr/>
        </p:nvPicPr>
        <p:blipFill>
          <a:blip r:embed="rId6"/>
          <a:srcRect l="0" t="12499" r="0" b="11244"/>
          <a:stretch>
            <a:fillRect/>
          </a:stretch>
        </p:blipFill>
        <p:spPr>
          <a:xfrm flipH="false" flipV="false" rot="-5400000">
            <a:off x="777689" y="5541667"/>
            <a:ext cx="2313432" cy="2352159"/>
          </a:xfrm>
          <a:prstGeom prst="rect">
            <a:avLst/>
          </a:prstGeom>
        </p:spPr>
      </p:pic>
      <p:sp>
        <p:nvSpPr>
          <p:cNvPr name="TextBox 7" id="7"/>
          <p:cNvSpPr txBox="true"/>
          <p:nvPr/>
        </p:nvSpPr>
        <p:spPr>
          <a:xfrm rot="0">
            <a:off x="3348081" y="3855720"/>
            <a:ext cx="4240537" cy="66827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With the Hollywood flat it was similar except the toggles were laid flat and you added support to the corners. The corner beams were half the length of the rails and cut at a 45degree angle to fit in between the two sides. Instead of using staples we used corrugated nail gun (wiggle pin) You needed to angle them between the two woods yours trying to secure. We cute triangles with the plywood to use in the corners as support.  </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5400000">
            <a:off x="884699" y="-634759"/>
            <a:ext cx="3753863" cy="5280932"/>
          </a:xfrm>
          <a:prstGeom prst="rect">
            <a:avLst/>
          </a:prstGeom>
        </p:spPr>
      </p:pic>
      <p:pic>
        <p:nvPicPr>
          <p:cNvPr name="Picture 3" id="3"/>
          <p:cNvPicPr>
            <a:picLocks noChangeAspect="true"/>
          </p:cNvPicPr>
          <p:nvPr/>
        </p:nvPicPr>
        <p:blipFill>
          <a:blip r:embed="rId3"/>
          <a:srcRect l="17719" t="21723" r="11339" b="25812"/>
          <a:stretch>
            <a:fillRect/>
          </a:stretch>
        </p:blipFill>
        <p:spPr>
          <a:xfrm flipH="false" flipV="false" rot="0">
            <a:off x="121164" y="6046470"/>
            <a:ext cx="4011479" cy="3955542"/>
          </a:xfrm>
          <a:prstGeom prst="rect">
            <a:avLst/>
          </a:prstGeom>
        </p:spPr>
      </p:pic>
      <p:sp>
        <p:nvSpPr>
          <p:cNvPr name="TextBox 4" id="4"/>
          <p:cNvSpPr txBox="true"/>
          <p:nvPr/>
        </p:nvSpPr>
        <p:spPr>
          <a:xfrm rot="0">
            <a:off x="388620" y="3844538"/>
            <a:ext cx="6995160" cy="20726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in this lesson we made treads. We only made one set of treads each. Using 18mm cheap plywood (shuttering) we measured off what we needed. In our measurements we had to take off the thickness of the wood to get an accurate reading.  </a:t>
            </a:r>
          </a:p>
        </p:txBody>
      </p:sp>
      <p:sp>
        <p:nvSpPr>
          <p:cNvPr name="TextBox 5" id="5"/>
          <p:cNvSpPr txBox="true"/>
          <p:nvPr/>
        </p:nvSpPr>
        <p:spPr>
          <a:xfrm rot="0">
            <a:off x="5252085" y="6370320"/>
            <a:ext cx="1743075" cy="29108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900-18=882</a:t>
            </a:r>
          </a:p>
          <a:p>
            <a:pPr algn="ctr">
              <a:lnSpc>
                <a:spcPts val="3359"/>
              </a:lnSpc>
            </a:pPr>
            <a:r>
              <a:rPr lang="en-US" sz="2400">
                <a:solidFill>
                  <a:srgbClr val="000000"/>
                </a:solidFill>
                <a:latin typeface="Open Sans Light"/>
              </a:rPr>
              <a:t>600-18=582</a:t>
            </a:r>
          </a:p>
          <a:p>
            <a:pPr algn="ctr">
              <a:lnSpc>
                <a:spcPts val="3359"/>
              </a:lnSpc>
            </a:pPr>
            <a:r>
              <a:rPr lang="en-US" sz="2400">
                <a:solidFill>
                  <a:srgbClr val="000000"/>
                </a:solidFill>
                <a:latin typeface="Open Sans Light"/>
              </a:rPr>
              <a:t>300-18=282</a:t>
            </a:r>
          </a:p>
          <a:p>
            <a:pPr algn="ctr">
              <a:lnSpc>
                <a:spcPts val="3359"/>
              </a:lnSpc>
            </a:pPr>
          </a:p>
          <a:p>
            <a:pPr algn="ctr">
              <a:lnSpc>
                <a:spcPts val="3359"/>
              </a:lnSpc>
            </a:pPr>
            <a:r>
              <a:rPr lang="en-US" sz="2400">
                <a:solidFill>
                  <a:srgbClr val="000000"/>
                </a:solidFill>
                <a:latin typeface="Open Sans Light"/>
              </a:rPr>
              <a:t>200-18=182</a:t>
            </a:r>
          </a:p>
          <a:p>
            <a:pPr algn="ctr">
              <a:lnSpc>
                <a:spcPts val="3359"/>
              </a:lnSpc>
            </a:pPr>
            <a:r>
              <a:rPr lang="en-US" sz="2400">
                <a:solidFill>
                  <a:srgbClr val="000000"/>
                </a:solidFill>
                <a:latin typeface="Open Sans Light"/>
              </a:rPr>
              <a:t>400-18=382</a:t>
            </a:r>
          </a:p>
          <a:p>
            <a:pPr algn="ctr">
              <a:lnSpc>
                <a:spcPts val="3359"/>
              </a:lnSpc>
            </a:pPr>
            <a:r>
              <a:rPr lang="en-US" sz="2400">
                <a:solidFill>
                  <a:srgbClr val="000000"/>
                </a:solidFill>
                <a:latin typeface="Open Sans Light"/>
              </a:rPr>
              <a:t>600-18=582</a:t>
            </a:r>
            <a:r>
              <a:rPr lang="en-US" sz="2400">
                <a:solidFill>
                  <a:srgbClr val="000000"/>
                </a:solidFill>
                <a:latin typeface="Open Sans Light"/>
              </a:rPr>
              <a:t> </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523573" y="4613243"/>
            <a:ext cx="4248827" cy="5665103"/>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0" y="0"/>
            <a:ext cx="2977062" cy="3969416"/>
          </a:xfrm>
          <a:prstGeom prst="rect">
            <a:avLst/>
          </a:prstGeom>
        </p:spPr>
      </p:pic>
      <p:sp>
        <p:nvSpPr>
          <p:cNvPr name="TextBox 4" id="4"/>
          <p:cNvSpPr txBox="true"/>
          <p:nvPr/>
        </p:nvSpPr>
        <p:spPr>
          <a:xfrm rot="0">
            <a:off x="2977062" y="-38100"/>
            <a:ext cx="4402981" cy="45872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Instead of making the treads and then cutting it out we lined up a grid so it was more accurate and also we could mirror it for the one opposite. When all the measurements were put down we scribbled over the squares we were cutting out. This made it clearer and ensured no mistakes while cutting. </a:t>
            </a:r>
            <a:r>
              <a:rPr lang="en-US" sz="2400">
                <a:solidFill>
                  <a:srgbClr val="000000"/>
                </a:solidFill>
                <a:latin typeface="Open Sans Light"/>
              </a:rPr>
              <a:t> </a:t>
            </a:r>
          </a:p>
        </p:txBody>
      </p:sp>
      <p:sp>
        <p:nvSpPr>
          <p:cNvPr name="TextBox 5" id="5"/>
          <p:cNvSpPr txBox="true"/>
          <p:nvPr/>
        </p:nvSpPr>
        <p:spPr>
          <a:xfrm rot="0">
            <a:off x="0" y="4991100"/>
            <a:ext cx="3343176" cy="45872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We used the track-saw for the main cuts but it got to a point where we needed to use the jack-saw because the track-saw couldn't cut certain bits. It was mainly because the track-saw only worked one way so didnt help with half the cuts.  </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92692" y="173423"/>
            <a:ext cx="3120425" cy="4160566"/>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4721531" y="6038150"/>
            <a:ext cx="2916942" cy="3889256"/>
          </a:xfrm>
          <a:prstGeom prst="rect">
            <a:avLst/>
          </a:prstGeom>
        </p:spPr>
      </p:pic>
      <p:sp>
        <p:nvSpPr>
          <p:cNvPr name="TextBox 4" id="4"/>
          <p:cNvSpPr txBox="true"/>
          <p:nvPr/>
        </p:nvSpPr>
        <p:spPr>
          <a:xfrm rot="0">
            <a:off x="3523273" y="355204"/>
            <a:ext cx="3972885" cy="33299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Because we were split into two groups within our group, one side cut the treads and the other cut the risers. We didn't need to take any measurements off these ones because we already took it off the sides. </a:t>
            </a:r>
            <a:r>
              <a:rPr lang="en-US" sz="2400">
                <a:solidFill>
                  <a:srgbClr val="000000"/>
                </a:solidFill>
                <a:latin typeface="Open Sans Light"/>
              </a:rPr>
              <a:t> </a:t>
            </a:r>
          </a:p>
        </p:txBody>
      </p:sp>
      <p:sp>
        <p:nvSpPr>
          <p:cNvPr name="TextBox 5" id="5"/>
          <p:cNvSpPr txBox="true"/>
          <p:nvPr/>
        </p:nvSpPr>
        <p:spPr>
          <a:xfrm rot="0">
            <a:off x="3665588" y="4093423"/>
            <a:ext cx="3972885"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The treads were 600x300</a:t>
            </a:r>
          </a:p>
          <a:p>
            <a:pPr algn="ctr">
              <a:lnSpc>
                <a:spcPts val="3359"/>
              </a:lnSpc>
            </a:pPr>
            <a:r>
              <a:rPr lang="en-US" sz="2400">
                <a:solidFill>
                  <a:srgbClr val="000000"/>
                </a:solidFill>
                <a:latin typeface="Open Sans Light"/>
              </a:rPr>
              <a:t>and the risers were 600x182</a:t>
            </a:r>
            <a:r>
              <a:rPr lang="en-US" sz="2400">
                <a:solidFill>
                  <a:srgbClr val="000000"/>
                </a:solidFill>
                <a:latin typeface="Open Sans Light"/>
              </a:rPr>
              <a:t> </a:t>
            </a:r>
          </a:p>
        </p:txBody>
      </p:sp>
      <p:sp>
        <p:nvSpPr>
          <p:cNvPr name="TextBox 6" id="6"/>
          <p:cNvSpPr txBox="true"/>
          <p:nvPr/>
        </p:nvSpPr>
        <p:spPr>
          <a:xfrm rot="0">
            <a:off x="0" y="5110693"/>
            <a:ext cx="3972885" cy="45872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We set the table-saw measurements to 300mm to cut the treads first. Once we had cut 6 beams we moved onto the riser measurements of 182mm.</a:t>
            </a:r>
          </a:p>
          <a:p>
            <a:pPr algn="ctr">
              <a:lnSpc>
                <a:spcPts val="3359"/>
              </a:lnSpc>
            </a:pPr>
          </a:p>
          <a:p>
            <a:pPr algn="ctr">
              <a:lnSpc>
                <a:spcPts val="3359"/>
              </a:lnSpc>
            </a:pPr>
            <a:r>
              <a:rPr lang="en-US" sz="2400">
                <a:solidFill>
                  <a:srgbClr val="000000"/>
                </a:solidFill>
                <a:latin typeface="Open Sans Light"/>
              </a:rPr>
              <a:t>After the table-saw we took over our beams to the chop-saw to cut the 600mm measurements.   </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224587" y="234448"/>
            <a:ext cx="2245707" cy="2994277"/>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4740570" y="3663124"/>
            <a:ext cx="2692777" cy="3590369"/>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4248595" y="6781609"/>
            <a:ext cx="2145982" cy="2861310"/>
          </a:xfrm>
          <a:prstGeom prst="rect">
            <a:avLst/>
          </a:prstGeom>
        </p:spPr>
      </p:pic>
      <p:sp>
        <p:nvSpPr>
          <p:cNvPr name="TextBox 5" id="5"/>
          <p:cNvSpPr txBox="true"/>
          <p:nvPr/>
        </p:nvSpPr>
        <p:spPr>
          <a:xfrm rot="0">
            <a:off x="3099565" y="186823"/>
            <a:ext cx="4119258" cy="3476301"/>
          </a:xfrm>
          <a:prstGeom prst="rect">
            <a:avLst/>
          </a:prstGeom>
        </p:spPr>
        <p:txBody>
          <a:bodyPr anchor="t" rtlCol="false" tIns="0" lIns="0" bIns="0" rIns="0">
            <a:spAutoFit/>
          </a:bodyPr>
          <a:lstStyle/>
          <a:p>
            <a:pPr algn="ctr">
              <a:lnSpc>
                <a:spcPts val="3104"/>
              </a:lnSpc>
            </a:pPr>
            <a:r>
              <a:rPr lang="en-US" sz="2217">
                <a:solidFill>
                  <a:srgbClr val="000000"/>
                </a:solidFill>
                <a:latin typeface="Open Sans Light"/>
              </a:rPr>
              <a:t>Using 3x8 wood, we cut out 564mm</a:t>
            </a:r>
            <a:r>
              <a:rPr lang="en-US" sz="2217">
                <a:solidFill>
                  <a:srgbClr val="000000"/>
                </a:solidFill>
                <a:latin typeface="Open Sans Light"/>
              </a:rPr>
              <a:t> and glued them on the inside of our sides. the measurements was 600 but we needed to take of 36 for the width of the wood we already have. We made a pilot hole for the screw to go into once they were in place. </a:t>
            </a:r>
          </a:p>
        </p:txBody>
      </p:sp>
      <p:sp>
        <p:nvSpPr>
          <p:cNvPr name="TextBox 6" id="6"/>
          <p:cNvSpPr txBox="true"/>
          <p:nvPr/>
        </p:nvSpPr>
        <p:spPr>
          <a:xfrm rot="0">
            <a:off x="0" y="3625024"/>
            <a:ext cx="3971340" cy="45872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We realised on our risers we didn't really need to take off the width of the wood so we needed to recut those pieces. </a:t>
            </a:r>
            <a:r>
              <a:rPr lang="en-US" sz="2400">
                <a:solidFill>
                  <a:srgbClr val="000000"/>
                </a:solidFill>
                <a:latin typeface="Open Sans Light"/>
              </a:rPr>
              <a:t> Working from the top up we glued each piece and stapled them in place. We also stapled underneath to connect the risers to the treads for extra strength in support </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239439" y="166852"/>
            <a:ext cx="3646761" cy="4862348"/>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4219904" y="1700167"/>
            <a:ext cx="3017853" cy="4023804"/>
          </a:xfrm>
          <a:prstGeom prst="rect">
            <a:avLst/>
          </a:prstGeom>
        </p:spPr>
      </p:pic>
      <p:sp>
        <p:nvSpPr>
          <p:cNvPr name="TextBox 4" id="4"/>
          <p:cNvSpPr txBox="true"/>
          <p:nvPr/>
        </p:nvSpPr>
        <p:spPr>
          <a:xfrm rot="0">
            <a:off x="-29629" y="5244605"/>
            <a:ext cx="4184898" cy="12344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Our treads were now complete. Fully tested and ready to use. </a:t>
            </a:r>
            <a:r>
              <a:rPr lang="en-US" sz="2400">
                <a:solidFill>
                  <a:srgbClr val="000000"/>
                </a:solidFill>
                <a:latin typeface="Open Sans Light"/>
              </a:rPr>
              <a:t> </a:t>
            </a:r>
          </a:p>
        </p:txBody>
      </p:sp>
      <p:sp>
        <p:nvSpPr>
          <p:cNvPr name="TextBox 5" id="5"/>
          <p:cNvSpPr txBox="true"/>
          <p:nvPr/>
        </p:nvSpPr>
        <p:spPr>
          <a:xfrm rot="0">
            <a:off x="3115612" y="6440945"/>
            <a:ext cx="4656788" cy="24917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I feel like this object is a good thing to know how to make as wells as what tools to use, because these are quite often used in theatre on different scales with different sizes treads.</a:t>
            </a:r>
            <a:r>
              <a:rPr lang="en-US" sz="2400">
                <a:solidFill>
                  <a:srgbClr val="000000"/>
                </a:solidFill>
                <a:latin typeface="Open Sans Light"/>
              </a:rPr>
              <a:t> </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76915" y="186776"/>
            <a:ext cx="2714296" cy="3619062"/>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4641389" y="5387340"/>
            <a:ext cx="2920365" cy="3893820"/>
          </a:xfrm>
          <a:prstGeom prst="rect">
            <a:avLst/>
          </a:prstGeom>
        </p:spPr>
      </p:pic>
      <p:sp>
        <p:nvSpPr>
          <p:cNvPr name="TextBox 4" id="4"/>
          <p:cNvSpPr txBox="true"/>
          <p:nvPr/>
        </p:nvSpPr>
        <p:spPr>
          <a:xfrm rot="0">
            <a:off x="2891211" y="381000"/>
            <a:ext cx="4881189" cy="50063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Our next task was to build a 8ft in diameter circular stand. our class group was doing one half and the second class group is doing the other half. The wood we had was 8ft 2mm so it wasnt dead on 8ft. To ensure we made a perfect circle, one end was being screwed into the wood and the other end had a hole drilled in to fit a pencil. From the screw to the pencil hole it was 120 mm</a:t>
            </a:r>
          </a:p>
        </p:txBody>
      </p:sp>
      <p:sp>
        <p:nvSpPr>
          <p:cNvPr name="TextBox 5" id="5"/>
          <p:cNvSpPr txBox="true"/>
          <p:nvPr/>
        </p:nvSpPr>
        <p:spPr>
          <a:xfrm rot="0">
            <a:off x="176915" y="5349240"/>
            <a:ext cx="4184898" cy="33299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Using a jigsaw we cut along the pencil mark nice and slow to make sure it was accurate and neat. Because it was a large area we cut down the wood to meet the circle line to make sections, which made it easier to cut. </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61257" y="281932"/>
            <a:ext cx="3200551" cy="4267401"/>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0" y="3523817"/>
            <a:ext cx="3010051" cy="4013401"/>
          </a:xfrm>
          <a:prstGeom prst="rect">
            <a:avLst/>
          </a:prstGeom>
        </p:spPr>
      </p:pic>
      <p:pic>
        <p:nvPicPr>
          <p:cNvPr name="Picture 4" id="4"/>
          <p:cNvPicPr>
            <a:picLocks noChangeAspect="true"/>
          </p:cNvPicPr>
          <p:nvPr/>
        </p:nvPicPr>
        <p:blipFill>
          <a:blip r:embed="rId4"/>
          <a:srcRect l="0" t="0" r="0" b="39096"/>
          <a:stretch>
            <a:fillRect/>
          </a:stretch>
        </p:blipFill>
        <p:spPr>
          <a:xfrm flipH="false" flipV="false" rot="0">
            <a:off x="343955" y="7134588"/>
            <a:ext cx="3017853" cy="2450628"/>
          </a:xfrm>
          <a:prstGeom prst="rect">
            <a:avLst/>
          </a:prstGeom>
        </p:spPr>
      </p:pic>
      <p:sp>
        <p:nvSpPr>
          <p:cNvPr name="TextBox 5" id="5"/>
          <p:cNvSpPr txBox="true"/>
          <p:nvPr/>
        </p:nvSpPr>
        <p:spPr>
          <a:xfrm rot="0">
            <a:off x="3361808" y="381000"/>
            <a:ext cx="4410592" cy="33299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Some areas around the edge were not fully tight on the line so we went round to neaten them up. We used clamps to help hold it in place to hold it in place while some of us held on to the wood to stop it bouncing and vibrating.  </a:t>
            </a:r>
          </a:p>
        </p:txBody>
      </p:sp>
      <p:sp>
        <p:nvSpPr>
          <p:cNvPr name="TextBox 6" id="6"/>
          <p:cNvSpPr txBox="true"/>
          <p:nvPr/>
        </p:nvSpPr>
        <p:spPr>
          <a:xfrm rot="0">
            <a:off x="3361808" y="4332163"/>
            <a:ext cx="4410592" cy="24917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4ft beams were cut so we can use it as supports under the half circle we had cut. </a:t>
            </a:r>
            <a:r>
              <a:rPr lang="en-US" sz="2400">
                <a:solidFill>
                  <a:srgbClr val="000000"/>
                </a:solidFill>
                <a:latin typeface="Open Sans Light"/>
              </a:rPr>
              <a:t> We glued the beams on and stapled along to top but screwed 3 screws in to connect a second beam. </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886200" y="2649650"/>
            <a:ext cx="3569326" cy="4759101"/>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169287" y="2069820"/>
            <a:ext cx="1967753" cy="2623670"/>
          </a:xfrm>
          <a:prstGeom prst="rect">
            <a:avLst/>
          </a:prstGeom>
        </p:spPr>
      </p:pic>
      <p:sp>
        <p:nvSpPr>
          <p:cNvPr name="TextBox 4" id="4"/>
          <p:cNvSpPr txBox="true"/>
          <p:nvPr/>
        </p:nvSpPr>
        <p:spPr>
          <a:xfrm rot="0">
            <a:off x="0" y="140370"/>
            <a:ext cx="7772400" cy="20726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Continuing on from the dancing surface we started last week- we noticed the support bemas were not straight or in the right place. After we repositioned it and stapled/screwed it in place we moved onto the other supports.  </a:t>
            </a:r>
          </a:p>
        </p:txBody>
      </p:sp>
      <p:sp>
        <p:nvSpPr>
          <p:cNvPr name="TextBox 5" id="5"/>
          <p:cNvSpPr txBox="true"/>
          <p:nvPr/>
        </p:nvSpPr>
        <p:spPr>
          <a:xfrm rot="0">
            <a:off x="1918447" y="2537460"/>
            <a:ext cx="1967753" cy="24917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We used a sander to file down the staples that were poking out.</a:t>
            </a:r>
            <a:r>
              <a:rPr lang="en-US" sz="2400">
                <a:solidFill>
                  <a:srgbClr val="000000"/>
                </a:solidFill>
                <a:latin typeface="Open Sans Light"/>
              </a:rPr>
              <a:t> </a:t>
            </a:r>
          </a:p>
        </p:txBody>
      </p:sp>
      <p:sp>
        <p:nvSpPr>
          <p:cNvPr name="TextBox 6" id="6"/>
          <p:cNvSpPr txBox="true"/>
          <p:nvPr/>
        </p:nvSpPr>
        <p:spPr>
          <a:xfrm rot="0">
            <a:off x="0" y="5288750"/>
            <a:ext cx="3836895" cy="33299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We had some issues with our wooden planks because it was very bent and curved in places. It was hard to get it accurate with a set square. But we made sure it was 45degrees from the base.</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91439" y="353628"/>
            <a:ext cx="2962151" cy="3949534"/>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4402374" y="5598314"/>
            <a:ext cx="2883055" cy="3844074"/>
          </a:xfrm>
          <a:prstGeom prst="rect">
            <a:avLst/>
          </a:prstGeom>
        </p:spPr>
      </p:pic>
      <p:sp>
        <p:nvSpPr>
          <p:cNvPr name="TextBox 4" id="4"/>
          <p:cNvSpPr txBox="true"/>
          <p:nvPr/>
        </p:nvSpPr>
        <p:spPr>
          <a:xfrm rot="0">
            <a:off x="3210956" y="560070"/>
            <a:ext cx="4561444" cy="41681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Stapling the beams was a tad difficult cause we didn't know where it was underneath. There was </a:t>
            </a:r>
            <a:r>
              <a:rPr lang="en-US" sz="2400">
                <a:solidFill>
                  <a:srgbClr val="000000"/>
                </a:solidFill>
                <a:latin typeface="Open Sans Light"/>
              </a:rPr>
              <a:t> three of us doing this and it was a bad communication error that occurred. I was watching the wrong beam and caitlin was on the opposite side so she couldn't see the staples coming through the wrong side.  </a:t>
            </a:r>
          </a:p>
        </p:txBody>
      </p:sp>
      <p:sp>
        <p:nvSpPr>
          <p:cNvPr name="TextBox 5" id="5"/>
          <p:cNvSpPr txBox="true"/>
          <p:nvPr/>
        </p:nvSpPr>
        <p:spPr>
          <a:xfrm rot="0">
            <a:off x="0" y="4991100"/>
            <a:ext cx="4561444" cy="20726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It probably didn't help the wood was curved but if id have looked at the right beam then we wouldn't have done so many wrong staples.</a:t>
            </a:r>
            <a:r>
              <a:rPr lang="en-US" sz="2400">
                <a:solidFill>
                  <a:srgbClr val="000000"/>
                </a:solidFill>
                <a:latin typeface="Open Sans Light"/>
              </a:rPr>
              <a:t> </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224211" y="7441019"/>
            <a:ext cx="1769323" cy="2359097"/>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4754547" y="325118"/>
            <a:ext cx="3017853" cy="4023804"/>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224211" y="329416"/>
            <a:ext cx="3014630" cy="4019507"/>
          </a:xfrm>
          <a:prstGeom prst="rect">
            <a:avLst/>
          </a:prstGeom>
        </p:spPr>
      </p:pic>
      <p:sp>
        <p:nvSpPr>
          <p:cNvPr name="TextBox 5" id="5"/>
          <p:cNvSpPr txBox="true"/>
          <p:nvPr/>
        </p:nvSpPr>
        <p:spPr>
          <a:xfrm rot="0">
            <a:off x="2466843" y="4840047"/>
            <a:ext cx="5305557" cy="45872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Continuing with out steps- We were asked to glue polystyrene onto the sides of our treads. We laid up some pieces of polystyrene and used a sharpie to out line where to cut. Doing this to both sides then marking them L and R for the left and the right side. We used contact adhesive glue cause it wont melt the polystyrene- Apply to both contact surfaces and wait till tacky to stick  together.  </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18495" t="22194" r="33291" b="5548"/>
          <a:stretch>
            <a:fillRect/>
          </a:stretch>
        </p:blipFill>
        <p:spPr>
          <a:xfrm flipH="false" flipV="false" rot="-5400000">
            <a:off x="894577" y="-490317"/>
            <a:ext cx="1553361" cy="3104041"/>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241249" y="2053470"/>
            <a:ext cx="2537480" cy="1903110"/>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3053746" y="2488075"/>
            <a:ext cx="2214942" cy="1659193"/>
          </a:xfrm>
          <a:prstGeom prst="rect">
            <a:avLst/>
          </a:prstGeom>
        </p:spPr>
      </p:pic>
      <p:pic>
        <p:nvPicPr>
          <p:cNvPr name="Picture 5" id="5"/>
          <p:cNvPicPr>
            <a:picLocks noChangeAspect="true"/>
          </p:cNvPicPr>
          <p:nvPr/>
        </p:nvPicPr>
        <p:blipFill>
          <a:blip r:embed="rId5"/>
          <a:srcRect l="0" t="0" r="6753" b="37918"/>
          <a:stretch>
            <a:fillRect/>
          </a:stretch>
        </p:blipFill>
        <p:spPr>
          <a:xfrm flipH="false" flipV="false" rot="0">
            <a:off x="241249" y="5801380"/>
            <a:ext cx="3919969" cy="3479780"/>
          </a:xfrm>
          <a:prstGeom prst="rect">
            <a:avLst/>
          </a:prstGeom>
        </p:spPr>
      </p:pic>
      <p:sp>
        <p:nvSpPr>
          <p:cNvPr name="TextBox 6" id="6"/>
          <p:cNvSpPr txBox="true"/>
          <p:nvPr/>
        </p:nvSpPr>
        <p:spPr>
          <a:xfrm rot="0">
            <a:off x="3223278" y="246923"/>
            <a:ext cx="4549122" cy="20726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Now the polystyrene is firmly attached, it's time to carve and sculpt. We were given a reference photo on some slabbed stone walls.</a:t>
            </a:r>
          </a:p>
        </p:txBody>
      </p:sp>
      <p:sp>
        <p:nvSpPr>
          <p:cNvPr name="TextBox 7" id="7"/>
          <p:cNvSpPr txBox="true"/>
          <p:nvPr/>
        </p:nvSpPr>
        <p:spPr>
          <a:xfrm rot="0">
            <a:off x="241249" y="4090118"/>
            <a:ext cx="6753911" cy="1315639"/>
          </a:xfrm>
          <a:prstGeom prst="rect">
            <a:avLst/>
          </a:prstGeom>
        </p:spPr>
        <p:txBody>
          <a:bodyPr anchor="t" rtlCol="false" tIns="0" lIns="0" bIns="0" rIns="0">
            <a:spAutoFit/>
          </a:bodyPr>
          <a:lstStyle/>
          <a:p>
            <a:pPr algn="ctr">
              <a:lnSpc>
                <a:spcPts val="3534"/>
              </a:lnSpc>
            </a:pPr>
            <a:r>
              <a:rPr lang="en-US" sz="2524">
                <a:solidFill>
                  <a:srgbClr val="000000"/>
                </a:solidFill>
                <a:latin typeface="Open Sans Light"/>
              </a:rPr>
              <a:t>I was told no to overthink outlining out the stone slabs cause we can add on extra material and carve out shapes. </a:t>
            </a:r>
          </a:p>
        </p:txBody>
      </p:sp>
      <p:sp>
        <p:nvSpPr>
          <p:cNvPr name="TextBox 8" id="8"/>
          <p:cNvSpPr txBox="true"/>
          <p:nvPr/>
        </p:nvSpPr>
        <p:spPr>
          <a:xfrm rot="0">
            <a:off x="4399422" y="5763280"/>
            <a:ext cx="3372978" cy="24917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I shaded in areas I wanted to be carved out. In the pictures you can see they done aline up perfectly and they're mis-shaped. </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460137">
            <a:off x="0" y="0"/>
            <a:ext cx="3117601" cy="4156802"/>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166852" y="4495424"/>
            <a:ext cx="3886200" cy="5181600"/>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4631916" y="0"/>
            <a:ext cx="3140484" cy="4187312"/>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1847893" y="1941665"/>
            <a:ext cx="2205159" cy="2940212"/>
          </a:xfrm>
          <a:prstGeom prst="rect">
            <a:avLst/>
          </a:prstGeom>
        </p:spPr>
      </p:pic>
      <p:sp>
        <p:nvSpPr>
          <p:cNvPr name="TextBox 6" id="6"/>
          <p:cNvSpPr txBox="true"/>
          <p:nvPr/>
        </p:nvSpPr>
        <p:spPr>
          <a:xfrm rot="0">
            <a:off x="4053052" y="4602480"/>
            <a:ext cx="3719348" cy="50063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Using a hot wire to cut through the polystyrene. Using a hot wire meant we wouldn't get covered in poly dust as it melted its way through. However, I did use a wired brush to add texture and curve out some areas to give it a rough appeal. This meant I did get covered in polydust </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4E9E1"/>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715310" y="2356307"/>
            <a:ext cx="3653826" cy="4871768"/>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3533261" y="5992940"/>
            <a:ext cx="3424529" cy="4566038"/>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0" y="3148439"/>
            <a:ext cx="3570631" cy="4760842"/>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419115" y="0"/>
            <a:ext cx="5664640" cy="3034629"/>
          </a:xfrm>
          <a:prstGeom prst="rect">
            <a:avLst/>
          </a:prstGeom>
        </p:spPr>
      </p:pic>
      <p:sp>
        <p:nvSpPr>
          <p:cNvPr name="TextBox 6" id="6"/>
          <p:cNvSpPr txBox="true"/>
          <p:nvPr/>
        </p:nvSpPr>
        <p:spPr>
          <a:xfrm rot="0">
            <a:off x="848964" y="8161659"/>
            <a:ext cx="1872704" cy="1052195"/>
          </a:xfrm>
          <a:prstGeom prst="rect">
            <a:avLst/>
          </a:prstGeom>
        </p:spPr>
        <p:txBody>
          <a:bodyPr anchor="t" rtlCol="false" tIns="0" lIns="0" bIns="0" rIns="0">
            <a:spAutoFit/>
          </a:bodyPr>
          <a:lstStyle/>
          <a:p>
            <a:pPr algn="ctr">
              <a:lnSpc>
                <a:spcPts val="8680"/>
              </a:lnSpc>
            </a:pPr>
            <a:r>
              <a:rPr lang="en-US" sz="6200">
                <a:solidFill>
                  <a:srgbClr val="000000"/>
                </a:solidFill>
                <a:latin typeface="Open Sans Extra Bold"/>
              </a:rPr>
              <a:t>CAD</a:t>
            </a:r>
            <a:r>
              <a:rPr lang="en-US" sz="6200">
                <a:solidFill>
                  <a:srgbClr val="000000"/>
                </a:solidFill>
                <a:latin typeface="Open Sans Extra Bold"/>
              </a:rPr>
              <a:t> </a:t>
            </a:r>
          </a:p>
        </p:txBody>
      </p:sp>
    </p:spTree>
  </p:cSld>
  <p:clrMapOvr>
    <a:masterClrMapping/>
  </p:clrMapOvr>
</p:sld>
</file>

<file path=ppt/slides/slide26.xml><?xml version="1.0" encoding="utf-8"?>
<p:sld xmlns:p="http://schemas.openxmlformats.org/presentationml/2006/main" xmlns:a="http://schemas.openxmlformats.org/drawingml/2006/main">
  <p:cSld>
    <p:bg>
      <p:bgPr>
        <a:solidFill>
          <a:srgbClr val="F4E9E1"/>
        </a:solidFill>
      </p:bgPr>
    </p:bg>
    <p:spTree>
      <p:nvGrpSpPr>
        <p:cNvPr id="1" name=""/>
        <p:cNvGrpSpPr/>
        <p:nvPr/>
      </p:nvGrpSpPr>
      <p:grpSpPr>
        <a:xfrm>
          <a:off x="0" y="0"/>
          <a:ext cx="0" cy="0"/>
          <a:chOff x="0" y="0"/>
          <a:chExt cx="0" cy="0"/>
        </a:xfrm>
      </p:grpSpPr>
      <p:sp>
        <p:nvSpPr>
          <p:cNvPr name="TextBox 2" id="2"/>
          <p:cNvSpPr txBox="true"/>
          <p:nvPr/>
        </p:nvSpPr>
        <p:spPr>
          <a:xfrm rot="0">
            <a:off x="488204" y="560070"/>
            <a:ext cx="4102894" cy="3962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CAD - Computer Aided Design</a:t>
            </a:r>
          </a:p>
        </p:txBody>
      </p:sp>
      <p:sp>
        <p:nvSpPr>
          <p:cNvPr name="TextBox 3" id="3"/>
          <p:cNvSpPr txBox="true"/>
          <p:nvPr/>
        </p:nvSpPr>
        <p:spPr>
          <a:xfrm rot="0">
            <a:off x="488204" y="1262954"/>
            <a:ext cx="2756344" cy="41681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CAD softerware is meant to increase the productivity of the designer. It's also supposed to improve the quality of design as well as communication between designer and builder. </a:t>
            </a:r>
          </a:p>
        </p:txBody>
      </p:sp>
      <p:sp>
        <p:nvSpPr>
          <p:cNvPr name="TextBox 4" id="4"/>
          <p:cNvSpPr txBox="true"/>
          <p:nvPr/>
        </p:nvSpPr>
        <p:spPr>
          <a:xfrm rot="0">
            <a:off x="3669506" y="1682054"/>
            <a:ext cx="4102894" cy="33299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CAD is a way to create 2D or 3D drawings and models by designers to be sent to the workshop. With this software you can easily share and modify your document to keep updated as well as communicated. </a:t>
            </a:r>
            <a:r>
              <a:rPr lang="en-US" sz="2400">
                <a:solidFill>
                  <a:srgbClr val="000000"/>
                </a:solidFill>
                <a:latin typeface="Open Sans Light"/>
              </a:rPr>
              <a:t> </a:t>
            </a:r>
          </a:p>
        </p:txBody>
      </p:sp>
      <p:sp>
        <p:nvSpPr>
          <p:cNvPr name="TextBox 5" id="5"/>
          <p:cNvSpPr txBox="true"/>
          <p:nvPr/>
        </p:nvSpPr>
        <p:spPr>
          <a:xfrm rot="0">
            <a:off x="0" y="5872562"/>
            <a:ext cx="7377512" cy="4168140"/>
          </a:xfrm>
          <a:prstGeom prst="rect">
            <a:avLst/>
          </a:prstGeom>
        </p:spPr>
        <p:txBody>
          <a:bodyPr anchor="t" rtlCol="false" tIns="0" lIns="0" bIns="0" rIns="0">
            <a:spAutoFit/>
          </a:bodyPr>
          <a:lstStyle/>
          <a:p>
            <a:pPr algn="ctr">
              <a:lnSpc>
                <a:spcPts val="3359"/>
              </a:lnSpc>
            </a:pPr>
            <a:r>
              <a:rPr lang="en-US" sz="2400">
                <a:solidFill>
                  <a:srgbClr val="000000"/>
                </a:solidFill>
                <a:latin typeface="Open Sans Light"/>
              </a:rPr>
              <a:t>We had a go using CAD and it was tricky at first to understand and use. The diffferent tool options and variety made it confusing to know what I needed. After a while of using it it slowly got easier to use (although we were only using a few tools). We had a go at drawing out a simple design and showing the measurements/angles needed in its creation. I used a simple layout of a table design. I measured out each width and lenths and height. I even made sure to show measurements for the table legs.  </a:t>
            </a:r>
          </a:p>
        </p:txBody>
      </p:sp>
    </p:spTree>
  </p:cSld>
  <p:clrMapOvr>
    <a:masterClrMapping/>
  </p:clrMapOvr>
</p:sld>
</file>

<file path=ppt/slides/slide27.xml><?xml version="1.0" encoding="utf-8"?>
<p:sld xmlns:p="http://schemas.openxmlformats.org/presentationml/2006/main" xmlns:a="http://schemas.openxmlformats.org/drawingml/2006/main">
  <p:cSld>
    <p:bg>
      <p:bgPr>
        <a:solidFill>
          <a:srgbClr val="F4E9E1"/>
        </a:solidFill>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DAE390x1lK4</dc:identifier>
  <dcterms:modified xsi:type="dcterms:W3CDTF">2011-08-01T06:04:30Z</dcterms:modified>
  <cp:revision>1</cp:revision>
  <dc:title>SCENIC CONSTRUCTION</dc:title>
</cp:coreProperties>
</file>