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media/image2.jpg" ContentType="image/jp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7.jpg" ContentType="image/jpg"/>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media/image12.jpg" ContentType="image/jpg"/>
  <Override PartName="/ppt/media/image13.jpg" ContentType="image/jpg"/>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media/image14.jpg" ContentType="image/jpg"/>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media/image15.jpg" ContentType="image/jpg"/>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sldIdLst>
    <p:sldId id="256" r:id="rId5"/>
    <p:sldId id="287" r:id="rId6"/>
    <p:sldId id="257" r:id="rId7"/>
    <p:sldId id="296" r:id="rId8"/>
    <p:sldId id="316" r:id="rId9"/>
    <p:sldId id="311" r:id="rId10"/>
    <p:sldId id="312" r:id="rId11"/>
    <p:sldId id="313" r:id="rId12"/>
    <p:sldId id="314" r:id="rId13"/>
    <p:sldId id="290" r:id="rId14"/>
    <p:sldId id="291" r:id="rId15"/>
    <p:sldId id="293" r:id="rId16"/>
    <p:sldId id="294" r:id="rId17"/>
    <p:sldId id="292" r:id="rId18"/>
    <p:sldId id="295" r:id="rId19"/>
    <p:sldId id="297" r:id="rId20"/>
    <p:sldId id="306" r:id="rId21"/>
    <p:sldId id="307" r:id="rId22"/>
    <p:sldId id="258" r:id="rId23"/>
    <p:sldId id="259" r:id="rId24"/>
    <p:sldId id="315" r:id="rId25"/>
    <p:sldId id="31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7" d="100"/>
          <a:sy n="77" d="100"/>
        </p:scale>
        <p:origin x="96" y="2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9959C5-27DE-4A12-83EF-D37916B77DB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C07AA6A-A7B1-4EA3-8146-CB15776E12B8}">
      <dgm:prSet/>
      <dgm:spPr/>
      <dgm:t>
        <a:bodyPr/>
        <a:lstStyle/>
        <a:p>
          <a:r>
            <a:rPr lang="en-US"/>
            <a:t>China is demographically and historically a different  country compared to the UK.</a:t>
          </a:r>
        </a:p>
      </dgm:t>
    </dgm:pt>
    <dgm:pt modelId="{0699EFC6-2CA9-4263-BB60-8CD91041791B}" type="parTrans" cxnId="{1A82F4E9-3DCF-4629-9A98-E78D1DD3AC4F}">
      <dgm:prSet/>
      <dgm:spPr/>
      <dgm:t>
        <a:bodyPr/>
        <a:lstStyle/>
        <a:p>
          <a:endParaRPr lang="en-US"/>
        </a:p>
      </dgm:t>
    </dgm:pt>
    <dgm:pt modelId="{2B1A7198-297C-442F-9F7F-5B3F16892A20}" type="sibTrans" cxnId="{1A82F4E9-3DCF-4629-9A98-E78D1DD3AC4F}">
      <dgm:prSet/>
      <dgm:spPr/>
      <dgm:t>
        <a:bodyPr/>
        <a:lstStyle/>
        <a:p>
          <a:endParaRPr lang="en-US"/>
        </a:p>
      </dgm:t>
    </dgm:pt>
    <dgm:pt modelId="{117F4B4E-DBC3-477E-AF44-BBCC8BA0275B}">
      <dgm:prSet/>
      <dgm:spPr/>
      <dgm:t>
        <a:bodyPr/>
        <a:lstStyle/>
        <a:p>
          <a:r>
            <a:rPr lang="en-US"/>
            <a:t>In </a:t>
          </a:r>
          <a:r>
            <a:rPr lang="en-US" b="1" i="1"/>
            <a:t>2020</a:t>
          </a:r>
          <a:r>
            <a:rPr lang="en-US"/>
            <a:t>, the number of retail companies in China  increased to </a:t>
          </a:r>
          <a:r>
            <a:rPr lang="en-US" b="1" i="1"/>
            <a:t>107,761 </a:t>
          </a:r>
          <a:r>
            <a:rPr lang="en-US"/>
            <a:t>(Statista, 2021).</a:t>
          </a:r>
        </a:p>
      </dgm:t>
    </dgm:pt>
    <dgm:pt modelId="{0F799C26-BAD4-4C42-9B02-1A726BB9CAC1}" type="parTrans" cxnId="{18927781-E1DC-415B-9619-8EF5D021A193}">
      <dgm:prSet/>
      <dgm:spPr/>
      <dgm:t>
        <a:bodyPr/>
        <a:lstStyle/>
        <a:p>
          <a:endParaRPr lang="en-US"/>
        </a:p>
      </dgm:t>
    </dgm:pt>
    <dgm:pt modelId="{BDFEE9EB-1B2A-4485-B615-4732923ADFD7}" type="sibTrans" cxnId="{18927781-E1DC-415B-9619-8EF5D021A193}">
      <dgm:prSet/>
      <dgm:spPr/>
      <dgm:t>
        <a:bodyPr/>
        <a:lstStyle/>
        <a:p>
          <a:endParaRPr lang="en-US"/>
        </a:p>
      </dgm:t>
    </dgm:pt>
    <dgm:pt modelId="{2448A176-1740-4F60-A979-2960364A4DB6}">
      <dgm:prSet/>
      <dgm:spPr/>
      <dgm:t>
        <a:bodyPr/>
        <a:lstStyle/>
        <a:p>
          <a:r>
            <a:rPr lang="en-US"/>
            <a:t>China has become the world's top-ranked and largest  online retail market in 2020 (Gov CN, 2021).</a:t>
          </a:r>
        </a:p>
      </dgm:t>
    </dgm:pt>
    <dgm:pt modelId="{4F29CEC3-96A4-4577-B98B-657E9F541E7B}" type="parTrans" cxnId="{BB439AC0-5094-4E21-9AC4-A64D250E1B08}">
      <dgm:prSet/>
      <dgm:spPr/>
      <dgm:t>
        <a:bodyPr/>
        <a:lstStyle/>
        <a:p>
          <a:endParaRPr lang="en-US"/>
        </a:p>
      </dgm:t>
    </dgm:pt>
    <dgm:pt modelId="{BF0B1ED8-A6FE-4561-B4C7-DDA5DFE6C06C}" type="sibTrans" cxnId="{BB439AC0-5094-4E21-9AC4-A64D250E1B08}">
      <dgm:prSet/>
      <dgm:spPr/>
      <dgm:t>
        <a:bodyPr/>
        <a:lstStyle/>
        <a:p>
          <a:endParaRPr lang="en-US"/>
        </a:p>
      </dgm:t>
    </dgm:pt>
    <dgm:pt modelId="{0A6F1764-395F-4C9C-AED6-B1198959C058}" type="pres">
      <dgm:prSet presAssocID="{869959C5-27DE-4A12-83EF-D37916B77DB3}" presName="linear" presStyleCnt="0">
        <dgm:presLayoutVars>
          <dgm:animLvl val="lvl"/>
          <dgm:resizeHandles val="exact"/>
        </dgm:presLayoutVars>
      </dgm:prSet>
      <dgm:spPr/>
    </dgm:pt>
    <dgm:pt modelId="{57C85F74-0B82-4445-AC4B-C6D1FE75919A}" type="pres">
      <dgm:prSet presAssocID="{CC07AA6A-A7B1-4EA3-8146-CB15776E12B8}" presName="parentText" presStyleLbl="node1" presStyleIdx="0" presStyleCnt="3">
        <dgm:presLayoutVars>
          <dgm:chMax val="0"/>
          <dgm:bulletEnabled val="1"/>
        </dgm:presLayoutVars>
      </dgm:prSet>
      <dgm:spPr/>
    </dgm:pt>
    <dgm:pt modelId="{179FF036-76BD-4F63-8439-480EF7984980}" type="pres">
      <dgm:prSet presAssocID="{2B1A7198-297C-442F-9F7F-5B3F16892A20}" presName="spacer" presStyleCnt="0"/>
      <dgm:spPr/>
    </dgm:pt>
    <dgm:pt modelId="{1791A54A-7489-4075-9F39-5A456162DC3C}" type="pres">
      <dgm:prSet presAssocID="{117F4B4E-DBC3-477E-AF44-BBCC8BA0275B}" presName="parentText" presStyleLbl="node1" presStyleIdx="1" presStyleCnt="3">
        <dgm:presLayoutVars>
          <dgm:chMax val="0"/>
          <dgm:bulletEnabled val="1"/>
        </dgm:presLayoutVars>
      </dgm:prSet>
      <dgm:spPr/>
    </dgm:pt>
    <dgm:pt modelId="{520E7E04-F5A0-459E-81ED-BFEB4F5B3002}" type="pres">
      <dgm:prSet presAssocID="{BDFEE9EB-1B2A-4485-B615-4732923ADFD7}" presName="spacer" presStyleCnt="0"/>
      <dgm:spPr/>
    </dgm:pt>
    <dgm:pt modelId="{E8135AA7-D4BC-48BE-8A29-BBECEE4FC77C}" type="pres">
      <dgm:prSet presAssocID="{2448A176-1740-4F60-A979-2960364A4DB6}" presName="parentText" presStyleLbl="node1" presStyleIdx="2" presStyleCnt="3">
        <dgm:presLayoutVars>
          <dgm:chMax val="0"/>
          <dgm:bulletEnabled val="1"/>
        </dgm:presLayoutVars>
      </dgm:prSet>
      <dgm:spPr/>
    </dgm:pt>
  </dgm:ptLst>
  <dgm:cxnLst>
    <dgm:cxn modelId="{43DB4E05-D916-445C-8570-360C5A850F5E}" type="presOf" srcId="{117F4B4E-DBC3-477E-AF44-BBCC8BA0275B}" destId="{1791A54A-7489-4075-9F39-5A456162DC3C}" srcOrd="0" destOrd="0" presId="urn:microsoft.com/office/officeart/2005/8/layout/vList2"/>
    <dgm:cxn modelId="{0613E424-44C2-43D2-8164-8BF67F8880F2}" type="presOf" srcId="{869959C5-27DE-4A12-83EF-D37916B77DB3}" destId="{0A6F1764-395F-4C9C-AED6-B1198959C058}" srcOrd="0" destOrd="0" presId="urn:microsoft.com/office/officeart/2005/8/layout/vList2"/>
    <dgm:cxn modelId="{8AF0AB53-3F0E-4F48-8979-72C2D047BB74}" type="presOf" srcId="{2448A176-1740-4F60-A979-2960364A4DB6}" destId="{E8135AA7-D4BC-48BE-8A29-BBECEE4FC77C}" srcOrd="0" destOrd="0" presId="urn:microsoft.com/office/officeart/2005/8/layout/vList2"/>
    <dgm:cxn modelId="{3DE5BB7E-C95E-4E7A-B9C5-6B9B4806BED5}" type="presOf" srcId="{CC07AA6A-A7B1-4EA3-8146-CB15776E12B8}" destId="{57C85F74-0B82-4445-AC4B-C6D1FE75919A}" srcOrd="0" destOrd="0" presId="urn:microsoft.com/office/officeart/2005/8/layout/vList2"/>
    <dgm:cxn modelId="{18927781-E1DC-415B-9619-8EF5D021A193}" srcId="{869959C5-27DE-4A12-83EF-D37916B77DB3}" destId="{117F4B4E-DBC3-477E-AF44-BBCC8BA0275B}" srcOrd="1" destOrd="0" parTransId="{0F799C26-BAD4-4C42-9B02-1A726BB9CAC1}" sibTransId="{BDFEE9EB-1B2A-4485-B615-4732923ADFD7}"/>
    <dgm:cxn modelId="{BB439AC0-5094-4E21-9AC4-A64D250E1B08}" srcId="{869959C5-27DE-4A12-83EF-D37916B77DB3}" destId="{2448A176-1740-4F60-A979-2960364A4DB6}" srcOrd="2" destOrd="0" parTransId="{4F29CEC3-96A4-4577-B98B-657E9F541E7B}" sibTransId="{BF0B1ED8-A6FE-4561-B4C7-DDA5DFE6C06C}"/>
    <dgm:cxn modelId="{1A82F4E9-3DCF-4629-9A98-E78D1DD3AC4F}" srcId="{869959C5-27DE-4A12-83EF-D37916B77DB3}" destId="{CC07AA6A-A7B1-4EA3-8146-CB15776E12B8}" srcOrd="0" destOrd="0" parTransId="{0699EFC6-2CA9-4263-BB60-8CD91041791B}" sibTransId="{2B1A7198-297C-442F-9F7F-5B3F16892A20}"/>
    <dgm:cxn modelId="{0BBB2479-8F74-47C0-B050-B2D9734B0099}" type="presParOf" srcId="{0A6F1764-395F-4C9C-AED6-B1198959C058}" destId="{57C85F74-0B82-4445-AC4B-C6D1FE75919A}" srcOrd="0" destOrd="0" presId="urn:microsoft.com/office/officeart/2005/8/layout/vList2"/>
    <dgm:cxn modelId="{74FFFAFB-E3B7-49D3-BA7C-49ECF3C3178E}" type="presParOf" srcId="{0A6F1764-395F-4C9C-AED6-B1198959C058}" destId="{179FF036-76BD-4F63-8439-480EF7984980}" srcOrd="1" destOrd="0" presId="urn:microsoft.com/office/officeart/2005/8/layout/vList2"/>
    <dgm:cxn modelId="{164F1D2A-149F-4857-9DBF-9CB5781F656D}" type="presParOf" srcId="{0A6F1764-395F-4C9C-AED6-B1198959C058}" destId="{1791A54A-7489-4075-9F39-5A456162DC3C}" srcOrd="2" destOrd="0" presId="urn:microsoft.com/office/officeart/2005/8/layout/vList2"/>
    <dgm:cxn modelId="{EA9CFEEF-1583-43D5-9BB1-736B2C52F125}" type="presParOf" srcId="{0A6F1764-395F-4C9C-AED6-B1198959C058}" destId="{520E7E04-F5A0-459E-81ED-BFEB4F5B3002}" srcOrd="3" destOrd="0" presId="urn:microsoft.com/office/officeart/2005/8/layout/vList2"/>
    <dgm:cxn modelId="{7A0C6DF0-3BCA-44CA-8C4C-D735709C19EA}" type="presParOf" srcId="{0A6F1764-395F-4C9C-AED6-B1198959C058}" destId="{E8135AA7-D4BC-48BE-8A29-BBECEE4FC77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564798-A35E-4428-BE43-853E721A65E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0942229-FD66-4F3A-968D-7BCDCF8D44F1}">
      <dgm:prSet/>
      <dgm:spPr/>
      <dgm:t>
        <a:bodyPr/>
        <a:lstStyle/>
        <a:p>
          <a:r>
            <a:rPr lang="en-US"/>
            <a:t>While adapting to the socialist society, Tesco has to  adapt to the business strategy and culture of the Chinese  market.</a:t>
          </a:r>
        </a:p>
      </dgm:t>
    </dgm:pt>
    <dgm:pt modelId="{8C04B59A-9E2A-46E3-8202-0DDFA6BA7A4E}" type="parTrans" cxnId="{DE2A2B63-44CC-4621-8E90-E39FC1C09567}">
      <dgm:prSet/>
      <dgm:spPr/>
      <dgm:t>
        <a:bodyPr/>
        <a:lstStyle/>
        <a:p>
          <a:endParaRPr lang="en-US"/>
        </a:p>
      </dgm:t>
    </dgm:pt>
    <dgm:pt modelId="{A1D9DDC3-C335-4626-B03D-115CFDF0B0A1}" type="sibTrans" cxnId="{DE2A2B63-44CC-4621-8E90-E39FC1C09567}">
      <dgm:prSet/>
      <dgm:spPr/>
      <dgm:t>
        <a:bodyPr/>
        <a:lstStyle/>
        <a:p>
          <a:endParaRPr lang="en-US"/>
        </a:p>
      </dgm:t>
    </dgm:pt>
    <dgm:pt modelId="{0D780204-9EB6-4FA5-ABF2-79CC0E106B3D}">
      <dgm:prSet/>
      <dgm:spPr/>
      <dgm:t>
        <a:bodyPr/>
        <a:lstStyle/>
        <a:p>
          <a:r>
            <a:rPr lang="en-US"/>
            <a:t>Tesco has to look into the language barriers, cultural  heritage, customs, and traditions of China.</a:t>
          </a:r>
        </a:p>
      </dgm:t>
    </dgm:pt>
    <dgm:pt modelId="{EFB31597-084D-4F3A-B466-72CB342EBA7F}" type="parTrans" cxnId="{6F4FDAB5-41EF-465D-983C-C8FFFEB51600}">
      <dgm:prSet/>
      <dgm:spPr/>
      <dgm:t>
        <a:bodyPr/>
        <a:lstStyle/>
        <a:p>
          <a:endParaRPr lang="en-US"/>
        </a:p>
      </dgm:t>
    </dgm:pt>
    <dgm:pt modelId="{E4A38123-CB02-440B-91A9-D17E83E18B1B}" type="sibTrans" cxnId="{6F4FDAB5-41EF-465D-983C-C8FFFEB51600}">
      <dgm:prSet/>
      <dgm:spPr/>
      <dgm:t>
        <a:bodyPr/>
        <a:lstStyle/>
        <a:p>
          <a:endParaRPr lang="en-US"/>
        </a:p>
      </dgm:t>
    </dgm:pt>
    <dgm:pt modelId="{4D96E64C-5135-4A4E-B8B2-44C9D6081912}" type="pres">
      <dgm:prSet presAssocID="{BF564798-A35E-4428-BE43-853E721A65E3}" presName="linear" presStyleCnt="0">
        <dgm:presLayoutVars>
          <dgm:animLvl val="lvl"/>
          <dgm:resizeHandles val="exact"/>
        </dgm:presLayoutVars>
      </dgm:prSet>
      <dgm:spPr/>
    </dgm:pt>
    <dgm:pt modelId="{345C0D31-A2CD-45F9-974D-E6164B4D135A}" type="pres">
      <dgm:prSet presAssocID="{80942229-FD66-4F3A-968D-7BCDCF8D44F1}" presName="parentText" presStyleLbl="node1" presStyleIdx="0" presStyleCnt="2">
        <dgm:presLayoutVars>
          <dgm:chMax val="0"/>
          <dgm:bulletEnabled val="1"/>
        </dgm:presLayoutVars>
      </dgm:prSet>
      <dgm:spPr/>
    </dgm:pt>
    <dgm:pt modelId="{72B89BF2-DB70-4728-9FE9-703C7BE60EB5}" type="pres">
      <dgm:prSet presAssocID="{A1D9DDC3-C335-4626-B03D-115CFDF0B0A1}" presName="spacer" presStyleCnt="0"/>
      <dgm:spPr/>
    </dgm:pt>
    <dgm:pt modelId="{94215437-2F0E-443D-ADF9-8E6A199416AA}" type="pres">
      <dgm:prSet presAssocID="{0D780204-9EB6-4FA5-ABF2-79CC0E106B3D}" presName="parentText" presStyleLbl="node1" presStyleIdx="1" presStyleCnt="2">
        <dgm:presLayoutVars>
          <dgm:chMax val="0"/>
          <dgm:bulletEnabled val="1"/>
        </dgm:presLayoutVars>
      </dgm:prSet>
      <dgm:spPr/>
    </dgm:pt>
  </dgm:ptLst>
  <dgm:cxnLst>
    <dgm:cxn modelId="{13D4165F-9BE1-4C39-AF10-80F7F116F750}" type="presOf" srcId="{80942229-FD66-4F3A-968D-7BCDCF8D44F1}" destId="{345C0D31-A2CD-45F9-974D-E6164B4D135A}" srcOrd="0" destOrd="0" presId="urn:microsoft.com/office/officeart/2005/8/layout/vList2"/>
    <dgm:cxn modelId="{DE2A2B63-44CC-4621-8E90-E39FC1C09567}" srcId="{BF564798-A35E-4428-BE43-853E721A65E3}" destId="{80942229-FD66-4F3A-968D-7BCDCF8D44F1}" srcOrd="0" destOrd="0" parTransId="{8C04B59A-9E2A-46E3-8202-0DDFA6BA7A4E}" sibTransId="{A1D9DDC3-C335-4626-B03D-115CFDF0B0A1}"/>
    <dgm:cxn modelId="{50EBB547-9629-4382-926D-0BA6C6540C2B}" type="presOf" srcId="{BF564798-A35E-4428-BE43-853E721A65E3}" destId="{4D96E64C-5135-4A4E-B8B2-44C9D6081912}" srcOrd="0" destOrd="0" presId="urn:microsoft.com/office/officeart/2005/8/layout/vList2"/>
    <dgm:cxn modelId="{03DB4798-C4F1-4FEC-BE10-699653CA9E4F}" type="presOf" srcId="{0D780204-9EB6-4FA5-ABF2-79CC0E106B3D}" destId="{94215437-2F0E-443D-ADF9-8E6A199416AA}" srcOrd="0" destOrd="0" presId="urn:microsoft.com/office/officeart/2005/8/layout/vList2"/>
    <dgm:cxn modelId="{6F4FDAB5-41EF-465D-983C-C8FFFEB51600}" srcId="{BF564798-A35E-4428-BE43-853E721A65E3}" destId="{0D780204-9EB6-4FA5-ABF2-79CC0E106B3D}" srcOrd="1" destOrd="0" parTransId="{EFB31597-084D-4F3A-B466-72CB342EBA7F}" sibTransId="{E4A38123-CB02-440B-91A9-D17E83E18B1B}"/>
    <dgm:cxn modelId="{DD240D7D-C38C-476B-8ACD-4269337DC87F}" type="presParOf" srcId="{4D96E64C-5135-4A4E-B8B2-44C9D6081912}" destId="{345C0D31-A2CD-45F9-974D-E6164B4D135A}" srcOrd="0" destOrd="0" presId="urn:microsoft.com/office/officeart/2005/8/layout/vList2"/>
    <dgm:cxn modelId="{ECF52225-1D15-4701-98CA-B41C9924952F}" type="presParOf" srcId="{4D96E64C-5135-4A4E-B8B2-44C9D6081912}" destId="{72B89BF2-DB70-4728-9FE9-703C7BE60EB5}" srcOrd="1" destOrd="0" presId="urn:microsoft.com/office/officeart/2005/8/layout/vList2"/>
    <dgm:cxn modelId="{5977F376-4BF4-4098-B3A5-801092A97DCD}" type="presParOf" srcId="{4D96E64C-5135-4A4E-B8B2-44C9D6081912}" destId="{94215437-2F0E-443D-ADF9-8E6A199416A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D21714-6E0D-42BD-835E-DEF8608ADAA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15E33C8-C6D9-4BF3-9C1A-BB02D72F59A1}">
      <dgm:prSet/>
      <dgm:spPr/>
      <dgm:t>
        <a:bodyPr/>
        <a:lstStyle/>
        <a:p>
          <a:r>
            <a:rPr lang="en-US" b="1"/>
            <a:t>Language: </a:t>
          </a:r>
          <a:r>
            <a:rPr lang="en-US"/>
            <a:t>In China, the official language is Chinese.</a:t>
          </a:r>
        </a:p>
      </dgm:t>
    </dgm:pt>
    <dgm:pt modelId="{26F6DD59-C2A8-4B85-BDA3-EFD8FC1CD8E3}" type="parTrans" cxnId="{D6291ABF-ABDF-4BF8-BD9A-DC782410A520}">
      <dgm:prSet/>
      <dgm:spPr/>
      <dgm:t>
        <a:bodyPr/>
        <a:lstStyle/>
        <a:p>
          <a:endParaRPr lang="en-US"/>
        </a:p>
      </dgm:t>
    </dgm:pt>
    <dgm:pt modelId="{C8E52C1D-641C-419E-A77E-27D900FEC57C}" type="sibTrans" cxnId="{D6291ABF-ABDF-4BF8-BD9A-DC782410A520}">
      <dgm:prSet/>
      <dgm:spPr/>
      <dgm:t>
        <a:bodyPr/>
        <a:lstStyle/>
        <a:p>
          <a:endParaRPr lang="en-US"/>
        </a:p>
      </dgm:t>
    </dgm:pt>
    <dgm:pt modelId="{AC204B20-B423-4548-9718-F905099E0CE5}">
      <dgm:prSet/>
      <dgm:spPr/>
      <dgm:t>
        <a:bodyPr/>
        <a:lstStyle/>
        <a:p>
          <a:r>
            <a:rPr lang="en-US" b="1" dirty="0"/>
            <a:t>Rules and regulations: </a:t>
          </a:r>
          <a:r>
            <a:rPr lang="en-US" dirty="0"/>
            <a:t>The rules and regulations of the  Chinese Government are quite strict, as a result, </a:t>
          </a:r>
          <a:r>
            <a:rPr lang="en-US" dirty="0" err="1"/>
            <a:t>thecompany</a:t>
          </a:r>
          <a:r>
            <a:rPr lang="en-US" dirty="0"/>
            <a:t> has to comply with them.</a:t>
          </a:r>
        </a:p>
      </dgm:t>
    </dgm:pt>
    <dgm:pt modelId="{633A7A4A-1393-40D3-8752-C1A7512C4C4A}" type="parTrans" cxnId="{ADAFABA7-9D21-453E-9B16-E84519CE8420}">
      <dgm:prSet/>
      <dgm:spPr/>
      <dgm:t>
        <a:bodyPr/>
        <a:lstStyle/>
        <a:p>
          <a:endParaRPr lang="en-US"/>
        </a:p>
      </dgm:t>
    </dgm:pt>
    <dgm:pt modelId="{57462A3E-A053-42AB-8665-548214A91697}" type="sibTrans" cxnId="{ADAFABA7-9D21-453E-9B16-E84519CE8420}">
      <dgm:prSet/>
      <dgm:spPr/>
      <dgm:t>
        <a:bodyPr/>
        <a:lstStyle/>
        <a:p>
          <a:endParaRPr lang="en-US"/>
        </a:p>
      </dgm:t>
    </dgm:pt>
    <dgm:pt modelId="{68E010B6-BF94-43CA-BA1A-15BC5486EE71}" type="pres">
      <dgm:prSet presAssocID="{B8D21714-6E0D-42BD-835E-DEF8608ADAA9}" presName="linear" presStyleCnt="0">
        <dgm:presLayoutVars>
          <dgm:animLvl val="lvl"/>
          <dgm:resizeHandles val="exact"/>
        </dgm:presLayoutVars>
      </dgm:prSet>
      <dgm:spPr/>
    </dgm:pt>
    <dgm:pt modelId="{6BB4DC4E-FFA3-4AE4-810B-E2827E344B71}" type="pres">
      <dgm:prSet presAssocID="{C15E33C8-C6D9-4BF3-9C1A-BB02D72F59A1}" presName="parentText" presStyleLbl="node1" presStyleIdx="0" presStyleCnt="2">
        <dgm:presLayoutVars>
          <dgm:chMax val="0"/>
          <dgm:bulletEnabled val="1"/>
        </dgm:presLayoutVars>
      </dgm:prSet>
      <dgm:spPr/>
    </dgm:pt>
    <dgm:pt modelId="{76CC9B89-ECE6-4AEF-89A6-5598E6D4ABBD}" type="pres">
      <dgm:prSet presAssocID="{C8E52C1D-641C-419E-A77E-27D900FEC57C}" presName="spacer" presStyleCnt="0"/>
      <dgm:spPr/>
    </dgm:pt>
    <dgm:pt modelId="{D15A2D45-AC53-45BA-B70F-619BDBDF92CE}" type="pres">
      <dgm:prSet presAssocID="{AC204B20-B423-4548-9718-F905099E0CE5}" presName="parentText" presStyleLbl="node1" presStyleIdx="1" presStyleCnt="2">
        <dgm:presLayoutVars>
          <dgm:chMax val="0"/>
          <dgm:bulletEnabled val="1"/>
        </dgm:presLayoutVars>
      </dgm:prSet>
      <dgm:spPr/>
    </dgm:pt>
  </dgm:ptLst>
  <dgm:cxnLst>
    <dgm:cxn modelId="{F2F5351E-22A4-409A-876A-D782955E84C6}" type="presOf" srcId="{B8D21714-6E0D-42BD-835E-DEF8608ADAA9}" destId="{68E010B6-BF94-43CA-BA1A-15BC5486EE71}" srcOrd="0" destOrd="0" presId="urn:microsoft.com/office/officeart/2005/8/layout/vList2"/>
    <dgm:cxn modelId="{EEAADD29-0816-4888-A2CC-5AF642725FB7}" type="presOf" srcId="{C15E33C8-C6D9-4BF3-9C1A-BB02D72F59A1}" destId="{6BB4DC4E-FFA3-4AE4-810B-E2827E344B71}" srcOrd="0" destOrd="0" presId="urn:microsoft.com/office/officeart/2005/8/layout/vList2"/>
    <dgm:cxn modelId="{ADAFABA7-9D21-453E-9B16-E84519CE8420}" srcId="{B8D21714-6E0D-42BD-835E-DEF8608ADAA9}" destId="{AC204B20-B423-4548-9718-F905099E0CE5}" srcOrd="1" destOrd="0" parTransId="{633A7A4A-1393-40D3-8752-C1A7512C4C4A}" sibTransId="{57462A3E-A053-42AB-8665-548214A91697}"/>
    <dgm:cxn modelId="{D6291ABF-ABDF-4BF8-BD9A-DC782410A520}" srcId="{B8D21714-6E0D-42BD-835E-DEF8608ADAA9}" destId="{C15E33C8-C6D9-4BF3-9C1A-BB02D72F59A1}" srcOrd="0" destOrd="0" parTransId="{26F6DD59-C2A8-4B85-BDA3-EFD8FC1CD8E3}" sibTransId="{C8E52C1D-641C-419E-A77E-27D900FEC57C}"/>
    <dgm:cxn modelId="{DDB2C2D2-DFA4-4943-9152-BAA452419685}" type="presOf" srcId="{AC204B20-B423-4548-9718-F905099E0CE5}" destId="{D15A2D45-AC53-45BA-B70F-619BDBDF92CE}" srcOrd="0" destOrd="0" presId="urn:microsoft.com/office/officeart/2005/8/layout/vList2"/>
    <dgm:cxn modelId="{4780B6D2-DFA1-4296-9824-A4AFAC71BB89}" type="presParOf" srcId="{68E010B6-BF94-43CA-BA1A-15BC5486EE71}" destId="{6BB4DC4E-FFA3-4AE4-810B-E2827E344B71}" srcOrd="0" destOrd="0" presId="urn:microsoft.com/office/officeart/2005/8/layout/vList2"/>
    <dgm:cxn modelId="{5582E152-3ED5-430D-84F7-626A07F04B4C}" type="presParOf" srcId="{68E010B6-BF94-43CA-BA1A-15BC5486EE71}" destId="{76CC9B89-ECE6-4AEF-89A6-5598E6D4ABBD}" srcOrd="1" destOrd="0" presId="urn:microsoft.com/office/officeart/2005/8/layout/vList2"/>
    <dgm:cxn modelId="{A55BF315-1F57-41C5-99E4-FB13238EE076}" type="presParOf" srcId="{68E010B6-BF94-43CA-BA1A-15BC5486EE71}" destId="{D15A2D45-AC53-45BA-B70F-619BDBDF92C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89EC0B-10B3-4F67-B613-740C963E759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DE4040C-C173-4030-9D5E-F892DC3581BF}">
      <dgm:prSet/>
      <dgm:spPr/>
      <dgm:t>
        <a:bodyPr/>
        <a:lstStyle/>
        <a:p>
          <a:r>
            <a:rPr lang="en-US"/>
            <a:t>It is a good opportunity for TESCO to expand its  business in China as there is ample opportunity to  develop its business.</a:t>
          </a:r>
        </a:p>
      </dgm:t>
    </dgm:pt>
    <dgm:pt modelId="{E18C186A-DE81-462C-83FB-B7C82659F273}" type="parTrans" cxnId="{A060823E-8374-4A98-A795-4378261C7D5C}">
      <dgm:prSet/>
      <dgm:spPr/>
      <dgm:t>
        <a:bodyPr/>
        <a:lstStyle/>
        <a:p>
          <a:endParaRPr lang="en-US"/>
        </a:p>
      </dgm:t>
    </dgm:pt>
    <dgm:pt modelId="{507CED8C-3766-4AC5-9799-3FBEC95561B9}" type="sibTrans" cxnId="{A060823E-8374-4A98-A795-4378261C7D5C}">
      <dgm:prSet/>
      <dgm:spPr/>
      <dgm:t>
        <a:bodyPr/>
        <a:lstStyle/>
        <a:p>
          <a:endParaRPr lang="en-US"/>
        </a:p>
      </dgm:t>
    </dgm:pt>
    <dgm:pt modelId="{DC26481B-FDE9-4003-9D05-A6F5BBA935EC}">
      <dgm:prSet/>
      <dgm:spPr/>
      <dgm:t>
        <a:bodyPr/>
        <a:lstStyle/>
        <a:p>
          <a:r>
            <a:rPr lang="en-US"/>
            <a:t>To expand the business, Tesco needs to understand  the Chinese culture to formulate the business strategy  to have a better understanding and connection with  the Chinese consumers.</a:t>
          </a:r>
        </a:p>
      </dgm:t>
    </dgm:pt>
    <dgm:pt modelId="{696E7437-729C-407D-A7A6-91EDEB94C94A}" type="parTrans" cxnId="{3B4620DE-7A9B-4EBB-9B31-11938AAB8AE2}">
      <dgm:prSet/>
      <dgm:spPr/>
      <dgm:t>
        <a:bodyPr/>
        <a:lstStyle/>
        <a:p>
          <a:endParaRPr lang="en-US"/>
        </a:p>
      </dgm:t>
    </dgm:pt>
    <dgm:pt modelId="{3514089B-4F3E-4EEB-B1D4-7BA53A5E5F33}" type="sibTrans" cxnId="{3B4620DE-7A9B-4EBB-9B31-11938AAB8AE2}">
      <dgm:prSet/>
      <dgm:spPr/>
      <dgm:t>
        <a:bodyPr/>
        <a:lstStyle/>
        <a:p>
          <a:endParaRPr lang="en-US"/>
        </a:p>
      </dgm:t>
    </dgm:pt>
    <dgm:pt modelId="{2AA49E34-064F-4E2A-A0B0-3D940D1534E6}" type="pres">
      <dgm:prSet presAssocID="{5189EC0B-10B3-4F67-B613-740C963E7594}" presName="linear" presStyleCnt="0">
        <dgm:presLayoutVars>
          <dgm:animLvl val="lvl"/>
          <dgm:resizeHandles val="exact"/>
        </dgm:presLayoutVars>
      </dgm:prSet>
      <dgm:spPr/>
    </dgm:pt>
    <dgm:pt modelId="{7E0D3D03-280A-43D0-9331-F41E43E8C19E}" type="pres">
      <dgm:prSet presAssocID="{EDE4040C-C173-4030-9D5E-F892DC3581BF}" presName="parentText" presStyleLbl="node1" presStyleIdx="0" presStyleCnt="2">
        <dgm:presLayoutVars>
          <dgm:chMax val="0"/>
          <dgm:bulletEnabled val="1"/>
        </dgm:presLayoutVars>
      </dgm:prSet>
      <dgm:spPr/>
    </dgm:pt>
    <dgm:pt modelId="{201F6313-B694-48A9-A418-6829DE9339E5}" type="pres">
      <dgm:prSet presAssocID="{507CED8C-3766-4AC5-9799-3FBEC95561B9}" presName="spacer" presStyleCnt="0"/>
      <dgm:spPr/>
    </dgm:pt>
    <dgm:pt modelId="{C102CA55-6B68-4441-8D16-D43C71B315F4}" type="pres">
      <dgm:prSet presAssocID="{DC26481B-FDE9-4003-9D05-A6F5BBA935EC}" presName="parentText" presStyleLbl="node1" presStyleIdx="1" presStyleCnt="2">
        <dgm:presLayoutVars>
          <dgm:chMax val="0"/>
          <dgm:bulletEnabled val="1"/>
        </dgm:presLayoutVars>
      </dgm:prSet>
      <dgm:spPr/>
    </dgm:pt>
  </dgm:ptLst>
  <dgm:cxnLst>
    <dgm:cxn modelId="{FFF4201B-C786-4477-B78E-FE6DAA5B8733}" type="presOf" srcId="{5189EC0B-10B3-4F67-B613-740C963E7594}" destId="{2AA49E34-064F-4E2A-A0B0-3D940D1534E6}" srcOrd="0" destOrd="0" presId="urn:microsoft.com/office/officeart/2005/8/layout/vList2"/>
    <dgm:cxn modelId="{A060823E-8374-4A98-A795-4378261C7D5C}" srcId="{5189EC0B-10B3-4F67-B613-740C963E7594}" destId="{EDE4040C-C173-4030-9D5E-F892DC3581BF}" srcOrd="0" destOrd="0" parTransId="{E18C186A-DE81-462C-83FB-B7C82659F273}" sibTransId="{507CED8C-3766-4AC5-9799-3FBEC95561B9}"/>
    <dgm:cxn modelId="{50A90D7B-BE58-4E03-BDEC-337FE4F9EC93}" type="presOf" srcId="{EDE4040C-C173-4030-9D5E-F892DC3581BF}" destId="{7E0D3D03-280A-43D0-9331-F41E43E8C19E}" srcOrd="0" destOrd="0" presId="urn:microsoft.com/office/officeart/2005/8/layout/vList2"/>
    <dgm:cxn modelId="{D0E26AC9-B55C-409D-B2C6-8BFF43F1C255}" type="presOf" srcId="{DC26481B-FDE9-4003-9D05-A6F5BBA935EC}" destId="{C102CA55-6B68-4441-8D16-D43C71B315F4}" srcOrd="0" destOrd="0" presId="urn:microsoft.com/office/officeart/2005/8/layout/vList2"/>
    <dgm:cxn modelId="{3B4620DE-7A9B-4EBB-9B31-11938AAB8AE2}" srcId="{5189EC0B-10B3-4F67-B613-740C963E7594}" destId="{DC26481B-FDE9-4003-9D05-A6F5BBA935EC}" srcOrd="1" destOrd="0" parTransId="{696E7437-729C-407D-A7A6-91EDEB94C94A}" sibTransId="{3514089B-4F3E-4EEB-B1D4-7BA53A5E5F33}"/>
    <dgm:cxn modelId="{31C9CD00-B2B5-4E1C-9E97-EB8B8F0ADFBB}" type="presParOf" srcId="{2AA49E34-064F-4E2A-A0B0-3D940D1534E6}" destId="{7E0D3D03-280A-43D0-9331-F41E43E8C19E}" srcOrd="0" destOrd="0" presId="urn:microsoft.com/office/officeart/2005/8/layout/vList2"/>
    <dgm:cxn modelId="{28DE68D0-572F-41F0-95F8-FBB350F6DFB3}" type="presParOf" srcId="{2AA49E34-064F-4E2A-A0B0-3D940D1534E6}" destId="{201F6313-B694-48A9-A418-6829DE9339E5}" srcOrd="1" destOrd="0" presId="urn:microsoft.com/office/officeart/2005/8/layout/vList2"/>
    <dgm:cxn modelId="{A94F7453-228F-4851-B2F2-5834BF636043}" type="presParOf" srcId="{2AA49E34-064F-4E2A-A0B0-3D940D1534E6}" destId="{C102CA55-6B68-4441-8D16-D43C71B315F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673D19-D3CC-42F9-B7B3-3E03AFC7075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3B0CBF7-CD0A-4B4F-89DB-6BAF5929BF2C}">
      <dgm:prSet/>
      <dgm:spPr/>
      <dgm:t>
        <a:bodyPr/>
        <a:lstStyle/>
        <a:p>
          <a:r>
            <a:rPr lang="en-US"/>
            <a:t>The income inequality in China is a matter of concern as  China has a GINI index score of 46.8 as of 2020 (Statista,  2022).</a:t>
          </a:r>
        </a:p>
      </dgm:t>
    </dgm:pt>
    <dgm:pt modelId="{DFDC8E47-EA70-478F-A5A5-7CDB88272DBC}" type="parTrans" cxnId="{5A54B9D5-ADE1-44EB-B706-AEB76ABCD8A8}">
      <dgm:prSet/>
      <dgm:spPr/>
      <dgm:t>
        <a:bodyPr/>
        <a:lstStyle/>
        <a:p>
          <a:endParaRPr lang="en-US"/>
        </a:p>
      </dgm:t>
    </dgm:pt>
    <dgm:pt modelId="{B8E07C79-D514-463A-AD14-C49DB42C33B0}" type="sibTrans" cxnId="{5A54B9D5-ADE1-44EB-B706-AEB76ABCD8A8}">
      <dgm:prSet/>
      <dgm:spPr/>
      <dgm:t>
        <a:bodyPr/>
        <a:lstStyle/>
        <a:p>
          <a:endParaRPr lang="en-US"/>
        </a:p>
      </dgm:t>
    </dgm:pt>
    <dgm:pt modelId="{272F79C6-9E6F-4C76-A06F-C24850E8AEFC}">
      <dgm:prSet/>
      <dgm:spPr/>
      <dgm:t>
        <a:bodyPr/>
        <a:lstStyle/>
        <a:p>
          <a:r>
            <a:rPr lang="en-US"/>
            <a:t>As of 2018, 61% of the Chinese residents believe that  gender equality between men and women will be achieved  within their lifetime (Statista, 2022).</a:t>
          </a:r>
        </a:p>
      </dgm:t>
    </dgm:pt>
    <dgm:pt modelId="{6475464C-820B-4AA5-B0A3-83F7D32912ED}" type="parTrans" cxnId="{2E48B635-3BEA-4478-940F-FE7F7F7ABDC2}">
      <dgm:prSet/>
      <dgm:spPr/>
      <dgm:t>
        <a:bodyPr/>
        <a:lstStyle/>
        <a:p>
          <a:endParaRPr lang="en-US"/>
        </a:p>
      </dgm:t>
    </dgm:pt>
    <dgm:pt modelId="{B168F7D7-4210-4623-9674-B4D597C910C4}" type="sibTrans" cxnId="{2E48B635-3BEA-4478-940F-FE7F7F7ABDC2}">
      <dgm:prSet/>
      <dgm:spPr/>
      <dgm:t>
        <a:bodyPr/>
        <a:lstStyle/>
        <a:p>
          <a:endParaRPr lang="en-US"/>
        </a:p>
      </dgm:t>
    </dgm:pt>
    <dgm:pt modelId="{516424B6-214C-4FAC-8DD2-C0ACF3DABAC0}" type="pres">
      <dgm:prSet presAssocID="{78673D19-D3CC-42F9-B7B3-3E03AFC7075C}" presName="linear" presStyleCnt="0">
        <dgm:presLayoutVars>
          <dgm:animLvl val="lvl"/>
          <dgm:resizeHandles val="exact"/>
        </dgm:presLayoutVars>
      </dgm:prSet>
      <dgm:spPr/>
    </dgm:pt>
    <dgm:pt modelId="{C6D0EB37-2133-43D8-8D15-AA8F8A14EDB6}" type="pres">
      <dgm:prSet presAssocID="{53B0CBF7-CD0A-4B4F-89DB-6BAF5929BF2C}" presName="parentText" presStyleLbl="node1" presStyleIdx="0" presStyleCnt="2">
        <dgm:presLayoutVars>
          <dgm:chMax val="0"/>
          <dgm:bulletEnabled val="1"/>
        </dgm:presLayoutVars>
      </dgm:prSet>
      <dgm:spPr/>
    </dgm:pt>
    <dgm:pt modelId="{05A0C19B-3D6D-45BC-B3C7-D65CF6B9AC82}" type="pres">
      <dgm:prSet presAssocID="{B8E07C79-D514-463A-AD14-C49DB42C33B0}" presName="spacer" presStyleCnt="0"/>
      <dgm:spPr/>
    </dgm:pt>
    <dgm:pt modelId="{D8ED36D1-A82D-4054-8FE5-07F71FD76788}" type="pres">
      <dgm:prSet presAssocID="{272F79C6-9E6F-4C76-A06F-C24850E8AEFC}" presName="parentText" presStyleLbl="node1" presStyleIdx="1" presStyleCnt="2">
        <dgm:presLayoutVars>
          <dgm:chMax val="0"/>
          <dgm:bulletEnabled val="1"/>
        </dgm:presLayoutVars>
      </dgm:prSet>
      <dgm:spPr/>
    </dgm:pt>
  </dgm:ptLst>
  <dgm:cxnLst>
    <dgm:cxn modelId="{2E48B635-3BEA-4478-940F-FE7F7F7ABDC2}" srcId="{78673D19-D3CC-42F9-B7B3-3E03AFC7075C}" destId="{272F79C6-9E6F-4C76-A06F-C24850E8AEFC}" srcOrd="1" destOrd="0" parTransId="{6475464C-820B-4AA5-B0A3-83F7D32912ED}" sibTransId="{B168F7D7-4210-4623-9674-B4D597C910C4}"/>
    <dgm:cxn modelId="{73AC108C-AD5A-4F0A-8D96-BE5E31DB5E14}" type="presOf" srcId="{272F79C6-9E6F-4C76-A06F-C24850E8AEFC}" destId="{D8ED36D1-A82D-4054-8FE5-07F71FD76788}" srcOrd="0" destOrd="0" presId="urn:microsoft.com/office/officeart/2005/8/layout/vList2"/>
    <dgm:cxn modelId="{5A54B9D5-ADE1-44EB-B706-AEB76ABCD8A8}" srcId="{78673D19-D3CC-42F9-B7B3-3E03AFC7075C}" destId="{53B0CBF7-CD0A-4B4F-89DB-6BAF5929BF2C}" srcOrd="0" destOrd="0" parTransId="{DFDC8E47-EA70-478F-A5A5-7CDB88272DBC}" sibTransId="{B8E07C79-D514-463A-AD14-C49DB42C33B0}"/>
    <dgm:cxn modelId="{C9E7FEDE-D59C-4AC4-8C4B-BF346EBAB675}" type="presOf" srcId="{53B0CBF7-CD0A-4B4F-89DB-6BAF5929BF2C}" destId="{C6D0EB37-2133-43D8-8D15-AA8F8A14EDB6}" srcOrd="0" destOrd="0" presId="urn:microsoft.com/office/officeart/2005/8/layout/vList2"/>
    <dgm:cxn modelId="{8DFE64F2-234C-4A8D-818E-7A2CF396A873}" type="presOf" srcId="{78673D19-D3CC-42F9-B7B3-3E03AFC7075C}" destId="{516424B6-214C-4FAC-8DD2-C0ACF3DABAC0}" srcOrd="0" destOrd="0" presId="urn:microsoft.com/office/officeart/2005/8/layout/vList2"/>
    <dgm:cxn modelId="{DF51607D-C705-4EA0-B06E-F0AA987BE845}" type="presParOf" srcId="{516424B6-214C-4FAC-8DD2-C0ACF3DABAC0}" destId="{C6D0EB37-2133-43D8-8D15-AA8F8A14EDB6}" srcOrd="0" destOrd="0" presId="urn:microsoft.com/office/officeart/2005/8/layout/vList2"/>
    <dgm:cxn modelId="{C9CF8B56-3753-4E94-9E47-E59E933E33E7}" type="presParOf" srcId="{516424B6-214C-4FAC-8DD2-C0ACF3DABAC0}" destId="{05A0C19B-3D6D-45BC-B3C7-D65CF6B9AC82}" srcOrd="1" destOrd="0" presId="urn:microsoft.com/office/officeart/2005/8/layout/vList2"/>
    <dgm:cxn modelId="{6C201401-D3BF-44D0-A032-4E4D46F88DFB}" type="presParOf" srcId="{516424B6-214C-4FAC-8DD2-C0ACF3DABAC0}" destId="{D8ED36D1-A82D-4054-8FE5-07F71FD7678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C85F74-0B82-4445-AC4B-C6D1FE75919A}">
      <dsp:nvSpPr>
        <dsp:cNvPr id="0" name=""/>
        <dsp:cNvSpPr/>
      </dsp:nvSpPr>
      <dsp:spPr>
        <a:xfrm>
          <a:off x="0" y="36390"/>
          <a:ext cx="6900512"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China is demographically and historically a different  country compared to the UK.</a:t>
          </a:r>
        </a:p>
      </dsp:txBody>
      <dsp:txXfrm>
        <a:off x="85900" y="122290"/>
        <a:ext cx="6728712" cy="1587880"/>
      </dsp:txXfrm>
    </dsp:sp>
    <dsp:sp modelId="{1791A54A-7489-4075-9F39-5A456162DC3C}">
      <dsp:nvSpPr>
        <dsp:cNvPr id="0" name=""/>
        <dsp:cNvSpPr/>
      </dsp:nvSpPr>
      <dsp:spPr>
        <a:xfrm>
          <a:off x="0" y="1888230"/>
          <a:ext cx="6900512" cy="1759680"/>
        </a:xfrm>
        <a:prstGeom prst="roundRect">
          <a:avLst/>
        </a:prstGeom>
        <a:solidFill>
          <a:schemeClr val="accent5">
            <a:hueOff val="-918568"/>
            <a:satOff val="135"/>
            <a:lumOff val="-3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In </a:t>
          </a:r>
          <a:r>
            <a:rPr lang="en-US" sz="3200" b="1" i="1" kern="1200"/>
            <a:t>2020</a:t>
          </a:r>
          <a:r>
            <a:rPr lang="en-US" sz="3200" kern="1200"/>
            <a:t>, the number of retail companies in China  increased to </a:t>
          </a:r>
          <a:r>
            <a:rPr lang="en-US" sz="3200" b="1" i="1" kern="1200"/>
            <a:t>107,761 </a:t>
          </a:r>
          <a:r>
            <a:rPr lang="en-US" sz="3200" kern="1200"/>
            <a:t>(Statista, 2021).</a:t>
          </a:r>
        </a:p>
      </dsp:txBody>
      <dsp:txXfrm>
        <a:off x="85900" y="1974130"/>
        <a:ext cx="6728712" cy="1587880"/>
      </dsp:txXfrm>
    </dsp:sp>
    <dsp:sp modelId="{E8135AA7-D4BC-48BE-8A29-BBECEE4FC77C}">
      <dsp:nvSpPr>
        <dsp:cNvPr id="0" name=""/>
        <dsp:cNvSpPr/>
      </dsp:nvSpPr>
      <dsp:spPr>
        <a:xfrm>
          <a:off x="0" y="3740070"/>
          <a:ext cx="6900512" cy="1759680"/>
        </a:xfrm>
        <a:prstGeom prst="roundRect">
          <a:avLst/>
        </a:prstGeom>
        <a:solidFill>
          <a:schemeClr val="accent5">
            <a:hueOff val="-1837137"/>
            <a:satOff val="270"/>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China has become the world's top-ranked and largest  online retail market in 2020 (Gov CN, 2021).</a:t>
          </a:r>
        </a:p>
      </dsp:txBody>
      <dsp:txXfrm>
        <a:off x="85900" y="3825970"/>
        <a:ext cx="6728712"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C0D31-A2CD-45F9-974D-E6164B4D135A}">
      <dsp:nvSpPr>
        <dsp:cNvPr id="0" name=""/>
        <dsp:cNvSpPr/>
      </dsp:nvSpPr>
      <dsp:spPr>
        <a:xfrm>
          <a:off x="0" y="230880"/>
          <a:ext cx="6031967" cy="13747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While adapting to the socialist society, Tesco has to  adapt to the business strategy and culture of the Chinese  market.</a:t>
          </a:r>
        </a:p>
      </dsp:txBody>
      <dsp:txXfrm>
        <a:off x="67110" y="297990"/>
        <a:ext cx="5897747" cy="1240530"/>
      </dsp:txXfrm>
    </dsp:sp>
    <dsp:sp modelId="{94215437-2F0E-443D-ADF9-8E6A199416AA}">
      <dsp:nvSpPr>
        <dsp:cNvPr id="0" name=""/>
        <dsp:cNvSpPr/>
      </dsp:nvSpPr>
      <dsp:spPr>
        <a:xfrm>
          <a:off x="0" y="1677630"/>
          <a:ext cx="6031967" cy="1374750"/>
        </a:xfrm>
        <a:prstGeom prst="roundRect">
          <a:avLst/>
        </a:prstGeom>
        <a:gradFill rotWithShape="0">
          <a:gsLst>
            <a:gs pos="0">
              <a:schemeClr val="accent5">
                <a:hueOff val="-1837137"/>
                <a:satOff val="270"/>
                <a:lumOff val="-6471"/>
                <a:alphaOff val="0"/>
                <a:satMod val="103000"/>
                <a:lumMod val="102000"/>
                <a:tint val="94000"/>
              </a:schemeClr>
            </a:gs>
            <a:gs pos="50000">
              <a:schemeClr val="accent5">
                <a:hueOff val="-1837137"/>
                <a:satOff val="270"/>
                <a:lumOff val="-6471"/>
                <a:alphaOff val="0"/>
                <a:satMod val="110000"/>
                <a:lumMod val="100000"/>
                <a:shade val="100000"/>
              </a:schemeClr>
            </a:gs>
            <a:gs pos="100000">
              <a:schemeClr val="accent5">
                <a:hueOff val="-1837137"/>
                <a:satOff val="270"/>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Tesco has to look into the language barriers, cultural  heritage, customs, and traditions of China.</a:t>
          </a:r>
        </a:p>
      </dsp:txBody>
      <dsp:txXfrm>
        <a:off x="67110" y="1744740"/>
        <a:ext cx="5897747" cy="1240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4DC4E-FFA3-4AE4-810B-E2827E344B71}">
      <dsp:nvSpPr>
        <dsp:cNvPr id="0" name=""/>
        <dsp:cNvSpPr/>
      </dsp:nvSpPr>
      <dsp:spPr>
        <a:xfrm>
          <a:off x="0" y="52861"/>
          <a:ext cx="6263640" cy="26105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a:t>Language: </a:t>
          </a:r>
          <a:r>
            <a:rPr lang="en-US" sz="3000" kern="1200"/>
            <a:t>In China, the official language is Chinese.</a:t>
          </a:r>
        </a:p>
      </dsp:txBody>
      <dsp:txXfrm>
        <a:off x="127437" y="180298"/>
        <a:ext cx="6008766" cy="2355688"/>
      </dsp:txXfrm>
    </dsp:sp>
    <dsp:sp modelId="{D15A2D45-AC53-45BA-B70F-619BDBDF92CE}">
      <dsp:nvSpPr>
        <dsp:cNvPr id="0" name=""/>
        <dsp:cNvSpPr/>
      </dsp:nvSpPr>
      <dsp:spPr>
        <a:xfrm>
          <a:off x="0" y="2749824"/>
          <a:ext cx="6263640" cy="2610562"/>
        </a:xfrm>
        <a:prstGeom prst="roundRect">
          <a:avLst/>
        </a:prstGeom>
        <a:solidFill>
          <a:schemeClr val="accent2">
            <a:hueOff val="-838123"/>
            <a:satOff val="-9658"/>
            <a:lumOff val="21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dirty="0"/>
            <a:t>Rules and regulations: </a:t>
          </a:r>
          <a:r>
            <a:rPr lang="en-US" sz="3000" kern="1200" dirty="0"/>
            <a:t>The rules and regulations of the  Chinese Government are quite strict, as a result, </a:t>
          </a:r>
          <a:r>
            <a:rPr lang="en-US" sz="3000" kern="1200" dirty="0" err="1"/>
            <a:t>thecompany</a:t>
          </a:r>
          <a:r>
            <a:rPr lang="en-US" sz="3000" kern="1200" dirty="0"/>
            <a:t> has to comply with them.</a:t>
          </a:r>
        </a:p>
      </dsp:txBody>
      <dsp:txXfrm>
        <a:off x="127437" y="2877261"/>
        <a:ext cx="6008766" cy="2355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D3D03-280A-43D0-9331-F41E43E8C19E}">
      <dsp:nvSpPr>
        <dsp:cNvPr id="0" name=""/>
        <dsp:cNvSpPr/>
      </dsp:nvSpPr>
      <dsp:spPr>
        <a:xfrm>
          <a:off x="0" y="26982"/>
          <a:ext cx="6900512" cy="269644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It is a good opportunity for TESCO to expand its  business in China as there is ample opportunity to  develop its business.</a:t>
          </a:r>
        </a:p>
      </dsp:txBody>
      <dsp:txXfrm>
        <a:off x="131630" y="158612"/>
        <a:ext cx="6637252" cy="2433187"/>
      </dsp:txXfrm>
    </dsp:sp>
    <dsp:sp modelId="{C102CA55-6B68-4441-8D16-D43C71B315F4}">
      <dsp:nvSpPr>
        <dsp:cNvPr id="0" name=""/>
        <dsp:cNvSpPr/>
      </dsp:nvSpPr>
      <dsp:spPr>
        <a:xfrm>
          <a:off x="0" y="2812710"/>
          <a:ext cx="6900512" cy="2696447"/>
        </a:xfrm>
        <a:prstGeom prst="roundRect">
          <a:avLst/>
        </a:prstGeom>
        <a:solidFill>
          <a:schemeClr val="accent5">
            <a:hueOff val="-1837137"/>
            <a:satOff val="270"/>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To expand the business, Tesco needs to understand  the Chinese culture to formulate the business strategy  to have a better understanding and connection with  the Chinese consumers.</a:t>
          </a:r>
        </a:p>
      </dsp:txBody>
      <dsp:txXfrm>
        <a:off x="131630" y="2944340"/>
        <a:ext cx="6637252" cy="24331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0EB37-2133-43D8-8D15-AA8F8A14EDB6}">
      <dsp:nvSpPr>
        <dsp:cNvPr id="0" name=""/>
        <dsp:cNvSpPr/>
      </dsp:nvSpPr>
      <dsp:spPr>
        <a:xfrm>
          <a:off x="0" y="15828"/>
          <a:ext cx="6364224" cy="26964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income inequality in China is a matter of concern as  China has a GINI index score of 46.8 as of 2020 (Statista,  2022).</a:t>
          </a:r>
        </a:p>
      </dsp:txBody>
      <dsp:txXfrm>
        <a:off x="131630" y="147458"/>
        <a:ext cx="6100964" cy="2433187"/>
      </dsp:txXfrm>
    </dsp:sp>
    <dsp:sp modelId="{D8ED36D1-A82D-4054-8FE5-07F71FD76788}">
      <dsp:nvSpPr>
        <dsp:cNvPr id="0" name=""/>
        <dsp:cNvSpPr/>
      </dsp:nvSpPr>
      <dsp:spPr>
        <a:xfrm>
          <a:off x="0" y="2801556"/>
          <a:ext cx="6364224" cy="2696447"/>
        </a:xfrm>
        <a:prstGeom prst="roundRect">
          <a:avLst/>
        </a:prstGeom>
        <a:solidFill>
          <a:schemeClr val="accent2">
            <a:hueOff val="-838123"/>
            <a:satOff val="-9658"/>
            <a:lumOff val="21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As of 2018, 61% of the Chinese residents believe that  gender equality between men and women will be achieved  within their lifetime (Statista, 2022).</a:t>
          </a:r>
        </a:p>
      </dsp:txBody>
      <dsp:txXfrm>
        <a:off x="131630" y="2933186"/>
        <a:ext cx="6100964" cy="24331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EAFC67-E7FB-45DC-92E8-124B13225C33}" type="datetimeFigureOut">
              <a:rPr lang="en-GB" smtClean="0"/>
              <a:t>26/04/2022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7B7442-2DF6-4C89-82AB-64B7D9DBD63F}" type="slidenum">
              <a:rPr lang="en-GB" smtClean="0"/>
              <a:t>‹#›</a:t>
            </a:fld>
            <a:endParaRPr lang="en-GB"/>
          </a:p>
        </p:txBody>
      </p:sp>
    </p:spTree>
    <p:extLst>
      <p:ext uri="{BB962C8B-B14F-4D97-AF65-F5344CB8AC3E}">
        <p14:creationId xmlns:p14="http://schemas.microsoft.com/office/powerpoint/2010/main" val="3434778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According to the basic approach, with the initiative of proper Joint venture engagement, a significant volume of cultural development as well as target marketing development can be initiated through communication formulation support. It also provides a positive risk mitigating support as well from the financial aspects that formulate a positive performance regarding compatibility growth of business also (Eaves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2018). Apart from the time consuming the maintenance of joint ventures is also used to influence some feasibility engagement which is unable to maintain the consistent appearances of business success properly for individual managerial persons.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EF10F02-6653-4C98-B5BF-D8F722D7CF8F}" type="slidenum">
              <a:rPr lang="en-GB" smtClean="0"/>
              <a:t>6</a:t>
            </a:fld>
            <a:endParaRPr lang="en-GB"/>
          </a:p>
        </p:txBody>
      </p:sp>
    </p:spTree>
    <p:extLst>
      <p:ext uri="{BB962C8B-B14F-4D97-AF65-F5344CB8AC3E}">
        <p14:creationId xmlns:p14="http://schemas.microsoft.com/office/powerpoint/2010/main" val="1317563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With the basic intention of providing effective supply chain management and Business expansion approach the management of Tesco PLC initiated a joint venture along with “China Resources Enterprise's (CRE)” mainly. In this joint venture mainly 2:4 engagement is noticed related to the share capital performances with providing all significant volume of voting right to the shareholder of CRE basically (Tesco venture, 2022). Through the formulation of this type of processing  the management of the business is mainly intended to initiate a proper market acquisition approach with cultural formulating support.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EF10F02-6653-4C98-B5BF-D8F722D7CF8F}" type="slidenum">
              <a:rPr lang="en-GB" smtClean="0"/>
              <a:t>7</a:t>
            </a:fld>
            <a:endParaRPr lang="en-GB"/>
          </a:p>
        </p:txBody>
      </p:sp>
    </p:spTree>
    <p:extLst>
      <p:ext uri="{BB962C8B-B14F-4D97-AF65-F5344CB8AC3E}">
        <p14:creationId xmlns:p14="http://schemas.microsoft.com/office/powerpoint/2010/main" val="3853711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Fundamentally “Tesco’s decision in order to initiate step back from China” because of Non-understandable Chinese consumers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their purchasing approach basically. Including the same approach the cultural differentiation engagement is one of the most significant drawbacks  that initiated not to perform in a smooth and effective manner in China basically  (Foodnavigator-asia.com, 2022). As the overall volume of state around 80% remains under the control of CRE the overall effective volume of supply chain formulation and decision-making approach also create a significant volume of negative approach for the business stability .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EF10F02-6653-4C98-B5BF-D8F722D7CF8F}" type="slidenum">
              <a:rPr lang="en-GB" smtClean="0"/>
              <a:t>8</a:t>
            </a:fld>
            <a:endParaRPr lang="en-GB"/>
          </a:p>
        </p:txBody>
      </p:sp>
    </p:spTree>
    <p:extLst>
      <p:ext uri="{BB962C8B-B14F-4D97-AF65-F5344CB8AC3E}">
        <p14:creationId xmlns:p14="http://schemas.microsoft.com/office/powerpoint/2010/main" val="3232266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With application of this particular theoretical engagement, a positive approach of differentiation evaluation can be initiated between China and the United Kingdom which indicates a non supportive approach related to cultural issues (</a:t>
            </a:r>
            <a:r>
              <a:rPr lang="en-US" sz="1200" b="0" i="0" u="none" strike="noStrike" kern="1200" dirty="0" err="1">
                <a:solidFill>
                  <a:schemeClr val="tx1"/>
                </a:solidFill>
                <a:effectLst/>
                <a:latin typeface="+mn-lt"/>
                <a:ea typeface="+mn-ea"/>
                <a:cs typeface="+mn-cs"/>
              </a:rPr>
              <a:t>Rojo</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2020). Including the same in case of China the overall communication processing and other approach are generally indicating basic </a:t>
            </a:r>
            <a:r>
              <a:rPr lang="en-US" sz="1200" b="0" i="0" u="none" strike="noStrike" kern="1200" dirty="0" err="1">
                <a:solidFill>
                  <a:schemeClr val="tx1"/>
                </a:solidFill>
                <a:effectLst/>
                <a:latin typeface="+mn-lt"/>
                <a:ea typeface="+mn-ea"/>
                <a:cs typeface="+mn-cs"/>
              </a:rPr>
              <a:t>formulised</a:t>
            </a:r>
            <a:r>
              <a:rPr lang="en-US" sz="1200" b="0" i="0" u="none" strike="noStrike" kern="1200" dirty="0">
                <a:solidFill>
                  <a:schemeClr val="tx1"/>
                </a:solidFill>
                <a:effectLst/>
                <a:latin typeface="+mn-lt"/>
                <a:ea typeface="+mn-ea"/>
                <a:cs typeface="+mn-cs"/>
              </a:rPr>
              <a:t> initiatives while in case of the United Kingdom this type of approach is omitted.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EF10F02-6653-4C98-B5BF-D8F722D7CF8F}" type="slidenum">
              <a:rPr lang="en-GB" smtClean="0"/>
              <a:t>9</a:t>
            </a:fld>
            <a:endParaRPr lang="en-GB"/>
          </a:p>
        </p:txBody>
      </p:sp>
    </p:spTree>
    <p:extLst>
      <p:ext uri="{BB962C8B-B14F-4D97-AF65-F5344CB8AC3E}">
        <p14:creationId xmlns:p14="http://schemas.microsoft.com/office/powerpoint/2010/main" val="1053440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i="1" kern="1200" dirty="0">
                <a:solidFill>
                  <a:schemeClr val="tx1"/>
                </a:solidFill>
                <a:effectLst/>
                <a:latin typeface="+mn-lt"/>
                <a:ea typeface="+mn-ea"/>
                <a:cs typeface="+mn-cs"/>
              </a:rPr>
              <a:t>Power And Distance: </a:t>
            </a:r>
            <a:r>
              <a:rPr lang="en-GB" sz="1200" kern="1200" dirty="0">
                <a:solidFill>
                  <a:schemeClr val="tx1"/>
                </a:solidFill>
                <a:effectLst/>
                <a:latin typeface="+mn-lt"/>
                <a:ea typeface="+mn-ea"/>
                <a:cs typeface="+mn-cs"/>
              </a:rPr>
              <a:t>The Power and Distance Index is used measure the range to which inequality and power are accepted within the country. The power and distance index of China is 80%, high index means that the country has a culture that supports the unfairness and differences in power. The culture carry forward the bureaucracy and, rank and authority are highly respected. On the other hand the power distance index of United Kingdom is 35%. Decentralized organizational culture, participative leadership style is emphasized through distributing the power. This will be challenge for the company.</a:t>
            </a:r>
            <a:endParaRPr lang="en-US"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Collectivism Vs. Individualism:</a:t>
            </a:r>
            <a:r>
              <a:rPr lang="en-GB" sz="1200" kern="1200" dirty="0">
                <a:solidFill>
                  <a:schemeClr val="tx1"/>
                </a:solidFill>
                <a:effectLst/>
                <a:latin typeface="+mn-lt"/>
                <a:ea typeface="+mn-ea"/>
                <a:cs typeface="+mn-cs"/>
              </a:rPr>
              <a:t> this dimension shows the nature of society towards the process of achieving goals. A society with collectivism outlook believes in achieving group goals. And individualism means that the core focus is on achieving the goals of an individual. The individualism in China is 20% hence the country's society gives greater importance to the accomplishment of collective goals whereas the United Kingdom has 89% of individualism index meaning that the society give greater importance to individual goals. This dimension will be challenge for the company.</a:t>
            </a:r>
            <a:endParaRPr lang="en-US"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Uncertainty Avoidance Index:</a:t>
            </a:r>
            <a:r>
              <a:rPr lang="en-GB" sz="1200" kern="1200" dirty="0">
                <a:solidFill>
                  <a:schemeClr val="tx1"/>
                </a:solidFill>
                <a:effectLst/>
                <a:latin typeface="+mn-lt"/>
                <a:ea typeface="+mn-ea"/>
                <a:cs typeface="+mn-cs"/>
              </a:rPr>
              <a:t> The index is used to measure the degree to which uncertainties are avoided in the country. The uncertainty avoidance index of China is 30%. The low uncertainty avoidance index indicates that the culture of the country is ready to take risk and face uncertainty to earn the potential profits. Uncertainty avoidance index of United Kingdom is 35% that is little higher than the China.</a:t>
            </a:r>
            <a:endParaRPr lang="en-US"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Femininity Vs. Masculinity:</a:t>
            </a:r>
            <a:r>
              <a:rPr lang="en-GB" sz="1200" kern="1200" dirty="0">
                <a:solidFill>
                  <a:schemeClr val="tx1"/>
                </a:solidFill>
                <a:effectLst/>
                <a:latin typeface="+mn-lt"/>
                <a:ea typeface="+mn-ea"/>
                <a:cs typeface="+mn-cs"/>
              </a:rPr>
              <a:t> The dimension is used to determine whether the society is competition, success and achievement driven or values for others and quality of life. The index for both the countries is exactly same that is 66%. High index value means that the cultural dimension is masculine, focused on materialistic achievements and building the wealth.</a:t>
            </a:r>
            <a:endParaRPr lang="en-US"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Short-term Vs. Long-Term Orientation:</a:t>
            </a:r>
            <a:r>
              <a:rPr lang="en-GB" sz="1200" kern="1200" dirty="0">
                <a:solidFill>
                  <a:schemeClr val="tx1"/>
                </a:solidFill>
                <a:effectLst/>
                <a:latin typeface="+mn-lt"/>
                <a:ea typeface="+mn-ea"/>
                <a:cs typeface="+mn-cs"/>
              </a:rPr>
              <a:t> The index measures the consideration of the society relating to the time horizon. Long term orientation (87% index value) exists in China. It means that the culture is concentrated on the achievement of long term goals indicating persistence and perseverance. Short term goals are delayed for emphasizing on achieving the long term goals. The index value of United Kingdom is 51 % meaning long term orientation exists but is not dominant.</a:t>
            </a:r>
            <a:endParaRPr lang="en-US"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Restraint Vs. Indulgence:</a:t>
            </a:r>
            <a:r>
              <a:rPr lang="en-GB" sz="1200" kern="1200" dirty="0">
                <a:solidFill>
                  <a:schemeClr val="tx1"/>
                </a:solidFill>
                <a:effectLst/>
                <a:latin typeface="+mn-lt"/>
                <a:ea typeface="+mn-ea"/>
                <a:cs typeface="+mn-cs"/>
              </a:rPr>
              <a:t> The index shows the extent to which the society tends to fulfil its desires. Restraint shows that the society restricts its desires in accordance with the social rules or norms. Indulgence means that the society breaks the social norms for fulfilment of its desires. The China has low Restraint vs. indulgence score (24%) meaning that the society is restraint. On the other hand United Kingdom has high score meaning that the society is categorized as indulgent. The dimension will be challenge for the company.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D084ABD-97C2-4DE6-924C-31CCA7067455}" type="slidenum">
              <a:rPr lang="en-US" smtClean="0"/>
              <a:t>17</a:t>
            </a:fld>
            <a:endParaRPr lang="en-US"/>
          </a:p>
        </p:txBody>
      </p:sp>
    </p:spTree>
    <p:extLst>
      <p:ext uri="{BB962C8B-B14F-4D97-AF65-F5344CB8AC3E}">
        <p14:creationId xmlns:p14="http://schemas.microsoft.com/office/powerpoint/2010/main" val="926046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The company should be indulgent and break the social norms for the maximum satisfaction being provided to its consumers through its products and services.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The company should take the risk of uncertainty to capture all the potential outcomes that favours the company.</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Ø"/>
            </a:pPr>
            <a:endParaRPr lang="en-US" dirty="0"/>
          </a:p>
        </p:txBody>
      </p:sp>
      <p:sp>
        <p:nvSpPr>
          <p:cNvPr id="4" name="Slide Number Placeholder 3"/>
          <p:cNvSpPr>
            <a:spLocks noGrp="1"/>
          </p:cNvSpPr>
          <p:nvPr>
            <p:ph type="sldNum" sz="quarter" idx="10"/>
          </p:nvPr>
        </p:nvSpPr>
        <p:spPr/>
        <p:txBody>
          <a:bodyPr/>
          <a:lstStyle/>
          <a:p>
            <a:fld id="{8D084ABD-97C2-4DE6-924C-31CCA7067455}" type="slidenum">
              <a:rPr lang="en-US" smtClean="0"/>
              <a:t>18</a:t>
            </a:fld>
            <a:endParaRPr lang="en-US"/>
          </a:p>
        </p:txBody>
      </p:sp>
    </p:spTree>
    <p:extLst>
      <p:ext uri="{BB962C8B-B14F-4D97-AF65-F5344CB8AC3E}">
        <p14:creationId xmlns:p14="http://schemas.microsoft.com/office/powerpoint/2010/main" val="2734100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7051A-C0A4-4E49-944F-9DB413CCB51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523DF6E-03E6-42B6-B8D3-26358F6F35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2D87987-BE68-46DC-A9CA-BE1B9D61419E}"/>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5" name="Footer Placeholder 4">
            <a:extLst>
              <a:ext uri="{FF2B5EF4-FFF2-40B4-BE49-F238E27FC236}">
                <a16:creationId xmlns:a16="http://schemas.microsoft.com/office/drawing/2014/main" id="{BB9954BF-BD2E-491D-B86C-2ECE5E2859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A51B21-9207-45F8-94A7-6C15665018ED}"/>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594080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2AC23-EF06-467A-833A-60970E2C73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8CB66F0-B39E-49C0-A821-721C89BE64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E65606-8C75-424B-9AA2-57CF36B29CA3}"/>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5" name="Footer Placeholder 4">
            <a:extLst>
              <a:ext uri="{FF2B5EF4-FFF2-40B4-BE49-F238E27FC236}">
                <a16:creationId xmlns:a16="http://schemas.microsoft.com/office/drawing/2014/main" id="{B69DF96B-D38F-429E-9B64-AB4F6A8D8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E9FEB5-431C-4FFB-A4E4-7CDEC1A3DFE1}"/>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3727801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D5386-9111-4AD1-AA1C-9B5A5F4FF7C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E34BBE2-E21F-44B9-A582-80280FEEA9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21AFD2-7766-45F6-9124-DEB026D91A0E}"/>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5" name="Footer Placeholder 4">
            <a:extLst>
              <a:ext uri="{FF2B5EF4-FFF2-40B4-BE49-F238E27FC236}">
                <a16:creationId xmlns:a16="http://schemas.microsoft.com/office/drawing/2014/main" id="{D4563F4B-E822-422D-A848-89B3D4877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3BE2F-A5DC-44C4-B272-B4CC1CC8C10C}"/>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3552622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3A3E8-CBB0-4800-95E4-3C821EC19D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761B9D5-5314-44A0-895A-67CBDD7CA5C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7EF1382-C368-446D-B658-520C252561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AFD310C-F19A-4AED-8F72-472AC1A9BE98}"/>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6" name="Footer Placeholder 5">
            <a:extLst>
              <a:ext uri="{FF2B5EF4-FFF2-40B4-BE49-F238E27FC236}">
                <a16:creationId xmlns:a16="http://schemas.microsoft.com/office/drawing/2014/main" id="{C35B045C-8845-4D9E-BF88-8F2080C2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757C8A-D2FB-4172-93FF-61F3C64E2704}"/>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3998146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12532-D0AF-4812-9DAF-0E401021243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08310A1-1664-48E0-BBC5-33924BCDBB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53D9F8-39AA-48C4-86DC-099EC775D0C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C4DD142-F28B-45A6-9C8A-BC8DFA1F64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D9263A-A986-4128-B680-05F7079BDE6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C8C4B43-9D7E-4164-B248-FB90BB8436B6}"/>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8" name="Footer Placeholder 7">
            <a:extLst>
              <a:ext uri="{FF2B5EF4-FFF2-40B4-BE49-F238E27FC236}">
                <a16:creationId xmlns:a16="http://schemas.microsoft.com/office/drawing/2014/main" id="{ADF4D323-BD6F-437F-B875-FFF9D1EE39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09911C-E3F6-48A7-A47C-F8C5575257FC}"/>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1683446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D5CBA-C831-4B97-9213-41D163D1DA1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25259C5-9D5A-450B-959D-7EDAA82651F8}"/>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4" name="Footer Placeholder 3">
            <a:extLst>
              <a:ext uri="{FF2B5EF4-FFF2-40B4-BE49-F238E27FC236}">
                <a16:creationId xmlns:a16="http://schemas.microsoft.com/office/drawing/2014/main" id="{E7577975-26F7-4370-B788-9792C0CEDC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B144F-69FB-432C-BE0D-CC2BFCB8F371}"/>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2273322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516060-868D-4621-9A8D-0335DB55355E}"/>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3" name="Footer Placeholder 2">
            <a:extLst>
              <a:ext uri="{FF2B5EF4-FFF2-40B4-BE49-F238E27FC236}">
                <a16:creationId xmlns:a16="http://schemas.microsoft.com/office/drawing/2014/main" id="{5353180E-0C97-4800-8EE7-94C123E73B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772D90-C94C-4216-BEAE-2CF5E899D79C}"/>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2393749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9D572-C0E7-4B92-9AC0-E7145B188F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5C0182F-38B3-4279-A21D-F9ABB0E445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9154F5F-058B-4A11-A7FD-1A52656126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B06E4D-56E2-400D-8683-363EB05F647A}"/>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6" name="Footer Placeholder 5">
            <a:extLst>
              <a:ext uri="{FF2B5EF4-FFF2-40B4-BE49-F238E27FC236}">
                <a16:creationId xmlns:a16="http://schemas.microsoft.com/office/drawing/2014/main" id="{3E7DD165-0B7F-4C77-8CAE-E4E22BD4A7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C82BE4-43FE-4C1B-A3CB-B147E3A102DD}"/>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1485022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CFBF2-9B48-4A98-8922-A4FB36B8BA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6BF0BFB-C65A-42C6-A2F3-E58BF41C7B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6952C3-971D-40EB-A128-731A9D438F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3466CC-0494-4770-9A2C-0295F575847D}"/>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6" name="Footer Placeholder 5">
            <a:extLst>
              <a:ext uri="{FF2B5EF4-FFF2-40B4-BE49-F238E27FC236}">
                <a16:creationId xmlns:a16="http://schemas.microsoft.com/office/drawing/2014/main" id="{75AE5154-E5EA-4E68-B3E8-D6841D6853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DF60AC-0253-4021-B074-9F5C80F943D6}"/>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708207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83EDC-3336-4A2F-ADFB-0F497B3AC17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969176-A646-4099-90EB-C48C4313B0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9DC24C-179F-4F53-AF3A-B488C5FA47BA}"/>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5" name="Footer Placeholder 4">
            <a:extLst>
              <a:ext uri="{FF2B5EF4-FFF2-40B4-BE49-F238E27FC236}">
                <a16:creationId xmlns:a16="http://schemas.microsoft.com/office/drawing/2014/main" id="{2E05B583-6E2B-4883-AD71-5EDD369775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E34FD1-DD55-48DA-984A-C40FAC03D7D7}"/>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117303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9E15D1-D0A0-4F85-AAD5-39B46471809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32A5A2A-F41D-454E-A34A-09126007AA1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817814F-50FA-46C2-98E3-5C2AAE8C494A}"/>
              </a:ext>
            </a:extLst>
          </p:cNvPr>
          <p:cNvSpPr>
            <a:spLocks noGrp="1"/>
          </p:cNvSpPr>
          <p:nvPr>
            <p:ph type="dt" sz="half" idx="10"/>
          </p:nvPr>
        </p:nvSpPr>
        <p:spPr/>
        <p:txBody>
          <a:bodyPr/>
          <a:lstStyle/>
          <a:p>
            <a:fld id="{896312F4-FC6B-4149-855A-6453D55A7529}" type="datetimeFigureOut">
              <a:rPr lang="en-GB" smtClean="0"/>
              <a:t>26/04/2022</a:t>
            </a:fld>
            <a:endParaRPr lang="en-GB"/>
          </a:p>
        </p:txBody>
      </p:sp>
      <p:sp>
        <p:nvSpPr>
          <p:cNvPr id="5" name="Footer Placeholder 4">
            <a:extLst>
              <a:ext uri="{FF2B5EF4-FFF2-40B4-BE49-F238E27FC236}">
                <a16:creationId xmlns:a16="http://schemas.microsoft.com/office/drawing/2014/main" id="{C6645AC0-F6E8-467F-A594-2B1B4654B7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11C1A7-7188-4E5A-AC9A-C6B59BB54BC4}"/>
              </a:ext>
            </a:extLst>
          </p:cNvPr>
          <p:cNvSpPr>
            <a:spLocks noGrp="1"/>
          </p:cNvSpPr>
          <p:nvPr>
            <p:ph type="sldNum" sz="quarter" idx="12"/>
          </p:nvPr>
        </p:nvSpPr>
        <p:spPr/>
        <p:txBody>
          <a:bodyPr/>
          <a:lstStyle/>
          <a:p>
            <a:fld id="{438D1296-D03C-4CCF-8362-1C880667FA9C}" type="slidenum">
              <a:rPr lang="en-GB" smtClean="0"/>
              <a:t>‹#›</a:t>
            </a:fld>
            <a:endParaRPr lang="en-GB"/>
          </a:p>
        </p:txBody>
      </p:sp>
    </p:spTree>
    <p:extLst>
      <p:ext uri="{BB962C8B-B14F-4D97-AF65-F5344CB8AC3E}">
        <p14:creationId xmlns:p14="http://schemas.microsoft.com/office/powerpoint/2010/main" val="3834433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D83368-393F-4B6F-A4FA-80AA869331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21500A1-A4DD-4A5B-AC94-B31A1A566F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DFFEE5-E821-425A-AFE4-8F66F045C9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6312F4-FC6B-4149-855A-6453D55A7529}" type="datetimeFigureOut">
              <a:rPr lang="en-GB" smtClean="0"/>
              <a:t>26/04/2022</a:t>
            </a:fld>
            <a:endParaRPr lang="en-GB"/>
          </a:p>
        </p:txBody>
      </p:sp>
      <p:sp>
        <p:nvSpPr>
          <p:cNvPr id="5" name="Footer Placeholder 4">
            <a:extLst>
              <a:ext uri="{FF2B5EF4-FFF2-40B4-BE49-F238E27FC236}">
                <a16:creationId xmlns:a16="http://schemas.microsoft.com/office/drawing/2014/main" id="{3C550071-66C2-418F-8EE4-95687C5983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FA43BC-DFB6-42ED-A25C-7916275B87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8D1296-D03C-4CCF-8362-1C880667FA9C}" type="slidenum">
              <a:rPr lang="en-GB" smtClean="0"/>
              <a:t>‹#›</a:t>
            </a:fld>
            <a:endParaRPr lang="en-GB"/>
          </a:p>
        </p:txBody>
      </p:sp>
    </p:spTree>
    <p:extLst>
      <p:ext uri="{BB962C8B-B14F-4D97-AF65-F5344CB8AC3E}">
        <p14:creationId xmlns:p14="http://schemas.microsoft.com/office/powerpoint/2010/main" val="1196886874"/>
      </p:ext>
    </p:extLst>
  </p:cSld>
  <p:clrMap bg1="lt1" tx1="dk1" bg2="lt2" tx2="dk2" accent1="accent1" accent2="accent2" accent3="accent3" accent4="accent4" accent5="accent5" accent6="accent6" hlink="hlink" folHlink="folHlink"/>
  <p:sldLayoutIdLst>
    <p:sldLayoutId id="2147483661" r:id="rId1"/>
    <p:sldLayoutId id="2147483666"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diagramLayout" Target="../diagrams/layout3.xml"/><Relationship Id="rId7" Type="http://schemas.openxmlformats.org/officeDocument/2006/relationships/image" Target="../media/image12.jp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4.jp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5.jp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english.www.gov.cn/news/topnews/202102/08/content_WS60209634c6d0f72576945527.html" TargetMode="External"/><Relationship Id="rId2" Type="http://schemas.openxmlformats.org/officeDocument/2006/relationships/hyperlink" Target="https://www.cnbc.com/2021/07/07/nba-wants-to-play-the-positive-role-and-help-defuse-us-china-tensions-.html" TargetMode="External"/><Relationship Id="rId1" Type="http://schemas.openxmlformats.org/officeDocument/2006/relationships/slideLayout" Target="../slideLayouts/slideLayout2.xml"/><Relationship Id="rId5" Type="http://schemas.openxmlformats.org/officeDocument/2006/relationships/hyperlink" Target="http://www.statista.com/statistics/818635/china-opinion-" TargetMode="External"/><Relationship Id="rId4" Type="http://schemas.openxmlformats.org/officeDocument/2006/relationships/hyperlink" Target="https://www.statista.com/statistics/250400/inequality-of-income-distribution-in-china-based-on-the-gini-index/"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bbc.com/news/uk-36280987" TargetMode="External"/><Relationship Id="rId2" Type="http://schemas.openxmlformats.org/officeDocument/2006/relationships/hyperlink" Target="https://www.mylifeelsewhere.com/country-size-comparison/china/united-kingd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D72C5-DBD5-4B3A-90D2-6F71DBA0DC62}"/>
              </a:ext>
            </a:extLst>
          </p:cNvPr>
          <p:cNvSpPr>
            <a:spLocks noGrp="1"/>
          </p:cNvSpPr>
          <p:nvPr>
            <p:ph type="ctrTitle"/>
          </p:nvPr>
        </p:nvSpPr>
        <p:spPr/>
        <p:txBody>
          <a:bodyPr/>
          <a:lstStyle/>
          <a:p>
            <a:r>
              <a:rPr lang="en-US" dirty="0"/>
              <a:t>Assignment 2</a:t>
            </a:r>
            <a:endParaRPr lang="en-GB" dirty="0"/>
          </a:p>
        </p:txBody>
      </p:sp>
      <p:sp>
        <p:nvSpPr>
          <p:cNvPr id="3" name="Subtitle 2">
            <a:extLst>
              <a:ext uri="{FF2B5EF4-FFF2-40B4-BE49-F238E27FC236}">
                <a16:creationId xmlns:a16="http://schemas.microsoft.com/office/drawing/2014/main" id="{8617B9F1-9A85-4916-8003-8E68D2710198}"/>
              </a:ext>
            </a:extLst>
          </p:cNvPr>
          <p:cNvSpPr>
            <a:spLocks noGrp="1"/>
          </p:cNvSpPr>
          <p:nvPr>
            <p:ph type="subTitle" idx="1"/>
          </p:nvPr>
        </p:nvSpPr>
        <p:spPr/>
        <p:txBody>
          <a:bodyPr/>
          <a:lstStyle/>
          <a:p>
            <a:r>
              <a:rPr lang="en-US" dirty="0"/>
              <a:t>Group </a:t>
            </a:r>
            <a:r>
              <a:rPr lang="en-US" sz="3200" dirty="0"/>
              <a:t>Presentation</a:t>
            </a:r>
            <a:endParaRPr lang="en-GB" dirty="0"/>
          </a:p>
        </p:txBody>
      </p:sp>
      <p:pic>
        <p:nvPicPr>
          <p:cNvPr id="11" name="Picture 10">
            <a:extLst>
              <a:ext uri="{FF2B5EF4-FFF2-40B4-BE49-F238E27FC236}">
                <a16:creationId xmlns:a16="http://schemas.microsoft.com/office/drawing/2014/main" id="{255F3622-DDA3-42DD-BCEB-EBC621D29B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5377" y="5290137"/>
            <a:ext cx="3231950" cy="1479688"/>
          </a:xfrm>
          <a:prstGeom prst="rect">
            <a:avLst/>
          </a:prstGeom>
        </p:spPr>
      </p:pic>
      <p:sp>
        <p:nvSpPr>
          <p:cNvPr id="10" name="TextBox 9">
            <a:extLst>
              <a:ext uri="{FF2B5EF4-FFF2-40B4-BE49-F238E27FC236}">
                <a16:creationId xmlns:a16="http://schemas.microsoft.com/office/drawing/2014/main" id="{31857FAA-A7F6-48C8-8532-3B4F8AA1A459}"/>
              </a:ext>
            </a:extLst>
          </p:cNvPr>
          <p:cNvSpPr txBox="1"/>
          <p:nvPr/>
        </p:nvSpPr>
        <p:spPr>
          <a:xfrm>
            <a:off x="3284738" y="781235"/>
            <a:ext cx="4793942" cy="1569660"/>
          </a:xfrm>
          <a:prstGeom prst="rect">
            <a:avLst/>
          </a:prstGeom>
          <a:noFill/>
        </p:spPr>
        <p:txBody>
          <a:bodyPr wrap="square" rtlCol="0">
            <a:spAutoFit/>
          </a:bodyPr>
          <a:lstStyle/>
          <a:p>
            <a:pPr marL="457200" indent="-457200">
              <a:buFont typeface="Arial" panose="020B0604020202020204" pitchFamily="34" charset="0"/>
              <a:buChar char="•"/>
            </a:pPr>
            <a:r>
              <a:rPr lang="en-GB" sz="3200" dirty="0"/>
              <a:t>INTERNATIONAL BUSINESS COMMUNICATION</a:t>
            </a:r>
          </a:p>
        </p:txBody>
      </p:sp>
      <p:sp>
        <p:nvSpPr>
          <p:cNvPr id="12" name="TextBox 11">
            <a:extLst>
              <a:ext uri="{FF2B5EF4-FFF2-40B4-BE49-F238E27FC236}">
                <a16:creationId xmlns:a16="http://schemas.microsoft.com/office/drawing/2014/main" id="{DF0D13CC-E79C-4D28-8C98-51E9304F5AF3}"/>
              </a:ext>
            </a:extLst>
          </p:cNvPr>
          <p:cNvSpPr txBox="1"/>
          <p:nvPr/>
        </p:nvSpPr>
        <p:spPr>
          <a:xfrm flipH="1">
            <a:off x="5530787" y="4500979"/>
            <a:ext cx="4669655" cy="369332"/>
          </a:xfrm>
          <a:prstGeom prst="rect">
            <a:avLst/>
          </a:prstGeom>
          <a:noFill/>
        </p:spPr>
        <p:txBody>
          <a:bodyPr wrap="square" rtlCol="0">
            <a:spAutoFit/>
          </a:bodyPr>
          <a:lstStyle/>
          <a:p>
            <a:r>
              <a:rPr lang="en-GB" dirty="0"/>
              <a:t>NICOLETA OIAGA:1913093{GROUP LEADER}</a:t>
            </a:r>
          </a:p>
        </p:txBody>
      </p:sp>
      <p:sp>
        <p:nvSpPr>
          <p:cNvPr id="18" name="TextBox 17">
            <a:extLst>
              <a:ext uri="{FF2B5EF4-FFF2-40B4-BE49-F238E27FC236}">
                <a16:creationId xmlns:a16="http://schemas.microsoft.com/office/drawing/2014/main" id="{9060FE83-BE1D-4315-B7D5-10EA5B71083C}"/>
              </a:ext>
            </a:extLst>
          </p:cNvPr>
          <p:cNvSpPr txBox="1"/>
          <p:nvPr/>
        </p:nvSpPr>
        <p:spPr>
          <a:xfrm>
            <a:off x="5637320" y="4962386"/>
            <a:ext cx="3515558" cy="369332"/>
          </a:xfrm>
          <a:prstGeom prst="rect">
            <a:avLst/>
          </a:prstGeom>
          <a:noFill/>
        </p:spPr>
        <p:txBody>
          <a:bodyPr wrap="square" rtlCol="0">
            <a:spAutoFit/>
          </a:bodyPr>
          <a:lstStyle/>
          <a:p>
            <a:r>
              <a:rPr lang="en-GB" dirty="0"/>
              <a:t>SABINA SABAU:1917334</a:t>
            </a:r>
          </a:p>
        </p:txBody>
      </p:sp>
      <p:sp>
        <p:nvSpPr>
          <p:cNvPr id="20" name="TextBox 19">
            <a:extLst>
              <a:ext uri="{FF2B5EF4-FFF2-40B4-BE49-F238E27FC236}">
                <a16:creationId xmlns:a16="http://schemas.microsoft.com/office/drawing/2014/main" id="{B969114B-D2C3-4B0C-992D-3552760598E0}"/>
              </a:ext>
            </a:extLst>
          </p:cNvPr>
          <p:cNvSpPr txBox="1"/>
          <p:nvPr/>
        </p:nvSpPr>
        <p:spPr>
          <a:xfrm flipH="1">
            <a:off x="5699464" y="5290137"/>
            <a:ext cx="2725211" cy="369332"/>
          </a:xfrm>
          <a:prstGeom prst="rect">
            <a:avLst/>
          </a:prstGeom>
          <a:noFill/>
        </p:spPr>
        <p:txBody>
          <a:bodyPr wrap="square" rtlCol="0">
            <a:spAutoFit/>
          </a:bodyPr>
          <a:lstStyle/>
          <a:p>
            <a:r>
              <a:rPr lang="en-GB" dirty="0"/>
              <a:t>GEORGIANA STAN:1915942</a:t>
            </a:r>
          </a:p>
        </p:txBody>
      </p:sp>
      <p:sp>
        <p:nvSpPr>
          <p:cNvPr id="22" name="TextBox 21">
            <a:extLst>
              <a:ext uri="{FF2B5EF4-FFF2-40B4-BE49-F238E27FC236}">
                <a16:creationId xmlns:a16="http://schemas.microsoft.com/office/drawing/2014/main" id="{430529D6-4287-4970-B7C7-0CFF633F99A7}"/>
              </a:ext>
            </a:extLst>
          </p:cNvPr>
          <p:cNvSpPr txBox="1"/>
          <p:nvPr/>
        </p:nvSpPr>
        <p:spPr>
          <a:xfrm>
            <a:off x="5699464" y="5707434"/>
            <a:ext cx="2965142" cy="369332"/>
          </a:xfrm>
          <a:prstGeom prst="rect">
            <a:avLst/>
          </a:prstGeom>
          <a:noFill/>
        </p:spPr>
        <p:txBody>
          <a:bodyPr wrap="square" rtlCol="0">
            <a:spAutoFit/>
          </a:bodyPr>
          <a:lstStyle/>
          <a:p>
            <a:r>
              <a:rPr lang="en-GB" dirty="0"/>
              <a:t>NICOLETA BRICEAG:1914033</a:t>
            </a:r>
          </a:p>
        </p:txBody>
      </p:sp>
      <p:sp>
        <p:nvSpPr>
          <p:cNvPr id="24" name="TextBox 23">
            <a:extLst>
              <a:ext uri="{FF2B5EF4-FFF2-40B4-BE49-F238E27FC236}">
                <a16:creationId xmlns:a16="http://schemas.microsoft.com/office/drawing/2014/main" id="{62B002B9-A487-4765-A697-D8C688BBE0F4}"/>
              </a:ext>
            </a:extLst>
          </p:cNvPr>
          <p:cNvSpPr txBox="1"/>
          <p:nvPr/>
        </p:nvSpPr>
        <p:spPr>
          <a:xfrm>
            <a:off x="5699464" y="6035186"/>
            <a:ext cx="2725211" cy="369332"/>
          </a:xfrm>
          <a:prstGeom prst="rect">
            <a:avLst/>
          </a:prstGeom>
          <a:noFill/>
        </p:spPr>
        <p:txBody>
          <a:bodyPr wrap="square" rtlCol="0">
            <a:spAutoFit/>
          </a:bodyPr>
          <a:lstStyle/>
          <a:p>
            <a:r>
              <a:rPr lang="en-GB" dirty="0"/>
              <a:t>MIHAELA CHIRAS:1813453</a:t>
            </a:r>
          </a:p>
        </p:txBody>
      </p:sp>
    </p:spTree>
    <p:extLst>
      <p:ext uri="{BB962C8B-B14F-4D97-AF65-F5344CB8AC3E}">
        <p14:creationId xmlns:p14="http://schemas.microsoft.com/office/powerpoint/2010/main" val="87809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Oval 18">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B273E7-6E7D-4A2B-B5F7-0D77B29740C4}"/>
              </a:ext>
            </a:extLst>
          </p:cNvPr>
          <p:cNvSpPr>
            <a:spLocks noGrp="1"/>
          </p:cNvSpPr>
          <p:nvPr>
            <p:ph type="title"/>
          </p:nvPr>
        </p:nvSpPr>
        <p:spPr>
          <a:xfrm>
            <a:off x="6978316" y="1431042"/>
            <a:ext cx="4055899" cy="3995916"/>
          </a:xfrm>
        </p:spPr>
        <p:txBody>
          <a:bodyPr anchor="ctr">
            <a:normAutofit/>
          </a:bodyPr>
          <a:lstStyle/>
          <a:p>
            <a:r>
              <a:rPr lang="en-US">
                <a:solidFill>
                  <a:schemeClr val="tx1">
                    <a:lumMod val="95000"/>
                    <a:lumOff val="5000"/>
                  </a:schemeClr>
                </a:solidFill>
              </a:rPr>
              <a:t>Agenda of the Presentation</a:t>
            </a:r>
            <a:endParaRPr lang="en-GB">
              <a:solidFill>
                <a:schemeClr val="tx1">
                  <a:lumMod val="95000"/>
                  <a:lumOff val="5000"/>
                </a:schemeClr>
              </a:solidFill>
            </a:endParaRPr>
          </a:p>
        </p:txBody>
      </p:sp>
      <p:sp>
        <p:nvSpPr>
          <p:cNvPr id="3" name="Content Placeholder 2">
            <a:extLst>
              <a:ext uri="{FF2B5EF4-FFF2-40B4-BE49-F238E27FC236}">
                <a16:creationId xmlns:a16="http://schemas.microsoft.com/office/drawing/2014/main" id="{A834FA7E-D8AE-4974-B4C8-01E00F65AD26}"/>
              </a:ext>
            </a:extLst>
          </p:cNvPr>
          <p:cNvSpPr>
            <a:spLocks noGrp="1"/>
          </p:cNvSpPr>
          <p:nvPr>
            <p:ph idx="1"/>
          </p:nvPr>
        </p:nvSpPr>
        <p:spPr>
          <a:xfrm>
            <a:off x="1463040" y="1431042"/>
            <a:ext cx="3927826" cy="3995916"/>
          </a:xfrm>
        </p:spPr>
        <p:txBody>
          <a:bodyPr anchor="ctr">
            <a:normAutofit/>
          </a:bodyPr>
          <a:lstStyle/>
          <a:p>
            <a:r>
              <a:rPr lang="en-US" sz="1800">
                <a:solidFill>
                  <a:schemeClr val="tx1">
                    <a:lumMod val="85000"/>
                    <a:lumOff val="15000"/>
                  </a:schemeClr>
                </a:solidFill>
              </a:rPr>
              <a:t>Introduction</a:t>
            </a:r>
          </a:p>
          <a:p>
            <a:r>
              <a:rPr lang="en-US" sz="1800">
                <a:solidFill>
                  <a:schemeClr val="tx1">
                    <a:lumMod val="85000"/>
                    <a:lumOff val="15000"/>
                  </a:schemeClr>
                </a:solidFill>
              </a:rPr>
              <a:t>Introduction to Chinese Culture</a:t>
            </a:r>
          </a:p>
          <a:p>
            <a:r>
              <a:rPr lang="en-US" sz="1800">
                <a:solidFill>
                  <a:schemeClr val="tx1">
                    <a:lumMod val="85000"/>
                    <a:lumOff val="15000"/>
                  </a:schemeClr>
                </a:solidFill>
              </a:rPr>
              <a:t>Success and Failure Factors of Joint Ventures</a:t>
            </a:r>
          </a:p>
          <a:p>
            <a:r>
              <a:rPr lang="en-US" sz="1800">
                <a:solidFill>
                  <a:schemeClr val="tx1">
                    <a:lumMod val="85000"/>
                    <a:lumOff val="15000"/>
                  </a:schemeClr>
                </a:solidFill>
              </a:rPr>
              <a:t>Cultural Sensitivity in China/ The difference from UK</a:t>
            </a:r>
          </a:p>
          <a:p>
            <a:r>
              <a:rPr lang="en-US" sz="1800">
                <a:solidFill>
                  <a:schemeClr val="tx1">
                    <a:lumMod val="85000"/>
                    <a:lumOff val="15000"/>
                  </a:schemeClr>
                </a:solidFill>
              </a:rPr>
              <a:t>Hoftsede Cultural Dimension</a:t>
            </a:r>
          </a:p>
          <a:p>
            <a:r>
              <a:rPr lang="en-US" sz="1800">
                <a:solidFill>
                  <a:schemeClr val="tx1">
                    <a:lumMod val="85000"/>
                    <a:lumOff val="15000"/>
                  </a:schemeClr>
                </a:solidFill>
              </a:rPr>
              <a:t>Recommendation</a:t>
            </a:r>
          </a:p>
          <a:p>
            <a:r>
              <a:rPr lang="en-US" sz="1800">
                <a:solidFill>
                  <a:schemeClr val="tx1">
                    <a:lumMod val="85000"/>
                    <a:lumOff val="15000"/>
                  </a:schemeClr>
                </a:solidFill>
              </a:rPr>
              <a:t>Conclusion</a:t>
            </a:r>
          </a:p>
          <a:p>
            <a:r>
              <a:rPr lang="en-US" sz="1800">
                <a:solidFill>
                  <a:schemeClr val="tx1">
                    <a:lumMod val="85000"/>
                    <a:lumOff val="15000"/>
                  </a:schemeClr>
                </a:solidFill>
              </a:rPr>
              <a:t>References</a:t>
            </a:r>
            <a:endParaRPr lang="en-GB" sz="1800">
              <a:solidFill>
                <a:schemeClr val="tx1">
                  <a:lumMod val="85000"/>
                  <a:lumOff val="15000"/>
                </a:schemeClr>
              </a:solidFill>
            </a:endParaRPr>
          </a:p>
        </p:txBody>
      </p:sp>
    </p:spTree>
    <p:extLst>
      <p:ext uri="{BB962C8B-B14F-4D97-AF65-F5344CB8AC3E}">
        <p14:creationId xmlns:p14="http://schemas.microsoft.com/office/powerpoint/2010/main" val="3144411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AA52B5-4EC2-4DCC-9B07-D40D8497C47B}"/>
              </a:ext>
            </a:extLst>
          </p:cNvPr>
          <p:cNvSpPr>
            <a:spLocks noGrp="1"/>
          </p:cNvSpPr>
          <p:nvPr>
            <p:ph type="title"/>
          </p:nvPr>
        </p:nvSpPr>
        <p:spPr>
          <a:xfrm>
            <a:off x="6978316" y="1431042"/>
            <a:ext cx="4055899" cy="3995916"/>
          </a:xfrm>
        </p:spPr>
        <p:txBody>
          <a:bodyPr anchor="ctr">
            <a:normAutofit/>
          </a:bodyPr>
          <a:lstStyle/>
          <a:p>
            <a:r>
              <a:rPr lang="en-US">
                <a:solidFill>
                  <a:schemeClr val="tx1">
                    <a:lumMod val="95000"/>
                    <a:lumOff val="5000"/>
                  </a:schemeClr>
                </a:solidFill>
              </a:rPr>
              <a:t>Introduction</a:t>
            </a:r>
            <a:endParaRPr lang="en-GB">
              <a:solidFill>
                <a:schemeClr val="tx1">
                  <a:lumMod val="95000"/>
                  <a:lumOff val="5000"/>
                </a:schemeClr>
              </a:solidFill>
            </a:endParaRPr>
          </a:p>
        </p:txBody>
      </p:sp>
      <p:sp>
        <p:nvSpPr>
          <p:cNvPr id="3" name="Content Placeholder 2">
            <a:extLst>
              <a:ext uri="{FF2B5EF4-FFF2-40B4-BE49-F238E27FC236}">
                <a16:creationId xmlns:a16="http://schemas.microsoft.com/office/drawing/2014/main" id="{6AD89FF2-D96E-4D73-B9CA-B071B3E9A9CF}"/>
              </a:ext>
            </a:extLst>
          </p:cNvPr>
          <p:cNvSpPr>
            <a:spLocks noGrp="1"/>
          </p:cNvSpPr>
          <p:nvPr>
            <p:ph idx="1"/>
          </p:nvPr>
        </p:nvSpPr>
        <p:spPr>
          <a:xfrm>
            <a:off x="1463040" y="1431042"/>
            <a:ext cx="3927826" cy="3995916"/>
          </a:xfrm>
        </p:spPr>
        <p:txBody>
          <a:bodyPr anchor="ctr">
            <a:normAutofit/>
          </a:bodyPr>
          <a:lstStyle/>
          <a:p>
            <a:r>
              <a:rPr lang="en-US" sz="1000">
                <a:solidFill>
                  <a:schemeClr val="tx1">
                    <a:lumMod val="85000"/>
                    <a:lumOff val="15000"/>
                  </a:schemeClr>
                </a:solidFill>
              </a:rPr>
              <a:t>Tesco is the largest retailer in the United Kingdom, with operations throughout Europe and Asia. This initiative also explored Tesco's entry into the Chinese market.</a:t>
            </a:r>
          </a:p>
          <a:p>
            <a:r>
              <a:rPr lang="en-US" sz="1000">
                <a:solidFill>
                  <a:schemeClr val="tx1">
                    <a:lumMod val="85000"/>
                    <a:lumOff val="15000"/>
                  </a:schemeClr>
                </a:solidFill>
              </a:rPr>
              <a:t>Tesco employs 470,000 people worldwide and operates in 14 countries.With the emergence of investments, joint-venture agreements have also become popular. Tesco has formed cooperative ventures with Asian locals in order to establish their firm in the market.</a:t>
            </a:r>
          </a:p>
          <a:p>
            <a:r>
              <a:rPr lang="en-US" sz="1000">
                <a:solidFill>
                  <a:schemeClr val="tx1">
                    <a:lumMod val="85000"/>
                    <a:lumOff val="15000"/>
                  </a:schemeClr>
                </a:solidFill>
              </a:rPr>
              <a:t>The communication practice that exist between two countries is defined as international business communication (IBC). Good IBC is required for maintaining complicated business deals between the nations concerned. </a:t>
            </a:r>
          </a:p>
          <a:p>
            <a:r>
              <a:rPr lang="en-US" sz="1000">
                <a:solidFill>
                  <a:schemeClr val="tx1">
                    <a:lumMod val="85000"/>
                    <a:lumOff val="15000"/>
                  </a:schemeClr>
                </a:solidFill>
              </a:rPr>
              <a:t>Tesco is Britain based MNC headquartered in England and dealing in retail business related to groceries and general merchandise. It is the 3rd largest retailer in terms of gross margin earnings.</a:t>
            </a:r>
          </a:p>
          <a:p>
            <a:r>
              <a:rPr lang="en-US" sz="1000">
                <a:solidFill>
                  <a:schemeClr val="tx1">
                    <a:lumMod val="85000"/>
                    <a:lumOff val="15000"/>
                  </a:schemeClr>
                </a:solidFill>
                <a:latin typeface="Inter"/>
              </a:rPr>
              <a:t>The presentation will highlight the Tesco’s joint venture with the UK addressing some cultural difference that need to be considered while expanding business in Asian International Market.</a:t>
            </a:r>
          </a:p>
          <a:p>
            <a:r>
              <a:rPr lang="en-US" sz="1000">
                <a:solidFill>
                  <a:schemeClr val="tx1">
                    <a:lumMod val="85000"/>
                    <a:lumOff val="15000"/>
                  </a:schemeClr>
                </a:solidFill>
              </a:rPr>
              <a:t>The presentation will  also highlight the various challenges faced by the company in establishing the business in China by using Hofstede's Cultural Dimension Theory. Recommendations to cope up the cultural challenges will be outlined through the presenatation.</a:t>
            </a:r>
          </a:p>
          <a:p>
            <a:endParaRPr lang="en-US" sz="1000">
              <a:solidFill>
                <a:schemeClr val="tx1">
                  <a:lumMod val="85000"/>
                  <a:lumOff val="15000"/>
                </a:schemeClr>
              </a:solidFill>
            </a:endParaRPr>
          </a:p>
          <a:p>
            <a:endParaRPr lang="en-US" sz="1000" b="0" i="0">
              <a:solidFill>
                <a:schemeClr val="tx1">
                  <a:lumMod val="85000"/>
                  <a:lumOff val="15000"/>
                </a:schemeClr>
              </a:solidFill>
              <a:effectLst/>
              <a:latin typeface="Inter"/>
            </a:endParaRPr>
          </a:p>
          <a:p>
            <a:endParaRPr lang="en-GB" sz="1000">
              <a:solidFill>
                <a:schemeClr val="tx1">
                  <a:lumMod val="85000"/>
                  <a:lumOff val="15000"/>
                </a:schemeClr>
              </a:solidFill>
            </a:endParaRPr>
          </a:p>
        </p:txBody>
      </p:sp>
    </p:spTree>
    <p:extLst>
      <p:ext uri="{BB962C8B-B14F-4D97-AF65-F5344CB8AC3E}">
        <p14:creationId xmlns:p14="http://schemas.microsoft.com/office/powerpoint/2010/main" val="2755366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object 2"/>
          <p:cNvSpPr txBox="1">
            <a:spLocks noGrp="1"/>
          </p:cNvSpPr>
          <p:nvPr>
            <p:ph type="title"/>
          </p:nvPr>
        </p:nvSpPr>
        <p:spPr>
          <a:xfrm>
            <a:off x="6978316" y="1431042"/>
            <a:ext cx="4055899" cy="3995916"/>
          </a:xfrm>
          <a:prstGeom prst="rect">
            <a:avLst/>
          </a:prstGeom>
        </p:spPr>
        <p:txBody>
          <a:bodyPr vert="horz" lIns="91440" tIns="45720" rIns="91440" bIns="45720" rtlCol="0" anchor="ct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6933" defTabSz="914400"/>
            <a:r>
              <a:rPr lang="en-US" sz="4400" kern="1200" spc="20">
                <a:solidFill>
                  <a:schemeClr val="tx1">
                    <a:lumMod val="95000"/>
                    <a:lumOff val="5000"/>
                  </a:schemeClr>
                </a:solidFill>
                <a:latin typeface="+mj-lt"/>
                <a:ea typeface="+mj-ea"/>
                <a:cs typeface="+mj-cs"/>
              </a:rPr>
              <a:t>Cultural </a:t>
            </a:r>
            <a:r>
              <a:rPr lang="en-US" sz="4400" kern="1200" spc="7">
                <a:solidFill>
                  <a:schemeClr val="tx1">
                    <a:lumMod val="95000"/>
                    <a:lumOff val="5000"/>
                  </a:schemeClr>
                </a:solidFill>
                <a:latin typeface="+mj-lt"/>
                <a:ea typeface="+mj-ea"/>
                <a:cs typeface="+mj-cs"/>
              </a:rPr>
              <a:t>Differences </a:t>
            </a:r>
            <a:r>
              <a:rPr lang="en-US" sz="4400" kern="1200" spc="-13">
                <a:solidFill>
                  <a:schemeClr val="tx1">
                    <a:lumMod val="95000"/>
                    <a:lumOff val="5000"/>
                  </a:schemeClr>
                </a:solidFill>
                <a:latin typeface="+mj-lt"/>
                <a:ea typeface="+mj-ea"/>
                <a:cs typeface="+mj-cs"/>
              </a:rPr>
              <a:t>between </a:t>
            </a:r>
            <a:r>
              <a:rPr lang="en-US" sz="4400" kern="1200" spc="33">
                <a:solidFill>
                  <a:schemeClr val="tx1">
                    <a:lumMod val="95000"/>
                    <a:lumOff val="5000"/>
                  </a:schemeClr>
                </a:solidFill>
                <a:latin typeface="+mj-lt"/>
                <a:ea typeface="+mj-ea"/>
                <a:cs typeface="+mj-cs"/>
              </a:rPr>
              <a:t>The UK </a:t>
            </a:r>
            <a:r>
              <a:rPr lang="en-US" sz="4400" kern="1200" spc="40">
                <a:solidFill>
                  <a:schemeClr val="tx1">
                    <a:lumMod val="95000"/>
                    <a:lumOff val="5000"/>
                  </a:schemeClr>
                </a:solidFill>
                <a:latin typeface="+mj-lt"/>
                <a:ea typeface="+mj-ea"/>
                <a:cs typeface="+mj-cs"/>
              </a:rPr>
              <a:t>and</a:t>
            </a:r>
            <a:r>
              <a:rPr lang="en-US" sz="4400" kern="1200" spc="-400">
                <a:solidFill>
                  <a:schemeClr val="tx1">
                    <a:lumMod val="95000"/>
                    <a:lumOff val="5000"/>
                  </a:schemeClr>
                </a:solidFill>
                <a:latin typeface="+mj-lt"/>
                <a:ea typeface="+mj-ea"/>
                <a:cs typeface="+mj-cs"/>
              </a:rPr>
              <a:t> </a:t>
            </a:r>
            <a:r>
              <a:rPr lang="en-US" sz="4400" kern="1200" spc="27">
                <a:solidFill>
                  <a:schemeClr val="tx1">
                    <a:lumMod val="95000"/>
                    <a:lumOff val="5000"/>
                  </a:schemeClr>
                </a:solidFill>
                <a:latin typeface="+mj-lt"/>
                <a:ea typeface="+mj-ea"/>
                <a:cs typeface="+mj-cs"/>
              </a:rPr>
              <a:t>China</a:t>
            </a:r>
          </a:p>
        </p:txBody>
      </p:sp>
      <p:sp>
        <p:nvSpPr>
          <p:cNvPr id="3" name="object 3"/>
          <p:cNvSpPr txBox="1"/>
          <p:nvPr/>
        </p:nvSpPr>
        <p:spPr>
          <a:xfrm>
            <a:off x="1463040" y="1431042"/>
            <a:ext cx="3927826" cy="3995916"/>
          </a:xfrm>
          <a:prstGeom prst="rect">
            <a:avLst/>
          </a:prstGeom>
        </p:spPr>
        <p:txBody>
          <a:bodyPr vert="horz" lIns="91440" tIns="45720" rIns="91440" bIns="45720" rtlCol="0" anchor="ct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28600" defTabSz="914400">
              <a:lnSpc>
                <a:spcPct val="90000"/>
              </a:lnSpc>
              <a:spcAft>
                <a:spcPts val="600"/>
              </a:spcAft>
              <a:buFont typeface="Arial" panose="020B0604020202020204" pitchFamily="34" charset="0"/>
              <a:buChar char="•"/>
            </a:pPr>
            <a:r>
              <a:rPr lang="en-US" sz="1000">
                <a:solidFill>
                  <a:schemeClr val="tx1">
                    <a:lumMod val="85000"/>
                    <a:lumOff val="15000"/>
                  </a:schemeClr>
                </a:solidFill>
              </a:rPr>
              <a:t>Population</a:t>
            </a:r>
          </a:p>
          <a:p>
            <a:pPr marL="0" indent="-228600" defTabSz="914400">
              <a:lnSpc>
                <a:spcPct val="90000"/>
              </a:lnSpc>
              <a:spcAft>
                <a:spcPts val="600"/>
              </a:spcAft>
              <a:buFont typeface="Arial" panose="020B0604020202020204" pitchFamily="34" charset="0"/>
              <a:buChar char="•"/>
            </a:pPr>
            <a:r>
              <a:rPr lang="en-US" sz="1000">
                <a:solidFill>
                  <a:schemeClr val="tx1">
                    <a:lumMod val="85000"/>
                    <a:lumOff val="15000"/>
                  </a:schemeClr>
                </a:solidFill>
              </a:rPr>
              <a:t>   </a:t>
            </a:r>
            <a:r>
              <a:rPr lang="en-US" sz="1000">
                <a:solidFill>
                  <a:schemeClr val="tx1">
                    <a:lumMod val="85000"/>
                    <a:lumOff val="15000"/>
                  </a:schemeClr>
                </a:solidFill>
                <a:effectLst/>
              </a:rPr>
              <a:t>The total population of the United Kingdom is 65.8 million people, while that of China is approximately 1.439 billion. China is the most populated country globally, and it is approximately 9,596,960 sq km, while the United Kingdom is about 243,610 sq km (My Life Style Elsewhere, 2022). </a:t>
            </a:r>
          </a:p>
          <a:p>
            <a:pPr marL="0" indent="-228600" defTabSz="914400">
              <a:lnSpc>
                <a:spcPct val="90000"/>
              </a:lnSpc>
              <a:spcAft>
                <a:spcPts val="600"/>
              </a:spcAft>
              <a:buFont typeface="Arial" panose="020B0604020202020204" pitchFamily="34" charset="0"/>
              <a:buChar char="•"/>
            </a:pPr>
            <a:endParaRPr lang="en-US" sz="1000">
              <a:solidFill>
                <a:schemeClr val="tx1">
                  <a:lumMod val="85000"/>
                  <a:lumOff val="15000"/>
                </a:schemeClr>
              </a:solidFill>
            </a:endParaRPr>
          </a:p>
          <a:p>
            <a:pPr indent="-228600" defTabSz="914400">
              <a:lnSpc>
                <a:spcPct val="90000"/>
              </a:lnSpc>
              <a:spcAft>
                <a:spcPts val="600"/>
              </a:spcAft>
              <a:buFont typeface="Arial" panose="020B0604020202020204" pitchFamily="34" charset="0"/>
              <a:buChar char="•"/>
            </a:pPr>
            <a:r>
              <a:rPr lang="en-US" sz="1000">
                <a:solidFill>
                  <a:schemeClr val="tx1">
                    <a:lumMod val="85000"/>
                    <a:lumOff val="15000"/>
                  </a:schemeClr>
                </a:solidFill>
              </a:rPr>
              <a:t>Language</a:t>
            </a:r>
          </a:p>
          <a:p>
            <a:pPr marL="0" indent="-228600" defTabSz="914400">
              <a:lnSpc>
                <a:spcPct val="90000"/>
              </a:lnSpc>
              <a:spcAft>
                <a:spcPts val="600"/>
              </a:spcAft>
              <a:buFont typeface="Arial" panose="020B0604020202020204" pitchFamily="34" charset="0"/>
              <a:buChar char="•"/>
            </a:pPr>
            <a:r>
              <a:rPr lang="en-US" sz="1000">
                <a:solidFill>
                  <a:schemeClr val="tx1">
                    <a:lumMod val="85000"/>
                    <a:lumOff val="15000"/>
                  </a:schemeClr>
                </a:solidFill>
              </a:rPr>
              <a:t>   </a:t>
            </a:r>
            <a:r>
              <a:rPr lang="en-US" sz="1000">
                <a:solidFill>
                  <a:schemeClr val="tx1">
                    <a:lumMod val="85000"/>
                    <a:lumOff val="15000"/>
                  </a:schemeClr>
                </a:solidFill>
                <a:effectLst/>
              </a:rPr>
              <a:t>The official language used in the United Kingdom is English, while the official Chinese language is Mandarin. Approximately 1.3 billion people worldwide speak the Mandarin language, while 1 billion people in China speak the language, thus the official language (Pua et al., 2019). On the other hand, the English language is spoken by 59.8 million people in the United Kingdom, comprising 98% of the total population. While Mandarin is made up of symbols, English consists of twenty-six alphabets (Mattys et al., 2018).</a:t>
            </a:r>
          </a:p>
          <a:p>
            <a:pPr indent="-228600" defTabSz="914400">
              <a:lnSpc>
                <a:spcPct val="90000"/>
              </a:lnSpc>
              <a:spcAft>
                <a:spcPts val="600"/>
              </a:spcAft>
              <a:buFont typeface="Arial" panose="020B0604020202020204" pitchFamily="34" charset="0"/>
              <a:buChar char="•"/>
            </a:pPr>
            <a:r>
              <a:rPr lang="en-US" sz="1000">
                <a:solidFill>
                  <a:schemeClr val="tx1">
                    <a:lumMod val="85000"/>
                    <a:lumOff val="15000"/>
                  </a:schemeClr>
                </a:solidFill>
              </a:rPr>
              <a:t>Mode of payments</a:t>
            </a:r>
          </a:p>
          <a:p>
            <a:pPr marL="0" indent="-228600" defTabSz="914400">
              <a:lnSpc>
                <a:spcPct val="90000"/>
              </a:lnSpc>
              <a:spcAft>
                <a:spcPts val="600"/>
              </a:spcAft>
              <a:buFont typeface="Arial" panose="020B0604020202020204" pitchFamily="34" charset="0"/>
              <a:buChar char="•"/>
            </a:pPr>
            <a:r>
              <a:rPr lang="en-US" sz="1000">
                <a:solidFill>
                  <a:schemeClr val="tx1">
                    <a:lumMod val="85000"/>
                    <a:lumOff val="15000"/>
                  </a:schemeClr>
                </a:solidFill>
                <a:effectLst/>
              </a:rPr>
              <a:t>    Another factor is the mode of payment. The UK market strictly used cash or card. However, the Chinese market uses cards, cash, and QR codes through apps like Alipay and WeChat. Regarding the food to be offered in the market, Tesco needs to understand that the Chinese market consumes more noodles. Therefore, they should consider diversifying the products offered to suit the China market. </a:t>
            </a:r>
          </a:p>
        </p:txBody>
      </p:sp>
      <p:sp>
        <p:nvSpPr>
          <p:cNvPr id="13" name="object 4">
            <a:extLst>
              <a:ext uri="{FF2B5EF4-FFF2-40B4-BE49-F238E27FC236}">
                <a16:creationId xmlns:a16="http://schemas.microsoft.com/office/drawing/2014/main" id="{F7656CAB-147F-470F-8F20-807576A4C4C6}"/>
              </a:ext>
            </a:extLst>
          </p:cNvPr>
          <p:cNvSpPr/>
          <p:nvPr/>
        </p:nvSpPr>
        <p:spPr>
          <a:xfrm>
            <a:off x="329111" y="5314950"/>
            <a:ext cx="1177289" cy="1266825"/>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426527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1E492B-C0BB-46CA-AE43-3552D98A88F7}"/>
              </a:ext>
            </a:extLst>
          </p:cNvPr>
          <p:cNvSpPr>
            <a:spLocks noGrp="1"/>
          </p:cNvSpPr>
          <p:nvPr>
            <p:ph type="title"/>
          </p:nvPr>
        </p:nvSpPr>
        <p:spPr>
          <a:xfrm>
            <a:off x="6978316" y="1431042"/>
            <a:ext cx="4055899" cy="3995916"/>
          </a:xfrm>
        </p:spPr>
        <p:txBody>
          <a:bodyPr anchor="ctr">
            <a:normAutofit/>
          </a:bodyPr>
          <a:lstStyle/>
          <a:p>
            <a:r>
              <a:rPr lang="en-US">
                <a:solidFill>
                  <a:schemeClr val="tx1">
                    <a:lumMod val="95000"/>
                    <a:lumOff val="5000"/>
                  </a:schemeClr>
                </a:solidFill>
              </a:rPr>
              <a:t>Cultural Difference between The UK and China</a:t>
            </a:r>
            <a:endParaRPr lang="en-GB">
              <a:solidFill>
                <a:schemeClr val="tx1">
                  <a:lumMod val="95000"/>
                  <a:lumOff val="5000"/>
                </a:schemeClr>
              </a:solidFill>
            </a:endParaRPr>
          </a:p>
        </p:txBody>
      </p:sp>
      <p:sp>
        <p:nvSpPr>
          <p:cNvPr id="3" name="Content Placeholder 2">
            <a:extLst>
              <a:ext uri="{FF2B5EF4-FFF2-40B4-BE49-F238E27FC236}">
                <a16:creationId xmlns:a16="http://schemas.microsoft.com/office/drawing/2014/main" id="{02B8EC04-4865-4A9E-82F6-9A77CAE0971D}"/>
              </a:ext>
            </a:extLst>
          </p:cNvPr>
          <p:cNvSpPr>
            <a:spLocks noGrp="1"/>
          </p:cNvSpPr>
          <p:nvPr>
            <p:ph idx="1"/>
          </p:nvPr>
        </p:nvSpPr>
        <p:spPr>
          <a:xfrm>
            <a:off x="1463040" y="1431042"/>
            <a:ext cx="3927826" cy="3995916"/>
          </a:xfrm>
        </p:spPr>
        <p:txBody>
          <a:bodyPr anchor="ctr">
            <a:normAutofit/>
          </a:bodyPr>
          <a:lstStyle/>
          <a:p>
            <a:r>
              <a:rPr lang="en-GB" sz="900">
                <a:solidFill>
                  <a:schemeClr val="tx1">
                    <a:lumMod val="85000"/>
                    <a:lumOff val="15000"/>
                  </a:schemeClr>
                </a:solidFill>
                <a:latin typeface="Times New Roman" panose="02020603050405020304" pitchFamily="18" charset="0"/>
                <a:cs typeface="Times New Roman" panose="02020603050405020304" pitchFamily="18" charset="0"/>
              </a:rPr>
              <a:t>Different queuing habits</a:t>
            </a:r>
          </a:p>
          <a:p>
            <a:pPr marL="0" indent="0">
              <a:buNone/>
            </a:pPr>
            <a:r>
              <a:rPr lang="en-GB" sz="900" kern="12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900" kern="12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Both the United Kingdom and China have different habits, such as queuing is not a Chinese habit while the UK population is accustomed to queuing (Moss, 2016). Chinese people do not queue in a bus station, which can be seen as rudeness; however, it is their culture not to queue. </a:t>
            </a:r>
            <a:endParaRPr lang="en-US" sz="900">
              <a:solidFill>
                <a:schemeClr val="tx1">
                  <a:lumMod val="85000"/>
                  <a:lumOff val="15000"/>
                </a:schemeClr>
              </a:solidFill>
              <a:latin typeface="Times New Roman" panose="02020603050405020304" pitchFamily="18" charset="0"/>
              <a:ea typeface="Calibri" panose="020F0502020204030204" pitchFamily="34" charset="0"/>
              <a:cs typeface="Times New Roman" panose="02020603050405020304" pitchFamily="18" charset="0"/>
            </a:endParaRPr>
          </a:p>
          <a:p>
            <a:r>
              <a:rPr lang="en-US" sz="900">
                <a:solidFill>
                  <a:schemeClr val="tx1">
                    <a:lumMod val="85000"/>
                    <a:lumOff val="15000"/>
                  </a:schemeClr>
                </a:solidFill>
                <a:latin typeface="Times New Roman" panose="02020603050405020304" pitchFamily="18" charset="0"/>
                <a:cs typeface="Times New Roman" panose="02020603050405020304" pitchFamily="18" charset="0"/>
              </a:rPr>
              <a:t>Different understanding of bodily contact</a:t>
            </a:r>
            <a:endParaRPr lang="en-GB" sz="900">
              <a:solidFill>
                <a:schemeClr val="tx1">
                  <a:lumMod val="85000"/>
                  <a:lumOff val="15000"/>
                </a:schemeClr>
              </a:solidFill>
              <a:latin typeface="Times New Roman" panose="02020603050405020304" pitchFamily="18" charset="0"/>
              <a:cs typeface="Times New Roman" panose="02020603050405020304" pitchFamily="18" charset="0"/>
            </a:endParaRPr>
          </a:p>
          <a:p>
            <a:pPr marL="0" indent="0">
              <a:buNone/>
            </a:pPr>
            <a:r>
              <a:rPr lang="en-US" sz="90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While physical distance is appreciated in China as a way of being friendly, personal space is respected in the United Kingdom, and intruding can be equated to being rude (Moss, 2016). People in China understand that the more you are closer to a person, the more they feel good and appreciated, but that is the opposite of the UK population, who thinks it is awkward. Therefore, the definition of respect can be defined differently between the two countries, whereby the Chinese see it as disrespectful in bodily contact.</a:t>
            </a:r>
            <a:endParaRPr lang="en-GB" sz="90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900">
                <a:solidFill>
                  <a:schemeClr val="tx1">
                    <a:lumMod val="85000"/>
                    <a:lumOff val="15000"/>
                  </a:schemeClr>
                </a:solidFill>
                <a:latin typeface="Times New Roman" panose="02020603050405020304" pitchFamily="18" charset="0"/>
                <a:cs typeface="Times New Roman" panose="02020603050405020304" pitchFamily="18" charset="0"/>
              </a:rPr>
              <a:t>Business communications</a:t>
            </a:r>
          </a:p>
          <a:p>
            <a:pPr marL="0" indent="0">
              <a:buNone/>
            </a:pPr>
            <a:r>
              <a:rPr lang="en-US" sz="90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The UK strictly uses e-mail to send formal communication. However, in China, it is convenient to use texts or phone calls to send formal communication. In addition, China is a low indulgent society. They are more preservative of their culture . In as much as they try to integrate and adjust by the trends in the market,they prefer to keep certain things in accordance to their beliefs and culture. In the UK, the people re open to new ideas and trying out new things. They are less conservative as they always seek to do things that benefit them regardless of the consequences</a:t>
            </a:r>
            <a:endParaRPr lang="en-GB" sz="900">
              <a:solidFill>
                <a:schemeClr val="tx1">
                  <a:lumMod val="85000"/>
                  <a:lumOff val="15000"/>
                </a:schemeClr>
              </a:solidFill>
            </a:endParaRPr>
          </a:p>
          <a:p>
            <a:endParaRPr lang="en-US" sz="900" kern="12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71096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54A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16804"/>
            <a:ext cx="6594189" cy="1625210"/>
          </a:xfrm>
        </p:spPr>
        <p:txBody>
          <a:bodyPr>
            <a:normAutofit/>
          </a:bodyPr>
          <a:lstStyle/>
          <a:p>
            <a:r>
              <a:rPr lang="en-US" b="1">
                <a:solidFill>
                  <a:srgbClr val="FFFFFF"/>
                </a:solidFill>
              </a:rPr>
              <a:t>Success and failures associated to Joint Venture</a:t>
            </a:r>
            <a:endParaRPr lang="en-GB">
              <a:solidFill>
                <a:srgbClr val="FFFFFF"/>
              </a:solidFill>
            </a:endParaRPr>
          </a:p>
        </p:txBody>
      </p:sp>
      <p:sp>
        <p:nvSpPr>
          <p:cNvPr id="11" name="Rectangle 1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1072815" y="2660287"/>
            <a:ext cx="5567767" cy="3646887"/>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fontAlgn="base"/>
            <a:r>
              <a:rPr lang="en-US" sz="1700">
                <a:solidFill>
                  <a:srgbClr val="FFFFFF"/>
                </a:solidFill>
              </a:rPr>
              <a:t>Joint venture is a contractual arrangement between two different parties with a particular aspect of executing business undertaking properly. </a:t>
            </a:r>
          </a:p>
          <a:p>
            <a:pPr fontAlgn="base"/>
            <a:r>
              <a:rPr lang="en-US" sz="1700">
                <a:solidFill>
                  <a:srgbClr val="FFFFFF"/>
                </a:solidFill>
              </a:rPr>
              <a:t>It provides significant support regarding productivity development, technical development, target marketing approach  and also cultural formulation support (Eaves </a:t>
            </a:r>
            <a:r>
              <a:rPr lang="en-US" sz="1700" i="1">
                <a:solidFill>
                  <a:srgbClr val="FFFFFF"/>
                </a:solidFill>
              </a:rPr>
              <a:t>et al.,</a:t>
            </a:r>
            <a:r>
              <a:rPr lang="en-US" sz="1700">
                <a:solidFill>
                  <a:srgbClr val="FFFFFF"/>
                </a:solidFill>
              </a:rPr>
              <a:t> 2018). </a:t>
            </a:r>
          </a:p>
          <a:p>
            <a:pPr fontAlgn="base"/>
            <a:r>
              <a:rPr lang="en-US" sz="1700">
                <a:solidFill>
                  <a:srgbClr val="FFFFFF"/>
                </a:solidFill>
              </a:rPr>
              <a:t>It is time consuming and Complex business formation that can significantly impact some cultural issues due to lack of  cooperative approach. </a:t>
            </a:r>
          </a:p>
          <a:p>
            <a:endParaRPr lang="en-GB" sz="1700">
              <a:solidFill>
                <a:srgbClr val="FFFFFF"/>
              </a:solidFill>
            </a:endParaRPr>
          </a:p>
        </p:txBody>
      </p:sp>
    </p:spTree>
    <p:extLst>
      <p:ext uri="{BB962C8B-B14F-4D97-AF65-F5344CB8AC3E}">
        <p14:creationId xmlns:p14="http://schemas.microsoft.com/office/powerpoint/2010/main" val="1218047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D45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16804"/>
            <a:ext cx="6594189" cy="1625210"/>
          </a:xfrm>
        </p:spPr>
        <p:txBody>
          <a:bodyPr>
            <a:normAutofit/>
          </a:bodyPr>
          <a:lstStyle/>
          <a:p>
            <a:r>
              <a:rPr lang="en-US" b="1">
                <a:solidFill>
                  <a:srgbClr val="FFFFFF"/>
                </a:solidFill>
              </a:rPr>
              <a:t>Initiated Joint Venture by Tesco plc </a:t>
            </a:r>
            <a:endParaRPr lang="en-GB">
              <a:solidFill>
                <a:srgbClr val="FFFFFF"/>
              </a:solidFill>
            </a:endParaRPr>
          </a:p>
        </p:txBody>
      </p:sp>
      <p:sp>
        <p:nvSpPr>
          <p:cNvPr id="18" name="Rectangle 1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566744" y="2781179"/>
            <a:ext cx="6579910" cy="3405103"/>
          </a:xfrm>
          <a:prstGeom prst="rect">
            <a:avLst/>
          </a:prstGeom>
        </p:spPr>
      </p:pic>
      <p:sp>
        <p:nvSpPr>
          <p:cNvPr id="19"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fontAlgn="base"/>
            <a:r>
              <a:rPr lang="en-US" sz="1700">
                <a:solidFill>
                  <a:srgbClr val="FFFFFF"/>
                </a:solidFill>
              </a:rPr>
              <a:t>Management of Tesco plc has initiated a joint Venture engagement along with “China Resources Enterprise's (CRE) Vanguard business” with the presence of 2968 different stores. </a:t>
            </a:r>
          </a:p>
          <a:p>
            <a:pPr fontAlgn="base"/>
            <a:r>
              <a:rPr lang="en-US" sz="1700">
                <a:solidFill>
                  <a:srgbClr val="FFFFFF"/>
                </a:solidFill>
              </a:rPr>
              <a:t>Tesco is holding 20 % stake, while CRE holding 80% of maturity, indicating a global Business expansion approach by Tesco basically (Tesco venture, 2022).  </a:t>
            </a:r>
          </a:p>
          <a:p>
            <a:pPr fontAlgn="base"/>
            <a:r>
              <a:rPr lang="en-US" sz="1700">
                <a:solidFill>
                  <a:srgbClr val="FFFFFF"/>
                </a:solidFill>
              </a:rPr>
              <a:t>Application of this particular initiative  provides a significant volume of supplies and processing for both the organisations basically. </a:t>
            </a:r>
          </a:p>
          <a:p>
            <a:endParaRPr lang="en-GB" sz="1700">
              <a:solidFill>
                <a:srgbClr val="FFFFFF"/>
              </a:solidFill>
            </a:endParaRPr>
          </a:p>
        </p:txBody>
      </p:sp>
    </p:spTree>
    <p:extLst>
      <p:ext uri="{BB962C8B-B14F-4D97-AF65-F5344CB8AC3E}">
        <p14:creationId xmlns:p14="http://schemas.microsoft.com/office/powerpoint/2010/main" val="1023237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30155" y="730155"/>
            <a:ext cx="6090743" cy="1422871"/>
          </a:xfrm>
        </p:spPr>
        <p:txBody>
          <a:bodyPr>
            <a:normAutofit/>
          </a:bodyPr>
          <a:lstStyle/>
          <a:p>
            <a:r>
              <a:rPr lang="en-US" sz="3100" b="1">
                <a:solidFill>
                  <a:srgbClr val="FFFFFF"/>
                </a:solidFill>
              </a:rPr>
              <a:t>Significant cultural challenges regarding Tesco performances in China</a:t>
            </a:r>
            <a:endParaRPr lang="en-GB" sz="3100">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rgbClr val="4D7946"/>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FCA41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86384" y="2717021"/>
            <a:ext cx="6034514" cy="3410824"/>
          </a:xfrm>
        </p:spPr>
        <p:txBody>
          <a:bodyPr anchor="ctr">
            <a:normAutofit/>
          </a:bodyPr>
          <a:lstStyle/>
          <a:p>
            <a:pPr fontAlgn="base"/>
            <a:r>
              <a:rPr lang="en-US" sz="2000"/>
              <a:t>The performances of Tesco PLC not fruitfully initiated in China due to lack of understanding the purchasing behaviour of Chinese consumers. </a:t>
            </a:r>
          </a:p>
          <a:p>
            <a:pPr fontAlgn="base"/>
            <a:r>
              <a:rPr lang="en-US" sz="2000"/>
              <a:t>The late entry in the Chinese market and the competitive marketing structure is also considered as one of the significant reasons behind failure. </a:t>
            </a:r>
          </a:p>
          <a:p>
            <a:pPr fontAlgn="base"/>
            <a:r>
              <a:rPr lang="en-US" sz="2000"/>
              <a:t>The overall cultural negativity imposes significant disadvantages for this business in China (Foodnavigator-asia.com, 2022). </a:t>
            </a:r>
          </a:p>
        </p:txBody>
      </p:sp>
      <p:sp>
        <p:nvSpPr>
          <p:cNvPr id="17" name="Rectangle 16">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FCA417">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p:cNvPicPr>
          <p:nvPr/>
        </p:nvPicPr>
        <p:blipFill>
          <a:blip r:embed="rId3"/>
          <a:stretch>
            <a:fillRect/>
          </a:stretch>
        </p:blipFill>
        <p:spPr>
          <a:xfrm>
            <a:off x="7654897" y="2697448"/>
            <a:ext cx="3703235" cy="3493008"/>
          </a:xfrm>
          <a:prstGeom prst="rect">
            <a:avLst/>
          </a:prstGeom>
        </p:spPr>
      </p:pic>
    </p:spTree>
    <p:extLst>
      <p:ext uri="{BB962C8B-B14F-4D97-AF65-F5344CB8AC3E}">
        <p14:creationId xmlns:p14="http://schemas.microsoft.com/office/powerpoint/2010/main" val="315113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30155" y="730155"/>
            <a:ext cx="6090743" cy="1422871"/>
          </a:xfrm>
        </p:spPr>
        <p:txBody>
          <a:bodyPr>
            <a:normAutofit/>
          </a:bodyPr>
          <a:lstStyle/>
          <a:p>
            <a:r>
              <a:rPr lang="en-US" sz="3100" b="1">
                <a:solidFill>
                  <a:srgbClr val="FFFFFF"/>
                </a:solidFill>
              </a:rPr>
              <a:t>Applied theoretical engagement regarding communication processing </a:t>
            </a:r>
            <a:endParaRPr lang="en-GB" sz="3100">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07B6ED"/>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86384" y="2717021"/>
            <a:ext cx="6034514" cy="3410824"/>
          </a:xfrm>
        </p:spPr>
        <p:txBody>
          <a:bodyPr anchor="ctr">
            <a:normAutofit/>
          </a:bodyPr>
          <a:lstStyle/>
          <a:p>
            <a:pPr fontAlgn="base"/>
            <a:r>
              <a:rPr lang="en-US" sz="1700"/>
              <a:t>Application of </a:t>
            </a:r>
            <a:r>
              <a:rPr lang="en-US" sz="1700" b="1"/>
              <a:t>Hofstede's cultural dimensions theory </a:t>
            </a:r>
            <a:r>
              <a:rPr lang="en-US" sz="1700"/>
              <a:t>has been initiated for evaluating the cultural differentiation between the United Kingdom and China. </a:t>
            </a:r>
          </a:p>
          <a:p>
            <a:pPr fontAlgn="base"/>
            <a:r>
              <a:rPr lang="en-US" sz="1700"/>
              <a:t>From the prospect of power distance, long term orientation China is providing highest scoring support compared to the United Kingdom, indicating a non-supportive marketing approach for Tesco plc (Rojo </a:t>
            </a:r>
            <a:r>
              <a:rPr lang="en-US" sz="1700" i="1"/>
              <a:t>et al.,</a:t>
            </a:r>
            <a:r>
              <a:rPr lang="en-US" sz="1700"/>
              <a:t> 2020). </a:t>
            </a:r>
          </a:p>
          <a:p>
            <a:pPr fontAlgn="base"/>
            <a:r>
              <a:rPr lang="en-US" sz="1700"/>
              <a:t> Respecting individualism, uncertainty avoidance and indulgence the United Kingdom is providing a comparatively positive approach that indicates a significant volume of cultural issue as well as technical negative approach for the Tesco PLC basically. </a:t>
            </a:r>
          </a:p>
          <a:p>
            <a:endParaRPr lang="en-GB" sz="1700"/>
          </a:p>
        </p:txBody>
      </p:sp>
      <p:sp>
        <p:nvSpPr>
          <p:cNvPr id="17" name="Rectangle 16">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07B6ED">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p:cNvPicPr>
          <p:nvPr/>
        </p:nvPicPr>
        <p:blipFill>
          <a:blip r:embed="rId3"/>
          <a:stretch>
            <a:fillRect/>
          </a:stretch>
        </p:blipFill>
        <p:spPr>
          <a:xfrm>
            <a:off x="7517695" y="3723005"/>
            <a:ext cx="3977640" cy="1441894"/>
          </a:xfrm>
          <a:prstGeom prst="rect">
            <a:avLst/>
          </a:prstGeom>
        </p:spPr>
      </p:pic>
    </p:spTree>
    <p:extLst>
      <p:ext uri="{BB962C8B-B14F-4D97-AF65-F5344CB8AC3E}">
        <p14:creationId xmlns:p14="http://schemas.microsoft.com/office/powerpoint/2010/main" val="2889990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object 2"/>
          <p:cNvSpPr txBox="1">
            <a:spLocks noGrp="1"/>
          </p:cNvSpPr>
          <p:nvPr>
            <p:ph type="title"/>
          </p:nvPr>
        </p:nvSpPr>
        <p:spPr>
          <a:xfrm>
            <a:off x="6978316" y="1431042"/>
            <a:ext cx="4055899" cy="3995916"/>
          </a:xfrm>
          <a:prstGeom prst="rect">
            <a:avLst/>
          </a:prstGeom>
        </p:spPr>
        <p:txBody>
          <a:bodyPr vert="horz" lIns="91440" tIns="45720" rIns="91440" bIns="45720" rtlCol="0" anchor="ct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6933" defTabSz="914400"/>
            <a:r>
              <a:rPr lang="en-US" sz="4400" kern="1200" spc="-13">
                <a:solidFill>
                  <a:schemeClr val="tx1">
                    <a:lumMod val="95000"/>
                    <a:lumOff val="5000"/>
                  </a:schemeClr>
                </a:solidFill>
                <a:latin typeface="+mj-lt"/>
                <a:ea typeface="+mj-ea"/>
                <a:cs typeface="+mj-cs"/>
              </a:rPr>
              <a:t>Introduction</a:t>
            </a:r>
          </a:p>
        </p:txBody>
      </p:sp>
      <p:sp>
        <p:nvSpPr>
          <p:cNvPr id="3" name="object 3"/>
          <p:cNvSpPr txBox="1"/>
          <p:nvPr/>
        </p:nvSpPr>
        <p:spPr>
          <a:xfrm>
            <a:off x="1463040" y="1431042"/>
            <a:ext cx="3927826" cy="3995916"/>
          </a:xfrm>
          <a:prstGeom prst="rect">
            <a:avLst/>
          </a:prstGeom>
        </p:spPr>
        <p:txBody>
          <a:bodyPr vert="horz" lIns="91440" tIns="45720" rIns="91440" bIns="45720" rtlCol="0" anchor="ct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423323" indent="-228600" defTabSz="914400">
              <a:lnSpc>
                <a:spcPct val="90000"/>
              </a:lnSpc>
              <a:spcBef>
                <a:spcPts val="1020"/>
              </a:spcBef>
              <a:buFont typeface="Arial" panose="020B0604020202020204" pitchFamily="34" charset="0"/>
              <a:buChar char="•"/>
              <a:tabLst>
                <a:tab pos="423323" algn="l"/>
                <a:tab pos="424169" algn="l"/>
              </a:tabLst>
            </a:pPr>
            <a:r>
              <a:rPr lang="en-US" sz="1800" spc="-47">
                <a:solidFill>
                  <a:schemeClr val="tx1">
                    <a:lumMod val="85000"/>
                    <a:lumOff val="15000"/>
                  </a:schemeClr>
                </a:solidFill>
              </a:rPr>
              <a:t>Cultural </a:t>
            </a:r>
            <a:r>
              <a:rPr lang="en-US" sz="1800" spc="-53">
                <a:solidFill>
                  <a:schemeClr val="tx1">
                    <a:lumMod val="85000"/>
                    <a:lumOff val="15000"/>
                  </a:schemeClr>
                </a:solidFill>
              </a:rPr>
              <a:t>diversity plays </a:t>
            </a:r>
            <a:r>
              <a:rPr lang="en-US" sz="1800">
                <a:solidFill>
                  <a:schemeClr val="tx1">
                    <a:lumMod val="85000"/>
                    <a:lumOff val="15000"/>
                  </a:schemeClr>
                </a:solidFill>
              </a:rPr>
              <a:t>a </a:t>
            </a:r>
            <a:r>
              <a:rPr lang="en-US" sz="1800" spc="-40">
                <a:solidFill>
                  <a:schemeClr val="tx1">
                    <a:lumMod val="85000"/>
                    <a:lumOff val="15000"/>
                  </a:schemeClr>
                </a:solidFill>
              </a:rPr>
              <a:t>significant </a:t>
            </a:r>
            <a:r>
              <a:rPr lang="en-US" sz="1800" spc="-53">
                <a:solidFill>
                  <a:schemeClr val="tx1">
                    <a:lumMod val="85000"/>
                    <a:lumOff val="15000"/>
                  </a:schemeClr>
                </a:solidFill>
              </a:rPr>
              <a:t>role </a:t>
            </a:r>
            <a:r>
              <a:rPr lang="en-US" sz="1800" spc="-73">
                <a:solidFill>
                  <a:schemeClr val="tx1">
                    <a:lumMod val="85000"/>
                    <a:lumOff val="15000"/>
                  </a:schemeClr>
                </a:solidFill>
              </a:rPr>
              <a:t>in </a:t>
            </a:r>
            <a:r>
              <a:rPr lang="en-US" sz="1800" spc="-47">
                <a:solidFill>
                  <a:schemeClr val="tx1">
                    <a:lumMod val="85000"/>
                    <a:lumOff val="15000"/>
                  </a:schemeClr>
                </a:solidFill>
              </a:rPr>
              <a:t>frictionless </a:t>
            </a:r>
            <a:r>
              <a:rPr lang="en-US" sz="1800" spc="-33">
                <a:solidFill>
                  <a:schemeClr val="tx1">
                    <a:lumMod val="85000"/>
                    <a:lumOff val="15000"/>
                  </a:schemeClr>
                </a:solidFill>
              </a:rPr>
              <a:t>international </a:t>
            </a:r>
            <a:r>
              <a:rPr lang="en-US" sz="1800" spc="-20">
                <a:solidFill>
                  <a:schemeClr val="tx1">
                    <a:lumMod val="85000"/>
                    <a:lumOff val="15000"/>
                  </a:schemeClr>
                </a:solidFill>
              </a:rPr>
              <a:t>trade </a:t>
            </a:r>
            <a:r>
              <a:rPr lang="en-US" sz="1800" spc="-67">
                <a:solidFill>
                  <a:schemeClr val="tx1">
                    <a:lumMod val="85000"/>
                    <a:lumOff val="15000"/>
                  </a:schemeClr>
                </a:solidFill>
              </a:rPr>
              <a:t>(Liu </a:t>
            </a:r>
            <a:r>
              <a:rPr lang="en-US" sz="1800" i="1" spc="-7">
                <a:solidFill>
                  <a:schemeClr val="tx1">
                    <a:lumMod val="85000"/>
                    <a:lumOff val="15000"/>
                  </a:schemeClr>
                </a:solidFill>
              </a:rPr>
              <a:t>et </a:t>
            </a:r>
            <a:r>
              <a:rPr lang="en-US" sz="1800" i="1" spc="-13">
                <a:solidFill>
                  <a:schemeClr val="tx1">
                    <a:lumMod val="85000"/>
                    <a:lumOff val="15000"/>
                  </a:schemeClr>
                </a:solidFill>
              </a:rPr>
              <a:t>al.,</a:t>
            </a:r>
            <a:r>
              <a:rPr lang="en-US" sz="1800" i="1" spc="187">
                <a:solidFill>
                  <a:schemeClr val="tx1">
                    <a:lumMod val="85000"/>
                    <a:lumOff val="15000"/>
                  </a:schemeClr>
                </a:solidFill>
              </a:rPr>
              <a:t> </a:t>
            </a:r>
            <a:r>
              <a:rPr lang="en-US" sz="1800" spc="-7">
                <a:solidFill>
                  <a:schemeClr val="tx1">
                    <a:lumMod val="85000"/>
                    <a:lumOff val="15000"/>
                  </a:schemeClr>
                </a:solidFill>
              </a:rPr>
              <a:t>2020).</a:t>
            </a:r>
            <a:endParaRPr lang="en-US" sz="1800">
              <a:solidFill>
                <a:schemeClr val="tx1">
                  <a:lumMod val="85000"/>
                  <a:lumOff val="15000"/>
                </a:schemeClr>
              </a:solidFill>
            </a:endParaRPr>
          </a:p>
          <a:p>
            <a:pPr marL="423323" marR="6773" indent="-228600" defTabSz="914400">
              <a:lnSpc>
                <a:spcPct val="90000"/>
              </a:lnSpc>
              <a:spcBef>
                <a:spcPts val="160"/>
              </a:spcBef>
              <a:buFont typeface="Arial" panose="020B0604020202020204" pitchFamily="34" charset="0"/>
              <a:buChar char="•"/>
              <a:tabLst>
                <a:tab pos="423323" algn="l"/>
                <a:tab pos="424169" algn="l"/>
              </a:tabLst>
            </a:pPr>
            <a:r>
              <a:rPr lang="en-US" sz="1800">
                <a:solidFill>
                  <a:schemeClr val="tx1">
                    <a:lumMod val="85000"/>
                    <a:lumOff val="15000"/>
                  </a:schemeClr>
                </a:solidFill>
              </a:rPr>
              <a:t>A </a:t>
            </a:r>
            <a:r>
              <a:rPr lang="en-US" sz="1800" spc="-33">
                <a:solidFill>
                  <a:schemeClr val="tx1">
                    <a:lumMod val="85000"/>
                    <a:lumOff val="15000"/>
                  </a:schemeClr>
                </a:solidFill>
              </a:rPr>
              <a:t>UK </a:t>
            </a:r>
            <a:r>
              <a:rPr lang="en-US" sz="1800" spc="-13">
                <a:solidFill>
                  <a:schemeClr val="tx1">
                    <a:lumMod val="85000"/>
                    <a:lumOff val="15000"/>
                  </a:schemeClr>
                </a:solidFill>
              </a:rPr>
              <a:t>based </a:t>
            </a:r>
            <a:r>
              <a:rPr lang="en-US" sz="1800" spc="-53">
                <a:solidFill>
                  <a:schemeClr val="tx1">
                    <a:lumMod val="85000"/>
                    <a:lumOff val="15000"/>
                  </a:schemeClr>
                </a:solidFill>
              </a:rPr>
              <a:t>company, </a:t>
            </a:r>
            <a:r>
              <a:rPr lang="en-US" sz="1800" spc="-27">
                <a:solidFill>
                  <a:schemeClr val="tx1">
                    <a:lumMod val="85000"/>
                    <a:lumOff val="15000"/>
                  </a:schemeClr>
                </a:solidFill>
              </a:rPr>
              <a:t>TESCO </a:t>
            </a:r>
            <a:r>
              <a:rPr lang="en-US" sz="1800" spc="-73">
                <a:solidFill>
                  <a:schemeClr val="tx1">
                    <a:lumMod val="85000"/>
                    <a:lumOff val="15000"/>
                  </a:schemeClr>
                </a:solidFill>
              </a:rPr>
              <a:t>is </a:t>
            </a:r>
            <a:r>
              <a:rPr lang="en-US" sz="1800" spc="-60">
                <a:solidFill>
                  <a:schemeClr val="tx1">
                    <a:lumMod val="85000"/>
                    <a:lumOff val="15000"/>
                  </a:schemeClr>
                </a:solidFill>
              </a:rPr>
              <a:t>aiming </a:t>
            </a:r>
            <a:r>
              <a:rPr lang="en-US" sz="1800" spc="-27">
                <a:solidFill>
                  <a:schemeClr val="tx1">
                    <a:lumMod val="85000"/>
                    <a:lumOff val="15000"/>
                  </a:schemeClr>
                </a:solidFill>
              </a:rPr>
              <a:t>to </a:t>
            </a:r>
            <a:r>
              <a:rPr lang="en-US" sz="1800" spc="-40">
                <a:solidFill>
                  <a:schemeClr val="tx1">
                    <a:lumMod val="85000"/>
                    <a:lumOff val="15000"/>
                  </a:schemeClr>
                </a:solidFill>
              </a:rPr>
              <a:t>expand </a:t>
            </a:r>
            <a:r>
              <a:rPr lang="en-US" sz="1800" spc="-67">
                <a:solidFill>
                  <a:schemeClr val="tx1">
                    <a:lumMod val="85000"/>
                    <a:lumOff val="15000"/>
                  </a:schemeClr>
                </a:solidFill>
              </a:rPr>
              <a:t>its </a:t>
            </a:r>
            <a:r>
              <a:rPr lang="en-US" sz="1800" spc="-53">
                <a:solidFill>
                  <a:schemeClr val="tx1">
                    <a:lumMod val="85000"/>
                    <a:lumOff val="15000"/>
                  </a:schemeClr>
                </a:solidFill>
              </a:rPr>
              <a:t>business </a:t>
            </a:r>
            <a:r>
              <a:rPr lang="en-US" sz="1800" spc="-73">
                <a:solidFill>
                  <a:schemeClr val="tx1">
                    <a:lumMod val="85000"/>
                    <a:lumOff val="15000"/>
                  </a:schemeClr>
                </a:solidFill>
              </a:rPr>
              <a:t>in </a:t>
            </a:r>
            <a:r>
              <a:rPr lang="en-US" sz="1800" spc="-67">
                <a:solidFill>
                  <a:schemeClr val="tx1">
                    <a:lumMod val="85000"/>
                    <a:lumOff val="15000"/>
                  </a:schemeClr>
                </a:solidFill>
              </a:rPr>
              <a:t>China </a:t>
            </a:r>
            <a:r>
              <a:rPr lang="en-US" sz="1800" spc="-60">
                <a:solidFill>
                  <a:schemeClr val="tx1">
                    <a:lumMod val="85000"/>
                    <a:lumOff val="15000"/>
                  </a:schemeClr>
                </a:solidFill>
              </a:rPr>
              <a:t>through </a:t>
            </a:r>
            <a:r>
              <a:rPr lang="en-US" sz="1800">
                <a:solidFill>
                  <a:schemeClr val="tx1">
                    <a:lumMod val="85000"/>
                    <a:lumOff val="15000"/>
                  </a:schemeClr>
                </a:solidFill>
              </a:rPr>
              <a:t>a </a:t>
            </a:r>
            <a:r>
              <a:rPr lang="en-US" sz="1800" spc="-67">
                <a:solidFill>
                  <a:schemeClr val="tx1">
                    <a:lumMod val="85000"/>
                    <a:lumOff val="15000"/>
                  </a:schemeClr>
                </a:solidFill>
              </a:rPr>
              <a:t>joint </a:t>
            </a:r>
            <a:r>
              <a:rPr lang="en-US" sz="1800" spc="-60">
                <a:solidFill>
                  <a:schemeClr val="tx1">
                    <a:lumMod val="85000"/>
                    <a:lumOff val="15000"/>
                  </a:schemeClr>
                </a:solidFill>
              </a:rPr>
              <a:t>venture </a:t>
            </a:r>
            <a:r>
              <a:rPr lang="en-US" sz="1800" spc="-67">
                <a:solidFill>
                  <a:schemeClr val="tx1">
                    <a:lumMod val="85000"/>
                    <a:lumOff val="15000"/>
                  </a:schemeClr>
                </a:solidFill>
              </a:rPr>
              <a:t>with </a:t>
            </a:r>
            <a:r>
              <a:rPr lang="en-US" sz="1800">
                <a:solidFill>
                  <a:schemeClr val="tx1">
                    <a:lumMod val="85000"/>
                    <a:lumOff val="15000"/>
                  </a:schemeClr>
                </a:solidFill>
              </a:rPr>
              <a:t>a </a:t>
            </a:r>
            <a:r>
              <a:rPr lang="en-US" sz="1800" spc="-53">
                <a:solidFill>
                  <a:schemeClr val="tx1">
                    <a:lumMod val="85000"/>
                    <a:lumOff val="15000"/>
                  </a:schemeClr>
                </a:solidFill>
              </a:rPr>
              <a:t>Chinese </a:t>
            </a:r>
            <a:r>
              <a:rPr lang="en-US" sz="1800" spc="-13">
                <a:solidFill>
                  <a:schemeClr val="tx1">
                    <a:lumMod val="85000"/>
                    <a:lumOff val="15000"/>
                  </a:schemeClr>
                </a:solidFill>
              </a:rPr>
              <a:t>low-cost  </a:t>
            </a:r>
            <a:r>
              <a:rPr lang="en-US" sz="1800" spc="-53">
                <a:solidFill>
                  <a:schemeClr val="tx1">
                    <a:lumMod val="85000"/>
                    <a:lumOff val="15000"/>
                  </a:schemeClr>
                </a:solidFill>
              </a:rPr>
              <a:t>retailer</a:t>
            </a:r>
            <a:r>
              <a:rPr lang="en-US" sz="1800" spc="107">
                <a:solidFill>
                  <a:schemeClr val="tx1">
                    <a:lumMod val="85000"/>
                    <a:lumOff val="15000"/>
                  </a:schemeClr>
                </a:solidFill>
              </a:rPr>
              <a:t> </a:t>
            </a:r>
            <a:r>
              <a:rPr lang="en-US" sz="1800" spc="-7">
                <a:solidFill>
                  <a:schemeClr val="tx1">
                    <a:lumMod val="85000"/>
                    <a:lumOff val="15000"/>
                  </a:schemeClr>
                </a:solidFill>
              </a:rPr>
              <a:t>MINISO.</a:t>
            </a:r>
            <a:endParaRPr lang="en-US" sz="1800">
              <a:solidFill>
                <a:schemeClr val="tx1">
                  <a:lumMod val="85000"/>
                  <a:lumOff val="15000"/>
                </a:schemeClr>
              </a:solidFill>
            </a:endParaRPr>
          </a:p>
        </p:txBody>
      </p:sp>
      <p:sp>
        <p:nvSpPr>
          <p:cNvPr id="15" name="object 5">
            <a:extLst>
              <a:ext uri="{FF2B5EF4-FFF2-40B4-BE49-F238E27FC236}">
                <a16:creationId xmlns:a16="http://schemas.microsoft.com/office/drawing/2014/main" id="{F38DBC3A-E97E-4A41-8C47-B6158DD82CB2}"/>
              </a:ext>
            </a:extLst>
          </p:cNvPr>
          <p:cNvSpPr/>
          <p:nvPr/>
        </p:nvSpPr>
        <p:spPr>
          <a:xfrm>
            <a:off x="439588" y="4757594"/>
            <a:ext cx="1905000" cy="1905000"/>
          </a:xfrm>
          <a:prstGeom prst="rect">
            <a:avLst/>
          </a:prstGeom>
          <a:blipFill>
            <a:blip r:embed="rId2" cstate="print"/>
            <a:stretch>
              <a:fillRect/>
            </a:stretch>
          </a:blipFill>
        </p:spPr>
        <p:txBody>
          <a:bodyPr wrap="square" lIns="0" tIns="0" rIns="0" bIns="0" rtlCol="0"/>
          <a:lstStyle/>
          <a:p>
            <a:endParaRPr/>
          </a:p>
        </p:txBody>
      </p:sp>
      <p:sp>
        <p:nvSpPr>
          <p:cNvPr id="16" name="object 7">
            <a:extLst>
              <a:ext uri="{FF2B5EF4-FFF2-40B4-BE49-F238E27FC236}">
                <a16:creationId xmlns:a16="http://schemas.microsoft.com/office/drawing/2014/main" id="{B5A41B30-B06A-4399-8EE9-514BD79319E7}"/>
              </a:ext>
            </a:extLst>
          </p:cNvPr>
          <p:cNvSpPr/>
          <p:nvPr/>
        </p:nvSpPr>
        <p:spPr>
          <a:xfrm>
            <a:off x="2184996" y="5229762"/>
            <a:ext cx="2573208" cy="960664"/>
          </a:xfrm>
          <a:prstGeom prst="rect">
            <a:avLst/>
          </a:prstGeom>
          <a:blipFill>
            <a:blip r:embed="rId3" cstate="print"/>
            <a:stretch>
              <a:fillRect/>
            </a:stretch>
          </a:blipFill>
        </p:spPr>
        <p:txBody>
          <a:bodyPr wrap="square" lIns="0" tIns="0" rIns="0" bIns="0" rtlCol="0"/>
          <a:lstStyle/>
          <a:p>
            <a:endParaRPr dirty="0"/>
          </a:p>
        </p:txBody>
      </p:sp>
      <p:pic>
        <p:nvPicPr>
          <p:cNvPr id="9" name="Picture 8">
            <a:extLst>
              <a:ext uri="{FF2B5EF4-FFF2-40B4-BE49-F238E27FC236}">
                <a16:creationId xmlns:a16="http://schemas.microsoft.com/office/drawing/2014/main" id="{A6AF81C1-98D4-43BC-A503-7F136E2FF785}"/>
              </a:ext>
            </a:extLst>
          </p:cNvPr>
          <p:cNvPicPr>
            <a:picLocks noChangeAspect="1"/>
          </p:cNvPicPr>
          <p:nvPr/>
        </p:nvPicPr>
        <p:blipFill>
          <a:blip r:embed="rId4"/>
          <a:stretch>
            <a:fillRect/>
          </a:stretch>
        </p:blipFill>
        <p:spPr>
          <a:xfrm>
            <a:off x="4849374" y="5052374"/>
            <a:ext cx="1803855" cy="1202570"/>
          </a:xfrm>
          <a:prstGeom prst="rect">
            <a:avLst/>
          </a:prstGeom>
        </p:spPr>
      </p:pic>
    </p:spTree>
    <p:extLst>
      <p:ext uri="{BB962C8B-B14F-4D97-AF65-F5344CB8AC3E}">
        <p14:creationId xmlns:p14="http://schemas.microsoft.com/office/powerpoint/2010/main" val="142667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p:cNvSpPr txBox="1">
            <a:spLocks noGrp="1"/>
          </p:cNvSpPr>
          <p:nvPr>
            <p:ph type="title"/>
          </p:nvPr>
        </p:nvSpPr>
        <p:spPr>
          <a:xfrm>
            <a:off x="635000" y="640823"/>
            <a:ext cx="3418659" cy="5583148"/>
          </a:xfrm>
          <a:prstGeom prst="rect">
            <a:avLst/>
          </a:prstGeom>
        </p:spPr>
        <p:txBody>
          <a:bodyPr vert="horz" lIns="91440" tIns="45720" rIns="91440" bIns="45720" rtlCol="0" anchor="ct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54185" defTabSz="914400"/>
            <a:r>
              <a:rPr lang="en-US" sz="5400" kern="1200" spc="20">
                <a:solidFill>
                  <a:schemeClr val="tx1"/>
                </a:solidFill>
                <a:latin typeface="+mj-lt"/>
                <a:ea typeface="+mj-ea"/>
                <a:cs typeface="+mj-cs"/>
              </a:rPr>
              <a:t>Cultural </a:t>
            </a:r>
            <a:r>
              <a:rPr lang="en-US" sz="5400" kern="1200" spc="-7">
                <a:solidFill>
                  <a:schemeClr val="tx1"/>
                </a:solidFill>
                <a:latin typeface="+mj-lt"/>
                <a:ea typeface="+mj-ea"/>
                <a:cs typeface="+mj-cs"/>
              </a:rPr>
              <a:t>Sensitivity </a:t>
            </a:r>
            <a:r>
              <a:rPr lang="en-US" sz="5400" kern="1200">
                <a:solidFill>
                  <a:schemeClr val="tx1"/>
                </a:solidFill>
                <a:latin typeface="+mj-lt"/>
                <a:ea typeface="+mj-ea"/>
                <a:cs typeface="+mj-cs"/>
              </a:rPr>
              <a:t>in </a:t>
            </a:r>
            <a:r>
              <a:rPr lang="en-US" sz="5400" kern="1200" spc="-480">
                <a:solidFill>
                  <a:schemeClr val="tx1"/>
                </a:solidFill>
                <a:latin typeface="+mj-lt"/>
                <a:ea typeface="+mj-ea"/>
                <a:cs typeface="+mj-cs"/>
              </a:rPr>
              <a:t> </a:t>
            </a:r>
            <a:r>
              <a:rPr lang="en-US" sz="5400" kern="1200" spc="27">
                <a:solidFill>
                  <a:schemeClr val="tx1"/>
                </a:solidFill>
                <a:latin typeface="+mj-lt"/>
                <a:ea typeface="+mj-ea"/>
                <a:cs typeface="+mj-cs"/>
              </a:rPr>
              <a:t>China</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object 3">
            <a:extLst>
              <a:ext uri="{FF2B5EF4-FFF2-40B4-BE49-F238E27FC236}">
                <a16:creationId xmlns:a16="http://schemas.microsoft.com/office/drawing/2014/main" id="{5CEA4BFA-DCD9-BE43-EB36-6284F218749C}"/>
              </a:ext>
            </a:extLst>
          </p:cNvPr>
          <p:cNvGraphicFramePr/>
          <p:nvPr>
            <p:extLst>
              <p:ext uri="{D42A27DB-BD31-4B8C-83A1-F6EECF244321}">
                <p14:modId xmlns:p14="http://schemas.microsoft.com/office/powerpoint/2010/main" val="153921005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A8FA390A-38A3-40EF-A822-A25956FFABCE}"/>
              </a:ext>
            </a:extLst>
          </p:cNvPr>
          <p:cNvPicPr>
            <a:picLocks noChangeAspect="1"/>
          </p:cNvPicPr>
          <p:nvPr/>
        </p:nvPicPr>
        <p:blipFill>
          <a:blip r:embed="rId7"/>
          <a:stretch>
            <a:fillRect/>
          </a:stretch>
        </p:blipFill>
        <p:spPr>
          <a:xfrm>
            <a:off x="89355" y="4700688"/>
            <a:ext cx="4145639" cy="2066723"/>
          </a:xfrm>
          <a:prstGeom prst="rect">
            <a:avLst/>
          </a:prstGeom>
        </p:spPr>
      </p:pic>
    </p:spTree>
    <p:extLst>
      <p:ext uri="{BB962C8B-B14F-4D97-AF65-F5344CB8AC3E}">
        <p14:creationId xmlns:p14="http://schemas.microsoft.com/office/powerpoint/2010/main" val="134498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object 3"/>
          <p:cNvSpPr txBox="1">
            <a:spLocks noGrp="1"/>
          </p:cNvSpPr>
          <p:nvPr>
            <p:ph type="title"/>
          </p:nvPr>
        </p:nvSpPr>
        <p:spPr>
          <a:xfrm>
            <a:off x="731520" y="731520"/>
            <a:ext cx="6089904" cy="1426464"/>
          </a:xfrm>
          <a:prstGeom prst="rect">
            <a:avLst/>
          </a:prstGeom>
        </p:spPr>
        <p:txBody>
          <a:bodyPr vert="horz" lIns="91440" tIns="45720" rIns="91440" bIns="45720" rtlCol="0">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54185" defTabSz="914400"/>
            <a:r>
              <a:rPr lang="en-US" kern="1200" spc="20">
                <a:solidFill>
                  <a:srgbClr val="FFFFFF"/>
                </a:solidFill>
                <a:latin typeface="+mj-lt"/>
                <a:ea typeface="+mj-ea"/>
                <a:cs typeface="+mj-cs"/>
              </a:rPr>
              <a:t>Cultural </a:t>
            </a:r>
            <a:r>
              <a:rPr lang="en-US" kern="1200" spc="-7">
                <a:solidFill>
                  <a:srgbClr val="FFFFFF"/>
                </a:solidFill>
                <a:latin typeface="+mj-lt"/>
                <a:ea typeface="+mj-ea"/>
                <a:cs typeface="+mj-cs"/>
              </a:rPr>
              <a:t>Sensitivity </a:t>
            </a:r>
            <a:r>
              <a:rPr lang="en-US" kern="1200">
                <a:solidFill>
                  <a:srgbClr val="FFFFFF"/>
                </a:solidFill>
                <a:latin typeface="+mj-lt"/>
                <a:ea typeface="+mj-ea"/>
                <a:cs typeface="+mj-cs"/>
              </a:rPr>
              <a:t>in</a:t>
            </a:r>
            <a:r>
              <a:rPr lang="en-US" kern="1200" spc="-480">
                <a:solidFill>
                  <a:srgbClr val="FFFFFF"/>
                </a:solidFill>
                <a:latin typeface="+mj-lt"/>
                <a:ea typeface="+mj-ea"/>
                <a:cs typeface="+mj-cs"/>
              </a:rPr>
              <a:t> </a:t>
            </a:r>
            <a:r>
              <a:rPr lang="en-US" kern="1200" spc="27">
                <a:solidFill>
                  <a:srgbClr val="FFFFFF"/>
                </a:solidFill>
                <a:latin typeface="+mj-lt"/>
                <a:ea typeface="+mj-ea"/>
                <a:cs typeface="+mj-cs"/>
              </a:rPr>
              <a:t>China</a:t>
            </a:r>
          </a:p>
        </p:txBody>
      </p:sp>
      <p:sp>
        <p:nvSpPr>
          <p:cNvPr id="19" name="Rectangle 1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2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3" name="Rectangle 2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32E68E3-5CF8-4B13-949E-75A00B6F0BD5}"/>
              </a:ext>
            </a:extLst>
          </p:cNvPr>
          <p:cNvPicPr>
            <a:picLocks noChangeAspect="1"/>
          </p:cNvPicPr>
          <p:nvPr/>
        </p:nvPicPr>
        <p:blipFill rotWithShape="1">
          <a:blip r:embed="rId2"/>
          <a:srcRect l="5473" r="-1" b="-1"/>
          <a:stretch/>
        </p:blipFill>
        <p:spPr>
          <a:xfrm>
            <a:off x="7277100" y="2480954"/>
            <a:ext cx="4455979" cy="3918123"/>
          </a:xfrm>
          <a:prstGeom prst="rect">
            <a:avLst/>
          </a:prstGeom>
        </p:spPr>
      </p:pic>
      <p:graphicFrame>
        <p:nvGraphicFramePr>
          <p:cNvPr id="6" name="object 4">
            <a:extLst>
              <a:ext uri="{FF2B5EF4-FFF2-40B4-BE49-F238E27FC236}">
                <a16:creationId xmlns:a16="http://schemas.microsoft.com/office/drawing/2014/main" id="{5BFD43BA-EE2E-E86B-308F-59ABEFAB9E4D}"/>
              </a:ext>
            </a:extLst>
          </p:cNvPr>
          <p:cNvGraphicFramePr/>
          <p:nvPr>
            <p:extLst>
              <p:ext uri="{D42A27DB-BD31-4B8C-83A1-F6EECF244321}">
                <p14:modId xmlns:p14="http://schemas.microsoft.com/office/powerpoint/2010/main" val="3257481319"/>
              </p:ext>
            </p:extLst>
          </p:nvPr>
        </p:nvGraphicFramePr>
        <p:xfrm>
          <a:off x="789456" y="2798385"/>
          <a:ext cx="6031967" cy="3283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4111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object 3"/>
          <p:cNvSpPr txBox="1">
            <a:spLocks noGrp="1"/>
          </p:cNvSpPr>
          <p:nvPr>
            <p:ph type="title"/>
          </p:nvPr>
        </p:nvSpPr>
        <p:spPr>
          <a:xfrm>
            <a:off x="648929" y="629266"/>
            <a:ext cx="3667039" cy="5506358"/>
          </a:xfrm>
          <a:prstGeom prst="rect">
            <a:avLst/>
          </a:prstGeom>
        </p:spPr>
        <p:txBody>
          <a:bodyPr vert="horz" lIns="91440" tIns="45720" rIns="91440" bIns="45720" rtlCol="0" anchor="ct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6933" defTabSz="914400"/>
            <a:r>
              <a:rPr lang="en-US" sz="4000" kern="1200" spc="13">
                <a:solidFill>
                  <a:schemeClr val="tx1"/>
                </a:solidFill>
                <a:latin typeface="+mj-lt"/>
                <a:ea typeface="+mj-ea"/>
                <a:cs typeface="+mj-cs"/>
              </a:rPr>
              <a:t>Cultural </a:t>
            </a:r>
            <a:r>
              <a:rPr lang="en-US" sz="4000" kern="1200" spc="-20">
                <a:solidFill>
                  <a:schemeClr val="tx1"/>
                </a:solidFill>
                <a:latin typeface="+mj-lt"/>
                <a:ea typeface="+mj-ea"/>
                <a:cs typeface="+mj-cs"/>
              </a:rPr>
              <a:t>sensitivity </a:t>
            </a:r>
            <a:r>
              <a:rPr lang="en-US" sz="4000" kern="1200" spc="-7">
                <a:solidFill>
                  <a:schemeClr val="tx1"/>
                </a:solidFill>
                <a:latin typeface="+mj-lt"/>
                <a:ea typeface="+mj-ea"/>
                <a:cs typeface="+mj-cs"/>
              </a:rPr>
              <a:t>in</a:t>
            </a:r>
            <a:r>
              <a:rPr lang="en-US" sz="4000" kern="1200" spc="-305">
                <a:solidFill>
                  <a:schemeClr val="tx1"/>
                </a:solidFill>
                <a:latin typeface="+mj-lt"/>
                <a:ea typeface="+mj-ea"/>
                <a:cs typeface="+mj-cs"/>
              </a:rPr>
              <a:t> </a:t>
            </a:r>
            <a:r>
              <a:rPr lang="en-US" sz="4000" kern="1200" spc="27">
                <a:solidFill>
                  <a:schemeClr val="tx1"/>
                </a:solidFill>
                <a:latin typeface="+mj-lt"/>
                <a:ea typeface="+mj-ea"/>
                <a:cs typeface="+mj-cs"/>
              </a:rPr>
              <a:t>China</a:t>
            </a:r>
          </a:p>
        </p:txBody>
      </p:sp>
      <p:sp>
        <p:nvSpPr>
          <p:cNvPr id="10" name="Rectangle 9">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object 4">
            <a:extLst>
              <a:ext uri="{FF2B5EF4-FFF2-40B4-BE49-F238E27FC236}">
                <a16:creationId xmlns:a16="http://schemas.microsoft.com/office/drawing/2014/main" id="{6E7AB98F-1DC4-EB69-F557-44D7B03EDC90}"/>
              </a:ext>
            </a:extLst>
          </p:cNvPr>
          <p:cNvGraphicFramePr/>
          <p:nvPr>
            <p:extLst>
              <p:ext uri="{D42A27DB-BD31-4B8C-83A1-F6EECF244321}">
                <p14:modId xmlns:p14="http://schemas.microsoft.com/office/powerpoint/2010/main" val="965353673"/>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object 5">
            <a:extLst>
              <a:ext uri="{FF2B5EF4-FFF2-40B4-BE49-F238E27FC236}">
                <a16:creationId xmlns:a16="http://schemas.microsoft.com/office/drawing/2014/main" id="{860BE7A9-B4BD-42E4-810B-3D375BFD6FF0}"/>
              </a:ext>
            </a:extLst>
          </p:cNvPr>
          <p:cNvSpPr/>
          <p:nvPr/>
        </p:nvSpPr>
        <p:spPr>
          <a:xfrm>
            <a:off x="643128" y="4431982"/>
            <a:ext cx="3476625" cy="2286000"/>
          </a:xfrm>
          <a:prstGeom prst="rect">
            <a:avLst/>
          </a:prstGeom>
          <a:blipFill>
            <a:blip r:embed="rId7" cstate="print"/>
            <a:stretch>
              <a:fillRect/>
            </a:stretch>
          </a:blipFill>
        </p:spPr>
        <p:txBody>
          <a:bodyPr wrap="square" lIns="0" tIns="0" rIns="0" bIns="0" rtlCol="0"/>
          <a:lstStyle/>
          <a:p>
            <a:endParaRPr/>
          </a:p>
        </p:txBody>
      </p:sp>
      <p:sp>
        <p:nvSpPr>
          <p:cNvPr id="16" name="object 6">
            <a:extLst>
              <a:ext uri="{FF2B5EF4-FFF2-40B4-BE49-F238E27FC236}">
                <a16:creationId xmlns:a16="http://schemas.microsoft.com/office/drawing/2014/main" id="{D6D06DBC-4BEF-4AA4-AD1F-7A62387A28CD}"/>
              </a:ext>
            </a:extLst>
          </p:cNvPr>
          <p:cNvSpPr/>
          <p:nvPr/>
        </p:nvSpPr>
        <p:spPr>
          <a:xfrm>
            <a:off x="1676400" y="466725"/>
            <a:ext cx="2562225" cy="1781175"/>
          </a:xfrm>
          <a:prstGeom prst="rect">
            <a:avLst/>
          </a:prstGeom>
          <a:blipFill>
            <a:blip r:embed="rId8"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776749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p:cNvSpPr txBox="1">
            <a:spLocks noGrp="1"/>
          </p:cNvSpPr>
          <p:nvPr>
            <p:ph type="title"/>
          </p:nvPr>
        </p:nvSpPr>
        <p:spPr>
          <a:xfrm>
            <a:off x="635000" y="640823"/>
            <a:ext cx="3418659" cy="5583148"/>
          </a:xfrm>
          <a:prstGeom prst="rect">
            <a:avLst/>
          </a:prstGeom>
        </p:spPr>
        <p:txBody>
          <a:bodyPr vert="horz" lIns="91440" tIns="45720" rIns="91440" bIns="45720" rtlCol="0" anchor="ct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54185" defTabSz="914400"/>
            <a:r>
              <a:rPr lang="en-US" sz="5400" kern="1200" spc="20">
                <a:solidFill>
                  <a:schemeClr val="tx1"/>
                </a:solidFill>
                <a:latin typeface="+mj-lt"/>
                <a:ea typeface="+mj-ea"/>
                <a:cs typeface="+mj-cs"/>
              </a:rPr>
              <a:t>Cultural </a:t>
            </a:r>
            <a:r>
              <a:rPr lang="en-US" sz="5400" kern="1200" spc="-7">
                <a:solidFill>
                  <a:schemeClr val="tx1"/>
                </a:solidFill>
                <a:latin typeface="+mj-lt"/>
                <a:ea typeface="+mj-ea"/>
                <a:cs typeface="+mj-cs"/>
              </a:rPr>
              <a:t>Sensitivity </a:t>
            </a:r>
            <a:r>
              <a:rPr lang="en-US" sz="5400" kern="1200">
                <a:solidFill>
                  <a:schemeClr val="tx1"/>
                </a:solidFill>
                <a:latin typeface="+mj-lt"/>
                <a:ea typeface="+mj-ea"/>
                <a:cs typeface="+mj-cs"/>
              </a:rPr>
              <a:t>in</a:t>
            </a:r>
            <a:r>
              <a:rPr lang="en-US" sz="5400" kern="1200" spc="-480">
                <a:solidFill>
                  <a:schemeClr val="tx1"/>
                </a:solidFill>
                <a:latin typeface="+mj-lt"/>
                <a:ea typeface="+mj-ea"/>
                <a:cs typeface="+mj-cs"/>
              </a:rPr>
              <a:t> </a:t>
            </a:r>
            <a:r>
              <a:rPr lang="en-US" sz="5400" kern="1200" spc="27">
                <a:solidFill>
                  <a:schemeClr val="tx1"/>
                </a:solidFill>
                <a:latin typeface="+mj-lt"/>
                <a:ea typeface="+mj-ea"/>
                <a:cs typeface="+mj-cs"/>
              </a:rPr>
              <a:t>China</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object 3">
            <a:extLst>
              <a:ext uri="{FF2B5EF4-FFF2-40B4-BE49-F238E27FC236}">
                <a16:creationId xmlns:a16="http://schemas.microsoft.com/office/drawing/2014/main" id="{1F1F56F3-84E2-EDF3-7D34-1217B26C130B}"/>
              </a:ext>
            </a:extLst>
          </p:cNvPr>
          <p:cNvGraphicFramePr/>
          <p:nvPr>
            <p:extLst>
              <p:ext uri="{D42A27DB-BD31-4B8C-83A1-F6EECF244321}">
                <p14:modId xmlns:p14="http://schemas.microsoft.com/office/powerpoint/2010/main" val="88780140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object 7">
            <a:extLst>
              <a:ext uri="{FF2B5EF4-FFF2-40B4-BE49-F238E27FC236}">
                <a16:creationId xmlns:a16="http://schemas.microsoft.com/office/drawing/2014/main" id="{AF2906A7-6672-4ED0-82F4-98EB53516D26}"/>
              </a:ext>
            </a:extLst>
          </p:cNvPr>
          <p:cNvSpPr/>
          <p:nvPr/>
        </p:nvSpPr>
        <p:spPr>
          <a:xfrm>
            <a:off x="845257" y="4499946"/>
            <a:ext cx="2594031" cy="2041040"/>
          </a:xfrm>
          <a:prstGeom prst="rect">
            <a:avLst/>
          </a:prstGeom>
          <a:blipFill>
            <a:blip r:embed="rId7"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934910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bject 6"/>
          <p:cNvSpPr txBox="1">
            <a:spLocks noGrp="1"/>
          </p:cNvSpPr>
          <p:nvPr>
            <p:ph type="title"/>
          </p:nvPr>
        </p:nvSpPr>
        <p:spPr>
          <a:xfrm>
            <a:off x="645065" y="1463040"/>
            <a:ext cx="3796306" cy="2690949"/>
          </a:xfrm>
          <a:prstGeom prst="rect">
            <a:avLst/>
          </a:prstGeom>
        </p:spPr>
        <p:txBody>
          <a:bodyPr vert="horz" lIns="91440" tIns="45720" rIns="91440" bIns="45720" rtlCol="0" anchor="t">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54185" defTabSz="914400"/>
            <a:r>
              <a:rPr lang="en-US" sz="4800" kern="1200" spc="20">
                <a:solidFill>
                  <a:schemeClr val="tx1"/>
                </a:solidFill>
                <a:latin typeface="+mj-lt"/>
                <a:ea typeface="+mj-ea"/>
                <a:cs typeface="+mj-cs"/>
              </a:rPr>
              <a:t>Cultural </a:t>
            </a:r>
            <a:r>
              <a:rPr lang="en-US" sz="4800" kern="1200" spc="-7">
                <a:solidFill>
                  <a:schemeClr val="tx1"/>
                </a:solidFill>
                <a:latin typeface="+mj-lt"/>
                <a:ea typeface="+mj-ea"/>
                <a:cs typeface="+mj-cs"/>
              </a:rPr>
              <a:t>Sensitivity </a:t>
            </a:r>
            <a:r>
              <a:rPr lang="en-US" sz="4800" kern="1200">
                <a:solidFill>
                  <a:schemeClr val="tx1"/>
                </a:solidFill>
                <a:latin typeface="+mj-lt"/>
                <a:ea typeface="+mj-ea"/>
                <a:cs typeface="+mj-cs"/>
              </a:rPr>
              <a:t>in</a:t>
            </a:r>
            <a:r>
              <a:rPr lang="en-US" sz="4800" kern="1200" spc="-480">
                <a:solidFill>
                  <a:schemeClr val="tx1"/>
                </a:solidFill>
                <a:latin typeface="+mj-lt"/>
                <a:ea typeface="+mj-ea"/>
                <a:cs typeface="+mj-cs"/>
              </a:rPr>
              <a:t> </a:t>
            </a:r>
            <a:r>
              <a:rPr lang="en-US" sz="4800" kern="1200" spc="27">
                <a:solidFill>
                  <a:schemeClr val="tx1"/>
                </a:solidFill>
                <a:latin typeface="+mj-lt"/>
                <a:ea typeface="+mj-ea"/>
                <a:cs typeface="+mj-cs"/>
              </a:rPr>
              <a:t>China</a:t>
            </a:r>
          </a:p>
        </p:txBody>
      </p:sp>
      <p:grpSp>
        <p:nvGrpSpPr>
          <p:cNvPr id="14" name="Group 1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5" name="Rectangle 1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bject 7"/>
          <p:cNvSpPr txBox="1"/>
          <p:nvPr/>
        </p:nvSpPr>
        <p:spPr>
          <a:xfrm>
            <a:off x="5656218" y="1463039"/>
            <a:ext cx="5542387" cy="4300447"/>
          </a:xfrm>
          <a:prstGeom prst="rect">
            <a:avLst/>
          </a:prstGeom>
        </p:spPr>
        <p:txBody>
          <a:bodyPr vert="horz" lIns="91440" tIns="45720" rIns="91440" bIns="45720" rtlCol="0" anchor="t">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423323" marR="11006" indent="-228600" defTabSz="914400">
              <a:lnSpc>
                <a:spcPct val="90000"/>
              </a:lnSpc>
              <a:spcBef>
                <a:spcPts val="133"/>
              </a:spcBef>
              <a:buFont typeface="Arial" panose="020B0604020202020204" pitchFamily="34" charset="0"/>
              <a:buChar char="•"/>
              <a:tabLst>
                <a:tab pos="424169" algn="l"/>
              </a:tabLst>
            </a:pPr>
            <a:r>
              <a:rPr lang="en-US" sz="1900" b="1" spc="-20"/>
              <a:t>Type </a:t>
            </a:r>
            <a:r>
              <a:rPr lang="en-US" sz="1900" b="1"/>
              <a:t>of </a:t>
            </a:r>
            <a:r>
              <a:rPr lang="en-US" sz="1900" b="1" spc="-47"/>
              <a:t>the </a:t>
            </a:r>
            <a:r>
              <a:rPr lang="en-US" sz="1900" b="1" spc="7"/>
              <a:t>society: </a:t>
            </a:r>
            <a:r>
              <a:rPr lang="en-US" sz="1900" spc="-33"/>
              <a:t>As </a:t>
            </a:r>
            <a:r>
              <a:rPr lang="en-US" sz="1900" spc="-7"/>
              <a:t>China </a:t>
            </a:r>
            <a:r>
              <a:rPr lang="en-US" sz="1900" spc="-27"/>
              <a:t>is </a:t>
            </a:r>
            <a:r>
              <a:rPr lang="en-US" sz="1900" spc="-13"/>
              <a:t>mostly </a:t>
            </a:r>
            <a:r>
              <a:rPr lang="en-US" sz="1900"/>
              <a:t>a </a:t>
            </a:r>
            <a:r>
              <a:rPr lang="en-US" sz="1900" spc="-13"/>
              <a:t>homogenous society, </a:t>
            </a:r>
            <a:r>
              <a:rPr lang="en-US" sz="1900" spc="-20"/>
              <a:t>the </a:t>
            </a:r>
            <a:r>
              <a:rPr lang="en-US" sz="1900" spc="7"/>
              <a:t>acceptance </a:t>
            </a:r>
            <a:r>
              <a:rPr lang="en-US" sz="1900"/>
              <a:t>rate  </a:t>
            </a:r>
            <a:r>
              <a:rPr lang="en-US" sz="1900" spc="-7"/>
              <a:t>of </a:t>
            </a:r>
            <a:r>
              <a:rPr lang="en-US" sz="1900" spc="-53"/>
              <a:t>foreigners </a:t>
            </a:r>
            <a:r>
              <a:rPr lang="en-US" sz="1900" spc="-73"/>
              <a:t>in </a:t>
            </a:r>
            <a:r>
              <a:rPr lang="en-US" sz="1900" spc="-67"/>
              <a:t>China </a:t>
            </a:r>
            <a:r>
              <a:rPr lang="en-US" sz="1900" spc="-73"/>
              <a:t>is </a:t>
            </a:r>
            <a:r>
              <a:rPr lang="en-US" sz="1900" spc="-27"/>
              <a:t>significantly </a:t>
            </a:r>
            <a:r>
              <a:rPr lang="en-US" sz="1900" spc="-53"/>
              <a:t>low </a:t>
            </a:r>
            <a:r>
              <a:rPr lang="en-US" sz="1900" spc="-33"/>
              <a:t>(Han </a:t>
            </a:r>
            <a:r>
              <a:rPr lang="en-US" sz="1900" i="1" spc="-7"/>
              <a:t>et </a:t>
            </a:r>
            <a:r>
              <a:rPr lang="en-US" sz="1900" i="1" spc="-20"/>
              <a:t>al.</a:t>
            </a:r>
            <a:r>
              <a:rPr lang="en-US" sz="1900" spc="-20"/>
              <a:t>,</a:t>
            </a:r>
            <a:r>
              <a:rPr lang="en-US" sz="1900" spc="-207"/>
              <a:t> </a:t>
            </a:r>
            <a:r>
              <a:rPr lang="en-US" sz="1900" spc="-13"/>
              <a:t>2017).</a:t>
            </a:r>
            <a:endParaRPr lang="en-US" sz="1900"/>
          </a:p>
          <a:p>
            <a:pPr marL="423323" marR="11853" indent="-228600" defTabSz="914400">
              <a:lnSpc>
                <a:spcPct val="90000"/>
              </a:lnSpc>
              <a:buFont typeface="Arial" panose="020B0604020202020204" pitchFamily="34" charset="0"/>
              <a:buChar char="•"/>
              <a:tabLst>
                <a:tab pos="424169" algn="l"/>
              </a:tabLst>
            </a:pPr>
            <a:r>
              <a:rPr lang="en-US" sz="1900" b="1"/>
              <a:t>Religion: </a:t>
            </a:r>
            <a:r>
              <a:rPr lang="en-US" sz="1900" spc="-7"/>
              <a:t>Religion </a:t>
            </a:r>
            <a:r>
              <a:rPr lang="en-US" sz="1900" spc="-40"/>
              <a:t>has </a:t>
            </a:r>
            <a:r>
              <a:rPr lang="en-US" sz="1900" spc="-13"/>
              <a:t>remained </a:t>
            </a:r>
            <a:r>
              <a:rPr lang="en-US" sz="1900"/>
              <a:t>a </a:t>
            </a:r>
            <a:r>
              <a:rPr lang="en-US" sz="1900" spc="7"/>
              <a:t>dominant </a:t>
            </a:r>
            <a:r>
              <a:rPr lang="en-US" sz="1900" spc="-7"/>
              <a:t>factor </a:t>
            </a:r>
            <a:r>
              <a:rPr lang="en-US" sz="1900" spc="-27"/>
              <a:t>in </a:t>
            </a:r>
            <a:r>
              <a:rPr lang="en-US" sz="1900" spc="-7"/>
              <a:t>determining </a:t>
            </a:r>
            <a:r>
              <a:rPr lang="en-US" sz="1900"/>
              <a:t>customer choice  </a:t>
            </a:r>
            <a:r>
              <a:rPr lang="en-US" sz="1900" spc="-73"/>
              <a:t>in </a:t>
            </a:r>
            <a:r>
              <a:rPr lang="en-US" sz="1900" spc="-67"/>
              <a:t>China </a:t>
            </a:r>
            <a:r>
              <a:rPr lang="en-US" sz="1900" spc="-53"/>
              <a:t>(Huang </a:t>
            </a:r>
            <a:r>
              <a:rPr lang="en-US" sz="1900" i="1" spc="-7"/>
              <a:t>et </a:t>
            </a:r>
            <a:r>
              <a:rPr lang="en-US" sz="1900" i="1" spc="-13"/>
              <a:t>al.</a:t>
            </a:r>
            <a:r>
              <a:rPr lang="en-US" sz="1900" spc="-13"/>
              <a:t>,</a:t>
            </a:r>
            <a:r>
              <a:rPr lang="en-US" sz="1900" spc="20"/>
              <a:t> </a:t>
            </a:r>
            <a:r>
              <a:rPr lang="en-US" sz="1900" spc="-13"/>
              <a:t>2017).</a:t>
            </a:r>
            <a:endParaRPr lang="en-US" sz="1900"/>
          </a:p>
          <a:p>
            <a:pPr marL="423323" marR="6773" indent="-228600" defTabSz="914400">
              <a:lnSpc>
                <a:spcPct val="90000"/>
              </a:lnSpc>
              <a:buFont typeface="Arial" panose="020B0604020202020204" pitchFamily="34" charset="0"/>
              <a:buChar char="•"/>
              <a:tabLst>
                <a:tab pos="424169" algn="l"/>
              </a:tabLst>
            </a:pPr>
            <a:r>
              <a:rPr lang="en-US" sz="1900" b="1"/>
              <a:t>Subcultural </a:t>
            </a:r>
            <a:r>
              <a:rPr lang="en-US" sz="1900" b="1" spc="7"/>
              <a:t>Nature: </a:t>
            </a:r>
            <a:r>
              <a:rPr lang="en-US" sz="1900" spc="-7"/>
              <a:t>China </a:t>
            </a:r>
            <a:r>
              <a:rPr lang="en-US" sz="1900" spc="-40"/>
              <a:t>has </a:t>
            </a:r>
            <a:r>
              <a:rPr lang="en-US" sz="1900"/>
              <a:t>a </a:t>
            </a:r>
            <a:r>
              <a:rPr lang="en-US" sz="1900" spc="-13"/>
              <a:t>unique </a:t>
            </a:r>
            <a:r>
              <a:rPr lang="en-US" sz="1900" spc="7"/>
              <a:t>subcultural  </a:t>
            </a:r>
            <a:r>
              <a:rPr lang="en-US" sz="1900" spc="-20"/>
              <a:t>nature, </a:t>
            </a:r>
            <a:r>
              <a:rPr lang="en-US" sz="1900" spc="-13"/>
              <a:t>so </a:t>
            </a:r>
            <a:r>
              <a:rPr lang="en-US" sz="1900" spc="-27"/>
              <a:t>Tesco  </a:t>
            </a:r>
            <a:r>
              <a:rPr lang="en-US" sz="1900" spc="7"/>
              <a:t>must  </a:t>
            </a:r>
            <a:r>
              <a:rPr lang="en-US" sz="1900" spc="-20"/>
              <a:t>formulate </a:t>
            </a:r>
            <a:r>
              <a:rPr lang="en-US" sz="1900" spc="-7"/>
              <a:t>internal and </a:t>
            </a:r>
            <a:r>
              <a:rPr lang="en-US" sz="1900" spc="7"/>
              <a:t>external  </a:t>
            </a:r>
            <a:r>
              <a:rPr lang="en-US" sz="1900" spc="-7"/>
              <a:t>business </a:t>
            </a:r>
            <a:r>
              <a:rPr lang="en-US" sz="1900" spc="7"/>
              <a:t>strategies  </a:t>
            </a:r>
            <a:r>
              <a:rPr lang="en-US" sz="1900"/>
              <a:t>targeted </a:t>
            </a:r>
            <a:r>
              <a:rPr lang="en-US" sz="1900" spc="7"/>
              <a:t>toward  Chinese  </a:t>
            </a:r>
            <a:r>
              <a:rPr lang="en-US" sz="1900" spc="-47"/>
              <a:t>customers that </a:t>
            </a:r>
            <a:r>
              <a:rPr lang="en-US" sz="1900" spc="-13"/>
              <a:t>can </a:t>
            </a:r>
            <a:r>
              <a:rPr lang="en-US" sz="1900" spc="-53"/>
              <a:t>recognise Chinese </a:t>
            </a:r>
            <a:r>
              <a:rPr lang="en-US" sz="1900" spc="-27"/>
              <a:t>collectivism </a:t>
            </a:r>
            <a:r>
              <a:rPr lang="en-US" sz="1900" spc="-53"/>
              <a:t>(Huang </a:t>
            </a:r>
            <a:r>
              <a:rPr lang="en-US" sz="1900" i="1" spc="-7"/>
              <a:t>et </a:t>
            </a:r>
            <a:r>
              <a:rPr lang="en-US" sz="1900" i="1" spc="-13"/>
              <a:t>al.</a:t>
            </a:r>
            <a:r>
              <a:rPr lang="en-US" sz="1900" spc="-13"/>
              <a:t>,</a:t>
            </a:r>
            <a:r>
              <a:rPr lang="en-US" sz="1900" spc="20"/>
              <a:t> </a:t>
            </a:r>
            <a:r>
              <a:rPr lang="en-US" sz="1900" spc="-13"/>
              <a:t>2017).</a:t>
            </a:r>
            <a:endParaRPr lang="en-US" sz="1900"/>
          </a:p>
          <a:p>
            <a:pPr marL="423323" marR="17780" indent="-228600" defTabSz="914400">
              <a:lnSpc>
                <a:spcPct val="90000"/>
              </a:lnSpc>
              <a:buFont typeface="Arial" panose="020B0604020202020204" pitchFamily="34" charset="0"/>
              <a:buChar char="•"/>
              <a:tabLst>
                <a:tab pos="424169" algn="l"/>
              </a:tabLst>
            </a:pPr>
            <a:r>
              <a:rPr lang="en-US" sz="1900" b="1" spc="-7"/>
              <a:t>Materialistic </a:t>
            </a:r>
            <a:r>
              <a:rPr lang="en-US" sz="1900" b="1" spc="7"/>
              <a:t>Society: </a:t>
            </a:r>
            <a:r>
              <a:rPr lang="en-US" sz="1900" spc="-7"/>
              <a:t>China </a:t>
            </a:r>
            <a:r>
              <a:rPr lang="en-US" sz="1900" spc="-27"/>
              <a:t>is </a:t>
            </a:r>
            <a:r>
              <a:rPr lang="en-US" sz="1900"/>
              <a:t>a </a:t>
            </a:r>
            <a:r>
              <a:rPr lang="en-US" sz="1900" spc="-13"/>
              <a:t>materialistic society, </a:t>
            </a:r>
            <a:r>
              <a:rPr lang="en-US" sz="1900" spc="-27"/>
              <a:t>hence </a:t>
            </a:r>
            <a:r>
              <a:rPr lang="en-US" sz="1900" spc="7"/>
              <a:t>Chinese people </a:t>
            </a:r>
            <a:r>
              <a:rPr lang="en-US" sz="1900" spc="-20"/>
              <a:t>tend </a:t>
            </a:r>
            <a:r>
              <a:rPr lang="en-US" sz="1900" spc="-47"/>
              <a:t>to  </a:t>
            </a:r>
            <a:r>
              <a:rPr lang="en-US" sz="1900" spc="-40"/>
              <a:t>purchase </a:t>
            </a:r>
            <a:r>
              <a:rPr lang="en-US" sz="1900" spc="-67"/>
              <a:t>luxury </a:t>
            </a:r>
            <a:r>
              <a:rPr lang="en-US" sz="1900" spc="-20"/>
              <a:t>goods </a:t>
            </a:r>
            <a:r>
              <a:rPr lang="en-US" sz="1900" spc="-27"/>
              <a:t>to </a:t>
            </a:r>
            <a:r>
              <a:rPr lang="en-US" sz="1900" spc="-20"/>
              <a:t>portray </a:t>
            </a:r>
            <a:r>
              <a:rPr lang="en-US" sz="1900" spc="-67"/>
              <a:t>their </a:t>
            </a:r>
            <a:r>
              <a:rPr lang="en-US" sz="1900" spc="-40"/>
              <a:t>status </a:t>
            </a:r>
            <a:r>
              <a:rPr lang="en-US" sz="1900" spc="-73"/>
              <a:t>in</a:t>
            </a:r>
            <a:r>
              <a:rPr lang="en-US" sz="1900" spc="247"/>
              <a:t> </a:t>
            </a:r>
            <a:r>
              <a:rPr lang="en-US" sz="1900" spc="-47"/>
              <a:t>society.</a:t>
            </a:r>
            <a:endParaRPr lang="en-US" sz="1900"/>
          </a:p>
        </p:txBody>
      </p:sp>
    </p:spTree>
    <p:extLst>
      <p:ext uri="{BB962C8B-B14F-4D97-AF65-F5344CB8AC3E}">
        <p14:creationId xmlns:p14="http://schemas.microsoft.com/office/powerpoint/2010/main" val="3083957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object 2"/>
          <p:cNvSpPr txBox="1">
            <a:spLocks noGrp="1"/>
          </p:cNvSpPr>
          <p:nvPr>
            <p:ph type="title"/>
          </p:nvPr>
        </p:nvSpPr>
        <p:spPr>
          <a:xfrm>
            <a:off x="621792" y="1161288"/>
            <a:ext cx="3602736" cy="4526280"/>
          </a:xfrm>
          <a:prstGeom prst="rect">
            <a:avLst/>
          </a:prstGeom>
        </p:spPr>
        <p:txBody>
          <a:bodyPr vert="horz" lIns="91440" tIns="45720" rIns="91440" bIns="45720" rtlCol="0" anchor="ct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16933" defTabSz="914400"/>
            <a:r>
              <a:rPr lang="en-US" sz="4000" kern="1200" spc="-13">
                <a:solidFill>
                  <a:schemeClr val="tx1"/>
                </a:solidFill>
                <a:latin typeface="+mj-lt"/>
                <a:ea typeface="+mj-ea"/>
                <a:cs typeface="+mj-cs"/>
              </a:rPr>
              <a:t>Cultural </a:t>
            </a:r>
            <a:r>
              <a:rPr lang="en-US" sz="4000" kern="1200" spc="-7">
                <a:solidFill>
                  <a:schemeClr val="tx1"/>
                </a:solidFill>
                <a:latin typeface="+mj-lt"/>
                <a:ea typeface="+mj-ea"/>
                <a:cs typeface="+mj-cs"/>
              </a:rPr>
              <a:t>Differences </a:t>
            </a:r>
            <a:r>
              <a:rPr lang="en-US" sz="4000" kern="1200" spc="-13">
                <a:solidFill>
                  <a:schemeClr val="tx1"/>
                </a:solidFill>
                <a:latin typeface="+mj-lt"/>
                <a:ea typeface="+mj-ea"/>
                <a:cs typeface="+mj-cs"/>
              </a:rPr>
              <a:t>between </a:t>
            </a:r>
            <a:r>
              <a:rPr lang="en-US" sz="4000" kern="1200" spc="-7">
                <a:solidFill>
                  <a:schemeClr val="tx1"/>
                </a:solidFill>
                <a:latin typeface="+mj-lt"/>
                <a:ea typeface="+mj-ea"/>
                <a:cs typeface="+mj-cs"/>
              </a:rPr>
              <a:t>The </a:t>
            </a:r>
            <a:r>
              <a:rPr lang="en-US" sz="4000" kern="1200" spc="20">
                <a:solidFill>
                  <a:schemeClr val="tx1"/>
                </a:solidFill>
                <a:latin typeface="+mj-lt"/>
                <a:ea typeface="+mj-ea"/>
                <a:cs typeface="+mj-cs"/>
              </a:rPr>
              <a:t>UK </a:t>
            </a:r>
            <a:r>
              <a:rPr lang="en-US" sz="4000" kern="1200" spc="-20">
                <a:solidFill>
                  <a:schemeClr val="tx1"/>
                </a:solidFill>
                <a:latin typeface="+mj-lt"/>
                <a:ea typeface="+mj-ea"/>
                <a:cs typeface="+mj-cs"/>
              </a:rPr>
              <a:t>and</a:t>
            </a:r>
            <a:r>
              <a:rPr lang="en-US" sz="4000" kern="1200" spc="127">
                <a:solidFill>
                  <a:schemeClr val="tx1"/>
                </a:solidFill>
                <a:latin typeface="+mj-lt"/>
                <a:ea typeface="+mj-ea"/>
                <a:cs typeface="+mj-cs"/>
              </a:rPr>
              <a:t> </a:t>
            </a:r>
            <a:r>
              <a:rPr lang="en-US" sz="4000" kern="1200" spc="-13">
                <a:solidFill>
                  <a:schemeClr val="tx1"/>
                </a:solidFill>
                <a:latin typeface="+mj-lt"/>
                <a:ea typeface="+mj-ea"/>
                <a:cs typeface="+mj-cs"/>
              </a:rPr>
              <a:t>China</a:t>
            </a:r>
            <a:endParaRPr lang="en-US" sz="4000" kern="120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object 3">
            <a:extLst>
              <a:ext uri="{FF2B5EF4-FFF2-40B4-BE49-F238E27FC236}">
                <a16:creationId xmlns:a16="http://schemas.microsoft.com/office/drawing/2014/main" id="{293706A1-3EA1-A4AF-690F-79DAB7272F80}"/>
              </a:ext>
            </a:extLst>
          </p:cNvPr>
          <p:cNvGraphicFramePr/>
          <p:nvPr>
            <p:extLst>
              <p:ext uri="{D42A27DB-BD31-4B8C-83A1-F6EECF244321}">
                <p14:modId xmlns:p14="http://schemas.microsoft.com/office/powerpoint/2010/main" val="27980221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object 4">
            <a:extLst>
              <a:ext uri="{FF2B5EF4-FFF2-40B4-BE49-F238E27FC236}">
                <a16:creationId xmlns:a16="http://schemas.microsoft.com/office/drawing/2014/main" id="{974B8F15-FE84-4654-9D2F-378DB4B69D7D}"/>
              </a:ext>
            </a:extLst>
          </p:cNvPr>
          <p:cNvSpPr/>
          <p:nvPr/>
        </p:nvSpPr>
        <p:spPr>
          <a:xfrm>
            <a:off x="524256" y="4457701"/>
            <a:ext cx="2972180" cy="2247900"/>
          </a:xfrm>
          <a:prstGeom prst="rect">
            <a:avLst/>
          </a:prstGeom>
          <a:blipFill>
            <a:blip r:embed="rId7"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241643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1">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30155" y="730155"/>
            <a:ext cx="6090743" cy="1422871"/>
          </a:xfrm>
        </p:spPr>
        <p:txBody>
          <a:bodyPr>
            <a:normAutofit/>
          </a:bodyPr>
          <a:lstStyle/>
          <a:p>
            <a:pPr lvl="1" defTabSz="457200" rtl="0">
              <a:spcBef>
                <a:spcPct val="0"/>
              </a:spcBef>
            </a:pPr>
            <a:r>
              <a:rPr lang="en-GB" b="1" u="sng" kern="1200">
                <a:solidFill>
                  <a:srgbClr val="FFFFFF"/>
                </a:solidFill>
                <a:latin typeface="Times New Roman" panose="02020603050405020304" pitchFamily="18" charset="0"/>
                <a:ea typeface="+mj-ea"/>
                <a:cs typeface="Times New Roman" panose="02020603050405020304" pitchFamily="18" charset="0"/>
              </a:rPr>
              <a:t>CULTURAL</a:t>
            </a:r>
            <a:r>
              <a:rPr lang="en-GB" b="1" u="sng">
                <a:solidFill>
                  <a:srgbClr val="FFFFFF"/>
                </a:solidFill>
                <a:latin typeface="Times New Roman" panose="02020603050405020304" pitchFamily="18" charset="0"/>
                <a:cs typeface="Times New Roman" panose="02020603050405020304" pitchFamily="18" charset="0"/>
              </a:rPr>
              <a:t> CHALLENGES </a:t>
            </a:r>
            <a:r>
              <a:rPr lang="en-GB" b="1" u="sng" kern="1200">
                <a:solidFill>
                  <a:srgbClr val="FFFFFF"/>
                </a:solidFill>
                <a:latin typeface="Times New Roman" panose="02020603050405020304" pitchFamily="18" charset="0"/>
                <a:ea typeface="+mj-ea"/>
                <a:cs typeface="Times New Roman" panose="02020603050405020304" pitchFamily="18" charset="0"/>
              </a:rPr>
              <a:t>THAT</a:t>
            </a:r>
            <a:r>
              <a:rPr lang="en-GB" b="1" u="sng">
                <a:solidFill>
                  <a:srgbClr val="FFFFFF"/>
                </a:solidFill>
                <a:latin typeface="Times New Roman" panose="02020603050405020304" pitchFamily="18" charset="0"/>
                <a:cs typeface="Times New Roman" panose="02020603050405020304" pitchFamily="18" charset="0"/>
              </a:rPr>
              <a:t> ARE LIKELY TO BE FACED BY TESCO IN CHINA</a:t>
            </a:r>
            <a:endParaRPr lang="en-US">
              <a:solidFill>
                <a:srgbClr val="FFFFFF"/>
              </a:solidFill>
              <a:latin typeface="Times New Roman" panose="02020603050405020304" pitchFamily="18" charset="0"/>
              <a:cs typeface="Times New Roman" panose="02020603050405020304" pitchFamily="18" charset="0"/>
            </a:endParaRPr>
          </a:p>
        </p:txBody>
      </p:sp>
      <p:sp>
        <p:nvSpPr>
          <p:cNvPr id="25"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FF0808"/>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7"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86384" y="2717021"/>
            <a:ext cx="6034514" cy="3410824"/>
          </a:xfrm>
        </p:spPr>
        <p:txBody>
          <a:bodyPr anchor="ctr">
            <a:normAutofit/>
          </a:bodyPr>
          <a:lstStyle/>
          <a:p>
            <a:r>
              <a:rPr lang="en-GB" sz="1600">
                <a:latin typeface="Times New Roman" panose="02020603050405020304" pitchFamily="18" charset="0"/>
                <a:cs typeface="Times New Roman" panose="02020603050405020304" pitchFamily="18" charset="0"/>
              </a:rPr>
              <a:t>The cultural challenges faced by the Tesco can be described and better understood by Hofstede's Cultural Dimensions Theory. This theory enables the corporate to understand the dissimilarities existing between the cultures of two countries. The effects on the setting up of business by Tesco in China are as follows:</a:t>
            </a:r>
            <a:endParaRPr lang="en-US" sz="1600">
              <a:latin typeface="Times New Roman" panose="02020603050405020304" pitchFamily="18" charset="0"/>
              <a:cs typeface="Times New Roman" panose="02020603050405020304" pitchFamily="18" charset="0"/>
            </a:endParaRPr>
          </a:p>
          <a:p>
            <a:r>
              <a:rPr lang="en-GB" sz="1600" b="1" i="1">
                <a:latin typeface="Times New Roman" panose="02020603050405020304" pitchFamily="18" charset="0"/>
                <a:cs typeface="Times New Roman" panose="02020603050405020304" pitchFamily="18" charset="0"/>
              </a:rPr>
              <a:t>Power And Distance</a:t>
            </a:r>
          </a:p>
          <a:p>
            <a:r>
              <a:rPr lang="en-GB" sz="1600" b="1" i="1">
                <a:latin typeface="Times New Roman" panose="02020603050405020304" pitchFamily="18" charset="0"/>
                <a:cs typeface="Times New Roman" panose="02020603050405020304" pitchFamily="18" charset="0"/>
              </a:rPr>
              <a:t>Collectivism Vs. Individualism</a:t>
            </a:r>
          </a:p>
          <a:p>
            <a:r>
              <a:rPr lang="en-GB" sz="1600" b="1" i="1">
                <a:latin typeface="Times New Roman" panose="02020603050405020304" pitchFamily="18" charset="0"/>
                <a:cs typeface="Times New Roman" panose="02020603050405020304" pitchFamily="18" charset="0"/>
              </a:rPr>
              <a:t>Uncertainty Avoidance Index</a:t>
            </a:r>
          </a:p>
          <a:p>
            <a:r>
              <a:rPr lang="en-GB" sz="1600" b="1" i="1">
                <a:latin typeface="Times New Roman" panose="02020603050405020304" pitchFamily="18" charset="0"/>
                <a:cs typeface="Times New Roman" panose="02020603050405020304" pitchFamily="18" charset="0"/>
              </a:rPr>
              <a:t>Femininity Vs. Masculinity</a:t>
            </a:r>
          </a:p>
          <a:p>
            <a:r>
              <a:rPr lang="en-GB" sz="1600" b="1" i="1">
                <a:latin typeface="Times New Roman" panose="02020603050405020304" pitchFamily="18" charset="0"/>
                <a:cs typeface="Times New Roman" panose="02020603050405020304" pitchFamily="18" charset="0"/>
              </a:rPr>
              <a:t>Short-term Vs. Long-Term Orientation</a:t>
            </a:r>
          </a:p>
          <a:p>
            <a:r>
              <a:rPr lang="en-GB" sz="1600" b="1" i="1">
                <a:latin typeface="Times New Roman" panose="02020603050405020304" pitchFamily="18" charset="0"/>
                <a:cs typeface="Times New Roman" panose="02020603050405020304" pitchFamily="18" charset="0"/>
              </a:rPr>
              <a:t>Restraint Vs. Indulgence</a:t>
            </a:r>
            <a:endParaRPr lang="en-US" sz="1600">
              <a:latin typeface="Times New Roman" panose="02020603050405020304" pitchFamily="18" charset="0"/>
              <a:cs typeface="Times New Roman" panose="02020603050405020304" pitchFamily="18" charset="0"/>
            </a:endParaRPr>
          </a:p>
        </p:txBody>
      </p:sp>
      <p:sp>
        <p:nvSpPr>
          <p:cNvPr id="28" name="Rectangle 19">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FF0808">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7695" y="2771720"/>
            <a:ext cx="3977640" cy="3344464"/>
          </a:xfrm>
          <a:prstGeom prst="rect">
            <a:avLst/>
          </a:prstGeom>
        </p:spPr>
      </p:pic>
    </p:spTree>
    <p:extLst>
      <p:ext uri="{BB962C8B-B14F-4D97-AF65-F5344CB8AC3E}">
        <p14:creationId xmlns:p14="http://schemas.microsoft.com/office/powerpoint/2010/main" val="20980923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pPr lvl="1" defTabSz="457200" rtl="0">
              <a:spcBef>
                <a:spcPct val="0"/>
              </a:spcBef>
            </a:pPr>
            <a:r>
              <a:rPr lang="en-GB" sz="4800" b="1" kern="1200">
                <a:latin typeface="Times New Roman" panose="02020603050405020304" pitchFamily="18" charset="0"/>
                <a:ea typeface="+mj-ea"/>
                <a:cs typeface="Times New Roman" panose="02020603050405020304" pitchFamily="18" charset="0"/>
              </a:rPr>
              <a:t>Recommendations</a:t>
            </a:r>
            <a:br>
              <a:rPr lang="en-US" sz="4800" b="1" u="sng"/>
            </a:br>
            <a:endParaRPr lang="en-US" sz="4800"/>
          </a:p>
        </p:txBody>
      </p:sp>
      <p:sp>
        <p:nvSpPr>
          <p:cNvPr id="3" name="Content Placeholder 2"/>
          <p:cNvSpPr>
            <a:spLocks noGrp="1"/>
          </p:cNvSpPr>
          <p:nvPr>
            <p:ph idx="1"/>
          </p:nvPr>
        </p:nvSpPr>
        <p:spPr>
          <a:xfrm>
            <a:off x="1045028" y="3017522"/>
            <a:ext cx="9941319" cy="3124658"/>
          </a:xfrm>
        </p:spPr>
        <p:txBody>
          <a:bodyPr anchor="ctr">
            <a:normAutofit/>
          </a:bodyPr>
          <a:lstStyle/>
          <a:p>
            <a:pPr lvl="0"/>
            <a:r>
              <a:rPr lang="en-GB" sz="2400">
                <a:latin typeface="Times New Roman" panose="02020603050405020304" pitchFamily="18" charset="0"/>
                <a:cs typeface="Times New Roman" panose="02020603050405020304" pitchFamily="18" charset="0"/>
              </a:rPr>
              <a:t>The company should try to reduce the power distance in China. This can be done by following an organizational cultural that has decentralized decision-making responsibilities and encourages the participation of employees through participative style of management.</a:t>
            </a:r>
            <a:endParaRPr lang="en-US" sz="2400">
              <a:latin typeface="Times New Roman" panose="02020603050405020304" pitchFamily="18" charset="0"/>
              <a:cs typeface="Times New Roman" panose="02020603050405020304" pitchFamily="18" charset="0"/>
            </a:endParaRPr>
          </a:p>
          <a:p>
            <a:pPr lvl="0"/>
            <a:r>
              <a:rPr lang="en-GB" sz="2400">
                <a:latin typeface="Times New Roman" panose="02020603050405020304" pitchFamily="18" charset="0"/>
                <a:cs typeface="Times New Roman" panose="02020603050405020304" pitchFamily="18" charset="0"/>
              </a:rPr>
              <a:t>The company is recommended to follow an approach that aligns the individual goals of the employees with the overall organizational goal.</a:t>
            </a:r>
            <a:endParaRPr lang="en-US" sz="2400">
              <a:latin typeface="Times New Roman" panose="02020603050405020304" pitchFamily="18" charset="0"/>
              <a:cs typeface="Times New Roman" panose="02020603050405020304" pitchFamily="18" charset="0"/>
            </a:endParaRPr>
          </a:p>
          <a:p>
            <a:pPr marL="0" indent="0">
              <a:buNone/>
            </a:pPr>
            <a:endParaRPr lang="en-US" sz="2400">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1944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0" name="Rectangle 19">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CA217E-4071-44A0-869C-9EDA0272D6A9}"/>
              </a:ext>
            </a:extLst>
          </p:cNvPr>
          <p:cNvSpPr>
            <a:spLocks noGrp="1"/>
          </p:cNvSpPr>
          <p:nvPr>
            <p:ph type="title"/>
          </p:nvPr>
        </p:nvSpPr>
        <p:spPr>
          <a:xfrm>
            <a:off x="1289303" y="449725"/>
            <a:ext cx="9849751" cy="1349671"/>
          </a:xfrm>
        </p:spPr>
        <p:txBody>
          <a:bodyPr anchor="b">
            <a:normAutofit/>
          </a:bodyPr>
          <a:lstStyle/>
          <a:p>
            <a:r>
              <a:rPr lang="en-US" sz="5400"/>
              <a:t>Conclusion</a:t>
            </a:r>
            <a:endParaRPr lang="en-GB" sz="5400"/>
          </a:p>
        </p:txBody>
      </p:sp>
      <p:sp>
        <p:nvSpPr>
          <p:cNvPr id="3" name="Content Placeholder 2">
            <a:extLst>
              <a:ext uri="{FF2B5EF4-FFF2-40B4-BE49-F238E27FC236}">
                <a16:creationId xmlns:a16="http://schemas.microsoft.com/office/drawing/2014/main" id="{4F25E79E-AB13-492B-B2C7-39C15CA8948A}"/>
              </a:ext>
            </a:extLst>
          </p:cNvPr>
          <p:cNvSpPr>
            <a:spLocks noGrp="1"/>
          </p:cNvSpPr>
          <p:nvPr>
            <p:ph idx="1"/>
          </p:nvPr>
        </p:nvSpPr>
        <p:spPr>
          <a:xfrm>
            <a:off x="1289304" y="1799396"/>
            <a:ext cx="9849751" cy="4135685"/>
          </a:xfrm>
        </p:spPr>
        <p:txBody>
          <a:bodyPr anchor="ctr">
            <a:normAutofit fontScale="92500" lnSpcReduction="10000"/>
          </a:bodyPr>
          <a:lstStyle/>
          <a:p>
            <a:endParaRPr lang="en-US" sz="1400" b="0" i="0" dirty="0">
              <a:effectLst/>
              <a:latin typeface="Times New Roman" panose="02020603050405020304" pitchFamily="18" charset="0"/>
            </a:endParaRPr>
          </a:p>
          <a:p>
            <a:r>
              <a:rPr lang="en-US" sz="1400" b="0" i="0" dirty="0">
                <a:effectLst/>
                <a:latin typeface="Times New Roman" panose="02020603050405020304" pitchFamily="18" charset="0"/>
              </a:rPr>
              <a:t>The report has identified the various cultural challenges that will be faced by Tesco in business setting in China. The report has discussed the recommendations that can help the company.</a:t>
            </a:r>
          </a:p>
          <a:p>
            <a:r>
              <a:rPr lang="en-US" sz="1400" b="0" i="0" dirty="0">
                <a:effectLst/>
                <a:latin typeface="Times New Roman" panose="02020603050405020304" pitchFamily="18" charset="0"/>
              </a:rPr>
              <a:t>Tesco, the largest retail company in the United Kingdom, today employs 350,000 people across 12 nations and regions. This presentation discusses Tesco's entry into the Chinese market, primarily through the operation of hypermarkets and shopping complexes including Tesco outlets.</a:t>
            </a:r>
          </a:p>
          <a:p>
            <a:r>
              <a:rPr lang="en-US" sz="1400" b="0" i="0" dirty="0">
                <a:effectLst/>
                <a:latin typeface="Times New Roman" panose="02020603050405020304" pitchFamily="18" charset="0"/>
              </a:rPr>
              <a:t>Tesco UK's China joint venture would combine China Resource </a:t>
            </a:r>
            <a:r>
              <a:rPr lang="en-US" sz="1400" b="0" i="0" dirty="0" err="1">
                <a:effectLst/>
                <a:latin typeface="Times New Roman" panose="02020603050405020304" pitchFamily="18" charset="0"/>
              </a:rPr>
              <a:t>Entreprise's</a:t>
            </a:r>
            <a:r>
              <a:rPr lang="en-US" sz="1400" b="0" i="0" dirty="0">
                <a:effectLst/>
                <a:latin typeface="Times New Roman" panose="02020603050405020304" pitchFamily="18" charset="0"/>
              </a:rPr>
              <a:t> (CRE) extensive accepting of local customers, established statewide structure, and proven record as a partnership with Tesco's worldwide retail competence.</a:t>
            </a:r>
          </a:p>
          <a:p>
            <a:r>
              <a:rPr lang="en-US" sz="1400" b="0" i="0" dirty="0">
                <a:effectLst/>
                <a:latin typeface="Times New Roman" panose="02020603050405020304" pitchFamily="18" charset="0"/>
              </a:rPr>
              <a:t>Tesco's approach of entering overseas markets through joint ventures has been extremely effective. The firm may provide its retail experience as well as its financial power to the endeavor, which is complemented by the partner's understanding of the local business.</a:t>
            </a:r>
          </a:p>
          <a:p>
            <a:r>
              <a:rPr lang="en-US" sz="1400" dirty="0"/>
              <a:t>Initiation of proper joint ventures can be initiated to maintain business growth and development. </a:t>
            </a:r>
          </a:p>
          <a:p>
            <a:r>
              <a:rPr lang="en-US" sz="1400" dirty="0"/>
              <a:t>It allowed us to maintain a positive cultural process, including a cross-cultural development approach. </a:t>
            </a:r>
          </a:p>
          <a:p>
            <a:r>
              <a:rPr lang="en-US" sz="1400" dirty="0"/>
              <a:t> In the case of Tesco PLC due to a non supportive cultural approach the joint venture was not fruitfully initiated. </a:t>
            </a:r>
          </a:p>
          <a:p>
            <a:r>
              <a:rPr lang="en-US" sz="1400" dirty="0"/>
              <a:t>The cultural differences and the sensitivity regarding those differences should be addressed and </a:t>
            </a:r>
            <a:r>
              <a:rPr lang="en-US" sz="1400" dirty="0" err="1"/>
              <a:t>analysed</a:t>
            </a:r>
            <a:r>
              <a:rPr lang="en-US" sz="1400" dirty="0"/>
              <a:t> vividly by the  joint venture so that it will be successful in China.</a:t>
            </a:r>
          </a:p>
          <a:p>
            <a:r>
              <a:rPr lang="en-US" sz="1400" dirty="0"/>
              <a:t>The joint venture can </a:t>
            </a:r>
            <a:r>
              <a:rPr lang="en-US" sz="1400" dirty="0" err="1"/>
              <a:t>customise</a:t>
            </a:r>
            <a:r>
              <a:rPr lang="en-US" sz="1400" dirty="0"/>
              <a:t> the marketing strategy which is </a:t>
            </a:r>
            <a:r>
              <a:rPr lang="en-US" sz="1400" dirty="0" err="1"/>
              <a:t>favourable</a:t>
            </a:r>
            <a:r>
              <a:rPr lang="en-US" sz="1400" dirty="0"/>
              <a:t> for the Chinese customers. This will in turn  strengthen the relationship between the two countries.</a:t>
            </a:r>
          </a:p>
          <a:p>
            <a:endParaRPr lang="en-GB" sz="1400" dirty="0"/>
          </a:p>
        </p:txBody>
      </p:sp>
    </p:spTree>
    <p:extLst>
      <p:ext uri="{BB962C8B-B14F-4D97-AF65-F5344CB8AC3E}">
        <p14:creationId xmlns:p14="http://schemas.microsoft.com/office/powerpoint/2010/main" val="1225979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ight Triangle 3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63C64-6DE3-4AC9-82F0-868545547594}"/>
              </a:ext>
            </a:extLst>
          </p:cNvPr>
          <p:cNvSpPr>
            <a:spLocks noGrp="1"/>
          </p:cNvSpPr>
          <p:nvPr>
            <p:ph type="title"/>
          </p:nvPr>
        </p:nvSpPr>
        <p:spPr>
          <a:xfrm>
            <a:off x="1285240" y="1050595"/>
            <a:ext cx="8074815" cy="1618489"/>
          </a:xfrm>
        </p:spPr>
        <p:txBody>
          <a:bodyPr anchor="ctr">
            <a:normAutofit/>
          </a:bodyPr>
          <a:lstStyle/>
          <a:p>
            <a:r>
              <a:rPr lang="en-US" sz="7200"/>
              <a:t>References</a:t>
            </a:r>
            <a:endParaRPr lang="en-GB" sz="7200"/>
          </a:p>
        </p:txBody>
      </p:sp>
      <p:sp>
        <p:nvSpPr>
          <p:cNvPr id="3" name="Content Placeholder 2">
            <a:extLst>
              <a:ext uri="{FF2B5EF4-FFF2-40B4-BE49-F238E27FC236}">
                <a16:creationId xmlns:a16="http://schemas.microsoft.com/office/drawing/2014/main" id="{1DB73C15-008F-4D2C-B644-8165581FF4FD}"/>
              </a:ext>
            </a:extLst>
          </p:cNvPr>
          <p:cNvSpPr>
            <a:spLocks noGrp="1"/>
          </p:cNvSpPr>
          <p:nvPr>
            <p:ph idx="1"/>
          </p:nvPr>
        </p:nvSpPr>
        <p:spPr>
          <a:xfrm>
            <a:off x="1285240" y="2969469"/>
            <a:ext cx="8074815" cy="2800395"/>
          </a:xfrm>
        </p:spPr>
        <p:txBody>
          <a:bodyPr anchor="t">
            <a:normAutofit/>
          </a:bodyPr>
          <a:lstStyle/>
          <a:p>
            <a:r>
              <a:rPr lang="en-US" sz="600" b="0" i="0" dirty="0">
                <a:effectLst/>
                <a:latin typeface="Open Sans" panose="020B0606030504020204" pitchFamily="34" charset="0"/>
              </a:rPr>
              <a:t>Lawson, A., 2014. </a:t>
            </a:r>
            <a:r>
              <a:rPr lang="en-US" sz="600" b="0" i="1" dirty="0">
                <a:effectLst/>
                <a:latin typeface="Open Sans" panose="020B0606030504020204" pitchFamily="34" charset="0"/>
              </a:rPr>
              <a:t>Tesco signs supermarket joint venture in China</a:t>
            </a:r>
            <a:r>
              <a:rPr lang="en-US" sz="600" b="0" i="0" dirty="0">
                <a:effectLst/>
                <a:latin typeface="Open Sans" panose="020B0606030504020204" pitchFamily="34" charset="0"/>
              </a:rPr>
              <a:t>. [online] Independent. Available at: &lt;https://www.independent.co.uk/news/business/news/tesco-signs-supermarket-joint-venture-in-china-9453455.html&gt; [Accessed 26 April 2022].</a:t>
            </a:r>
          </a:p>
          <a:p>
            <a:r>
              <a:rPr lang="en-US" sz="600" b="0" i="0" dirty="0">
                <a:effectLst/>
                <a:latin typeface="Open Sans" panose="020B0606030504020204" pitchFamily="34" charset="0"/>
              </a:rPr>
              <a:t>Neville, S., 2013. </a:t>
            </a:r>
            <a:r>
              <a:rPr lang="en-US" sz="600" b="0" i="1" dirty="0">
                <a:effectLst/>
                <a:latin typeface="Open Sans" panose="020B0606030504020204" pitchFamily="34" charset="0"/>
              </a:rPr>
              <a:t>Tesco set to withdraw brand from China in new joint venture</a:t>
            </a:r>
            <a:r>
              <a:rPr lang="en-US" sz="600" b="0" i="0" dirty="0">
                <a:effectLst/>
                <a:latin typeface="Open Sans" panose="020B0606030504020204" pitchFamily="34" charset="0"/>
              </a:rPr>
              <a:t>. [online] the Guardian. Available at: &lt;https://www.theguardian.com/business/2013/aug/09/tesco-withdraws-brand-china-joint-venture&gt; [Accessed 26 April 2022].</a:t>
            </a:r>
          </a:p>
          <a:p>
            <a:r>
              <a:rPr lang="en-US" sz="600" b="0" i="0" dirty="0">
                <a:effectLst/>
                <a:latin typeface="Open Sans" panose="020B0606030504020204" pitchFamily="34" charset="0"/>
              </a:rPr>
              <a:t>Chinadaily.com.cn. 2013. </a:t>
            </a:r>
            <a:r>
              <a:rPr lang="en-US" sz="600" b="0" i="1" dirty="0">
                <a:effectLst/>
                <a:latin typeface="Open Sans" panose="020B0606030504020204" pitchFamily="34" charset="0"/>
              </a:rPr>
              <a:t>UK's Tesco plans market expansion in China - Business - Chinadaily.com.cn</a:t>
            </a:r>
            <a:r>
              <a:rPr lang="en-US" sz="600" b="0" i="0" dirty="0">
                <a:effectLst/>
                <a:latin typeface="Open Sans" panose="020B0606030504020204" pitchFamily="34" charset="0"/>
              </a:rPr>
              <a:t>. [online] Available at: &lt;http://www.chinadaily.com.cn/business/2013-08/09/content_16884578.htm&gt; [Accessed 26 April 2022].</a:t>
            </a:r>
          </a:p>
          <a:p>
            <a:r>
              <a:rPr lang="en-US" sz="600" b="0" i="0" dirty="0">
                <a:effectLst/>
                <a:latin typeface="Open Sans" panose="020B0606030504020204" pitchFamily="34" charset="0"/>
              </a:rPr>
              <a:t>Bureau, O., 2013. </a:t>
            </a:r>
            <a:r>
              <a:rPr lang="en-US" sz="600" b="0" i="1" dirty="0">
                <a:effectLst/>
                <a:latin typeface="Open Sans" panose="020B0606030504020204" pitchFamily="34" charset="0"/>
              </a:rPr>
              <a:t>UK retail giant Tesco enters China</a:t>
            </a:r>
            <a:r>
              <a:rPr lang="en-US" sz="600" b="0" i="0" dirty="0">
                <a:effectLst/>
                <a:latin typeface="Open Sans" panose="020B0606030504020204" pitchFamily="34" charset="0"/>
              </a:rPr>
              <a:t>. [online] Business-standard.com. Available at: &lt;https://www.business-standard.com/article/companies/uk-retail-giant-tesco-enters-china-104071901062_1.html&gt; [Accessed 26 April 2022].</a:t>
            </a:r>
          </a:p>
          <a:p>
            <a:r>
              <a:rPr lang="en-US" sz="600" b="0" i="0" dirty="0">
                <a:effectLst/>
                <a:latin typeface="Open Sans" panose="020B0606030504020204" pitchFamily="34" charset="0"/>
              </a:rPr>
              <a:t>Tesco PLC, 2011. </a:t>
            </a:r>
            <a:r>
              <a:rPr lang="en-US" sz="600" b="0" i="1" dirty="0">
                <a:effectLst/>
                <a:latin typeface="Open Sans" panose="020B0606030504020204" pitchFamily="34" charset="0"/>
              </a:rPr>
              <a:t>Tesco Announces China Property Joint Venture</a:t>
            </a:r>
            <a:r>
              <a:rPr lang="en-US" sz="600" b="0" i="0" dirty="0">
                <a:effectLst/>
                <a:latin typeface="Open Sans" panose="020B0606030504020204" pitchFamily="34" charset="0"/>
              </a:rPr>
              <a:t>. [online] Tesco PLC. Available at: &lt;https://www.tescoplc.com/news/2011/tesco-announces-china-property-joint-venture/&gt; [Accessed 26 April 2022].</a:t>
            </a:r>
          </a:p>
          <a:p>
            <a:r>
              <a:rPr lang="en-GB" sz="600" dirty="0" err="1"/>
              <a:t>Bolten</a:t>
            </a:r>
            <a:r>
              <a:rPr lang="en-GB" sz="600" dirty="0"/>
              <a:t>, J., 2020. Intercultural business communication: An interactive approach (pp. 139-155). Routledge.</a:t>
            </a:r>
          </a:p>
          <a:p>
            <a:r>
              <a:rPr lang="en-GB" sz="600" dirty="0"/>
              <a:t>Eaves1, S., Kumar, V., White, G.R. and </a:t>
            </a:r>
            <a:r>
              <a:rPr lang="en-GB" sz="600" dirty="0" err="1"/>
              <a:t>Loonam</a:t>
            </a:r>
            <a:r>
              <a:rPr lang="en-GB" sz="600" dirty="0"/>
              <a:t>, J., 2018. Making it happen: The pivotal role of knowledge sharing for information technology deployment success during joint venture change. Strategic Change, 27(3), pp.245-255.</a:t>
            </a:r>
          </a:p>
          <a:p>
            <a:r>
              <a:rPr lang="en-GB" sz="600" dirty="0"/>
              <a:t>Foodnavigator-asia.com. 2022. 'Tesco failed to understand the Chinese consumer'. [online] Available at: &lt;https://www.foodnavigator-asia.com/Article/2013/09/06/Tesco-failed-in-China-because-of-cultural-differences&gt; [Accessed 30 March 2022].</a:t>
            </a:r>
          </a:p>
          <a:p>
            <a:r>
              <a:rPr lang="en-GB" sz="600" dirty="0"/>
              <a:t>Rojo, J., Everett, B., </a:t>
            </a:r>
            <a:r>
              <a:rPr lang="en-GB" sz="600" dirty="0" err="1"/>
              <a:t>Ramjan</a:t>
            </a:r>
            <a:r>
              <a:rPr lang="en-GB" sz="600" dirty="0"/>
              <a:t>, L.M., Hunt, L. and </a:t>
            </a:r>
            <a:r>
              <a:rPr lang="en-GB" sz="600" dirty="0" err="1"/>
              <a:t>Salamonson</a:t>
            </a:r>
            <a:r>
              <a:rPr lang="en-GB" sz="600" dirty="0"/>
              <a:t>, Y., 2020. Hofstede's cultural dimensions as the explanatory framework for performance issues during clinical placement: A mixed methods study. Nurse education today, 94, p.104581.</a:t>
            </a:r>
          </a:p>
          <a:p>
            <a:r>
              <a:rPr lang="en-GB" sz="600" dirty="0"/>
              <a:t>Tesco venture, 2022. [online] Available at: &lt;https://www.independent.co.uk/news/business/news/tesco-signs-supermarket-joint-venture-in-china-9453455.html&gt; [Accessed 30 March 2022].</a:t>
            </a:r>
          </a:p>
          <a:p>
            <a:endParaRPr lang="en-GB" sz="600" dirty="0"/>
          </a:p>
        </p:txBody>
      </p:sp>
    </p:spTree>
    <p:extLst>
      <p:ext uri="{BB962C8B-B14F-4D97-AF65-F5344CB8AC3E}">
        <p14:creationId xmlns:p14="http://schemas.microsoft.com/office/powerpoint/2010/main" val="2292979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Triangle 3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9AE7D-59BE-4D66-9080-232848E2FC46}"/>
              </a:ext>
            </a:extLst>
          </p:cNvPr>
          <p:cNvSpPr>
            <a:spLocks noGrp="1"/>
          </p:cNvSpPr>
          <p:nvPr>
            <p:ph type="title"/>
          </p:nvPr>
        </p:nvSpPr>
        <p:spPr>
          <a:xfrm>
            <a:off x="1285240" y="1050595"/>
            <a:ext cx="8074815" cy="1618489"/>
          </a:xfrm>
        </p:spPr>
        <p:txBody>
          <a:bodyPr anchor="ctr">
            <a:normAutofit/>
          </a:bodyPr>
          <a:lstStyle/>
          <a:p>
            <a:r>
              <a:rPr lang="en-US" sz="7200"/>
              <a:t>References</a:t>
            </a:r>
            <a:endParaRPr lang="en-GB" sz="7200"/>
          </a:p>
        </p:txBody>
      </p:sp>
      <p:sp>
        <p:nvSpPr>
          <p:cNvPr id="3" name="Content Placeholder 2">
            <a:extLst>
              <a:ext uri="{FF2B5EF4-FFF2-40B4-BE49-F238E27FC236}">
                <a16:creationId xmlns:a16="http://schemas.microsoft.com/office/drawing/2014/main" id="{449896CC-7781-4CEE-91B1-2D629AD038AA}"/>
              </a:ext>
            </a:extLst>
          </p:cNvPr>
          <p:cNvSpPr>
            <a:spLocks noGrp="1"/>
          </p:cNvSpPr>
          <p:nvPr>
            <p:ph idx="1"/>
          </p:nvPr>
        </p:nvSpPr>
        <p:spPr>
          <a:xfrm>
            <a:off x="1285240" y="2969469"/>
            <a:ext cx="8074815" cy="2800395"/>
          </a:xfrm>
        </p:spPr>
        <p:txBody>
          <a:bodyPr anchor="t">
            <a:normAutofit/>
          </a:bodyPr>
          <a:lstStyle/>
          <a:p>
            <a:r>
              <a:rPr lang="en-GB" sz="800">
                <a:latin typeface="Times New Roman" panose="02020603050405020304" pitchFamily="18" charset="0"/>
                <a:cs typeface="Times New Roman" panose="02020603050405020304" pitchFamily="18" charset="0"/>
              </a:rPr>
              <a:t>Aggarwal, R. and Zhan, F., 2018. Course design considerations in international business education. </a:t>
            </a:r>
            <a:r>
              <a:rPr lang="en-GB" sz="800" i="1">
                <a:latin typeface="Times New Roman" panose="02020603050405020304" pitchFamily="18" charset="0"/>
                <a:cs typeface="Times New Roman" panose="02020603050405020304" pitchFamily="18" charset="0"/>
              </a:rPr>
              <a:t>Journal of Teaching in International Business.</a:t>
            </a:r>
            <a:r>
              <a:rPr lang="en-GB" sz="800">
                <a:latin typeface="Times New Roman" panose="02020603050405020304" pitchFamily="18" charset="0"/>
                <a:cs typeface="Times New Roman" panose="02020603050405020304" pitchFamily="18" charset="0"/>
              </a:rPr>
              <a:t> 29(4). pp.267-271.</a:t>
            </a:r>
            <a:endParaRPr lang="en-US" sz="800">
              <a:latin typeface="Times New Roman" panose="02020603050405020304" pitchFamily="18" charset="0"/>
              <a:cs typeface="Times New Roman" panose="02020603050405020304" pitchFamily="18" charset="0"/>
            </a:endParaRPr>
          </a:p>
          <a:p>
            <a:r>
              <a:rPr lang="en-GB" sz="800">
                <a:latin typeface="Times New Roman" panose="02020603050405020304" pitchFamily="18" charset="0"/>
                <a:cs typeface="Times New Roman" panose="02020603050405020304" pitchFamily="18" charset="0"/>
              </a:rPr>
              <a:t>Beugelsdijk, S. and Welzel, C., 2018. Dimensions and dynamics of national culture: Synthesizing Hofstede with Inglehart. </a:t>
            </a:r>
            <a:r>
              <a:rPr lang="en-GB" sz="800" i="1">
                <a:latin typeface="Times New Roman" panose="02020603050405020304" pitchFamily="18" charset="0"/>
                <a:cs typeface="Times New Roman" panose="02020603050405020304" pitchFamily="18" charset="0"/>
              </a:rPr>
              <a:t>Journal of cross-cultural psychology.</a:t>
            </a:r>
            <a:r>
              <a:rPr lang="en-GB" sz="800">
                <a:latin typeface="Times New Roman" panose="02020603050405020304" pitchFamily="18" charset="0"/>
                <a:cs typeface="Times New Roman" panose="02020603050405020304" pitchFamily="18" charset="0"/>
              </a:rPr>
              <a:t> 49(10). pp.1469-1505.</a:t>
            </a:r>
            <a:endParaRPr lang="en-US" sz="800">
              <a:latin typeface="Times New Roman" panose="02020603050405020304" pitchFamily="18" charset="0"/>
              <a:cs typeface="Times New Roman" panose="02020603050405020304" pitchFamily="18" charset="0"/>
            </a:endParaRPr>
          </a:p>
          <a:p>
            <a:r>
              <a:rPr lang="en-GB" sz="800">
                <a:latin typeface="Times New Roman" panose="02020603050405020304" pitchFamily="18" charset="0"/>
                <a:cs typeface="Times New Roman" panose="02020603050405020304" pitchFamily="18" charset="0"/>
              </a:rPr>
              <a:t>Talalova, L. and Werthschulte, D. K., 2020. Adapting two cultures (a glance through the Hofstede's cultural dimensions model). In </a:t>
            </a:r>
            <a:r>
              <a:rPr lang="en-GB" sz="800" i="1">
                <a:latin typeface="Times New Roman" panose="02020603050405020304" pitchFamily="18" charset="0"/>
                <a:cs typeface="Times New Roman" panose="02020603050405020304" pitchFamily="18" charset="0"/>
              </a:rPr>
              <a:t>FUNCTIONAL ASPECTS OF INTERCULTURAL COMMUNICATION. TRANSLATION AND INTERPRETING ISSUES</a:t>
            </a:r>
            <a:r>
              <a:rPr lang="en-GB" sz="800">
                <a:latin typeface="Times New Roman" panose="02020603050405020304" pitchFamily="18" charset="0"/>
                <a:cs typeface="Times New Roman" panose="02020603050405020304" pitchFamily="18" charset="0"/>
              </a:rPr>
              <a:t> (pp. 12-18).</a:t>
            </a:r>
          </a:p>
          <a:p>
            <a:pPr marL="22013">
              <a:spcBef>
                <a:spcPts val="1020"/>
              </a:spcBef>
            </a:pPr>
            <a:r>
              <a:rPr lang="en-US" sz="800" i="0">
                <a:latin typeface="Times New Roman"/>
                <a:cs typeface="Times New Roman"/>
              </a:rPr>
              <a:t>CNBC, </a:t>
            </a:r>
            <a:r>
              <a:rPr lang="en-US" sz="800" i="0" spc="-7">
                <a:latin typeface="Times New Roman"/>
                <a:cs typeface="Times New Roman"/>
              </a:rPr>
              <a:t>2021. </a:t>
            </a:r>
            <a:r>
              <a:rPr lang="en-US" sz="800" spc="-20"/>
              <a:t>NBA </a:t>
            </a:r>
            <a:r>
              <a:rPr lang="en-US" sz="800" spc="13"/>
              <a:t>wants </a:t>
            </a:r>
            <a:r>
              <a:rPr lang="en-US" sz="800" spc="27"/>
              <a:t>to </a:t>
            </a:r>
            <a:r>
              <a:rPr lang="en-US" sz="800" spc="-13"/>
              <a:t>play </a:t>
            </a:r>
            <a:r>
              <a:rPr lang="en-US" sz="800" spc="13"/>
              <a:t>the </a:t>
            </a:r>
            <a:r>
              <a:rPr lang="en-US" sz="800" spc="-7"/>
              <a:t>‘positive </a:t>
            </a:r>
            <a:r>
              <a:rPr lang="en-US" sz="800" spc="-20"/>
              <a:t>role’ </a:t>
            </a:r>
            <a:r>
              <a:rPr lang="en-US" sz="800" spc="-7"/>
              <a:t>and </a:t>
            </a:r>
            <a:r>
              <a:rPr lang="en-US" sz="800" spc="-20"/>
              <a:t>help </a:t>
            </a:r>
            <a:r>
              <a:rPr lang="en-US" sz="800" spc="20"/>
              <a:t>defuse </a:t>
            </a:r>
            <a:r>
              <a:rPr lang="en-US" sz="800" spc="-7"/>
              <a:t>U.S.-China tensions. </a:t>
            </a:r>
            <a:r>
              <a:rPr lang="en-US" sz="800" i="0" spc="-7">
                <a:latin typeface="Times New Roman"/>
                <a:cs typeface="Times New Roman"/>
              </a:rPr>
              <a:t>[Online] Available</a:t>
            </a:r>
            <a:r>
              <a:rPr lang="en-US" sz="800" i="0" spc="313">
                <a:latin typeface="Times New Roman"/>
                <a:cs typeface="Times New Roman"/>
              </a:rPr>
              <a:t> </a:t>
            </a:r>
            <a:r>
              <a:rPr lang="en-US" sz="800" i="0" spc="13">
                <a:latin typeface="Times New Roman"/>
                <a:cs typeface="Times New Roman"/>
              </a:rPr>
              <a:t>at: </a:t>
            </a:r>
            <a:r>
              <a:rPr lang="en-US" sz="800" i="0" spc="-7">
                <a:latin typeface="Times New Roman"/>
                <a:cs typeface="Times New Roman"/>
              </a:rPr>
              <a:t>&lt;</a:t>
            </a:r>
            <a:r>
              <a:rPr lang="en-US" sz="800" i="0" u="sng" spc="-107">
                <a:uFill>
                  <a:solidFill>
                    <a:srgbClr val="000000"/>
                  </a:solidFill>
                </a:uFill>
                <a:latin typeface="Times New Roman"/>
                <a:cs typeface="Times New Roman"/>
                <a:hlinkClick r:id="rId2"/>
              </a:rPr>
              <a:t>h</a:t>
            </a:r>
            <a:r>
              <a:rPr lang="en-US" sz="800" i="0" u="sng" spc="47">
                <a:uFill>
                  <a:solidFill>
                    <a:srgbClr val="000000"/>
                  </a:solidFill>
                </a:uFill>
                <a:latin typeface="Times New Roman"/>
                <a:cs typeface="Times New Roman"/>
                <a:hlinkClick r:id="rId2"/>
              </a:rPr>
              <a:t>t</a:t>
            </a:r>
            <a:r>
              <a:rPr lang="en-US" sz="800" i="0" u="sng" spc="-47">
                <a:uFill>
                  <a:solidFill>
                    <a:srgbClr val="000000"/>
                  </a:solidFill>
                </a:uFill>
                <a:latin typeface="Times New Roman"/>
                <a:cs typeface="Times New Roman"/>
                <a:hlinkClick r:id="rId2"/>
              </a:rPr>
              <a:t>t</a:t>
            </a:r>
            <a:r>
              <a:rPr lang="en-US" sz="800" i="0" u="sng">
                <a:uFill>
                  <a:solidFill>
                    <a:srgbClr val="000000"/>
                  </a:solidFill>
                </a:uFill>
                <a:latin typeface="Times New Roman"/>
                <a:cs typeface="Times New Roman"/>
                <a:hlinkClick r:id="rId2"/>
              </a:rPr>
              <a:t>p</a:t>
            </a:r>
            <a:r>
              <a:rPr lang="en-US" sz="800" i="0" u="sng" spc="73">
                <a:uFill>
                  <a:solidFill>
                    <a:srgbClr val="000000"/>
                  </a:solidFill>
                </a:uFill>
                <a:latin typeface="Times New Roman"/>
                <a:cs typeface="Times New Roman"/>
                <a:hlinkClick r:id="rId2"/>
              </a:rPr>
              <a:t>s</a:t>
            </a:r>
            <a:r>
              <a:rPr lang="en-US" sz="800" i="0" u="sng" spc="-47">
                <a:uFill>
                  <a:solidFill>
                    <a:srgbClr val="000000"/>
                  </a:solidFill>
                </a:uFill>
                <a:latin typeface="Times New Roman"/>
                <a:cs typeface="Times New Roman"/>
                <a:hlinkClick r:id="rId2"/>
              </a:rPr>
              <a:t>:</a:t>
            </a:r>
            <a:r>
              <a:rPr lang="en-US" sz="800" i="0" u="sng" spc="47">
                <a:uFill>
                  <a:solidFill>
                    <a:srgbClr val="000000"/>
                  </a:solidFill>
                </a:uFill>
                <a:latin typeface="Times New Roman"/>
                <a:cs typeface="Times New Roman"/>
                <a:hlinkClick r:id="rId2"/>
              </a:rPr>
              <a:t>/</a:t>
            </a:r>
            <a:r>
              <a:rPr lang="en-US" sz="800" i="0" u="sng" spc="-47">
                <a:uFill>
                  <a:solidFill>
                    <a:srgbClr val="000000"/>
                  </a:solidFill>
                </a:uFill>
                <a:latin typeface="Times New Roman"/>
                <a:cs typeface="Times New Roman"/>
                <a:hlinkClick r:id="rId2"/>
              </a:rPr>
              <a:t>/</a:t>
            </a:r>
            <a:r>
              <a:rPr lang="en-US" sz="800" i="0" u="sng" spc="40">
                <a:uFill>
                  <a:solidFill>
                    <a:srgbClr val="000000"/>
                  </a:solidFill>
                </a:uFill>
                <a:latin typeface="Times New Roman"/>
                <a:cs typeface="Times New Roman"/>
                <a:hlinkClick r:id="rId2"/>
              </a:rPr>
              <a:t>w</a:t>
            </a:r>
            <a:r>
              <a:rPr lang="en-US" sz="800" i="0" u="sng" spc="-60">
                <a:uFill>
                  <a:solidFill>
                    <a:srgbClr val="000000"/>
                  </a:solidFill>
                </a:uFill>
                <a:latin typeface="Times New Roman"/>
                <a:cs typeface="Times New Roman"/>
                <a:hlinkClick r:id="rId2"/>
              </a:rPr>
              <a:t>w</a:t>
            </a:r>
            <a:r>
              <a:rPr lang="en-US" sz="800" i="0" u="sng" spc="-53">
                <a:uFill>
                  <a:solidFill>
                    <a:srgbClr val="000000"/>
                  </a:solidFill>
                </a:uFill>
                <a:latin typeface="Times New Roman"/>
                <a:cs typeface="Times New Roman"/>
                <a:hlinkClick r:id="rId2"/>
              </a:rPr>
              <a:t>w</a:t>
            </a:r>
            <a:r>
              <a:rPr lang="en-US" sz="800" i="0" u="sng" spc="-7">
                <a:uFill>
                  <a:solidFill>
                    <a:srgbClr val="000000"/>
                  </a:solidFill>
                </a:uFill>
                <a:latin typeface="Times New Roman"/>
                <a:cs typeface="Times New Roman"/>
                <a:hlinkClick r:id="rId2"/>
              </a:rPr>
              <a:t>.</a:t>
            </a:r>
            <a:r>
              <a:rPr lang="en-US" sz="800" i="0" u="sng" spc="87">
                <a:uFill>
                  <a:solidFill>
                    <a:srgbClr val="000000"/>
                  </a:solidFill>
                </a:uFill>
                <a:latin typeface="Times New Roman"/>
                <a:cs typeface="Times New Roman"/>
                <a:hlinkClick r:id="rId2"/>
              </a:rPr>
              <a:t>c</a:t>
            </a:r>
            <a:r>
              <a:rPr lang="en-US" sz="800" i="0" u="sng" spc="-100">
                <a:uFill>
                  <a:solidFill>
                    <a:srgbClr val="000000"/>
                  </a:solidFill>
                </a:uFill>
                <a:latin typeface="Times New Roman"/>
                <a:cs typeface="Times New Roman"/>
                <a:hlinkClick r:id="rId2"/>
              </a:rPr>
              <a:t>n</a:t>
            </a:r>
            <a:r>
              <a:rPr lang="en-US" sz="800" i="0" u="sng">
                <a:uFill>
                  <a:solidFill>
                    <a:srgbClr val="000000"/>
                  </a:solidFill>
                </a:uFill>
                <a:latin typeface="Times New Roman"/>
                <a:cs typeface="Times New Roman"/>
                <a:hlinkClick r:id="rId2"/>
              </a:rPr>
              <a:t>b</a:t>
            </a:r>
            <a:r>
              <a:rPr lang="en-US" sz="800" i="0" u="sng" spc="-20">
                <a:uFill>
                  <a:solidFill>
                    <a:srgbClr val="000000"/>
                  </a:solidFill>
                </a:uFill>
                <a:latin typeface="Times New Roman"/>
                <a:cs typeface="Times New Roman"/>
                <a:hlinkClick r:id="rId2"/>
              </a:rPr>
              <a:t>c</a:t>
            </a:r>
            <a:r>
              <a:rPr lang="en-US" sz="800" i="0" u="sng" spc="100">
                <a:uFill>
                  <a:solidFill>
                    <a:srgbClr val="000000"/>
                  </a:solidFill>
                </a:uFill>
                <a:latin typeface="Times New Roman"/>
                <a:cs typeface="Times New Roman"/>
                <a:hlinkClick r:id="rId2"/>
              </a:rPr>
              <a:t>.</a:t>
            </a:r>
            <a:r>
              <a:rPr lang="en-US" sz="800" i="0" u="sng" spc="-13">
                <a:uFill>
                  <a:solidFill>
                    <a:srgbClr val="000000"/>
                  </a:solidFill>
                </a:uFill>
                <a:latin typeface="Times New Roman"/>
                <a:cs typeface="Times New Roman"/>
                <a:hlinkClick r:id="rId2"/>
              </a:rPr>
              <a:t>c</a:t>
            </a:r>
            <a:r>
              <a:rPr lang="en-US" sz="800" i="0" u="sng" spc="93">
                <a:uFill>
                  <a:solidFill>
                    <a:srgbClr val="000000"/>
                  </a:solidFill>
                </a:uFill>
                <a:latin typeface="Times New Roman"/>
                <a:cs typeface="Times New Roman"/>
                <a:hlinkClick r:id="rId2"/>
              </a:rPr>
              <a:t>o</a:t>
            </a:r>
            <a:r>
              <a:rPr lang="en-US" sz="800" i="0" u="sng" spc="-53">
                <a:uFill>
                  <a:solidFill>
                    <a:srgbClr val="000000"/>
                  </a:solidFill>
                </a:uFill>
                <a:latin typeface="Times New Roman"/>
                <a:cs typeface="Times New Roman"/>
                <a:hlinkClick r:id="rId2"/>
              </a:rPr>
              <a:t>m</a:t>
            </a:r>
            <a:r>
              <a:rPr lang="en-US" sz="800" i="0" u="sng" spc="-47">
                <a:uFill>
                  <a:solidFill>
                    <a:srgbClr val="000000"/>
                  </a:solidFill>
                </a:uFill>
                <a:latin typeface="Times New Roman"/>
                <a:cs typeface="Times New Roman"/>
                <a:hlinkClick r:id="rId2"/>
              </a:rPr>
              <a:t>/</a:t>
            </a:r>
            <a:r>
              <a:rPr lang="en-US" sz="800" i="0" u="sng">
                <a:uFill>
                  <a:solidFill>
                    <a:srgbClr val="000000"/>
                  </a:solidFill>
                </a:uFill>
                <a:latin typeface="Times New Roman"/>
                <a:cs typeface="Times New Roman"/>
                <a:hlinkClick r:id="rId2"/>
              </a:rPr>
              <a:t>202</a:t>
            </a:r>
            <a:r>
              <a:rPr lang="en-US" sz="800" i="0" u="sng" spc="-13">
                <a:uFill>
                  <a:solidFill>
                    <a:srgbClr val="000000"/>
                  </a:solidFill>
                </a:uFill>
                <a:latin typeface="Times New Roman"/>
                <a:cs typeface="Times New Roman"/>
                <a:hlinkClick r:id="rId2"/>
              </a:rPr>
              <a:t>1</a:t>
            </a:r>
            <a:r>
              <a:rPr lang="en-US" sz="800" i="0" u="sng" spc="-47">
                <a:uFill>
                  <a:solidFill>
                    <a:srgbClr val="000000"/>
                  </a:solidFill>
                </a:uFill>
                <a:latin typeface="Times New Roman"/>
                <a:cs typeface="Times New Roman"/>
                <a:hlinkClick r:id="rId2"/>
              </a:rPr>
              <a:t>/</a:t>
            </a:r>
            <a:r>
              <a:rPr lang="en-US" sz="800" i="0" u="sng" spc="-7">
                <a:uFill>
                  <a:solidFill>
                    <a:srgbClr val="000000"/>
                  </a:solidFill>
                </a:uFill>
                <a:latin typeface="Times New Roman"/>
                <a:cs typeface="Times New Roman"/>
                <a:hlinkClick r:id="rId2"/>
              </a:rPr>
              <a:t>0</a:t>
            </a:r>
            <a:r>
              <a:rPr lang="en-US" sz="800" i="0" u="sng" spc="93">
                <a:uFill>
                  <a:solidFill>
                    <a:srgbClr val="000000"/>
                  </a:solidFill>
                </a:uFill>
                <a:latin typeface="Times New Roman"/>
                <a:cs typeface="Times New Roman"/>
                <a:hlinkClick r:id="rId2"/>
              </a:rPr>
              <a:t>7</a:t>
            </a:r>
            <a:r>
              <a:rPr lang="en-US" sz="800" i="0" u="sng" spc="-47">
                <a:uFill>
                  <a:solidFill>
                    <a:srgbClr val="000000"/>
                  </a:solidFill>
                </a:uFill>
                <a:latin typeface="Times New Roman"/>
                <a:cs typeface="Times New Roman"/>
                <a:hlinkClick r:id="rId2"/>
              </a:rPr>
              <a:t>/</a:t>
            </a:r>
            <a:r>
              <a:rPr lang="en-US" sz="800" i="0" u="sng">
                <a:uFill>
                  <a:solidFill>
                    <a:srgbClr val="000000"/>
                  </a:solidFill>
                </a:uFill>
                <a:latin typeface="Times New Roman"/>
                <a:cs typeface="Times New Roman"/>
                <a:hlinkClick r:id="rId2"/>
              </a:rPr>
              <a:t>0</a:t>
            </a:r>
            <a:r>
              <a:rPr lang="en-US" sz="800" i="0" u="sng" spc="-7">
                <a:uFill>
                  <a:solidFill>
                    <a:srgbClr val="000000"/>
                  </a:solidFill>
                </a:uFill>
                <a:latin typeface="Times New Roman"/>
                <a:cs typeface="Times New Roman"/>
                <a:hlinkClick r:id="rId2"/>
              </a:rPr>
              <a:t>7</a:t>
            </a:r>
            <a:r>
              <a:rPr lang="en-US" sz="800" i="0" u="sng" spc="47">
                <a:uFill>
                  <a:solidFill>
                    <a:srgbClr val="000000"/>
                  </a:solidFill>
                </a:uFill>
                <a:latin typeface="Times New Roman"/>
                <a:cs typeface="Times New Roman"/>
                <a:hlinkClick r:id="rId2"/>
              </a:rPr>
              <a:t>/</a:t>
            </a:r>
            <a:r>
              <a:rPr lang="en-US" sz="800" i="0" u="sng" spc="-107">
                <a:uFill>
                  <a:solidFill>
                    <a:srgbClr val="000000"/>
                  </a:solidFill>
                </a:uFill>
                <a:latin typeface="Times New Roman"/>
                <a:cs typeface="Times New Roman"/>
                <a:hlinkClick r:id="rId2"/>
              </a:rPr>
              <a:t>n</a:t>
            </a:r>
            <a:r>
              <a:rPr lang="en-US" sz="800" i="0" u="sng">
                <a:uFill>
                  <a:solidFill>
                    <a:srgbClr val="000000"/>
                  </a:solidFill>
                </a:uFill>
                <a:latin typeface="Times New Roman"/>
                <a:cs typeface="Times New Roman"/>
                <a:hlinkClick r:id="rId2"/>
              </a:rPr>
              <a:t>b</a:t>
            </a:r>
            <a:r>
              <a:rPr lang="en-US" sz="800" i="0" u="sng" spc="-13">
                <a:uFill>
                  <a:solidFill>
                    <a:srgbClr val="000000"/>
                  </a:solidFill>
                </a:uFill>
                <a:latin typeface="Times New Roman"/>
                <a:cs typeface="Times New Roman"/>
                <a:hlinkClick r:id="rId2"/>
              </a:rPr>
              <a:t>a</a:t>
            </a:r>
            <a:r>
              <a:rPr lang="en-US" sz="800" i="0" u="sng" spc="60">
                <a:uFill>
                  <a:solidFill>
                    <a:srgbClr val="000000"/>
                  </a:solidFill>
                </a:uFill>
                <a:latin typeface="Times New Roman"/>
                <a:cs typeface="Times New Roman"/>
                <a:hlinkClick r:id="rId2"/>
              </a:rPr>
              <a:t>-</a:t>
            </a:r>
            <a:r>
              <a:rPr lang="en-US" sz="800" i="0" u="sng" spc="-60">
                <a:uFill>
                  <a:solidFill>
                    <a:srgbClr val="000000"/>
                  </a:solidFill>
                </a:uFill>
                <a:latin typeface="Times New Roman"/>
                <a:cs typeface="Times New Roman"/>
                <a:hlinkClick r:id="rId2"/>
              </a:rPr>
              <a:t>w</a:t>
            </a:r>
            <a:r>
              <a:rPr lang="en-US" sz="800" i="0" u="sng" spc="87">
                <a:uFill>
                  <a:solidFill>
                    <a:srgbClr val="000000"/>
                  </a:solidFill>
                </a:uFill>
                <a:latin typeface="Times New Roman"/>
                <a:cs typeface="Times New Roman"/>
                <a:hlinkClick r:id="rId2"/>
              </a:rPr>
              <a:t>a</a:t>
            </a:r>
            <a:r>
              <a:rPr lang="en-US" sz="800" i="0" u="sng">
                <a:uFill>
                  <a:solidFill>
                    <a:srgbClr val="000000"/>
                  </a:solidFill>
                </a:uFill>
                <a:latin typeface="Times New Roman"/>
                <a:cs typeface="Times New Roman"/>
                <a:hlinkClick r:id="rId2"/>
              </a:rPr>
              <a:t>n</a:t>
            </a:r>
            <a:r>
              <a:rPr lang="en-US" sz="800" i="0" u="sng" spc="-53">
                <a:uFill>
                  <a:solidFill>
                    <a:srgbClr val="000000"/>
                  </a:solidFill>
                </a:uFill>
                <a:latin typeface="Times New Roman"/>
                <a:cs typeface="Times New Roman"/>
                <a:hlinkClick r:id="rId2"/>
              </a:rPr>
              <a:t>t</a:t>
            </a:r>
            <a:r>
              <a:rPr lang="en-US" sz="800" i="0" u="sng" spc="-20">
                <a:uFill>
                  <a:solidFill>
                    <a:srgbClr val="000000"/>
                  </a:solidFill>
                </a:uFill>
                <a:latin typeface="Times New Roman"/>
                <a:cs typeface="Times New Roman"/>
                <a:hlinkClick r:id="rId2"/>
              </a:rPr>
              <a:t>s</a:t>
            </a:r>
            <a:r>
              <a:rPr lang="en-US" sz="800" i="0" u="sng" spc="60">
                <a:uFill>
                  <a:solidFill>
                    <a:srgbClr val="000000"/>
                  </a:solidFill>
                </a:uFill>
                <a:latin typeface="Times New Roman"/>
                <a:cs typeface="Times New Roman"/>
                <a:hlinkClick r:id="rId2"/>
              </a:rPr>
              <a:t>-</a:t>
            </a:r>
            <a:r>
              <a:rPr lang="en-US" sz="800" i="0" u="sng" spc="-47">
                <a:uFill>
                  <a:solidFill>
                    <a:srgbClr val="000000"/>
                  </a:solidFill>
                </a:uFill>
                <a:latin typeface="Times New Roman"/>
                <a:cs typeface="Times New Roman"/>
                <a:hlinkClick r:id="rId2"/>
              </a:rPr>
              <a:t>t</a:t>
            </a:r>
            <a:r>
              <a:rPr lang="en-US" sz="800" i="0" u="sng" spc="-7">
                <a:uFill>
                  <a:solidFill>
                    <a:srgbClr val="000000"/>
                  </a:solidFill>
                </a:uFill>
                <a:latin typeface="Times New Roman"/>
                <a:cs typeface="Times New Roman"/>
                <a:hlinkClick r:id="rId2"/>
              </a:rPr>
              <a:t>o</a:t>
            </a:r>
            <a:r>
              <a:rPr lang="en-US" sz="800" i="0" u="sng" spc="67">
                <a:uFill>
                  <a:solidFill>
                    <a:srgbClr val="000000"/>
                  </a:solidFill>
                </a:uFill>
                <a:latin typeface="Times New Roman"/>
                <a:cs typeface="Times New Roman"/>
                <a:hlinkClick r:id="rId2"/>
              </a:rPr>
              <a:t>-</a:t>
            </a:r>
            <a:r>
              <a:rPr lang="en-US" sz="800" i="0" u="sng" spc="93">
                <a:uFill>
                  <a:solidFill>
                    <a:srgbClr val="000000"/>
                  </a:solidFill>
                </a:uFill>
                <a:latin typeface="Times New Roman"/>
                <a:cs typeface="Times New Roman"/>
                <a:hlinkClick r:id="rId2"/>
              </a:rPr>
              <a:t>p</a:t>
            </a:r>
            <a:r>
              <a:rPr lang="en-US" sz="800" i="0" u="sng" spc="-147">
                <a:uFill>
                  <a:solidFill>
                    <a:srgbClr val="000000"/>
                  </a:solidFill>
                </a:uFill>
                <a:latin typeface="Times New Roman"/>
                <a:cs typeface="Times New Roman"/>
                <a:hlinkClick r:id="rId2"/>
              </a:rPr>
              <a:t>l</a:t>
            </a:r>
            <a:r>
              <a:rPr lang="en-US" sz="800" i="0" u="sng" spc="87">
                <a:uFill>
                  <a:solidFill>
                    <a:srgbClr val="000000"/>
                  </a:solidFill>
                </a:uFill>
                <a:latin typeface="Times New Roman"/>
                <a:cs typeface="Times New Roman"/>
                <a:hlinkClick r:id="rId2"/>
              </a:rPr>
              <a:t>a</a:t>
            </a:r>
            <a:r>
              <a:rPr lang="en-US" sz="800" i="0" u="sng" spc="-100">
                <a:uFill>
                  <a:solidFill>
                    <a:srgbClr val="000000"/>
                  </a:solidFill>
                </a:uFill>
                <a:latin typeface="Times New Roman"/>
                <a:cs typeface="Times New Roman"/>
                <a:hlinkClick r:id="rId2"/>
              </a:rPr>
              <a:t>y</a:t>
            </a:r>
            <a:r>
              <a:rPr lang="en-US" sz="800" i="0" u="sng" spc="60">
                <a:uFill>
                  <a:solidFill>
                    <a:srgbClr val="000000"/>
                  </a:solidFill>
                </a:uFill>
                <a:latin typeface="Times New Roman"/>
                <a:cs typeface="Times New Roman"/>
                <a:hlinkClick r:id="rId2"/>
              </a:rPr>
              <a:t>-</a:t>
            </a:r>
            <a:r>
              <a:rPr lang="en-US" sz="800" i="0" u="sng" spc="47">
                <a:uFill>
                  <a:solidFill>
                    <a:srgbClr val="000000"/>
                  </a:solidFill>
                </a:uFill>
                <a:latin typeface="Times New Roman"/>
                <a:cs typeface="Times New Roman"/>
                <a:hlinkClick r:id="rId2"/>
              </a:rPr>
              <a:t>t</a:t>
            </a:r>
            <a:r>
              <a:rPr lang="en-US" sz="800" i="0" u="sng" spc="-107">
                <a:uFill>
                  <a:solidFill>
                    <a:srgbClr val="000000"/>
                  </a:solidFill>
                </a:uFill>
                <a:latin typeface="Times New Roman"/>
                <a:cs typeface="Times New Roman"/>
                <a:hlinkClick r:id="rId2"/>
              </a:rPr>
              <a:t>h</a:t>
            </a:r>
            <a:r>
              <a:rPr lang="en-US" sz="800" i="0" u="sng" spc="-13">
                <a:uFill>
                  <a:solidFill>
                    <a:srgbClr val="000000"/>
                  </a:solidFill>
                </a:uFill>
                <a:latin typeface="Times New Roman"/>
                <a:cs typeface="Times New Roman"/>
                <a:hlinkClick r:id="rId2"/>
              </a:rPr>
              <a:t>e</a:t>
            </a:r>
            <a:r>
              <a:rPr lang="en-US" sz="800" i="0" u="sng" spc="60">
                <a:uFill>
                  <a:solidFill>
                    <a:srgbClr val="000000"/>
                  </a:solidFill>
                </a:uFill>
                <a:latin typeface="Times New Roman"/>
                <a:cs typeface="Times New Roman"/>
                <a:hlinkClick r:id="rId2"/>
              </a:rPr>
              <a:t>-</a:t>
            </a:r>
            <a:r>
              <a:rPr lang="en-US" sz="800" i="0" u="sng">
                <a:uFill>
                  <a:solidFill>
                    <a:srgbClr val="000000"/>
                  </a:solidFill>
                </a:uFill>
                <a:latin typeface="Times New Roman"/>
                <a:cs typeface="Times New Roman"/>
                <a:hlinkClick r:id="rId2"/>
              </a:rPr>
              <a:t>po</a:t>
            </a:r>
            <a:r>
              <a:rPr lang="en-US" sz="800" i="0" u="sng" spc="80">
                <a:uFill>
                  <a:solidFill>
                    <a:srgbClr val="000000"/>
                  </a:solidFill>
                </a:uFill>
                <a:latin typeface="Times New Roman"/>
                <a:cs typeface="Times New Roman"/>
                <a:hlinkClick r:id="rId2"/>
              </a:rPr>
              <a:t>s</a:t>
            </a:r>
            <a:r>
              <a:rPr lang="en-US" sz="800" i="0" u="sng" spc="-147">
                <a:uFill>
                  <a:solidFill>
                    <a:srgbClr val="000000"/>
                  </a:solidFill>
                </a:uFill>
                <a:latin typeface="Times New Roman"/>
                <a:cs typeface="Times New Roman"/>
                <a:hlinkClick r:id="rId2"/>
              </a:rPr>
              <a:t>i</a:t>
            </a:r>
            <a:r>
              <a:rPr lang="en-US" sz="800" i="0" u="sng" spc="53">
                <a:uFill>
                  <a:solidFill>
                    <a:srgbClr val="000000"/>
                  </a:solidFill>
                </a:uFill>
                <a:latin typeface="Times New Roman"/>
                <a:cs typeface="Times New Roman"/>
                <a:hlinkClick r:id="rId2"/>
              </a:rPr>
              <a:t>t</a:t>
            </a:r>
            <a:r>
              <a:rPr lang="en-US" sz="800" i="0" u="sng" spc="-47">
                <a:uFill>
                  <a:solidFill>
                    <a:srgbClr val="000000"/>
                  </a:solidFill>
                </a:uFill>
                <a:latin typeface="Times New Roman"/>
                <a:cs typeface="Times New Roman"/>
                <a:hlinkClick r:id="rId2"/>
              </a:rPr>
              <a:t>i</a:t>
            </a:r>
            <a:r>
              <a:rPr lang="en-US" sz="800" i="0" u="sng">
                <a:uFill>
                  <a:solidFill>
                    <a:srgbClr val="000000"/>
                  </a:solidFill>
                </a:uFill>
                <a:latin typeface="Times New Roman"/>
                <a:cs typeface="Times New Roman"/>
                <a:hlinkClick r:id="rId2"/>
              </a:rPr>
              <a:t>v</a:t>
            </a:r>
            <a:r>
              <a:rPr lang="en-US" sz="800" i="0" u="sng" spc="-27">
                <a:uFill>
                  <a:solidFill>
                    <a:srgbClr val="000000"/>
                  </a:solidFill>
                </a:uFill>
                <a:latin typeface="Times New Roman"/>
                <a:cs typeface="Times New Roman"/>
                <a:hlinkClick r:id="rId2"/>
              </a:rPr>
              <a:t>e</a:t>
            </a:r>
            <a:r>
              <a:rPr lang="en-US" sz="800" i="0" u="sng" spc="60">
                <a:uFill>
                  <a:solidFill>
                    <a:srgbClr val="000000"/>
                  </a:solidFill>
                </a:uFill>
                <a:latin typeface="Times New Roman"/>
                <a:cs typeface="Times New Roman"/>
                <a:hlinkClick r:id="rId2"/>
              </a:rPr>
              <a:t>-</a:t>
            </a:r>
            <a:r>
              <a:rPr lang="en-US" sz="800" i="0" u="sng" spc="-40">
                <a:uFill>
                  <a:solidFill>
                    <a:srgbClr val="000000"/>
                  </a:solidFill>
                </a:uFill>
                <a:latin typeface="Times New Roman"/>
                <a:cs typeface="Times New Roman"/>
                <a:hlinkClick r:id="rId2"/>
              </a:rPr>
              <a:t>r</a:t>
            </a:r>
            <a:r>
              <a:rPr lang="en-US" sz="800" i="0" u="sng" spc="93">
                <a:uFill>
                  <a:solidFill>
                    <a:srgbClr val="000000"/>
                  </a:solidFill>
                </a:uFill>
                <a:latin typeface="Times New Roman"/>
                <a:cs typeface="Times New Roman"/>
                <a:hlinkClick r:id="rId2"/>
              </a:rPr>
              <a:t>o</a:t>
            </a:r>
            <a:r>
              <a:rPr lang="en-US" sz="800" i="0" u="sng" spc="-147">
                <a:uFill>
                  <a:solidFill>
                    <a:srgbClr val="000000"/>
                  </a:solidFill>
                </a:uFill>
                <a:latin typeface="Times New Roman"/>
                <a:cs typeface="Times New Roman"/>
                <a:hlinkClick r:id="rId2"/>
              </a:rPr>
              <a:t>l</a:t>
            </a:r>
            <a:r>
              <a:rPr lang="en-US" sz="800" i="0" u="sng" spc="-13">
                <a:uFill>
                  <a:solidFill>
                    <a:srgbClr val="000000"/>
                  </a:solidFill>
                </a:uFill>
                <a:latin typeface="Times New Roman"/>
                <a:cs typeface="Times New Roman"/>
                <a:hlinkClick r:id="rId2"/>
              </a:rPr>
              <a:t>e</a:t>
            </a:r>
            <a:r>
              <a:rPr lang="en-US" sz="800" i="0" u="sng" spc="60">
                <a:uFill>
                  <a:solidFill>
                    <a:srgbClr val="000000"/>
                  </a:solidFill>
                </a:uFill>
                <a:latin typeface="Times New Roman"/>
                <a:cs typeface="Times New Roman"/>
                <a:hlinkClick r:id="rId2"/>
              </a:rPr>
              <a:t>-</a:t>
            </a:r>
            <a:r>
              <a:rPr lang="en-US" sz="800" i="0" u="sng" spc="87">
                <a:uFill>
                  <a:solidFill>
                    <a:srgbClr val="000000"/>
                  </a:solidFill>
                </a:uFill>
                <a:latin typeface="Times New Roman"/>
                <a:cs typeface="Times New Roman"/>
                <a:hlinkClick r:id="rId2"/>
              </a:rPr>
              <a:t>a</a:t>
            </a:r>
            <a:r>
              <a:rPr lang="en-US" sz="800" i="0" u="sng" spc="-107">
                <a:uFill>
                  <a:solidFill>
                    <a:srgbClr val="000000"/>
                  </a:solidFill>
                </a:uFill>
                <a:latin typeface="Times New Roman"/>
                <a:cs typeface="Times New Roman"/>
                <a:hlinkClick r:id="rId2"/>
              </a:rPr>
              <a:t>n</a:t>
            </a:r>
            <a:r>
              <a:rPr lang="en-US" sz="800" i="0" u="sng">
                <a:uFill>
                  <a:solidFill>
                    <a:srgbClr val="000000"/>
                  </a:solidFill>
                </a:uFill>
                <a:latin typeface="Times New Roman"/>
                <a:cs typeface="Times New Roman"/>
                <a:hlinkClick r:id="rId2"/>
              </a:rPr>
              <a:t>d</a:t>
            </a:r>
            <a:r>
              <a:rPr lang="en-US" sz="800" i="0" u="sng" spc="60">
                <a:uFill>
                  <a:solidFill>
                    <a:srgbClr val="000000"/>
                  </a:solidFill>
                </a:uFill>
                <a:latin typeface="Times New Roman"/>
                <a:cs typeface="Times New Roman"/>
                <a:hlinkClick r:id="rId2"/>
              </a:rPr>
              <a:t>-</a:t>
            </a:r>
            <a:r>
              <a:rPr lang="en-US" sz="800" i="0" u="sng" spc="-107">
                <a:uFill>
                  <a:solidFill>
                    <a:srgbClr val="000000"/>
                  </a:solidFill>
                </a:uFill>
                <a:latin typeface="Times New Roman"/>
                <a:cs typeface="Times New Roman"/>
                <a:hlinkClick r:id="rId2"/>
              </a:rPr>
              <a:t>h</a:t>
            </a:r>
            <a:r>
              <a:rPr lang="en-US" sz="800" i="0" u="sng" spc="87">
                <a:uFill>
                  <a:solidFill>
                    <a:srgbClr val="000000"/>
                  </a:solidFill>
                </a:uFill>
                <a:latin typeface="Times New Roman"/>
                <a:cs typeface="Times New Roman"/>
                <a:hlinkClick r:id="rId2"/>
              </a:rPr>
              <a:t>e</a:t>
            </a:r>
            <a:r>
              <a:rPr lang="en-US" sz="800" i="0" u="sng" spc="-47">
                <a:uFill>
                  <a:solidFill>
                    <a:srgbClr val="000000"/>
                  </a:solidFill>
                </a:uFill>
                <a:latin typeface="Times New Roman"/>
                <a:cs typeface="Times New Roman"/>
                <a:hlinkClick r:id="rId2"/>
              </a:rPr>
              <a:t>l</a:t>
            </a:r>
            <a:r>
              <a:rPr lang="en-US" sz="800" i="0" u="sng">
                <a:uFill>
                  <a:solidFill>
                    <a:srgbClr val="000000"/>
                  </a:solidFill>
                </a:uFill>
                <a:latin typeface="Times New Roman"/>
                <a:cs typeface="Times New Roman"/>
                <a:hlinkClick r:id="rId2"/>
              </a:rPr>
              <a:t>p</a:t>
            </a:r>
            <a:r>
              <a:rPr lang="en-US" sz="800" i="0" u="sng" spc="60">
                <a:uFill>
                  <a:solidFill>
                    <a:srgbClr val="000000"/>
                  </a:solidFill>
                </a:uFill>
                <a:latin typeface="Times New Roman"/>
                <a:cs typeface="Times New Roman"/>
                <a:hlinkClick r:id="rId2"/>
              </a:rPr>
              <a:t>-</a:t>
            </a:r>
            <a:r>
              <a:rPr lang="en-US" sz="800" i="0" u="sng">
                <a:uFill>
                  <a:solidFill>
                    <a:srgbClr val="000000"/>
                  </a:solidFill>
                </a:uFill>
                <a:latin typeface="Times New Roman"/>
                <a:cs typeface="Times New Roman"/>
                <a:hlinkClick r:id="rId2"/>
              </a:rPr>
              <a:t>d</a:t>
            </a:r>
            <a:r>
              <a:rPr lang="en-US" sz="800" i="0" u="sng" spc="80">
                <a:uFill>
                  <a:solidFill>
                    <a:srgbClr val="000000"/>
                  </a:solidFill>
                </a:uFill>
                <a:latin typeface="Times New Roman"/>
                <a:cs typeface="Times New Roman"/>
                <a:hlinkClick r:id="rId2"/>
              </a:rPr>
              <a:t>e</a:t>
            </a:r>
            <a:r>
              <a:rPr lang="en-US" sz="800" i="0" u="sng" spc="-40">
                <a:uFill>
                  <a:solidFill>
                    <a:srgbClr val="000000"/>
                  </a:solidFill>
                </a:uFill>
                <a:latin typeface="Times New Roman"/>
                <a:cs typeface="Times New Roman"/>
                <a:hlinkClick r:id="rId2"/>
              </a:rPr>
              <a:t>f</a:t>
            </a:r>
            <a:r>
              <a:rPr lang="en-US" sz="800" i="0" u="sng" spc="-107">
                <a:uFill>
                  <a:solidFill>
                    <a:srgbClr val="000000"/>
                  </a:solidFill>
                </a:uFill>
                <a:latin typeface="Times New Roman"/>
                <a:cs typeface="Times New Roman"/>
                <a:hlinkClick r:id="rId2"/>
              </a:rPr>
              <a:t>u</a:t>
            </a:r>
            <a:r>
              <a:rPr lang="en-US" sz="800" i="0" u="sng" spc="-27">
                <a:uFill>
                  <a:solidFill>
                    <a:srgbClr val="000000"/>
                  </a:solidFill>
                </a:uFill>
                <a:latin typeface="Times New Roman"/>
                <a:cs typeface="Times New Roman"/>
                <a:hlinkClick r:id="rId2"/>
              </a:rPr>
              <a:t>s</a:t>
            </a:r>
            <a:r>
              <a:rPr lang="en-US" sz="800" i="0" u="sng" spc="-13">
                <a:uFill>
                  <a:solidFill>
                    <a:srgbClr val="000000"/>
                  </a:solidFill>
                </a:uFill>
                <a:latin typeface="Times New Roman"/>
                <a:cs typeface="Times New Roman"/>
                <a:hlinkClick r:id="rId2"/>
              </a:rPr>
              <a:t>e</a:t>
            </a:r>
            <a:r>
              <a:rPr lang="en-US" sz="800" i="0" u="sng" spc="67">
                <a:uFill>
                  <a:solidFill>
                    <a:srgbClr val="000000"/>
                  </a:solidFill>
                </a:uFill>
                <a:latin typeface="Times New Roman"/>
                <a:cs typeface="Times New Roman"/>
                <a:hlinkClick r:id="rId2"/>
              </a:rPr>
              <a:t>-</a:t>
            </a:r>
            <a:r>
              <a:rPr lang="en-US" sz="800" i="0" u="sng" spc="-107">
                <a:uFill>
                  <a:solidFill>
                    <a:srgbClr val="000000"/>
                  </a:solidFill>
                </a:uFill>
                <a:latin typeface="Times New Roman"/>
                <a:cs typeface="Times New Roman"/>
                <a:hlinkClick r:id="rId2"/>
              </a:rPr>
              <a:t>u</a:t>
            </a:r>
            <a:r>
              <a:rPr lang="en-US" sz="800" i="0" u="sng" spc="-27">
                <a:uFill>
                  <a:solidFill>
                    <a:srgbClr val="000000"/>
                  </a:solidFill>
                </a:uFill>
                <a:latin typeface="Times New Roman"/>
                <a:cs typeface="Times New Roman"/>
                <a:hlinkClick r:id="rId2"/>
              </a:rPr>
              <a:t>s</a:t>
            </a:r>
            <a:r>
              <a:rPr lang="en-US" sz="800" i="0" u="sng" spc="60">
                <a:uFill>
                  <a:solidFill>
                    <a:srgbClr val="000000"/>
                  </a:solidFill>
                </a:uFill>
                <a:latin typeface="Times New Roman"/>
                <a:cs typeface="Times New Roman"/>
                <a:hlinkClick r:id="rId2"/>
              </a:rPr>
              <a:t>-</a:t>
            </a:r>
            <a:r>
              <a:rPr lang="en-US" sz="800" i="0" u="sng" spc="87">
                <a:uFill>
                  <a:solidFill>
                    <a:srgbClr val="000000"/>
                  </a:solidFill>
                </a:uFill>
                <a:latin typeface="Times New Roman"/>
                <a:cs typeface="Times New Roman"/>
                <a:hlinkClick r:id="rId2"/>
              </a:rPr>
              <a:t>c</a:t>
            </a:r>
            <a:r>
              <a:rPr lang="en-US" sz="800" i="0" u="sng">
                <a:uFill>
                  <a:solidFill>
                    <a:srgbClr val="000000"/>
                  </a:solidFill>
                </a:uFill>
                <a:latin typeface="Times New Roman"/>
                <a:cs typeface="Times New Roman"/>
                <a:hlinkClick r:id="rId2"/>
              </a:rPr>
              <a:t>h</a:t>
            </a:r>
            <a:r>
              <a:rPr lang="en-US" sz="800" i="0" u="sng" spc="-53">
                <a:uFill>
                  <a:solidFill>
                    <a:srgbClr val="000000"/>
                  </a:solidFill>
                </a:uFill>
                <a:latin typeface="Times New Roman"/>
                <a:cs typeface="Times New Roman"/>
                <a:hlinkClick r:id="rId2"/>
              </a:rPr>
              <a:t>i</a:t>
            </a:r>
            <a:r>
              <a:rPr lang="en-US" sz="800" i="0" u="sng">
                <a:uFill>
                  <a:solidFill>
                    <a:srgbClr val="000000"/>
                  </a:solidFill>
                </a:uFill>
                <a:latin typeface="Times New Roman"/>
                <a:cs typeface="Times New Roman"/>
                <a:hlinkClick r:id="rId2"/>
              </a:rPr>
              <a:t>n</a:t>
            </a:r>
            <a:r>
              <a:rPr lang="en-US" sz="800" i="0" u="sng" spc="-7">
                <a:uFill>
                  <a:solidFill>
                    <a:srgbClr val="000000"/>
                  </a:solidFill>
                </a:uFill>
                <a:latin typeface="Times New Roman"/>
                <a:cs typeface="Times New Roman"/>
                <a:hlinkClick r:id="rId2"/>
              </a:rPr>
              <a:t>a</a:t>
            </a:r>
            <a:r>
              <a:rPr lang="en-US" sz="800" i="0" u="sng" spc="60">
                <a:uFill>
                  <a:solidFill>
                    <a:srgbClr val="000000"/>
                  </a:solidFill>
                </a:uFill>
                <a:latin typeface="Times New Roman"/>
                <a:cs typeface="Times New Roman"/>
                <a:hlinkClick r:id="rId2"/>
              </a:rPr>
              <a:t>-</a:t>
            </a:r>
            <a:r>
              <a:rPr lang="en-US" sz="800" i="0" u="sng" spc="-47">
                <a:uFill>
                  <a:solidFill>
                    <a:srgbClr val="000000"/>
                  </a:solidFill>
                </a:uFill>
                <a:latin typeface="Times New Roman"/>
                <a:cs typeface="Times New Roman"/>
                <a:hlinkClick r:id="rId2"/>
              </a:rPr>
              <a:t>t</a:t>
            </a:r>
            <a:r>
              <a:rPr lang="en-US" sz="800" i="0" u="sng" spc="87">
                <a:uFill>
                  <a:solidFill>
                    <a:srgbClr val="000000"/>
                  </a:solidFill>
                </a:uFill>
                <a:latin typeface="Times New Roman"/>
                <a:cs typeface="Times New Roman"/>
                <a:hlinkClick r:id="rId2"/>
              </a:rPr>
              <a:t>e</a:t>
            </a:r>
            <a:r>
              <a:rPr lang="en-US" sz="800" i="0" u="sng" spc="-100">
                <a:uFill>
                  <a:solidFill>
                    <a:srgbClr val="000000"/>
                  </a:solidFill>
                </a:uFill>
                <a:latin typeface="Times New Roman"/>
                <a:cs typeface="Times New Roman"/>
                <a:hlinkClick r:id="rId2"/>
              </a:rPr>
              <a:t>n</a:t>
            </a:r>
            <a:r>
              <a:rPr lang="en-US" sz="800" i="0" u="sng" spc="73">
                <a:uFill>
                  <a:solidFill>
                    <a:srgbClr val="000000"/>
                  </a:solidFill>
                </a:uFill>
                <a:latin typeface="Times New Roman"/>
                <a:cs typeface="Times New Roman"/>
                <a:hlinkClick r:id="rId2"/>
              </a:rPr>
              <a:t>s</a:t>
            </a:r>
            <a:r>
              <a:rPr lang="en-US" sz="800" i="0" u="sng" spc="-147">
                <a:uFill>
                  <a:solidFill>
                    <a:srgbClr val="000000"/>
                  </a:solidFill>
                </a:uFill>
                <a:latin typeface="Times New Roman"/>
                <a:cs typeface="Times New Roman"/>
                <a:hlinkClick r:id="rId2"/>
              </a:rPr>
              <a:t>i</a:t>
            </a:r>
            <a:r>
              <a:rPr lang="en-US" sz="800" i="0" u="sng" spc="93">
                <a:uFill>
                  <a:solidFill>
                    <a:srgbClr val="000000"/>
                  </a:solidFill>
                </a:uFill>
                <a:latin typeface="Times New Roman"/>
                <a:cs typeface="Times New Roman"/>
                <a:hlinkClick r:id="rId2"/>
              </a:rPr>
              <a:t>o</a:t>
            </a:r>
            <a:r>
              <a:rPr lang="en-US" sz="800" i="0" u="sng" spc="-100">
                <a:uFill>
                  <a:solidFill>
                    <a:srgbClr val="000000"/>
                  </a:solidFill>
                </a:uFill>
                <a:latin typeface="Times New Roman"/>
                <a:cs typeface="Times New Roman"/>
                <a:hlinkClick r:id="rId2"/>
              </a:rPr>
              <a:t>n</a:t>
            </a:r>
            <a:r>
              <a:rPr lang="en-US" sz="800" i="0" u="sng" spc="-33">
                <a:uFill>
                  <a:solidFill>
                    <a:srgbClr val="000000"/>
                  </a:solidFill>
                </a:uFill>
                <a:latin typeface="Times New Roman"/>
                <a:cs typeface="Times New Roman"/>
                <a:hlinkClick r:id="rId2"/>
              </a:rPr>
              <a:t>s</a:t>
            </a:r>
            <a:r>
              <a:rPr lang="en-US" sz="800" i="0" u="sng" spc="60">
                <a:uFill>
                  <a:solidFill>
                    <a:srgbClr val="000000"/>
                  </a:solidFill>
                </a:uFill>
                <a:latin typeface="Times New Roman"/>
                <a:cs typeface="Times New Roman"/>
                <a:hlinkClick r:id="rId2"/>
              </a:rPr>
              <a:t>-</a:t>
            </a:r>
            <a:r>
              <a:rPr lang="en-US" sz="800" i="0" u="sng" spc="93">
                <a:uFill>
                  <a:solidFill>
                    <a:srgbClr val="000000"/>
                  </a:solidFill>
                </a:uFill>
                <a:latin typeface="Times New Roman"/>
                <a:cs typeface="Times New Roman"/>
                <a:hlinkClick r:id="rId2"/>
              </a:rPr>
              <a:t>.</a:t>
            </a:r>
            <a:r>
              <a:rPr lang="en-US" sz="800" i="0" u="sng" spc="-100">
                <a:uFill>
                  <a:solidFill>
                    <a:srgbClr val="000000"/>
                  </a:solidFill>
                </a:uFill>
                <a:latin typeface="Times New Roman"/>
                <a:cs typeface="Times New Roman"/>
                <a:hlinkClick r:id="rId2"/>
              </a:rPr>
              <a:t>h</a:t>
            </a:r>
            <a:r>
              <a:rPr lang="en-US" sz="800" i="0" u="sng" spc="47">
                <a:uFill>
                  <a:solidFill>
                    <a:srgbClr val="000000"/>
                  </a:solidFill>
                </a:uFill>
                <a:latin typeface="Times New Roman"/>
                <a:cs typeface="Times New Roman"/>
                <a:hlinkClick r:id="rId2"/>
              </a:rPr>
              <a:t>t</a:t>
            </a:r>
            <a:r>
              <a:rPr lang="en-US" sz="800" i="0" u="sng" spc="-47">
                <a:uFill>
                  <a:solidFill>
                    <a:srgbClr val="000000"/>
                  </a:solidFill>
                </a:uFill>
                <a:latin typeface="Times New Roman"/>
                <a:cs typeface="Times New Roman"/>
                <a:hlinkClick r:id="rId2"/>
              </a:rPr>
              <a:t>m</a:t>
            </a:r>
            <a:r>
              <a:rPr lang="en-US" sz="800" i="0" u="sng" spc="-53">
                <a:uFill>
                  <a:solidFill>
                    <a:srgbClr val="000000"/>
                  </a:solidFill>
                </a:uFill>
                <a:latin typeface="Times New Roman"/>
                <a:cs typeface="Times New Roman"/>
                <a:hlinkClick r:id="rId2"/>
              </a:rPr>
              <a:t>l</a:t>
            </a:r>
            <a:r>
              <a:rPr lang="en-US" sz="800" i="0" spc="47">
                <a:latin typeface="Times New Roman"/>
                <a:cs typeface="Times New Roman"/>
              </a:rPr>
              <a:t>/</a:t>
            </a:r>
            <a:r>
              <a:rPr lang="en-US" sz="800" i="0">
                <a:latin typeface="Times New Roman"/>
                <a:cs typeface="Times New Roman"/>
              </a:rPr>
              <a:t>&gt;</a:t>
            </a:r>
            <a:r>
              <a:rPr lang="en-US" sz="800" i="0" spc="60">
                <a:latin typeface="Times New Roman"/>
                <a:cs typeface="Times New Roman"/>
              </a:rPr>
              <a:t>[</a:t>
            </a:r>
            <a:r>
              <a:rPr lang="en-US" sz="800" i="0" spc="-60">
                <a:latin typeface="Times New Roman"/>
                <a:cs typeface="Times New Roman"/>
              </a:rPr>
              <a:t>A</a:t>
            </a:r>
            <a:r>
              <a:rPr lang="en-US" sz="800" i="0" spc="-13">
                <a:latin typeface="Times New Roman"/>
                <a:cs typeface="Times New Roman"/>
              </a:rPr>
              <a:t>cce</a:t>
            </a:r>
            <a:r>
              <a:rPr lang="en-US" sz="800" i="0" spc="-27">
                <a:latin typeface="Times New Roman"/>
                <a:cs typeface="Times New Roman"/>
              </a:rPr>
              <a:t>s</a:t>
            </a:r>
            <a:r>
              <a:rPr lang="en-US" sz="800" i="0" spc="73">
                <a:latin typeface="Times New Roman"/>
                <a:cs typeface="Times New Roman"/>
              </a:rPr>
              <a:t>s</a:t>
            </a:r>
            <a:r>
              <a:rPr lang="en-US" sz="800" i="0" spc="-13">
                <a:latin typeface="Times New Roman"/>
                <a:cs typeface="Times New Roman"/>
              </a:rPr>
              <a:t>e</a:t>
            </a:r>
            <a:r>
              <a:rPr lang="en-US" sz="800" i="0">
                <a:latin typeface="Times New Roman"/>
                <a:cs typeface="Times New Roman"/>
              </a:rPr>
              <a:t>d </a:t>
            </a:r>
            <a:r>
              <a:rPr lang="en-US" sz="800" i="0" spc="-7">
                <a:latin typeface="Times New Roman"/>
                <a:cs typeface="Times New Roman"/>
              </a:rPr>
              <a:t>o</a:t>
            </a:r>
            <a:r>
              <a:rPr lang="en-US" sz="800" i="0">
                <a:latin typeface="Times New Roman"/>
                <a:cs typeface="Times New Roman"/>
              </a:rPr>
              <a:t>n:  </a:t>
            </a:r>
            <a:r>
              <a:rPr lang="en-US" sz="800" i="0" spc="-13">
                <a:latin typeface="Times New Roman"/>
                <a:cs typeface="Times New Roman"/>
              </a:rPr>
              <a:t>1st </a:t>
            </a:r>
            <a:r>
              <a:rPr lang="en-US" sz="800" i="0" spc="-47">
                <a:latin typeface="Times New Roman"/>
                <a:cs typeface="Times New Roman"/>
              </a:rPr>
              <a:t>April</a:t>
            </a:r>
            <a:r>
              <a:rPr lang="en-US" sz="800" i="0" spc="207">
                <a:latin typeface="Times New Roman"/>
                <a:cs typeface="Times New Roman"/>
              </a:rPr>
              <a:t> </a:t>
            </a:r>
            <a:r>
              <a:rPr lang="en-US" sz="800" i="0" spc="-7">
                <a:latin typeface="Times New Roman"/>
                <a:cs typeface="Times New Roman"/>
              </a:rPr>
              <a:t>2022]</a:t>
            </a:r>
          </a:p>
          <a:p>
            <a:pPr marL="22013">
              <a:spcBef>
                <a:spcPts val="1020"/>
              </a:spcBef>
            </a:pPr>
            <a:r>
              <a:rPr lang="en-US" sz="800" i="0" spc="-60">
                <a:latin typeface="Times New Roman"/>
                <a:cs typeface="Times New Roman"/>
              </a:rPr>
              <a:t>G</a:t>
            </a:r>
            <a:r>
              <a:rPr lang="en-US" sz="800" i="0">
                <a:latin typeface="Times New Roman"/>
                <a:cs typeface="Times New Roman"/>
              </a:rPr>
              <a:t>ov	</a:t>
            </a:r>
            <a:r>
              <a:rPr lang="en-US" sz="800" i="0" spc="27">
                <a:latin typeface="Times New Roman"/>
                <a:cs typeface="Times New Roman"/>
              </a:rPr>
              <a:t>C</a:t>
            </a:r>
            <a:r>
              <a:rPr lang="en-US" sz="800" i="0" spc="40">
                <a:latin typeface="Times New Roman"/>
                <a:cs typeface="Times New Roman"/>
              </a:rPr>
              <a:t>N</a:t>
            </a:r>
            <a:r>
              <a:rPr lang="en-US" sz="800" i="0">
                <a:latin typeface="Times New Roman"/>
                <a:cs typeface="Times New Roman"/>
              </a:rPr>
              <a:t>,	</a:t>
            </a:r>
            <a:r>
              <a:rPr lang="en-US" sz="800" i="0" spc="-7">
                <a:latin typeface="Times New Roman"/>
                <a:cs typeface="Times New Roman"/>
              </a:rPr>
              <a:t>202</a:t>
            </a:r>
            <a:r>
              <a:rPr lang="en-US" sz="800" i="0">
                <a:latin typeface="Times New Roman"/>
                <a:cs typeface="Times New Roman"/>
              </a:rPr>
              <a:t>1.	</a:t>
            </a:r>
            <a:r>
              <a:rPr lang="en-US" sz="800"/>
              <a:t>The	</a:t>
            </a:r>
            <a:r>
              <a:rPr lang="en-US" sz="800" spc="-27"/>
              <a:t>s</a:t>
            </a:r>
            <a:r>
              <a:rPr lang="en-US" sz="800" spc="47"/>
              <a:t>t</a:t>
            </a:r>
            <a:r>
              <a:rPr lang="en-US" sz="800"/>
              <a:t>a</a:t>
            </a:r>
            <a:r>
              <a:rPr lang="en-US" sz="800" spc="47"/>
              <a:t>t</a:t>
            </a:r>
            <a:r>
              <a:rPr lang="en-US" sz="800"/>
              <a:t>e	</a:t>
            </a:r>
            <a:r>
              <a:rPr lang="en-US" sz="800" spc="-13"/>
              <a:t>c</a:t>
            </a:r>
            <a:r>
              <a:rPr lang="en-US" sz="800"/>
              <a:t>oun</a:t>
            </a:r>
            <a:r>
              <a:rPr lang="en-US" sz="800" spc="-13"/>
              <a:t>c</a:t>
            </a:r>
            <a:r>
              <a:rPr lang="en-US" sz="800" spc="-47"/>
              <a:t>il</a:t>
            </a:r>
            <a:r>
              <a:rPr lang="en-US" sz="800"/>
              <a:t>,	</a:t>
            </a:r>
            <a:r>
              <a:rPr lang="en-US" sz="800" spc="47"/>
              <a:t>t</a:t>
            </a:r>
            <a:r>
              <a:rPr lang="en-US" sz="800"/>
              <a:t>he	p</a:t>
            </a:r>
            <a:r>
              <a:rPr lang="en-US" sz="800" spc="-7"/>
              <a:t>e</a:t>
            </a:r>
            <a:r>
              <a:rPr lang="en-US" sz="800"/>
              <a:t>op</a:t>
            </a:r>
            <a:r>
              <a:rPr lang="en-US" sz="800" spc="-47"/>
              <a:t>l</a:t>
            </a:r>
            <a:r>
              <a:rPr lang="en-US" sz="800" spc="-13"/>
              <a:t>e</a:t>
            </a:r>
            <a:r>
              <a:rPr lang="en-US" sz="800" spc="-40"/>
              <a:t>’</a:t>
            </a:r>
            <a:r>
              <a:rPr lang="en-US" sz="800"/>
              <a:t>s	</a:t>
            </a:r>
            <a:r>
              <a:rPr lang="en-US" sz="800" spc="-27"/>
              <a:t>r</a:t>
            </a:r>
            <a:r>
              <a:rPr lang="en-US" sz="800" spc="-13"/>
              <a:t>e</a:t>
            </a:r>
            <a:r>
              <a:rPr lang="en-US" sz="800"/>
              <a:t>pu</a:t>
            </a:r>
            <a:r>
              <a:rPr lang="en-US" sz="800" spc="-7"/>
              <a:t>b</a:t>
            </a:r>
            <a:r>
              <a:rPr lang="en-US" sz="800" spc="-47"/>
              <a:t>l</a:t>
            </a:r>
            <a:r>
              <a:rPr lang="en-US" sz="800" spc="47"/>
              <a:t>i</a:t>
            </a:r>
            <a:r>
              <a:rPr lang="en-US" sz="800"/>
              <a:t>c	of	</a:t>
            </a:r>
            <a:r>
              <a:rPr lang="en-US" sz="800" spc="27"/>
              <a:t>C</a:t>
            </a:r>
            <a:r>
              <a:rPr lang="en-US" sz="800"/>
              <a:t>h</a:t>
            </a:r>
            <a:r>
              <a:rPr lang="en-US" sz="800" spc="-53"/>
              <a:t>i</a:t>
            </a:r>
            <a:r>
              <a:rPr lang="en-US" sz="800"/>
              <a:t>na</a:t>
            </a:r>
            <a:r>
              <a:rPr lang="en-US" sz="800" spc="-7"/>
              <a:t>.</a:t>
            </a:r>
            <a:r>
              <a:rPr lang="en-US" sz="800" i="0" spc="-40">
                <a:latin typeface="Times New Roman"/>
                <a:cs typeface="Times New Roman"/>
              </a:rPr>
              <a:t>[</a:t>
            </a:r>
            <a:r>
              <a:rPr lang="en-US" sz="800" i="0" spc="40">
                <a:latin typeface="Times New Roman"/>
                <a:cs typeface="Times New Roman"/>
              </a:rPr>
              <a:t>O</a:t>
            </a:r>
            <a:r>
              <a:rPr lang="en-US" sz="800" i="0">
                <a:latin typeface="Times New Roman"/>
                <a:cs typeface="Times New Roman"/>
              </a:rPr>
              <a:t>n</a:t>
            </a:r>
            <a:r>
              <a:rPr lang="en-US" sz="800" i="0" spc="-53">
                <a:latin typeface="Times New Roman"/>
                <a:cs typeface="Times New Roman"/>
              </a:rPr>
              <a:t>l</a:t>
            </a:r>
            <a:r>
              <a:rPr lang="en-US" sz="800" i="0" spc="-47">
                <a:latin typeface="Times New Roman"/>
                <a:cs typeface="Times New Roman"/>
              </a:rPr>
              <a:t>i</a:t>
            </a:r>
            <a:r>
              <a:rPr lang="en-US" sz="800" i="0">
                <a:latin typeface="Times New Roman"/>
                <a:cs typeface="Times New Roman"/>
              </a:rPr>
              <a:t>n</a:t>
            </a:r>
            <a:r>
              <a:rPr lang="en-US" sz="800" i="0" spc="-13">
                <a:latin typeface="Times New Roman"/>
                <a:cs typeface="Times New Roman"/>
              </a:rPr>
              <a:t>e</a:t>
            </a:r>
            <a:r>
              <a:rPr lang="en-US" sz="800" i="0">
                <a:latin typeface="Times New Roman"/>
                <a:cs typeface="Times New Roman"/>
              </a:rPr>
              <a:t>]	</a:t>
            </a:r>
            <a:r>
              <a:rPr lang="en-US" sz="800" i="0" spc="40">
                <a:latin typeface="Times New Roman"/>
                <a:cs typeface="Times New Roman"/>
              </a:rPr>
              <a:t>A</a:t>
            </a:r>
            <a:r>
              <a:rPr lang="en-US" sz="800" i="0" spc="-100">
                <a:latin typeface="Times New Roman"/>
                <a:cs typeface="Times New Roman"/>
              </a:rPr>
              <a:t>v</a:t>
            </a:r>
            <a:r>
              <a:rPr lang="en-US" sz="800" i="0" spc="87">
                <a:latin typeface="Times New Roman"/>
                <a:cs typeface="Times New Roman"/>
              </a:rPr>
              <a:t>a</a:t>
            </a:r>
            <a:r>
              <a:rPr lang="en-US" sz="800" i="0" spc="-47">
                <a:latin typeface="Times New Roman"/>
                <a:cs typeface="Times New Roman"/>
              </a:rPr>
              <a:t>il</a:t>
            </a:r>
            <a:r>
              <a:rPr lang="en-US" sz="800" i="0" spc="-13">
                <a:latin typeface="Times New Roman"/>
                <a:cs typeface="Times New Roman"/>
              </a:rPr>
              <a:t>a</a:t>
            </a:r>
            <a:r>
              <a:rPr lang="en-US" sz="800" i="0" spc="93">
                <a:latin typeface="Times New Roman"/>
                <a:cs typeface="Times New Roman"/>
              </a:rPr>
              <a:t>b</a:t>
            </a:r>
            <a:r>
              <a:rPr lang="en-US" sz="800" i="0" spc="-47">
                <a:latin typeface="Times New Roman"/>
                <a:cs typeface="Times New Roman"/>
              </a:rPr>
              <a:t>l</a:t>
            </a:r>
            <a:r>
              <a:rPr lang="en-US" sz="800" i="0">
                <a:latin typeface="Times New Roman"/>
                <a:cs typeface="Times New Roman"/>
              </a:rPr>
              <a:t>e	</a:t>
            </a:r>
            <a:r>
              <a:rPr lang="en-US" sz="800" i="0" spc="-13">
                <a:latin typeface="Times New Roman"/>
                <a:cs typeface="Times New Roman"/>
              </a:rPr>
              <a:t>a</a:t>
            </a:r>
            <a:r>
              <a:rPr lang="en-US" sz="800" i="0" spc="53">
                <a:latin typeface="Times New Roman"/>
                <a:cs typeface="Times New Roman"/>
              </a:rPr>
              <a:t>t</a:t>
            </a:r>
            <a:r>
              <a:rPr lang="en-US" sz="800" i="0">
                <a:latin typeface="Times New Roman"/>
                <a:cs typeface="Times New Roman"/>
              </a:rPr>
              <a:t>: </a:t>
            </a:r>
            <a:r>
              <a:rPr lang="en-US" sz="800" i="0" spc="-7">
                <a:latin typeface="Times New Roman"/>
                <a:cs typeface="Times New Roman"/>
              </a:rPr>
              <a:t>&lt;</a:t>
            </a:r>
            <a:r>
              <a:rPr lang="en-US" sz="800" i="0" u="sng" spc="-107">
                <a:uFill>
                  <a:solidFill>
                    <a:srgbClr val="000000"/>
                  </a:solidFill>
                </a:uFill>
                <a:latin typeface="Times New Roman"/>
                <a:cs typeface="Times New Roman"/>
                <a:hlinkClick r:id="rId3"/>
              </a:rPr>
              <a:t>h</a:t>
            </a:r>
            <a:r>
              <a:rPr lang="en-US" sz="800" i="0" u="sng" spc="47">
                <a:uFill>
                  <a:solidFill>
                    <a:srgbClr val="000000"/>
                  </a:solidFill>
                </a:uFill>
                <a:latin typeface="Times New Roman"/>
                <a:cs typeface="Times New Roman"/>
                <a:hlinkClick r:id="rId3"/>
              </a:rPr>
              <a:t>t</a:t>
            </a:r>
            <a:r>
              <a:rPr lang="en-US" sz="800" i="0" u="sng" spc="-47">
                <a:uFill>
                  <a:solidFill>
                    <a:srgbClr val="000000"/>
                  </a:solidFill>
                </a:uFill>
                <a:latin typeface="Times New Roman"/>
                <a:cs typeface="Times New Roman"/>
                <a:hlinkClick r:id="rId3"/>
              </a:rPr>
              <a:t>t</a:t>
            </a:r>
            <a:r>
              <a:rPr lang="en-US" sz="800" i="0" u="sng" spc="100">
                <a:uFill>
                  <a:solidFill>
                    <a:srgbClr val="000000"/>
                  </a:solidFill>
                </a:uFill>
                <a:latin typeface="Times New Roman"/>
                <a:cs typeface="Times New Roman"/>
                <a:hlinkClick r:id="rId3"/>
              </a:rPr>
              <a:t>p</a:t>
            </a:r>
            <a:r>
              <a:rPr lang="en-US" sz="800" i="0" u="sng" spc="-47">
                <a:uFill>
                  <a:solidFill>
                    <a:srgbClr val="000000"/>
                  </a:solidFill>
                </a:uFill>
                <a:latin typeface="Times New Roman"/>
                <a:cs typeface="Times New Roman"/>
                <a:hlinkClick r:id="rId3"/>
              </a:rPr>
              <a:t>:/</a:t>
            </a:r>
            <a:r>
              <a:rPr lang="en-US" sz="800" i="0" u="sng" spc="47">
                <a:uFill>
                  <a:solidFill>
                    <a:srgbClr val="000000"/>
                  </a:solidFill>
                </a:uFill>
                <a:latin typeface="Times New Roman"/>
                <a:cs typeface="Times New Roman"/>
                <a:hlinkClick r:id="rId3"/>
              </a:rPr>
              <a:t>/</a:t>
            </a:r>
            <a:r>
              <a:rPr lang="en-US" sz="800" i="0" u="sng" spc="87">
                <a:uFill>
                  <a:solidFill>
                    <a:srgbClr val="000000"/>
                  </a:solidFill>
                </a:uFill>
                <a:latin typeface="Times New Roman"/>
                <a:cs typeface="Times New Roman"/>
                <a:hlinkClick r:id="rId3"/>
              </a:rPr>
              <a:t>e</a:t>
            </a:r>
            <a:r>
              <a:rPr lang="en-US" sz="800" i="0" u="sng">
                <a:uFill>
                  <a:solidFill>
                    <a:srgbClr val="000000"/>
                  </a:solidFill>
                </a:uFill>
                <a:latin typeface="Times New Roman"/>
                <a:cs typeface="Times New Roman"/>
                <a:hlinkClick r:id="rId3"/>
              </a:rPr>
              <a:t>ng</a:t>
            </a:r>
            <a:r>
              <a:rPr lang="en-US" sz="800" i="0" u="sng" spc="-53">
                <a:uFill>
                  <a:solidFill>
                    <a:srgbClr val="000000"/>
                  </a:solidFill>
                </a:uFill>
                <a:latin typeface="Times New Roman"/>
                <a:cs typeface="Times New Roman"/>
                <a:hlinkClick r:id="rId3"/>
              </a:rPr>
              <a:t>l</a:t>
            </a:r>
            <a:r>
              <a:rPr lang="en-US" sz="800" i="0" u="sng" spc="-47">
                <a:uFill>
                  <a:solidFill>
                    <a:srgbClr val="000000"/>
                  </a:solidFill>
                </a:uFill>
                <a:latin typeface="Times New Roman"/>
                <a:cs typeface="Times New Roman"/>
                <a:hlinkClick r:id="rId3"/>
              </a:rPr>
              <a:t>i</a:t>
            </a:r>
            <a:r>
              <a:rPr lang="en-US" sz="800" i="0" u="sng" spc="73">
                <a:uFill>
                  <a:solidFill>
                    <a:srgbClr val="000000"/>
                  </a:solidFill>
                </a:uFill>
                <a:latin typeface="Times New Roman"/>
                <a:cs typeface="Times New Roman"/>
                <a:hlinkClick r:id="rId3"/>
              </a:rPr>
              <a:t>s</a:t>
            </a:r>
            <a:r>
              <a:rPr lang="en-US" sz="800" i="0" u="sng" spc="-93">
                <a:uFill>
                  <a:solidFill>
                    <a:srgbClr val="000000"/>
                  </a:solidFill>
                </a:uFill>
                <a:latin typeface="Times New Roman"/>
                <a:cs typeface="Times New Roman"/>
                <a:hlinkClick r:id="rId3"/>
              </a:rPr>
              <a:t>h</a:t>
            </a:r>
            <a:r>
              <a:rPr lang="en-US" sz="800" i="0" u="sng">
                <a:uFill>
                  <a:solidFill>
                    <a:srgbClr val="000000"/>
                  </a:solidFill>
                </a:uFill>
                <a:latin typeface="Times New Roman"/>
                <a:cs typeface="Times New Roman"/>
                <a:hlinkClick r:id="rId3"/>
              </a:rPr>
              <a:t>.</a:t>
            </a:r>
            <a:r>
              <a:rPr lang="en-US" sz="800" i="0" u="sng" spc="40">
                <a:uFill>
                  <a:solidFill>
                    <a:srgbClr val="000000"/>
                  </a:solidFill>
                </a:uFill>
                <a:latin typeface="Times New Roman"/>
                <a:cs typeface="Times New Roman"/>
                <a:hlinkClick r:id="rId3"/>
              </a:rPr>
              <a:t>w</a:t>
            </a:r>
            <a:r>
              <a:rPr lang="en-US" sz="800" i="0" u="sng" spc="-60">
                <a:uFill>
                  <a:solidFill>
                    <a:srgbClr val="000000"/>
                  </a:solidFill>
                </a:uFill>
                <a:latin typeface="Times New Roman"/>
                <a:cs typeface="Times New Roman"/>
                <a:hlinkClick r:id="rId3"/>
              </a:rPr>
              <a:t>w</a:t>
            </a:r>
            <a:r>
              <a:rPr lang="en-US" sz="800" i="0" u="sng" spc="-53">
                <a:uFill>
                  <a:solidFill>
                    <a:srgbClr val="000000"/>
                  </a:solidFill>
                </a:uFill>
                <a:latin typeface="Times New Roman"/>
                <a:cs typeface="Times New Roman"/>
                <a:hlinkClick r:id="rId3"/>
              </a:rPr>
              <a:t>w</a:t>
            </a:r>
            <a:r>
              <a:rPr lang="en-US" sz="800" i="0" u="sng" spc="93">
                <a:uFill>
                  <a:solidFill>
                    <a:srgbClr val="000000"/>
                  </a:solidFill>
                </a:uFill>
                <a:latin typeface="Times New Roman"/>
                <a:cs typeface="Times New Roman"/>
                <a:hlinkClick r:id="rId3"/>
              </a:rPr>
              <a:t>.</a:t>
            </a:r>
            <a:r>
              <a:rPr lang="en-US" sz="800" i="0" u="sng" spc="-107">
                <a:uFill>
                  <a:solidFill>
                    <a:srgbClr val="000000"/>
                  </a:solidFill>
                </a:uFill>
                <a:latin typeface="Times New Roman"/>
                <a:cs typeface="Times New Roman"/>
                <a:hlinkClick r:id="rId3"/>
              </a:rPr>
              <a:t>g</a:t>
            </a:r>
            <a:r>
              <a:rPr lang="en-US" sz="800" i="0" u="sng" spc="93">
                <a:uFill>
                  <a:solidFill>
                    <a:srgbClr val="000000"/>
                  </a:solidFill>
                </a:uFill>
                <a:latin typeface="Times New Roman"/>
                <a:cs typeface="Times New Roman"/>
                <a:hlinkClick r:id="rId3"/>
              </a:rPr>
              <a:t>o</a:t>
            </a:r>
            <a:r>
              <a:rPr lang="en-US" sz="800" i="0" u="sng" spc="-100">
                <a:uFill>
                  <a:solidFill>
                    <a:srgbClr val="000000"/>
                  </a:solidFill>
                </a:uFill>
                <a:latin typeface="Times New Roman"/>
                <a:cs typeface="Times New Roman"/>
                <a:hlinkClick r:id="rId3"/>
              </a:rPr>
              <a:t>v</a:t>
            </a:r>
            <a:r>
              <a:rPr lang="en-US" sz="800" i="0" u="sng" spc="-7">
                <a:uFill>
                  <a:solidFill>
                    <a:srgbClr val="000000"/>
                  </a:solidFill>
                </a:uFill>
                <a:latin typeface="Times New Roman"/>
                <a:cs typeface="Times New Roman"/>
                <a:hlinkClick r:id="rId3"/>
              </a:rPr>
              <a:t>.</a:t>
            </a:r>
            <a:r>
              <a:rPr lang="en-US" sz="800" i="0" u="sng" spc="87">
                <a:uFill>
                  <a:solidFill>
                    <a:srgbClr val="000000"/>
                  </a:solidFill>
                </a:uFill>
                <a:latin typeface="Times New Roman"/>
                <a:cs typeface="Times New Roman"/>
                <a:hlinkClick r:id="rId3"/>
              </a:rPr>
              <a:t>c</a:t>
            </a:r>
            <a:r>
              <a:rPr lang="en-US" sz="800" i="0" u="sng">
                <a:uFill>
                  <a:solidFill>
                    <a:srgbClr val="000000"/>
                  </a:solidFill>
                </a:uFill>
                <a:latin typeface="Times New Roman"/>
                <a:cs typeface="Times New Roman"/>
                <a:hlinkClick r:id="rId3"/>
              </a:rPr>
              <a:t>n</a:t>
            </a:r>
            <a:r>
              <a:rPr lang="en-US" sz="800" i="0" u="sng" spc="47">
                <a:uFill>
                  <a:solidFill>
                    <a:srgbClr val="000000"/>
                  </a:solidFill>
                </a:uFill>
                <a:latin typeface="Times New Roman"/>
                <a:cs typeface="Times New Roman"/>
                <a:hlinkClick r:id="rId3"/>
              </a:rPr>
              <a:t>/</a:t>
            </a:r>
            <a:r>
              <a:rPr lang="en-US" sz="800" i="0" u="sng" spc="-107">
                <a:uFill>
                  <a:solidFill>
                    <a:srgbClr val="000000"/>
                  </a:solidFill>
                </a:uFill>
                <a:latin typeface="Times New Roman"/>
                <a:cs typeface="Times New Roman"/>
                <a:hlinkClick r:id="rId3"/>
              </a:rPr>
              <a:t>n</a:t>
            </a:r>
            <a:r>
              <a:rPr lang="en-US" sz="800" i="0" u="sng" spc="87">
                <a:uFill>
                  <a:solidFill>
                    <a:srgbClr val="000000"/>
                  </a:solidFill>
                </a:uFill>
                <a:latin typeface="Times New Roman"/>
                <a:cs typeface="Times New Roman"/>
                <a:hlinkClick r:id="rId3"/>
              </a:rPr>
              <a:t>e</a:t>
            </a:r>
            <a:r>
              <a:rPr lang="en-US" sz="800" i="0" u="sng" spc="-60">
                <a:uFill>
                  <a:solidFill>
                    <a:srgbClr val="000000"/>
                  </a:solidFill>
                </a:uFill>
                <a:latin typeface="Times New Roman"/>
                <a:cs typeface="Times New Roman"/>
                <a:hlinkClick r:id="rId3"/>
              </a:rPr>
              <a:t>w</a:t>
            </a:r>
            <a:r>
              <a:rPr lang="en-US" sz="800" i="0" u="sng" spc="-27">
                <a:uFill>
                  <a:solidFill>
                    <a:srgbClr val="000000"/>
                  </a:solidFill>
                </a:uFill>
                <a:latin typeface="Times New Roman"/>
                <a:cs typeface="Times New Roman"/>
                <a:hlinkClick r:id="rId3"/>
              </a:rPr>
              <a:t>s</a:t>
            </a:r>
            <a:r>
              <a:rPr lang="en-US" sz="800" i="0" u="sng" spc="47">
                <a:uFill>
                  <a:solidFill>
                    <a:srgbClr val="000000"/>
                  </a:solidFill>
                </a:uFill>
                <a:latin typeface="Times New Roman"/>
                <a:cs typeface="Times New Roman"/>
                <a:hlinkClick r:id="rId3"/>
              </a:rPr>
              <a:t>/</a:t>
            </a:r>
            <a:r>
              <a:rPr lang="en-US" sz="800" i="0" u="sng" spc="-47">
                <a:uFill>
                  <a:solidFill>
                    <a:srgbClr val="000000"/>
                  </a:solidFill>
                </a:uFill>
                <a:latin typeface="Times New Roman"/>
                <a:cs typeface="Times New Roman"/>
                <a:hlinkClick r:id="rId3"/>
              </a:rPr>
              <a:t>t</a:t>
            </a:r>
            <a:r>
              <a:rPr lang="en-US" sz="800" i="0" u="sng">
                <a:uFill>
                  <a:solidFill>
                    <a:srgbClr val="000000"/>
                  </a:solidFill>
                </a:uFill>
                <a:latin typeface="Times New Roman"/>
                <a:cs typeface="Times New Roman"/>
                <a:hlinkClick r:id="rId3"/>
              </a:rPr>
              <a:t>o</a:t>
            </a:r>
            <a:r>
              <a:rPr lang="en-US" sz="800" i="0" u="sng" spc="93">
                <a:uFill>
                  <a:solidFill>
                    <a:srgbClr val="000000"/>
                  </a:solidFill>
                </a:uFill>
                <a:latin typeface="Times New Roman"/>
                <a:cs typeface="Times New Roman"/>
                <a:hlinkClick r:id="rId3"/>
              </a:rPr>
              <a:t>p</a:t>
            </a:r>
            <a:r>
              <a:rPr lang="en-US" sz="800" i="0" u="sng" spc="-107">
                <a:uFill>
                  <a:solidFill>
                    <a:srgbClr val="000000"/>
                  </a:solidFill>
                </a:uFill>
                <a:latin typeface="Times New Roman"/>
                <a:cs typeface="Times New Roman"/>
                <a:hlinkClick r:id="rId3"/>
              </a:rPr>
              <a:t>n</a:t>
            </a:r>
            <a:r>
              <a:rPr lang="en-US" sz="800" i="0" u="sng" spc="-13">
                <a:uFill>
                  <a:solidFill>
                    <a:srgbClr val="000000"/>
                  </a:solidFill>
                </a:uFill>
                <a:latin typeface="Times New Roman"/>
                <a:cs typeface="Times New Roman"/>
                <a:hlinkClick r:id="rId3"/>
              </a:rPr>
              <a:t>e</a:t>
            </a:r>
            <a:r>
              <a:rPr lang="en-US" sz="800" i="0" u="sng" spc="40">
                <a:uFill>
                  <a:solidFill>
                    <a:srgbClr val="000000"/>
                  </a:solidFill>
                </a:uFill>
                <a:latin typeface="Times New Roman"/>
                <a:cs typeface="Times New Roman"/>
                <a:hlinkClick r:id="rId3"/>
              </a:rPr>
              <a:t>w</a:t>
            </a:r>
            <a:r>
              <a:rPr lang="en-US" sz="800" i="0" u="sng" spc="-27">
                <a:uFill>
                  <a:solidFill>
                    <a:srgbClr val="000000"/>
                  </a:solidFill>
                </a:uFill>
                <a:latin typeface="Times New Roman"/>
                <a:cs typeface="Times New Roman"/>
                <a:hlinkClick r:id="rId3"/>
              </a:rPr>
              <a:t>s/</a:t>
            </a:r>
            <a:r>
              <a:rPr lang="en-US" sz="800" i="0" u="sng" spc="-7">
                <a:uFill>
                  <a:solidFill>
                    <a:srgbClr val="000000"/>
                  </a:solidFill>
                </a:uFill>
                <a:latin typeface="Times New Roman"/>
                <a:cs typeface="Times New Roman"/>
                <a:hlinkClick r:id="rId3"/>
              </a:rPr>
              <a:t>20210</a:t>
            </a:r>
            <a:r>
              <a:rPr lang="en-US" sz="800" i="0" u="sng" spc="100">
                <a:uFill>
                  <a:solidFill>
                    <a:srgbClr val="000000"/>
                  </a:solidFill>
                </a:uFill>
                <a:latin typeface="Times New Roman"/>
                <a:cs typeface="Times New Roman"/>
                <a:hlinkClick r:id="rId3"/>
              </a:rPr>
              <a:t>2</a:t>
            </a:r>
            <a:r>
              <a:rPr lang="en-US" sz="800" i="0" u="sng" spc="-47">
                <a:uFill>
                  <a:solidFill>
                    <a:srgbClr val="000000"/>
                  </a:solidFill>
                </a:uFill>
                <a:latin typeface="Times New Roman"/>
                <a:cs typeface="Times New Roman"/>
                <a:hlinkClick r:id="rId3"/>
              </a:rPr>
              <a:t>/</a:t>
            </a:r>
            <a:r>
              <a:rPr lang="en-US" sz="800" i="0" u="sng" spc="-7">
                <a:uFill>
                  <a:solidFill>
                    <a:srgbClr val="000000"/>
                  </a:solidFill>
                </a:uFill>
                <a:latin typeface="Times New Roman"/>
                <a:cs typeface="Times New Roman"/>
                <a:hlinkClick r:id="rId3"/>
              </a:rPr>
              <a:t>08</a:t>
            </a:r>
            <a:r>
              <a:rPr lang="en-US" sz="800" i="0" u="sng" spc="-47">
                <a:uFill>
                  <a:solidFill>
                    <a:srgbClr val="000000"/>
                  </a:solidFill>
                </a:uFill>
                <a:latin typeface="Times New Roman"/>
                <a:cs typeface="Times New Roman"/>
                <a:hlinkClick r:id="rId3"/>
              </a:rPr>
              <a:t>/</a:t>
            </a:r>
            <a:r>
              <a:rPr lang="en-US" sz="800" i="0" u="sng" spc="-13">
                <a:uFill>
                  <a:solidFill>
                    <a:srgbClr val="000000"/>
                  </a:solidFill>
                </a:uFill>
                <a:latin typeface="Times New Roman"/>
                <a:cs typeface="Times New Roman"/>
                <a:hlinkClick r:id="rId3"/>
              </a:rPr>
              <a:t>c</a:t>
            </a:r>
            <a:r>
              <a:rPr lang="en-US" sz="800" i="0" u="sng" spc="93">
                <a:uFill>
                  <a:solidFill>
                    <a:srgbClr val="000000"/>
                  </a:solidFill>
                </a:uFill>
                <a:latin typeface="Times New Roman"/>
                <a:cs typeface="Times New Roman"/>
                <a:hlinkClick r:id="rId3"/>
              </a:rPr>
              <a:t>o</a:t>
            </a:r>
            <a:r>
              <a:rPr lang="en-US" sz="800" i="0" u="sng">
                <a:uFill>
                  <a:solidFill>
                    <a:srgbClr val="000000"/>
                  </a:solidFill>
                </a:uFill>
                <a:latin typeface="Times New Roman"/>
                <a:cs typeface="Times New Roman"/>
                <a:hlinkClick r:id="rId3"/>
              </a:rPr>
              <a:t>n</a:t>
            </a:r>
            <a:r>
              <a:rPr lang="en-US" sz="800" i="0" u="sng" spc="-47">
                <a:uFill>
                  <a:solidFill>
                    <a:srgbClr val="000000"/>
                  </a:solidFill>
                </a:uFill>
                <a:latin typeface="Times New Roman"/>
                <a:cs typeface="Times New Roman"/>
                <a:hlinkClick r:id="rId3"/>
              </a:rPr>
              <a:t>t</a:t>
            </a:r>
            <a:r>
              <a:rPr lang="en-US" sz="800" i="0" u="sng" spc="87">
                <a:uFill>
                  <a:solidFill>
                    <a:srgbClr val="000000"/>
                  </a:solidFill>
                </a:uFill>
                <a:latin typeface="Times New Roman"/>
                <a:cs typeface="Times New Roman"/>
                <a:hlinkClick r:id="rId3"/>
              </a:rPr>
              <a:t>e</a:t>
            </a:r>
            <a:r>
              <a:rPr lang="en-US" sz="800" i="0" u="sng" spc="-100">
                <a:uFill>
                  <a:solidFill>
                    <a:srgbClr val="000000"/>
                  </a:solidFill>
                </a:uFill>
                <a:latin typeface="Times New Roman"/>
                <a:cs typeface="Times New Roman"/>
                <a:hlinkClick r:id="rId3"/>
              </a:rPr>
              <a:t>n</a:t>
            </a:r>
            <a:r>
              <a:rPr lang="en-US" sz="800" i="0" u="sng" spc="-47">
                <a:uFill>
                  <a:solidFill>
                    <a:srgbClr val="000000"/>
                  </a:solidFill>
                </a:uFill>
                <a:latin typeface="Times New Roman"/>
                <a:cs typeface="Times New Roman"/>
                <a:hlinkClick r:id="rId3"/>
              </a:rPr>
              <a:t>t</a:t>
            </a:r>
            <a:r>
              <a:rPr lang="en-US" sz="800" i="0" u="sng" spc="93">
                <a:uFill>
                  <a:solidFill>
                    <a:srgbClr val="000000"/>
                  </a:solidFill>
                </a:uFill>
                <a:latin typeface="Times New Roman"/>
                <a:cs typeface="Times New Roman"/>
                <a:hlinkClick r:id="rId3"/>
              </a:rPr>
              <a:t>_</a:t>
            </a:r>
            <a:r>
              <a:rPr lang="en-US" sz="800" i="0" u="sng" spc="-13">
                <a:uFill>
                  <a:solidFill>
                    <a:srgbClr val="000000"/>
                  </a:solidFill>
                </a:uFill>
                <a:latin typeface="Times New Roman"/>
                <a:cs typeface="Times New Roman"/>
                <a:hlinkClick r:id="rId3"/>
              </a:rPr>
              <a:t>W</a:t>
            </a:r>
            <a:r>
              <a:rPr lang="en-US" sz="800" i="0" u="sng">
                <a:uFill>
                  <a:solidFill>
                    <a:srgbClr val="000000"/>
                  </a:solidFill>
                </a:uFill>
                <a:latin typeface="Times New Roman"/>
                <a:cs typeface="Times New Roman"/>
                <a:hlinkClick r:id="rId3"/>
              </a:rPr>
              <a:t>S</a:t>
            </a:r>
            <a:r>
              <a:rPr lang="en-US" sz="800" i="0" u="sng" spc="-7">
                <a:uFill>
                  <a:solidFill>
                    <a:srgbClr val="000000"/>
                  </a:solidFill>
                </a:uFill>
                <a:latin typeface="Times New Roman"/>
                <a:cs typeface="Times New Roman"/>
                <a:hlinkClick r:id="rId3"/>
              </a:rPr>
              <a:t>6020963</a:t>
            </a:r>
            <a:r>
              <a:rPr lang="en-US" sz="800" i="0" u="sng">
                <a:uFill>
                  <a:solidFill>
                    <a:srgbClr val="000000"/>
                  </a:solidFill>
                </a:uFill>
                <a:latin typeface="Times New Roman"/>
                <a:cs typeface="Times New Roman"/>
                <a:hlinkClick r:id="rId3"/>
              </a:rPr>
              <a:t>4</a:t>
            </a:r>
            <a:r>
              <a:rPr lang="en-US" sz="800" i="0" u="sng" spc="-13">
                <a:uFill>
                  <a:solidFill>
                    <a:srgbClr val="000000"/>
                  </a:solidFill>
                </a:uFill>
                <a:latin typeface="Times New Roman"/>
                <a:cs typeface="Times New Roman"/>
                <a:hlinkClick r:id="rId3"/>
              </a:rPr>
              <a:t>c</a:t>
            </a:r>
            <a:r>
              <a:rPr lang="en-US" sz="800" i="0" u="sng" spc="-7">
                <a:uFill>
                  <a:solidFill>
                    <a:srgbClr val="000000"/>
                  </a:solidFill>
                </a:uFill>
                <a:latin typeface="Times New Roman"/>
                <a:cs typeface="Times New Roman"/>
                <a:hlinkClick r:id="rId3"/>
              </a:rPr>
              <a:t>6</a:t>
            </a:r>
            <a:r>
              <a:rPr lang="en-US" sz="800" i="0" u="sng">
                <a:uFill>
                  <a:solidFill>
                    <a:srgbClr val="000000"/>
                  </a:solidFill>
                </a:uFill>
                <a:latin typeface="Times New Roman"/>
                <a:cs typeface="Times New Roman"/>
                <a:hlinkClick r:id="rId3"/>
              </a:rPr>
              <a:t>d</a:t>
            </a:r>
            <a:r>
              <a:rPr lang="en-US" sz="800" i="0" u="sng" spc="93">
                <a:uFill>
                  <a:solidFill>
                    <a:srgbClr val="000000"/>
                  </a:solidFill>
                </a:uFill>
                <a:latin typeface="Times New Roman"/>
                <a:cs typeface="Times New Roman"/>
                <a:hlinkClick r:id="rId3"/>
              </a:rPr>
              <a:t>0</a:t>
            </a:r>
            <a:r>
              <a:rPr lang="en-US" sz="800" i="0" u="sng" spc="-140">
                <a:uFill>
                  <a:solidFill>
                    <a:srgbClr val="000000"/>
                  </a:solidFill>
                </a:uFill>
                <a:latin typeface="Times New Roman"/>
                <a:cs typeface="Times New Roman"/>
                <a:hlinkClick r:id="rId3"/>
              </a:rPr>
              <a:t>f</a:t>
            </a:r>
            <a:r>
              <a:rPr lang="en-US" sz="800" i="0" u="sng" spc="-7">
                <a:uFill>
                  <a:solidFill>
                    <a:srgbClr val="000000"/>
                  </a:solidFill>
                </a:uFill>
                <a:latin typeface="Times New Roman"/>
                <a:cs typeface="Times New Roman"/>
                <a:hlinkClick r:id="rId3"/>
              </a:rPr>
              <a:t>7257694552</a:t>
            </a:r>
            <a:r>
              <a:rPr lang="en-US" sz="800" i="0" u="sng" spc="7">
                <a:uFill>
                  <a:solidFill>
                    <a:srgbClr val="000000"/>
                  </a:solidFill>
                </a:uFill>
                <a:latin typeface="Times New Roman"/>
                <a:cs typeface="Times New Roman"/>
                <a:hlinkClick r:id="rId3"/>
              </a:rPr>
              <a:t>7</a:t>
            </a:r>
            <a:r>
              <a:rPr lang="en-US" sz="800" i="0" u="sng" spc="100">
                <a:uFill>
                  <a:solidFill>
                    <a:srgbClr val="000000"/>
                  </a:solidFill>
                </a:uFill>
                <a:latin typeface="Times New Roman"/>
                <a:cs typeface="Times New Roman"/>
                <a:hlinkClick r:id="rId3"/>
              </a:rPr>
              <a:t>.</a:t>
            </a:r>
            <a:r>
              <a:rPr lang="en-US" sz="800" i="0" u="sng" spc="-107">
                <a:uFill>
                  <a:solidFill>
                    <a:srgbClr val="000000"/>
                  </a:solidFill>
                </a:uFill>
                <a:latin typeface="Times New Roman"/>
                <a:cs typeface="Times New Roman"/>
                <a:hlinkClick r:id="rId3"/>
              </a:rPr>
              <a:t>h</a:t>
            </a:r>
            <a:r>
              <a:rPr lang="en-US" sz="800" i="0" u="sng" spc="47">
                <a:uFill>
                  <a:solidFill>
                    <a:srgbClr val="000000"/>
                  </a:solidFill>
                </a:uFill>
                <a:latin typeface="Times New Roman"/>
                <a:cs typeface="Times New Roman"/>
                <a:hlinkClick r:id="rId3"/>
              </a:rPr>
              <a:t>t</a:t>
            </a:r>
            <a:r>
              <a:rPr lang="en-US" sz="800" i="0" u="sng" spc="-53">
                <a:uFill>
                  <a:solidFill>
                    <a:srgbClr val="000000"/>
                  </a:solidFill>
                </a:uFill>
                <a:latin typeface="Times New Roman"/>
                <a:cs typeface="Times New Roman"/>
                <a:hlinkClick r:id="rId3"/>
              </a:rPr>
              <a:t>m</a:t>
            </a:r>
            <a:r>
              <a:rPr lang="en-US" sz="800" i="0" u="sng" spc="-47">
                <a:uFill>
                  <a:solidFill>
                    <a:srgbClr val="000000"/>
                  </a:solidFill>
                </a:uFill>
                <a:latin typeface="Times New Roman"/>
                <a:cs typeface="Times New Roman"/>
                <a:hlinkClick r:id="rId3"/>
              </a:rPr>
              <a:t>l</a:t>
            </a:r>
            <a:r>
              <a:rPr lang="en-US" sz="800" i="0" spc="47">
                <a:latin typeface="Times New Roman"/>
                <a:cs typeface="Times New Roman"/>
              </a:rPr>
              <a:t>/</a:t>
            </a:r>
            <a:r>
              <a:rPr lang="en-US" sz="800" i="0">
                <a:latin typeface="Times New Roman"/>
                <a:cs typeface="Times New Roman"/>
              </a:rPr>
              <a:t>&gt;</a:t>
            </a:r>
            <a:r>
              <a:rPr lang="en-US" sz="800" i="0" spc="60">
                <a:latin typeface="Times New Roman"/>
                <a:cs typeface="Times New Roman"/>
              </a:rPr>
              <a:t>[</a:t>
            </a:r>
            <a:r>
              <a:rPr lang="en-US" sz="800" i="0" spc="-60">
                <a:latin typeface="Times New Roman"/>
                <a:cs typeface="Times New Roman"/>
              </a:rPr>
              <a:t>A</a:t>
            </a:r>
            <a:r>
              <a:rPr lang="en-US" sz="800" i="0" spc="-13">
                <a:latin typeface="Times New Roman"/>
                <a:cs typeface="Times New Roman"/>
              </a:rPr>
              <a:t>cce</a:t>
            </a:r>
            <a:r>
              <a:rPr lang="en-US" sz="800" i="0" spc="73">
                <a:latin typeface="Times New Roman"/>
                <a:cs typeface="Times New Roman"/>
              </a:rPr>
              <a:t>s</a:t>
            </a:r>
            <a:r>
              <a:rPr lang="en-US" sz="800" i="0" spc="-27">
                <a:latin typeface="Times New Roman"/>
                <a:cs typeface="Times New Roman"/>
              </a:rPr>
              <a:t>s</a:t>
            </a:r>
            <a:r>
              <a:rPr lang="en-US" sz="800" i="0" spc="-13">
                <a:latin typeface="Times New Roman"/>
                <a:cs typeface="Times New Roman"/>
              </a:rPr>
              <a:t>e</a:t>
            </a:r>
            <a:r>
              <a:rPr lang="en-US" sz="800" i="0">
                <a:latin typeface="Times New Roman"/>
                <a:cs typeface="Times New Roman"/>
              </a:rPr>
              <a:t>d  </a:t>
            </a:r>
            <a:r>
              <a:rPr lang="en-US" sz="800" i="0" spc="107">
                <a:latin typeface="Times New Roman"/>
                <a:cs typeface="Times New Roman"/>
              </a:rPr>
              <a:t> </a:t>
            </a:r>
            <a:r>
              <a:rPr lang="en-US" sz="800" i="0" spc="93">
                <a:latin typeface="Times New Roman"/>
                <a:cs typeface="Times New Roman"/>
              </a:rPr>
              <a:t>o</a:t>
            </a:r>
            <a:r>
              <a:rPr lang="en-US" sz="800" i="0" spc="-7">
                <a:latin typeface="Times New Roman"/>
                <a:cs typeface="Times New Roman"/>
              </a:rPr>
              <a:t>n</a:t>
            </a:r>
            <a:r>
              <a:rPr lang="en-US" sz="800" i="0">
                <a:latin typeface="Times New Roman"/>
                <a:cs typeface="Times New Roman"/>
              </a:rPr>
              <a:t>:  </a:t>
            </a:r>
            <a:r>
              <a:rPr lang="en-US" sz="800" i="0" spc="-47">
                <a:latin typeface="Times New Roman"/>
                <a:cs typeface="Times New Roman"/>
              </a:rPr>
              <a:t> </a:t>
            </a:r>
            <a:r>
              <a:rPr lang="en-US" sz="800" i="0" spc="-7">
                <a:latin typeface="Times New Roman"/>
                <a:cs typeface="Times New Roman"/>
              </a:rPr>
              <a:t>1</a:t>
            </a:r>
            <a:r>
              <a:rPr lang="en-US" sz="800" i="0" spc="-27">
                <a:latin typeface="Times New Roman"/>
                <a:cs typeface="Times New Roman"/>
              </a:rPr>
              <a:t>s</a:t>
            </a:r>
            <a:r>
              <a:rPr lang="en-US" sz="800" i="0">
                <a:latin typeface="Times New Roman"/>
                <a:cs typeface="Times New Roman"/>
              </a:rPr>
              <a:t>t</a:t>
            </a:r>
            <a:r>
              <a:rPr lang="en-US" sz="800" i="0" spc="-60">
                <a:latin typeface="Times New Roman"/>
                <a:cs typeface="Times New Roman"/>
              </a:rPr>
              <a:t>A</a:t>
            </a:r>
            <a:r>
              <a:rPr lang="en-US" sz="800" i="0">
                <a:latin typeface="Times New Roman"/>
                <a:cs typeface="Times New Roman"/>
              </a:rPr>
              <a:t>p</a:t>
            </a:r>
            <a:r>
              <a:rPr lang="en-US" sz="800" i="0" spc="60">
                <a:latin typeface="Times New Roman"/>
                <a:cs typeface="Times New Roman"/>
              </a:rPr>
              <a:t>r</a:t>
            </a:r>
            <a:r>
              <a:rPr lang="en-US" sz="800" i="0" spc="-47">
                <a:latin typeface="Times New Roman"/>
                <a:cs typeface="Times New Roman"/>
              </a:rPr>
              <a:t>i</a:t>
            </a:r>
            <a:r>
              <a:rPr lang="en-US" sz="800" i="0">
                <a:latin typeface="Times New Roman"/>
                <a:cs typeface="Times New Roman"/>
              </a:rPr>
              <a:t>l  </a:t>
            </a:r>
            <a:r>
              <a:rPr lang="en-US" sz="800" i="0" spc="-7">
                <a:latin typeface="Times New Roman"/>
                <a:cs typeface="Times New Roman"/>
              </a:rPr>
              <a:t>2022]</a:t>
            </a:r>
            <a:endParaRPr lang="en-US" sz="800">
              <a:latin typeface="Times New Roman"/>
              <a:cs typeface="Times New Roman"/>
            </a:endParaRPr>
          </a:p>
          <a:p>
            <a:pPr marL="22013"/>
            <a:r>
              <a:rPr lang="en-US" sz="800" i="0" spc="-47">
                <a:latin typeface="Times New Roman"/>
                <a:cs typeface="Times New Roman"/>
              </a:rPr>
              <a:t>Han, </a:t>
            </a:r>
            <a:r>
              <a:rPr lang="en-US" sz="800" i="0" spc="-40">
                <a:latin typeface="Times New Roman"/>
                <a:cs typeface="Times New Roman"/>
              </a:rPr>
              <a:t>E. and </a:t>
            </a:r>
            <a:r>
              <a:rPr lang="en-US" sz="800" i="0" spc="-33">
                <a:latin typeface="Times New Roman"/>
                <a:cs typeface="Times New Roman"/>
              </a:rPr>
              <a:t>Paik, </a:t>
            </a:r>
            <a:r>
              <a:rPr lang="en-US" sz="800" i="0" spc="7">
                <a:latin typeface="Times New Roman"/>
                <a:cs typeface="Times New Roman"/>
              </a:rPr>
              <a:t>C., </a:t>
            </a:r>
            <a:r>
              <a:rPr lang="en-US" sz="800" i="0" spc="-7">
                <a:latin typeface="Times New Roman"/>
                <a:cs typeface="Times New Roman"/>
              </a:rPr>
              <a:t>2017. </a:t>
            </a:r>
            <a:r>
              <a:rPr lang="en-US" sz="800" i="0" spc="-80">
                <a:latin typeface="Times New Roman"/>
                <a:cs typeface="Times New Roman"/>
              </a:rPr>
              <a:t>Ethnic </a:t>
            </a:r>
            <a:r>
              <a:rPr lang="en-US" sz="800" i="0" spc="-47">
                <a:latin typeface="Times New Roman"/>
                <a:cs typeface="Times New Roman"/>
              </a:rPr>
              <a:t>integration </a:t>
            </a:r>
            <a:r>
              <a:rPr lang="en-US" sz="800" i="0" spc="-40">
                <a:latin typeface="Times New Roman"/>
                <a:cs typeface="Times New Roman"/>
              </a:rPr>
              <a:t>and development </a:t>
            </a:r>
            <a:r>
              <a:rPr lang="en-US" sz="800" i="0" spc="-73">
                <a:latin typeface="Times New Roman"/>
                <a:cs typeface="Times New Roman"/>
              </a:rPr>
              <a:t>in </a:t>
            </a:r>
            <a:r>
              <a:rPr lang="en-US" sz="800" i="0" spc="-60">
                <a:latin typeface="Times New Roman"/>
                <a:cs typeface="Times New Roman"/>
              </a:rPr>
              <a:t>China. </a:t>
            </a:r>
            <a:r>
              <a:rPr lang="en-US" sz="800" i="0" spc="-40">
                <a:latin typeface="Times New Roman"/>
                <a:cs typeface="Times New Roman"/>
              </a:rPr>
              <a:t>World Development, </a:t>
            </a:r>
            <a:r>
              <a:rPr lang="en-US" sz="800" i="0" spc="-7">
                <a:latin typeface="Times New Roman"/>
                <a:cs typeface="Times New Roman"/>
              </a:rPr>
              <a:t>93,</a:t>
            </a:r>
            <a:r>
              <a:rPr lang="en-US" sz="800" i="0" spc="253">
                <a:latin typeface="Times New Roman"/>
                <a:cs typeface="Times New Roman"/>
              </a:rPr>
              <a:t> </a:t>
            </a:r>
            <a:r>
              <a:rPr lang="en-US" sz="800" i="0">
                <a:latin typeface="Times New Roman"/>
                <a:cs typeface="Times New Roman"/>
              </a:rPr>
              <a:t>pp.31-42</a:t>
            </a:r>
            <a:endParaRPr lang="en-US" sz="800">
              <a:latin typeface="Times New Roman"/>
              <a:cs typeface="Times New Roman"/>
            </a:endParaRPr>
          </a:p>
          <a:p>
            <a:pPr marL="22013" marR="9313"/>
            <a:r>
              <a:rPr lang="en-US" sz="800" i="0" spc="-13">
                <a:latin typeface="Times New Roman"/>
                <a:cs typeface="Times New Roman"/>
              </a:rPr>
              <a:t>Huang, </a:t>
            </a:r>
            <a:r>
              <a:rPr lang="en-US" sz="800" i="0" spc="13">
                <a:latin typeface="Times New Roman"/>
                <a:cs typeface="Times New Roman"/>
              </a:rPr>
              <a:t>C.C. </a:t>
            </a:r>
            <a:r>
              <a:rPr lang="en-US" sz="800" i="0" spc="-40">
                <a:latin typeface="Times New Roman"/>
                <a:cs typeface="Times New Roman"/>
              </a:rPr>
              <a:t>and </a:t>
            </a:r>
            <a:r>
              <a:rPr lang="en-US" sz="800" i="0" spc="-33">
                <a:latin typeface="Times New Roman"/>
                <a:cs typeface="Times New Roman"/>
              </a:rPr>
              <a:t>Lu, </a:t>
            </a:r>
            <a:r>
              <a:rPr lang="en-US" sz="800" i="0" spc="-13">
                <a:latin typeface="Times New Roman"/>
                <a:cs typeface="Times New Roman"/>
              </a:rPr>
              <a:t>L.C., </a:t>
            </a:r>
            <a:r>
              <a:rPr lang="en-US" sz="800" i="0" spc="-7">
                <a:latin typeface="Times New Roman"/>
                <a:cs typeface="Times New Roman"/>
              </a:rPr>
              <a:t>2017. Examining </a:t>
            </a:r>
            <a:r>
              <a:rPr lang="en-US" sz="800" i="0" spc="-20">
                <a:latin typeface="Times New Roman"/>
                <a:cs typeface="Times New Roman"/>
              </a:rPr>
              <a:t>the </a:t>
            </a:r>
            <a:r>
              <a:rPr lang="en-US" sz="800" i="0">
                <a:latin typeface="Times New Roman"/>
                <a:cs typeface="Times New Roman"/>
              </a:rPr>
              <a:t>roles </a:t>
            </a:r>
            <a:r>
              <a:rPr lang="en-US" sz="800" i="0" spc="47">
                <a:latin typeface="Times New Roman"/>
                <a:cs typeface="Times New Roman"/>
              </a:rPr>
              <a:t>of </a:t>
            </a:r>
            <a:r>
              <a:rPr lang="en-US" sz="800" i="0" spc="-7">
                <a:latin typeface="Times New Roman"/>
                <a:cs typeface="Times New Roman"/>
              </a:rPr>
              <a:t>collectivism, </a:t>
            </a:r>
            <a:r>
              <a:rPr lang="en-US" sz="800" i="0" spc="7">
                <a:latin typeface="Times New Roman"/>
                <a:cs typeface="Times New Roman"/>
              </a:rPr>
              <a:t>attitude </a:t>
            </a:r>
            <a:r>
              <a:rPr lang="en-US" sz="800" i="0" spc="-7">
                <a:latin typeface="Times New Roman"/>
                <a:cs typeface="Times New Roman"/>
              </a:rPr>
              <a:t>toward business, and </a:t>
            </a:r>
            <a:r>
              <a:rPr lang="en-US" sz="800" i="0">
                <a:latin typeface="Times New Roman"/>
                <a:cs typeface="Times New Roman"/>
              </a:rPr>
              <a:t>religious </a:t>
            </a:r>
            <a:r>
              <a:rPr lang="en-US" sz="800" i="0" spc="-13">
                <a:latin typeface="Times New Roman"/>
                <a:cs typeface="Times New Roman"/>
              </a:rPr>
              <a:t>beliefs </a:t>
            </a:r>
            <a:r>
              <a:rPr lang="en-US" sz="800" i="0" spc="47">
                <a:latin typeface="Times New Roman"/>
                <a:cs typeface="Times New Roman"/>
              </a:rPr>
              <a:t>on </a:t>
            </a:r>
            <a:r>
              <a:rPr lang="en-US" sz="800" i="0" spc="-7">
                <a:latin typeface="Times New Roman"/>
                <a:cs typeface="Times New Roman"/>
              </a:rPr>
              <a:t>consumer  </a:t>
            </a:r>
            <a:r>
              <a:rPr lang="en-US" sz="800" i="0" spc="-53">
                <a:latin typeface="Times New Roman"/>
                <a:cs typeface="Times New Roman"/>
              </a:rPr>
              <a:t>ethics </a:t>
            </a:r>
            <a:r>
              <a:rPr lang="en-US" sz="800" i="0" spc="-73">
                <a:latin typeface="Times New Roman"/>
                <a:cs typeface="Times New Roman"/>
              </a:rPr>
              <a:t>in </a:t>
            </a:r>
            <a:r>
              <a:rPr lang="en-US" sz="800" i="0" spc="-60">
                <a:latin typeface="Times New Roman"/>
                <a:cs typeface="Times New Roman"/>
              </a:rPr>
              <a:t>China. </a:t>
            </a:r>
            <a:r>
              <a:rPr lang="en-US" sz="800" spc="-7"/>
              <a:t>Journal </a:t>
            </a:r>
            <a:r>
              <a:rPr lang="en-US" sz="800"/>
              <a:t>of </a:t>
            </a:r>
            <a:r>
              <a:rPr lang="en-US" sz="800" spc="-27"/>
              <a:t>Business </a:t>
            </a:r>
            <a:r>
              <a:rPr lang="en-US" sz="800" spc="-7"/>
              <a:t>Ethics</a:t>
            </a:r>
            <a:r>
              <a:rPr lang="en-US" sz="800" i="0" spc="-7">
                <a:latin typeface="Times New Roman"/>
                <a:cs typeface="Times New Roman"/>
              </a:rPr>
              <a:t>, </a:t>
            </a:r>
            <a:r>
              <a:rPr lang="en-US" sz="800" spc="-13"/>
              <a:t>146</a:t>
            </a:r>
            <a:r>
              <a:rPr lang="en-US" sz="800" i="0" spc="-13">
                <a:latin typeface="Times New Roman"/>
                <a:cs typeface="Times New Roman"/>
              </a:rPr>
              <a:t>(3),</a:t>
            </a:r>
            <a:r>
              <a:rPr lang="en-US" sz="800" i="0" spc="-120">
                <a:latin typeface="Times New Roman"/>
                <a:cs typeface="Times New Roman"/>
              </a:rPr>
              <a:t> </a:t>
            </a:r>
            <a:r>
              <a:rPr lang="en-US" sz="800" i="0">
                <a:latin typeface="Times New Roman"/>
                <a:cs typeface="Times New Roman"/>
              </a:rPr>
              <a:t>pp.505-514.</a:t>
            </a:r>
          </a:p>
          <a:p>
            <a:pPr marL="16933" marR="91438">
              <a:spcBef>
                <a:spcPts val="127"/>
              </a:spcBef>
            </a:pPr>
            <a:r>
              <a:rPr lang="en-US" sz="800" spc="7">
                <a:latin typeface="Times New Roman"/>
                <a:cs typeface="Times New Roman"/>
              </a:rPr>
              <a:t>Statista, </a:t>
            </a:r>
            <a:r>
              <a:rPr lang="en-US" sz="800" spc="53">
                <a:latin typeface="Times New Roman"/>
                <a:cs typeface="Times New Roman"/>
              </a:rPr>
              <a:t>2022. </a:t>
            </a:r>
            <a:r>
              <a:rPr lang="en-US" sz="800" i="1" spc="20">
                <a:latin typeface="Times New Roman"/>
                <a:cs typeface="Times New Roman"/>
              </a:rPr>
              <a:t>Gini </a:t>
            </a:r>
            <a:r>
              <a:rPr lang="en-US" sz="800" i="1" spc="40">
                <a:latin typeface="Times New Roman"/>
                <a:cs typeface="Times New Roman"/>
              </a:rPr>
              <a:t>index: </a:t>
            </a:r>
            <a:r>
              <a:rPr lang="en-US" sz="800" i="1" spc="33">
                <a:latin typeface="Times New Roman"/>
                <a:cs typeface="Times New Roman"/>
              </a:rPr>
              <a:t>Inequality of </a:t>
            </a:r>
            <a:r>
              <a:rPr lang="en-US" sz="800" i="1" spc="13">
                <a:latin typeface="Times New Roman"/>
                <a:cs typeface="Times New Roman"/>
              </a:rPr>
              <a:t>income </a:t>
            </a:r>
            <a:r>
              <a:rPr lang="en-US" sz="800" i="1" spc="40">
                <a:latin typeface="Times New Roman"/>
                <a:cs typeface="Times New Roman"/>
              </a:rPr>
              <a:t>distribution </a:t>
            </a:r>
            <a:r>
              <a:rPr lang="en-US" sz="800" i="1" spc="20">
                <a:latin typeface="Times New Roman"/>
                <a:cs typeface="Times New Roman"/>
              </a:rPr>
              <a:t>in </a:t>
            </a:r>
            <a:r>
              <a:rPr lang="en-US" sz="800" i="1" spc="27">
                <a:latin typeface="Times New Roman"/>
                <a:cs typeface="Times New Roman"/>
              </a:rPr>
              <a:t>China </a:t>
            </a:r>
            <a:r>
              <a:rPr lang="en-US" sz="800" i="1" spc="40">
                <a:latin typeface="Times New Roman"/>
                <a:cs typeface="Times New Roman"/>
              </a:rPr>
              <a:t>from </a:t>
            </a:r>
            <a:r>
              <a:rPr lang="en-US" sz="800" i="1" spc="47">
                <a:latin typeface="Times New Roman"/>
                <a:cs typeface="Times New Roman"/>
              </a:rPr>
              <a:t>2004 </a:t>
            </a:r>
            <a:r>
              <a:rPr lang="en-US" sz="800" i="1" spc="20">
                <a:latin typeface="Times New Roman"/>
                <a:cs typeface="Times New Roman"/>
              </a:rPr>
              <a:t>to </a:t>
            </a:r>
            <a:r>
              <a:rPr lang="en-US" sz="800" i="1" spc="47">
                <a:latin typeface="Times New Roman"/>
                <a:cs typeface="Times New Roman"/>
              </a:rPr>
              <a:t>2020. </a:t>
            </a:r>
            <a:r>
              <a:rPr lang="en-US" sz="800" spc="-7">
                <a:latin typeface="Times New Roman"/>
                <a:cs typeface="Times New Roman"/>
              </a:rPr>
              <a:t>[Online] </a:t>
            </a:r>
            <a:r>
              <a:rPr lang="en-US" sz="800" spc="-33">
                <a:latin typeface="Times New Roman"/>
                <a:cs typeface="Times New Roman"/>
              </a:rPr>
              <a:t>Available </a:t>
            </a:r>
            <a:r>
              <a:rPr lang="en-US" sz="800" spc="-33">
                <a:latin typeface="Times New Roman"/>
                <a:cs typeface="Times New Roman"/>
                <a:hlinkClick r:id="rId4"/>
              </a:rPr>
              <a:t> </a:t>
            </a:r>
            <a:r>
              <a:rPr lang="en-US" sz="800" spc="13">
                <a:latin typeface="Times New Roman"/>
                <a:cs typeface="Times New Roman"/>
                <a:hlinkClick r:id="rId4"/>
              </a:rPr>
              <a:t>at:&lt;</a:t>
            </a:r>
            <a:r>
              <a:rPr lang="en-US" sz="800" u="sng" spc="13">
                <a:uFill>
                  <a:solidFill>
                    <a:srgbClr val="1A227D"/>
                  </a:solidFill>
                </a:uFill>
                <a:latin typeface="Times New Roman"/>
                <a:cs typeface="Times New Roman"/>
                <a:hlinkClick r:id="rId4"/>
              </a:rPr>
              <a:t>https://www.statista.com/statistics/250400/inequality-of-income-distribution-in-china-based-on-the-gini- </a:t>
            </a:r>
            <a:r>
              <a:rPr lang="en-US" sz="800" spc="13">
                <a:latin typeface="Times New Roman"/>
                <a:cs typeface="Times New Roman"/>
                <a:hlinkClick r:id="rId4"/>
              </a:rPr>
              <a:t> </a:t>
            </a:r>
            <a:r>
              <a:rPr lang="en-US" sz="800" u="sng" spc="20">
                <a:uFill>
                  <a:solidFill>
                    <a:srgbClr val="1A227D"/>
                  </a:solidFill>
                </a:uFill>
                <a:latin typeface="Times New Roman"/>
                <a:cs typeface="Times New Roman"/>
                <a:hlinkClick r:id="rId4"/>
              </a:rPr>
              <a:t>index/#:~:text=This%20statistic%20shows%20the%20inequality,unequal%20distributions%2C%20e.g.%20income%2 </a:t>
            </a:r>
            <a:r>
              <a:rPr lang="en-US" sz="800" spc="20">
                <a:latin typeface="Times New Roman"/>
                <a:cs typeface="Times New Roman"/>
                <a:hlinkClick r:id="rId4"/>
              </a:rPr>
              <a:t> </a:t>
            </a:r>
            <a:r>
              <a:rPr lang="en-US" sz="800" u="sng" spc="13">
                <a:uFill>
                  <a:solidFill>
                    <a:srgbClr val="1A227D"/>
                  </a:solidFill>
                </a:uFill>
                <a:latin typeface="Times New Roman"/>
                <a:cs typeface="Times New Roman"/>
                <a:hlinkClick r:id="rId4"/>
              </a:rPr>
              <a:t>0distribution./</a:t>
            </a:r>
            <a:r>
              <a:rPr lang="en-US" sz="800" spc="13">
                <a:latin typeface="Times New Roman"/>
                <a:cs typeface="Times New Roman"/>
                <a:hlinkClick r:id="rId4"/>
              </a:rPr>
              <a:t>&gt;[ </a:t>
            </a:r>
            <a:r>
              <a:rPr lang="en-US" sz="800" spc="27">
                <a:latin typeface="Times New Roman"/>
                <a:cs typeface="Times New Roman"/>
                <a:hlinkClick r:id="rId4"/>
              </a:rPr>
              <a:t>Accessed </a:t>
            </a:r>
            <a:r>
              <a:rPr lang="en-US" sz="800" spc="7">
                <a:latin typeface="Times New Roman"/>
                <a:cs typeface="Times New Roman"/>
                <a:hlinkClick r:id="rId4"/>
              </a:rPr>
              <a:t>on: </a:t>
            </a:r>
            <a:r>
              <a:rPr lang="en-US" sz="800" spc="33">
                <a:latin typeface="Times New Roman"/>
                <a:cs typeface="Times New Roman"/>
                <a:hlinkClick r:id="rId4"/>
              </a:rPr>
              <a:t>7th </a:t>
            </a:r>
            <a:r>
              <a:rPr lang="en-US" sz="800" spc="-13">
                <a:latin typeface="Times New Roman"/>
                <a:cs typeface="Times New Roman"/>
                <a:hlinkClick r:id="rId4"/>
              </a:rPr>
              <a:t>April</a:t>
            </a:r>
            <a:r>
              <a:rPr lang="en-US" sz="800" spc="200">
                <a:latin typeface="Times New Roman"/>
                <a:cs typeface="Times New Roman"/>
                <a:hlinkClick r:id="rId4"/>
              </a:rPr>
              <a:t> </a:t>
            </a:r>
            <a:r>
              <a:rPr lang="en-US" sz="800" spc="47">
                <a:latin typeface="Times New Roman"/>
                <a:cs typeface="Times New Roman"/>
                <a:hlinkClick r:id="rId4"/>
              </a:rPr>
              <a:t>2022]</a:t>
            </a:r>
            <a:endParaRPr lang="en-US" sz="800">
              <a:latin typeface="Times New Roman"/>
              <a:cs typeface="Times New Roman"/>
            </a:endParaRPr>
          </a:p>
          <a:p>
            <a:pPr marL="16933" marR="6773"/>
            <a:r>
              <a:rPr lang="en-US" sz="800" spc="7">
                <a:latin typeface="Times New Roman"/>
                <a:cs typeface="Times New Roman"/>
              </a:rPr>
              <a:t>Statista,</a:t>
            </a:r>
            <a:r>
              <a:rPr lang="en-US" sz="800" spc="173">
                <a:latin typeface="Times New Roman"/>
                <a:cs typeface="Times New Roman"/>
              </a:rPr>
              <a:t> </a:t>
            </a:r>
            <a:r>
              <a:rPr lang="en-US" sz="800" spc="53">
                <a:latin typeface="Times New Roman"/>
                <a:cs typeface="Times New Roman"/>
              </a:rPr>
              <a:t>2022.</a:t>
            </a:r>
            <a:r>
              <a:rPr lang="en-US" sz="800" spc="-147">
                <a:latin typeface="Times New Roman"/>
                <a:cs typeface="Times New Roman"/>
              </a:rPr>
              <a:t> </a:t>
            </a:r>
            <a:r>
              <a:rPr lang="en-US" sz="800" i="1" spc="47">
                <a:latin typeface="Times New Roman"/>
                <a:cs typeface="Times New Roman"/>
              </a:rPr>
              <a:t>Share</a:t>
            </a:r>
            <a:r>
              <a:rPr lang="en-US" sz="800" i="1" spc="-73">
                <a:latin typeface="Times New Roman"/>
                <a:cs typeface="Times New Roman"/>
              </a:rPr>
              <a:t> </a:t>
            </a:r>
            <a:r>
              <a:rPr lang="en-US" sz="800" i="1" spc="33">
                <a:latin typeface="Times New Roman"/>
                <a:cs typeface="Times New Roman"/>
              </a:rPr>
              <a:t>of</a:t>
            </a:r>
            <a:r>
              <a:rPr lang="en-US" sz="800" i="1" spc="-87">
                <a:latin typeface="Times New Roman"/>
                <a:cs typeface="Times New Roman"/>
              </a:rPr>
              <a:t> </a:t>
            </a:r>
            <a:r>
              <a:rPr lang="en-US" sz="800" i="1" spc="40">
                <a:latin typeface="Times New Roman"/>
                <a:cs typeface="Times New Roman"/>
              </a:rPr>
              <a:t>individuals</a:t>
            </a:r>
            <a:r>
              <a:rPr lang="en-US" sz="800" i="1" spc="-80">
                <a:latin typeface="Times New Roman"/>
                <a:cs typeface="Times New Roman"/>
              </a:rPr>
              <a:t> </a:t>
            </a:r>
            <a:r>
              <a:rPr lang="en-US" sz="800" i="1" spc="20">
                <a:latin typeface="Times New Roman"/>
                <a:cs typeface="Times New Roman"/>
              </a:rPr>
              <a:t>in</a:t>
            </a:r>
            <a:r>
              <a:rPr lang="en-US" sz="800" i="1" spc="-60">
                <a:latin typeface="Times New Roman"/>
                <a:cs typeface="Times New Roman"/>
              </a:rPr>
              <a:t> </a:t>
            </a:r>
            <a:r>
              <a:rPr lang="en-US" sz="800" i="1" spc="27">
                <a:latin typeface="Times New Roman"/>
                <a:cs typeface="Times New Roman"/>
              </a:rPr>
              <a:t>China</a:t>
            </a:r>
            <a:r>
              <a:rPr lang="en-US" sz="800" i="1" spc="-67">
                <a:latin typeface="Times New Roman"/>
                <a:cs typeface="Times New Roman"/>
              </a:rPr>
              <a:t> </a:t>
            </a:r>
            <a:r>
              <a:rPr lang="en-US" sz="800" i="1" spc="20">
                <a:latin typeface="Times New Roman"/>
                <a:cs typeface="Times New Roman"/>
              </a:rPr>
              <a:t>who</a:t>
            </a:r>
            <a:r>
              <a:rPr lang="en-US" sz="800" i="1" spc="33">
                <a:latin typeface="Times New Roman"/>
                <a:cs typeface="Times New Roman"/>
              </a:rPr>
              <a:t> </a:t>
            </a:r>
            <a:r>
              <a:rPr lang="en-US" sz="800" i="1" spc="40">
                <a:latin typeface="Times New Roman"/>
                <a:cs typeface="Times New Roman"/>
              </a:rPr>
              <a:t>believe</a:t>
            </a:r>
            <a:r>
              <a:rPr lang="en-US" sz="800" i="1" spc="-67">
                <a:latin typeface="Times New Roman"/>
                <a:cs typeface="Times New Roman"/>
              </a:rPr>
              <a:t> </a:t>
            </a:r>
            <a:r>
              <a:rPr lang="en-US" sz="800" i="1" spc="33">
                <a:latin typeface="Times New Roman"/>
                <a:cs typeface="Times New Roman"/>
              </a:rPr>
              <a:t>that</a:t>
            </a:r>
            <a:r>
              <a:rPr lang="en-US" sz="800" i="1" spc="-87">
                <a:latin typeface="Times New Roman"/>
                <a:cs typeface="Times New Roman"/>
              </a:rPr>
              <a:t> </a:t>
            </a:r>
            <a:r>
              <a:rPr lang="en-US" sz="800" i="1" spc="40">
                <a:latin typeface="Times New Roman"/>
                <a:cs typeface="Times New Roman"/>
              </a:rPr>
              <a:t>equality</a:t>
            </a:r>
            <a:r>
              <a:rPr lang="en-US" sz="800" i="1" spc="-73">
                <a:latin typeface="Times New Roman"/>
                <a:cs typeface="Times New Roman"/>
              </a:rPr>
              <a:t> </a:t>
            </a:r>
            <a:r>
              <a:rPr lang="en-US" sz="800" i="1" spc="33">
                <a:latin typeface="Times New Roman"/>
                <a:cs typeface="Times New Roman"/>
              </a:rPr>
              <a:t>between</a:t>
            </a:r>
            <a:r>
              <a:rPr lang="en-US" sz="800" i="1" spc="-67">
                <a:latin typeface="Times New Roman"/>
                <a:cs typeface="Times New Roman"/>
              </a:rPr>
              <a:t> </a:t>
            </a:r>
            <a:r>
              <a:rPr lang="en-US" sz="800" i="1" spc="20">
                <a:latin typeface="Times New Roman"/>
                <a:cs typeface="Times New Roman"/>
              </a:rPr>
              <a:t>men</a:t>
            </a:r>
            <a:r>
              <a:rPr lang="en-US" sz="800" i="1" spc="-60">
                <a:latin typeface="Times New Roman"/>
                <a:cs typeface="Times New Roman"/>
              </a:rPr>
              <a:t> </a:t>
            </a:r>
            <a:r>
              <a:rPr lang="en-US" sz="800" i="1" spc="40">
                <a:latin typeface="Times New Roman"/>
                <a:cs typeface="Times New Roman"/>
              </a:rPr>
              <a:t>and</a:t>
            </a:r>
            <a:r>
              <a:rPr lang="en-US" sz="800" i="1" spc="33">
                <a:latin typeface="Times New Roman"/>
                <a:cs typeface="Times New Roman"/>
              </a:rPr>
              <a:t> </a:t>
            </a:r>
            <a:r>
              <a:rPr lang="en-US" sz="800" i="1" spc="20">
                <a:latin typeface="Times New Roman"/>
                <a:cs typeface="Times New Roman"/>
              </a:rPr>
              <a:t>women</a:t>
            </a:r>
            <a:r>
              <a:rPr lang="en-US" sz="800" i="1" spc="40">
                <a:latin typeface="Times New Roman"/>
                <a:cs typeface="Times New Roman"/>
              </a:rPr>
              <a:t> </a:t>
            </a:r>
            <a:r>
              <a:rPr lang="en-US" sz="800" i="1" spc="13">
                <a:latin typeface="Times New Roman"/>
                <a:cs typeface="Times New Roman"/>
              </a:rPr>
              <a:t>will</a:t>
            </a:r>
            <a:r>
              <a:rPr lang="en-US" sz="800" i="1" spc="20">
                <a:latin typeface="Times New Roman"/>
                <a:cs typeface="Times New Roman"/>
              </a:rPr>
              <a:t> </a:t>
            </a:r>
            <a:r>
              <a:rPr lang="en-US" sz="800" i="1" spc="33">
                <a:latin typeface="Times New Roman"/>
                <a:cs typeface="Times New Roman"/>
              </a:rPr>
              <a:t>be</a:t>
            </a:r>
            <a:r>
              <a:rPr lang="en-US" sz="800" i="1" spc="27">
                <a:latin typeface="Times New Roman"/>
                <a:cs typeface="Times New Roman"/>
              </a:rPr>
              <a:t> </a:t>
            </a:r>
            <a:r>
              <a:rPr lang="en-US" sz="800" i="1" spc="33">
                <a:latin typeface="Times New Roman"/>
                <a:cs typeface="Times New Roman"/>
              </a:rPr>
              <a:t>achieved</a:t>
            </a:r>
            <a:r>
              <a:rPr lang="en-US" sz="800" i="1" spc="-67">
                <a:latin typeface="Times New Roman"/>
                <a:cs typeface="Times New Roman"/>
              </a:rPr>
              <a:t> </a:t>
            </a:r>
            <a:r>
              <a:rPr lang="en-US" sz="800" i="1" spc="40">
                <a:latin typeface="Times New Roman"/>
                <a:cs typeface="Times New Roman"/>
              </a:rPr>
              <a:t>during  their </a:t>
            </a:r>
            <a:r>
              <a:rPr lang="en-US" sz="800" i="1" spc="27">
                <a:latin typeface="Times New Roman"/>
                <a:cs typeface="Times New Roman"/>
              </a:rPr>
              <a:t>lifetime </a:t>
            </a:r>
            <a:r>
              <a:rPr lang="en-US" sz="800" i="1" spc="33">
                <a:latin typeface="Times New Roman"/>
                <a:cs typeface="Times New Roman"/>
              </a:rPr>
              <a:t>as of </a:t>
            </a:r>
            <a:r>
              <a:rPr lang="en-US" sz="800" i="1" spc="40">
                <a:latin typeface="Times New Roman"/>
                <a:cs typeface="Times New Roman"/>
              </a:rPr>
              <a:t>February </a:t>
            </a:r>
            <a:r>
              <a:rPr lang="en-US" sz="800" i="1" spc="53">
                <a:latin typeface="Times New Roman"/>
                <a:cs typeface="Times New Roman"/>
              </a:rPr>
              <a:t>2018. </a:t>
            </a:r>
            <a:r>
              <a:rPr lang="en-US" sz="800" spc="-7">
                <a:latin typeface="Times New Roman"/>
                <a:cs typeface="Times New Roman"/>
              </a:rPr>
              <a:t>[Online] </a:t>
            </a:r>
            <a:r>
              <a:rPr lang="en-US" sz="800" spc="-33">
                <a:latin typeface="Times New Roman"/>
                <a:cs typeface="Times New Roman"/>
              </a:rPr>
              <a:t>Available </a:t>
            </a:r>
            <a:r>
              <a:rPr lang="en-US" sz="800" spc="13">
                <a:latin typeface="Times New Roman"/>
                <a:cs typeface="Times New Roman"/>
              </a:rPr>
              <a:t>at:&lt;https://</a:t>
            </a:r>
            <a:r>
              <a:rPr lang="en-US" sz="800" spc="13">
                <a:latin typeface="Times New Roman"/>
                <a:cs typeface="Times New Roman"/>
                <a:hlinkClick r:id="rId5"/>
              </a:rPr>
              <a:t>www.statista.com/statistics/818635/china-opinion- </a:t>
            </a:r>
            <a:r>
              <a:rPr lang="en-US" sz="800" spc="13">
                <a:latin typeface="Times New Roman"/>
                <a:cs typeface="Times New Roman"/>
              </a:rPr>
              <a:t> </a:t>
            </a:r>
            <a:r>
              <a:rPr lang="en-US" sz="800" spc="7">
                <a:latin typeface="Times New Roman"/>
                <a:cs typeface="Times New Roman"/>
              </a:rPr>
              <a:t>achievability-gender-equality-soon/&gt;[ </a:t>
            </a:r>
            <a:r>
              <a:rPr lang="en-US" sz="800" spc="27">
                <a:latin typeface="Times New Roman"/>
                <a:cs typeface="Times New Roman"/>
              </a:rPr>
              <a:t>Accessed </a:t>
            </a:r>
            <a:r>
              <a:rPr lang="en-US" sz="800" spc="7">
                <a:latin typeface="Times New Roman"/>
                <a:cs typeface="Times New Roman"/>
              </a:rPr>
              <a:t>on: </a:t>
            </a:r>
            <a:r>
              <a:rPr lang="en-US" sz="800" spc="33">
                <a:latin typeface="Times New Roman"/>
                <a:cs typeface="Times New Roman"/>
              </a:rPr>
              <a:t>7th </a:t>
            </a:r>
            <a:r>
              <a:rPr lang="en-US" sz="800" spc="-13">
                <a:latin typeface="Times New Roman"/>
                <a:cs typeface="Times New Roman"/>
              </a:rPr>
              <a:t>April</a:t>
            </a:r>
            <a:r>
              <a:rPr lang="en-US" sz="800" spc="187">
                <a:latin typeface="Times New Roman"/>
                <a:cs typeface="Times New Roman"/>
              </a:rPr>
              <a:t> </a:t>
            </a:r>
            <a:r>
              <a:rPr lang="en-US" sz="800" spc="47">
                <a:latin typeface="Times New Roman"/>
                <a:cs typeface="Times New Roman"/>
              </a:rPr>
              <a:t>2022]</a:t>
            </a:r>
          </a:p>
          <a:p>
            <a:endParaRPr lang="en-US" sz="800">
              <a:latin typeface="Times New Roman" panose="02020603050405020304" pitchFamily="18" charset="0"/>
              <a:cs typeface="Times New Roman" panose="02020603050405020304" pitchFamily="18" charset="0"/>
            </a:endParaRPr>
          </a:p>
          <a:p>
            <a:endParaRPr lang="en-GB" sz="800"/>
          </a:p>
        </p:txBody>
      </p:sp>
    </p:spTree>
    <p:extLst>
      <p:ext uri="{BB962C8B-B14F-4D97-AF65-F5344CB8AC3E}">
        <p14:creationId xmlns:p14="http://schemas.microsoft.com/office/powerpoint/2010/main" val="631553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C2EDD-BAC3-4220-8633-BA836D3AC4BC}"/>
              </a:ext>
            </a:extLst>
          </p:cNvPr>
          <p:cNvSpPr>
            <a:spLocks noGrp="1"/>
          </p:cNvSpPr>
          <p:nvPr>
            <p:ph type="title"/>
          </p:nvPr>
        </p:nvSpPr>
        <p:spPr>
          <a:xfrm>
            <a:off x="1285240" y="1050595"/>
            <a:ext cx="8074815" cy="1618489"/>
          </a:xfrm>
        </p:spPr>
        <p:txBody>
          <a:bodyPr anchor="ctr">
            <a:normAutofit/>
          </a:bodyPr>
          <a:lstStyle/>
          <a:p>
            <a:r>
              <a:rPr lang="en-US" sz="7200"/>
              <a:t>References</a:t>
            </a:r>
            <a:endParaRPr lang="en-GB" sz="7200"/>
          </a:p>
        </p:txBody>
      </p:sp>
      <p:sp>
        <p:nvSpPr>
          <p:cNvPr id="3" name="Content Placeholder 2">
            <a:extLst>
              <a:ext uri="{FF2B5EF4-FFF2-40B4-BE49-F238E27FC236}">
                <a16:creationId xmlns:a16="http://schemas.microsoft.com/office/drawing/2014/main" id="{9A83723F-CA54-4CAE-BF9E-E77B883DC688}"/>
              </a:ext>
            </a:extLst>
          </p:cNvPr>
          <p:cNvSpPr>
            <a:spLocks noGrp="1"/>
          </p:cNvSpPr>
          <p:nvPr>
            <p:ph idx="1"/>
          </p:nvPr>
        </p:nvSpPr>
        <p:spPr>
          <a:xfrm>
            <a:off x="1285240" y="2969469"/>
            <a:ext cx="8074815" cy="2800395"/>
          </a:xfrm>
        </p:spPr>
        <p:txBody>
          <a:bodyPr anchor="t">
            <a:normAutofit/>
          </a:bodyPr>
          <a:lstStyle/>
          <a:p>
            <a:pPr marL="0" marR="0">
              <a:spcBef>
                <a:spcPts val="0"/>
              </a:spcBef>
              <a:spcAft>
                <a:spcPts val="800"/>
              </a:spcAft>
            </a:pPr>
            <a:r>
              <a:rPr lang="en-US" sz="800">
                <a:effectLst/>
                <a:latin typeface="Times New Roman" panose="02020603050405020304" pitchFamily="18" charset="0"/>
                <a:ea typeface="Calibri" panose="020F0502020204030204" pitchFamily="34" charset="0"/>
                <a:cs typeface="Times New Roman" panose="02020603050405020304" pitchFamily="18" charset="0"/>
              </a:rPr>
              <a:t>My Life Style Elsewhere. (2022). </a:t>
            </a:r>
            <a:r>
              <a:rPr lang="en-US" sz="800" i="1">
                <a:effectLst/>
                <a:latin typeface="Times New Roman" panose="02020603050405020304" pitchFamily="18" charset="0"/>
                <a:ea typeface="Calibri" panose="020F0502020204030204" pitchFamily="34" charset="0"/>
                <a:cs typeface="Times New Roman" panose="02020603050405020304" pitchFamily="18" charset="0"/>
              </a:rPr>
              <a:t>Size of China compared to United Kingdom</a:t>
            </a:r>
            <a:r>
              <a:rPr lang="en-US" sz="800">
                <a:effectLst/>
                <a:latin typeface="Times New Roman" panose="02020603050405020304" pitchFamily="18" charset="0"/>
                <a:ea typeface="Calibri" panose="020F0502020204030204" pitchFamily="34" charset="0"/>
                <a:cs typeface="Times New Roman" panose="02020603050405020304" pitchFamily="18" charset="0"/>
              </a:rPr>
              <a:t>. MyLifeElsewhere.com: Worldwide Country and City Comparison. </a:t>
            </a:r>
            <a:r>
              <a:rPr lang="en-US" sz="800" u="none" strike="noStrike">
                <a:effectLst/>
                <a:latin typeface="Times New Roman" panose="02020603050405020304" pitchFamily="18" charset="0"/>
                <a:ea typeface="Calibri" panose="020F0502020204030204" pitchFamily="34" charset="0"/>
                <a:cs typeface="Times New Roman" panose="02020603050405020304" pitchFamily="18" charset="0"/>
                <a:hlinkClick r:id="rId2"/>
              </a:rPr>
              <a:t>https://www.mylifeelsewhere.com/country-size-comparison/china/united-kingdom</a:t>
            </a:r>
            <a:endParaRPr lang="en-US" sz="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Times New Roman" panose="02020603050405020304" pitchFamily="18" charset="0"/>
                <a:ea typeface="Calibri" panose="020F0502020204030204" pitchFamily="34" charset="0"/>
                <a:cs typeface="Times New Roman" panose="02020603050405020304" pitchFamily="18" charset="0"/>
              </a:rPr>
              <a:t>Pua, E., Holt, Y., Kollara, L., Rangarathnam, B., Fang, X., &amp; Perry, J. L. (2019). Evaluating nasalance values among bilingual Mandarin–English speakers. </a:t>
            </a:r>
            <a:r>
              <a:rPr lang="en-US" sz="800" i="1">
                <a:effectLst/>
                <a:latin typeface="Times New Roman" panose="02020603050405020304" pitchFamily="18" charset="0"/>
                <a:ea typeface="Calibri" panose="020F0502020204030204" pitchFamily="34" charset="0"/>
                <a:cs typeface="Times New Roman" panose="02020603050405020304" pitchFamily="18" charset="0"/>
              </a:rPr>
              <a:t>The Cleft Palate-Craniofacial Journal</a:t>
            </a:r>
            <a:r>
              <a:rPr lang="en-US" sz="80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a:effectLst/>
                <a:latin typeface="Times New Roman" panose="02020603050405020304" pitchFamily="18" charset="0"/>
                <a:ea typeface="Calibri" panose="020F0502020204030204" pitchFamily="34" charset="0"/>
                <a:cs typeface="Times New Roman" panose="02020603050405020304" pitchFamily="18" charset="0"/>
              </a:rPr>
              <a:t>56</a:t>
            </a:r>
            <a:r>
              <a:rPr lang="en-US" sz="800">
                <a:effectLst/>
                <a:latin typeface="Times New Roman" panose="02020603050405020304" pitchFamily="18" charset="0"/>
                <a:ea typeface="Calibri" panose="020F0502020204030204" pitchFamily="34" charset="0"/>
                <a:cs typeface="Times New Roman" panose="02020603050405020304" pitchFamily="18" charset="0"/>
              </a:rPr>
              <a:t>(4), 462-470.</a:t>
            </a:r>
          </a:p>
          <a:p>
            <a:pPr marL="0" marR="0">
              <a:spcBef>
                <a:spcPts val="0"/>
              </a:spcBef>
              <a:spcAft>
                <a:spcPts val="800"/>
              </a:spcAft>
            </a:pPr>
            <a:r>
              <a:rPr lang="en-US" sz="800" b="0" i="0">
                <a:effectLst/>
                <a:latin typeface="Times New Roman" panose="02020603050405020304" pitchFamily="18" charset="0"/>
                <a:cs typeface="Times New Roman" panose="02020603050405020304" pitchFamily="18" charset="0"/>
              </a:rPr>
              <a:t>Mattys, S. L., Baddeley, A., &amp; Trenkic, D. (2018). Is the superior verbal memory span of Mandarin speakers due to faster rehearsal?. </a:t>
            </a:r>
            <a:r>
              <a:rPr lang="en-US" sz="800" b="0" i="1">
                <a:effectLst/>
                <a:latin typeface="Times New Roman" panose="02020603050405020304" pitchFamily="18" charset="0"/>
                <a:cs typeface="Times New Roman" panose="02020603050405020304" pitchFamily="18" charset="0"/>
              </a:rPr>
              <a:t>Memory &amp; Cognition</a:t>
            </a:r>
            <a:r>
              <a:rPr lang="en-US" sz="800" b="0" i="0">
                <a:effectLst/>
                <a:latin typeface="Times New Roman" panose="02020603050405020304" pitchFamily="18" charset="0"/>
                <a:cs typeface="Times New Roman" panose="02020603050405020304" pitchFamily="18" charset="0"/>
              </a:rPr>
              <a:t>, </a:t>
            </a:r>
            <a:r>
              <a:rPr lang="en-US" sz="800" b="0" i="1">
                <a:effectLst/>
                <a:latin typeface="Times New Roman" panose="02020603050405020304" pitchFamily="18" charset="0"/>
                <a:cs typeface="Times New Roman" panose="02020603050405020304" pitchFamily="18" charset="0"/>
              </a:rPr>
              <a:t>46</a:t>
            </a:r>
            <a:r>
              <a:rPr lang="en-US" sz="800" b="0" i="0">
                <a:effectLst/>
                <a:latin typeface="Times New Roman" panose="02020603050405020304" pitchFamily="18" charset="0"/>
                <a:cs typeface="Times New Roman" panose="02020603050405020304" pitchFamily="18" charset="0"/>
              </a:rPr>
              <a:t>(3), 361-369.</a:t>
            </a:r>
            <a:endParaRPr lang="en-US" sz="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Times New Roman" panose="02020603050405020304" pitchFamily="18" charset="0"/>
                <a:ea typeface="Calibri" panose="020F0502020204030204" pitchFamily="34" charset="0"/>
                <a:cs typeface="Times New Roman" panose="02020603050405020304" pitchFamily="18" charset="0"/>
              </a:rPr>
              <a:t>Moss, P. (2016, May 14). </a:t>
            </a:r>
            <a:r>
              <a:rPr lang="en-US" sz="800" i="1">
                <a:effectLst/>
                <a:latin typeface="Times New Roman" panose="02020603050405020304" pitchFamily="18" charset="0"/>
                <a:ea typeface="Calibri" panose="020F0502020204030204" pitchFamily="34" charset="0"/>
                <a:cs typeface="Times New Roman" panose="02020603050405020304" pitchFamily="18" charset="0"/>
              </a:rPr>
              <a:t>British and Chinese: Divided by culture?</a:t>
            </a:r>
            <a:r>
              <a:rPr lang="en-US" sz="800">
                <a:effectLst/>
                <a:latin typeface="Times New Roman" panose="02020603050405020304" pitchFamily="18" charset="0"/>
                <a:ea typeface="Calibri" panose="020F0502020204030204" pitchFamily="34" charset="0"/>
                <a:cs typeface="Times New Roman" panose="02020603050405020304" pitchFamily="18" charset="0"/>
              </a:rPr>
              <a:t> BBC News. </a:t>
            </a:r>
            <a:r>
              <a:rPr lang="en-US" sz="800" u="none" strike="noStrike">
                <a:effectLst/>
                <a:latin typeface="Times New Roman" panose="02020603050405020304" pitchFamily="18" charset="0"/>
                <a:ea typeface="Calibri" panose="020F0502020204030204" pitchFamily="34" charset="0"/>
                <a:cs typeface="Times New Roman" panose="02020603050405020304" pitchFamily="18" charset="0"/>
                <a:hlinkClick r:id="rId3"/>
              </a:rPr>
              <a:t>https://www.bbc.com/news/uk-36280987</a:t>
            </a:r>
            <a:endParaRPr lang="en-US" sz="800" u="none" strike="noStrike">
              <a:effectLst/>
              <a:latin typeface="Times New Roman" panose="02020603050405020304" pitchFamily="18" charset="0"/>
              <a:ea typeface="Calibri" panose="020F0502020204030204" pitchFamily="34" charset="0"/>
              <a:cs typeface="Times New Roman" panose="02020603050405020304" pitchFamily="18" charset="0"/>
            </a:endParaRPr>
          </a:p>
          <a:p>
            <a:pPr marL="16933" marR="6773"/>
            <a:r>
              <a:rPr lang="en-US" sz="800" i="0">
                <a:latin typeface="Times New Roman"/>
                <a:cs typeface="Times New Roman"/>
              </a:rPr>
              <a:t>Liu, A., Lu, C. and Wang, Z., 2020. The roles of cultural and institutional distance in international trade: Evidence from China's  trade with the Belt and Road countries. China Economic Review, 61, p.101234.</a:t>
            </a:r>
          </a:p>
          <a:p>
            <a:pPr marL="22013" marR="9313"/>
            <a:r>
              <a:rPr lang="en-US" sz="800" i="0">
                <a:latin typeface="Times New Roman"/>
                <a:cs typeface="Times New Roman"/>
              </a:rPr>
              <a:t>McAlaney, J., Aldhayan, M., Almourad, M.B., Cham, S. and Ali, R., 2020, April. On the need for cultural sensitivity in digital  wellbeing tools and messages: A UK-China comparison. In World Conference on Information Systems and Technologies (pp. 723-  733). Springer, Cham.</a:t>
            </a:r>
          </a:p>
          <a:p>
            <a:pPr marL="22013" marR="9313"/>
            <a:r>
              <a:rPr lang="en-US" sz="800" i="0">
                <a:latin typeface="Times New Roman"/>
                <a:cs typeface="Times New Roman"/>
              </a:rPr>
              <a:t>NYTimes, 2019 The NBA’s China problem is getting worse. [Online] Available  at:&lt;https://www.nytimes.com/2019/10/08/sports/basketball/nba-china.html/&gt;[Accessed on: 1st April 2022]</a:t>
            </a:r>
          </a:p>
          <a:p>
            <a:pPr marL="22013" marR="9313"/>
            <a:r>
              <a:rPr lang="en-US" sz="800" i="0">
                <a:latin typeface="Times New Roman"/>
                <a:cs typeface="Times New Roman"/>
              </a:rPr>
              <a:t>Statista, 2021. Number of retail companies in China. [Online] Available at:&lt;https://www.statista.com/statistics/277807/number-of-  retail-companies- in-china//&gt;[Accessed on: 1st April 2022]</a:t>
            </a:r>
          </a:p>
          <a:p>
            <a:pPr marL="22013" marR="9313"/>
            <a:endParaRPr lang="en-US" sz="800" i="0">
              <a:latin typeface="Times New Roman"/>
              <a:cs typeface="Times New Roman"/>
            </a:endParaRPr>
          </a:p>
          <a:p>
            <a:pPr marL="0" marR="0">
              <a:spcBef>
                <a:spcPts val="0"/>
              </a:spcBef>
              <a:spcAft>
                <a:spcPts val="800"/>
              </a:spcAft>
            </a:pPr>
            <a:endParaRPr lang="en-US" sz="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800"/>
          </a:p>
        </p:txBody>
      </p:sp>
    </p:spTree>
    <p:extLst>
      <p:ext uri="{BB962C8B-B14F-4D97-AF65-F5344CB8AC3E}">
        <p14:creationId xmlns:p14="http://schemas.microsoft.com/office/powerpoint/2010/main" val="4086202325"/>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1A611FA0307054F915FCC5B4BCADE0E" ma:contentTypeVersion="7" ma:contentTypeDescription="Create a new document." ma:contentTypeScope="" ma:versionID="dd91ff90c4435ce6f5baa7631b3cc423">
  <xsd:schema xmlns:xsd="http://www.w3.org/2001/XMLSchema" xmlns:xs="http://www.w3.org/2001/XMLSchema" xmlns:p="http://schemas.microsoft.com/office/2006/metadata/properties" xmlns:ns3="0fea75a6-8562-4698-b86e-b3bfdae639f1" xmlns:ns4="fbe68889-ecd5-41e6-b413-f9fac5012cb2" targetNamespace="http://schemas.microsoft.com/office/2006/metadata/properties" ma:root="true" ma:fieldsID="06fe2337af1bc1d8c36777d963929fcc" ns3:_="" ns4:_="">
    <xsd:import namespace="0fea75a6-8562-4698-b86e-b3bfdae639f1"/>
    <xsd:import namespace="fbe68889-ecd5-41e6-b413-f9fac5012cb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ea75a6-8562-4698-b86e-b3bfdae639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e68889-ecd5-41e6-b413-f9fac5012cb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8389FC1-E295-403B-A0B3-44B034CF6D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ea75a6-8562-4698-b86e-b3bfdae639f1"/>
    <ds:schemaRef ds:uri="fbe68889-ecd5-41e6-b413-f9fac5012c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E1152C9-3637-4926-9663-59D70B85A04D}">
  <ds:schemaRefs>
    <ds:schemaRef ds:uri="http://schemas.microsoft.com/sharepoint/v3/contenttype/forms"/>
  </ds:schemaRefs>
</ds:datastoreItem>
</file>

<file path=customXml/itemProps3.xml><?xml version="1.0" encoding="utf-8"?>
<ds:datastoreItem xmlns:ds="http://schemas.openxmlformats.org/officeDocument/2006/customXml" ds:itemID="{7CA215F4-7633-499F-9F4A-87575D98B08F}">
  <ds:schemaRefs>
    <ds:schemaRef ds:uri="http://schemas.openxmlformats.org/package/2006/metadata/core-properties"/>
    <ds:schemaRef ds:uri="http://purl.org/dc/terms/"/>
    <ds:schemaRef ds:uri="http://purl.org/dc/elements/1.1/"/>
    <ds:schemaRef ds:uri="http://schemas.microsoft.com/office/2006/documentManagement/types"/>
    <ds:schemaRef ds:uri="http://www.w3.org/XML/1998/namespace"/>
    <ds:schemaRef ds:uri="http://schemas.microsoft.com/office/infopath/2007/PartnerControls"/>
    <ds:schemaRef ds:uri="fbe68889-ecd5-41e6-b413-f9fac5012cb2"/>
    <ds:schemaRef ds:uri="0fea75a6-8562-4698-b86e-b3bfdae639f1"/>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160</TotalTime>
  <Words>4128</Words>
  <Application>Microsoft Office PowerPoint</Application>
  <PresentationFormat>Widescreen</PresentationFormat>
  <Paragraphs>155</Paragraphs>
  <Slides>22</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Calibri Light</vt:lpstr>
      <vt:lpstr>Inter</vt:lpstr>
      <vt:lpstr>Open Sans</vt:lpstr>
      <vt:lpstr>Times New Roman</vt:lpstr>
      <vt:lpstr>Wingdings</vt:lpstr>
      <vt:lpstr>Office Theme</vt:lpstr>
      <vt:lpstr>Assignment 2</vt:lpstr>
      <vt:lpstr>Agenda of the Presentation</vt:lpstr>
      <vt:lpstr>Introduction</vt:lpstr>
      <vt:lpstr>Cultural Differences between The UK and China</vt:lpstr>
      <vt:lpstr>Cultural Difference between The UK and China</vt:lpstr>
      <vt:lpstr>Success and failures associated to Joint Venture</vt:lpstr>
      <vt:lpstr>Initiated Joint Venture by Tesco plc </vt:lpstr>
      <vt:lpstr>Significant cultural challenges regarding Tesco performances in China</vt:lpstr>
      <vt:lpstr>Applied theoretical engagement regarding communication processing </vt:lpstr>
      <vt:lpstr>Introduction</vt:lpstr>
      <vt:lpstr>Cultural Sensitivity in  China</vt:lpstr>
      <vt:lpstr>Cultural Sensitivity in China</vt:lpstr>
      <vt:lpstr>Cultural sensitivity in China</vt:lpstr>
      <vt:lpstr>Cultural Sensitivity in China</vt:lpstr>
      <vt:lpstr>Cultural Sensitivity in China</vt:lpstr>
      <vt:lpstr>Cultural Differences between The UK and China</vt:lpstr>
      <vt:lpstr>CULTURAL CHALLENGES THAT ARE LIKELY TO BE FACED BY TESCO IN CHINA</vt:lpstr>
      <vt:lpstr>Recommendations </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dc:title>
  <dc:creator>Mahnoor</dc:creator>
  <cp:lastModifiedBy>Nicoleta Oiaga (1913093)</cp:lastModifiedBy>
  <cp:revision>11</cp:revision>
  <dcterms:created xsi:type="dcterms:W3CDTF">2022-04-25T20:21:30Z</dcterms:created>
  <dcterms:modified xsi:type="dcterms:W3CDTF">2022-04-26T21:32:52Z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0x01010081A611FA0307054F915FCC5B4BCADE0E</vt:lpwstr>
  </property>
</Properties>
</file>