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1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7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4" r:id="rId16"/>
    <p:sldId id="282" r:id="rId17"/>
    <p:sldId id="285" r:id="rId18"/>
    <p:sldId id="289" r:id="rId19"/>
    <p:sldId id="286" r:id="rId20"/>
    <p:sldId id="288" r:id="rId21"/>
    <p:sldId id="287" r:id="rId22"/>
    <p:sldId id="290" r:id="rId23"/>
    <p:sldId id="291" r:id="rId24"/>
    <p:sldId id="292" r:id="rId25"/>
    <p:sldId id="293" r:id="rId26"/>
    <p:sldId id="294" r:id="rId27"/>
    <p:sldId id="295" r:id="rId28"/>
    <p:sldId id="297" r:id="rId29"/>
    <p:sldId id="296" r:id="rId30"/>
    <p:sldId id="27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87" d="100"/>
          <a:sy n="87" d="100"/>
        </p:scale>
        <p:origin x="1315" y="62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10/24/2017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10/24/2017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y.org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shkillspark.org/" TargetMode="External"/><Relationship Id="rId3" Type="http://schemas.openxmlformats.org/officeDocument/2006/relationships/hyperlink" Target="http://www.sepa.org.uk/" TargetMode="External"/><Relationship Id="rId7" Type="http://schemas.openxmlformats.org/officeDocument/2006/relationships/hyperlink" Target="http://www.archdaily.com/" TargetMode="External"/><Relationship Id="rId2" Type="http://schemas.openxmlformats.org/officeDocument/2006/relationships/hyperlink" Target="http://www.esauk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iwm.org.uk/" TargetMode="External"/><Relationship Id="rId5" Type="http://schemas.openxmlformats.org/officeDocument/2006/relationships/hyperlink" Target="http://www.ec.europa.eu/environment" TargetMode="External"/><Relationship Id="rId4" Type="http://schemas.openxmlformats.org/officeDocument/2006/relationships/hyperlink" Target="http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Landfill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Waste and Resource Management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MSc Environmental Conservation &amp; Management</a:t>
            </a:r>
          </a:p>
          <a:p>
            <a:r>
              <a:rPr lang="en-US" dirty="0"/>
              <a:t>MSc Property &amp; Facilities Management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 landfill?</a:t>
            </a:r>
          </a:p>
          <a:p>
            <a:r>
              <a:rPr lang="en-US" dirty="0"/>
              <a:t>Issues / considerations</a:t>
            </a:r>
          </a:p>
          <a:p>
            <a:r>
              <a:rPr lang="en-US" dirty="0"/>
              <a:t>Significant regulation</a:t>
            </a:r>
          </a:p>
          <a:p>
            <a:pPr lvl="1"/>
            <a:r>
              <a:rPr lang="en-US" dirty="0"/>
              <a:t>Impact</a:t>
            </a:r>
          </a:p>
          <a:p>
            <a:pPr lvl="1"/>
            <a:r>
              <a:rPr lang="en-US" dirty="0"/>
              <a:t>Waste acceptance criteria</a:t>
            </a:r>
          </a:p>
          <a:p>
            <a:pPr lvl="1"/>
            <a:r>
              <a:rPr lang="en-US" dirty="0"/>
              <a:t>Classification </a:t>
            </a:r>
          </a:p>
          <a:p>
            <a:r>
              <a:rPr lang="en-US" dirty="0"/>
              <a:t>Landfill gas recovery</a:t>
            </a:r>
          </a:p>
          <a:p>
            <a:r>
              <a:rPr lang="en-US" dirty="0"/>
              <a:t>Case study examples</a:t>
            </a:r>
          </a:p>
          <a:p>
            <a:pPr lvl="1"/>
            <a:r>
              <a:rPr lang="en-US" dirty="0" err="1"/>
              <a:t>Nantygwddon</a:t>
            </a:r>
            <a:endParaRPr lang="en-US" dirty="0"/>
          </a:p>
          <a:p>
            <a:pPr lvl="1"/>
            <a:r>
              <a:rPr lang="en-US" dirty="0"/>
              <a:t>Fresh Kills</a:t>
            </a:r>
          </a:p>
          <a:p>
            <a:r>
              <a:rPr lang="en-US" dirty="0"/>
              <a:t>Future development?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4CBDB-7780-4A05-BF81-817AB557D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landfill?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7B26B6-9772-4596-9CA7-1F1AD1038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1628800"/>
            <a:ext cx="6462464" cy="48468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14951F-1814-490E-8C77-0D981A64AFEA}"/>
              </a:ext>
            </a:extLst>
          </p:cNvPr>
          <p:cNvSpPr txBox="1"/>
          <p:nvPr/>
        </p:nvSpPr>
        <p:spPr>
          <a:xfrm>
            <a:off x="0" y="6543752"/>
            <a:ext cx="4206536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author – </a:t>
            </a:r>
            <a:r>
              <a:rPr lang="en-GB" sz="1600" dirty="0" err="1"/>
              <a:t>Tir</a:t>
            </a:r>
            <a:r>
              <a:rPr lang="en-GB" sz="1600" dirty="0"/>
              <a:t> John landfill, Swansea</a:t>
            </a:r>
          </a:p>
        </p:txBody>
      </p:sp>
    </p:spTree>
    <p:extLst>
      <p:ext uri="{BB962C8B-B14F-4D97-AF65-F5344CB8AC3E}">
        <p14:creationId xmlns:p14="http://schemas.microsoft.com/office/powerpoint/2010/main" val="327655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8630A-B9D2-40A3-9DFF-FD5B99593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landfill?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75F843-BC5B-436C-9674-34EE1F515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8083" y="1700808"/>
            <a:ext cx="6387833" cy="47808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22CFB1-72DF-4C1B-8AC8-CA3B6901DD0C}"/>
              </a:ext>
            </a:extLst>
          </p:cNvPr>
          <p:cNvSpPr txBox="1"/>
          <p:nvPr/>
        </p:nvSpPr>
        <p:spPr>
          <a:xfrm>
            <a:off x="0" y="6543752"/>
            <a:ext cx="517212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</a:t>
            </a:r>
            <a:r>
              <a:rPr lang="en-GB" sz="1600" dirty="0">
                <a:hlinkClick r:id="rId3"/>
              </a:rPr>
              <a:t>www.geograph.org.uk</a:t>
            </a:r>
            <a:r>
              <a:rPr lang="en-GB" sz="1600" dirty="0"/>
              <a:t> – </a:t>
            </a:r>
            <a:r>
              <a:rPr lang="en-GB" sz="1600" dirty="0" err="1"/>
              <a:t>Beith</a:t>
            </a:r>
            <a:r>
              <a:rPr lang="en-GB" sz="1600" dirty="0"/>
              <a:t>, North Ayrshire</a:t>
            </a:r>
          </a:p>
        </p:txBody>
      </p:sp>
    </p:spTree>
    <p:extLst>
      <p:ext uri="{BB962C8B-B14F-4D97-AF65-F5344CB8AC3E}">
        <p14:creationId xmlns:p14="http://schemas.microsoft.com/office/powerpoint/2010/main" val="391390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8C99E-DA49-4CDD-B21F-DBA15E84A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associated with landfills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B165F-EBA9-4293-A507-62E9837C0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gas</a:t>
            </a:r>
          </a:p>
          <a:p>
            <a:r>
              <a:rPr lang="en-GB" dirty="0"/>
              <a:t>Leachate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Odour</a:t>
            </a:r>
          </a:p>
          <a:p>
            <a:r>
              <a:rPr lang="en-GB" dirty="0"/>
              <a:t>Vermin 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Noise</a:t>
            </a:r>
          </a:p>
          <a:p>
            <a:endParaRPr lang="en-GB" dirty="0"/>
          </a:p>
        </p:txBody>
      </p:sp>
      <p:pic>
        <p:nvPicPr>
          <p:cNvPr id="5" name="Picture 4" descr="A group of people in a dirt field&#10;&#10;Description generated with high confidence">
            <a:extLst>
              <a:ext uri="{FF2B5EF4-FFF2-40B4-BE49-F238E27FC236}">
                <a16:creationId xmlns:a16="http://schemas.microsoft.com/office/drawing/2014/main" id="{57B4E6A4-68DC-4E00-8C24-D77C2CEF1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76400"/>
            <a:ext cx="4238625" cy="2647950"/>
          </a:xfrm>
          <a:prstGeom prst="rect">
            <a:avLst/>
          </a:prstGeom>
        </p:spPr>
      </p:pic>
      <p:pic>
        <p:nvPicPr>
          <p:cNvPr id="7" name="Picture 6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4F0BC498-E667-4923-BCC6-0E5B740971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8389" y="3501008"/>
            <a:ext cx="3951736" cy="295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53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30920-E037-4B2F-8BDD-8476314E4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544F9-AE4D-40DB-BBD3-E5A7C015C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  <a:p>
            <a:r>
              <a:rPr lang="en-GB" dirty="0"/>
              <a:t>Limitation on wastes allowed</a:t>
            </a:r>
          </a:p>
          <a:p>
            <a:r>
              <a:rPr lang="en-GB" dirty="0"/>
              <a:t>Classification</a:t>
            </a:r>
          </a:p>
          <a:p>
            <a:r>
              <a:rPr lang="en-GB" dirty="0"/>
              <a:t>Pre-treatment</a:t>
            </a:r>
          </a:p>
          <a:p>
            <a:r>
              <a:rPr lang="en-GB" dirty="0"/>
              <a:t>Application of technology</a:t>
            </a:r>
          </a:p>
          <a:p>
            <a:endParaRPr lang="en-GB" dirty="0"/>
          </a:p>
          <a:p>
            <a:r>
              <a:rPr lang="en-GB" dirty="0"/>
              <a:t>Arisen through regulatory measures</a:t>
            </a:r>
          </a:p>
        </p:txBody>
      </p:sp>
    </p:spTree>
    <p:extLst>
      <p:ext uri="{BB962C8B-B14F-4D97-AF65-F5344CB8AC3E}">
        <p14:creationId xmlns:p14="http://schemas.microsoft.com/office/powerpoint/2010/main" val="21682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CD0F5-9C6F-4BCB-ADA0-E96CFC041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E5F19-3F40-4057-BD0F-46DE486D4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Introduced 01 October 1996</a:t>
            </a:r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02A72215-057D-439C-ACC5-6147094134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684" y="2111322"/>
            <a:ext cx="6958704" cy="42132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C95790-5FF1-4B60-BF05-29EA08C8C9B2}"/>
              </a:ext>
            </a:extLst>
          </p:cNvPr>
          <p:cNvSpPr txBox="1"/>
          <p:nvPr/>
        </p:nvSpPr>
        <p:spPr>
          <a:xfrm>
            <a:off x="0" y="6543752"/>
            <a:ext cx="269144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360 Environmental</a:t>
            </a:r>
          </a:p>
        </p:txBody>
      </p:sp>
    </p:spTree>
    <p:extLst>
      <p:ext uri="{BB962C8B-B14F-4D97-AF65-F5344CB8AC3E}">
        <p14:creationId xmlns:p14="http://schemas.microsoft.com/office/powerpoint/2010/main" val="234193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0C669-5B2E-44BC-B480-7E29891E7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A2E31-6BFE-4511-BB8F-1681FF0FB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700808"/>
            <a:ext cx="7202776" cy="4495800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The Landfill Directive has changed the way we manage waste in this country. It has helped us apply consistent high standards of design, construction, operation and aftercare</a:t>
            </a:r>
            <a:r>
              <a:rPr lang="en-GB" dirty="0"/>
              <a:t>” </a:t>
            </a:r>
          </a:p>
          <a:p>
            <a:pPr lvl="1"/>
            <a:r>
              <a:rPr lang="en-GB" dirty="0"/>
              <a:t>Environment Agency, 2012</a:t>
            </a:r>
          </a:p>
          <a:p>
            <a:pPr lvl="1"/>
            <a:endParaRPr lang="en-GB" dirty="0"/>
          </a:p>
          <a:p>
            <a:r>
              <a:rPr lang="en-GB" dirty="0"/>
              <a:t>Current rates:</a:t>
            </a:r>
          </a:p>
          <a:p>
            <a:pPr lvl="1"/>
            <a:r>
              <a:rPr lang="en-GB" dirty="0"/>
              <a:t>Standard rate: £86.10 / tonne</a:t>
            </a:r>
          </a:p>
          <a:p>
            <a:pPr lvl="1"/>
            <a:r>
              <a:rPr lang="en-GB" dirty="0"/>
              <a:t>Inert: £2.70 / tonne</a:t>
            </a:r>
          </a:p>
          <a:p>
            <a:endParaRPr lang="en-GB" dirty="0"/>
          </a:p>
          <a:p>
            <a:r>
              <a:rPr lang="en-GB" dirty="0"/>
              <a:t>Rates from 01 April 2018:</a:t>
            </a:r>
          </a:p>
          <a:p>
            <a:pPr lvl="1"/>
            <a:r>
              <a:rPr lang="en-GB" dirty="0"/>
              <a:t>Standard rate: £88.95 / tonne</a:t>
            </a:r>
          </a:p>
          <a:p>
            <a:pPr lvl="1"/>
            <a:r>
              <a:rPr lang="en-GB" dirty="0"/>
              <a:t>Inert rate: £2.80 / tonne</a:t>
            </a:r>
          </a:p>
        </p:txBody>
      </p:sp>
    </p:spTree>
    <p:extLst>
      <p:ext uri="{BB962C8B-B14F-4D97-AF65-F5344CB8AC3E}">
        <p14:creationId xmlns:p14="http://schemas.microsoft.com/office/powerpoint/2010/main" val="359542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D276-65B0-422A-9A48-B2BA5B574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 Landfill Directive 1999 (recast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B6B71-919E-44D3-932D-64B734D78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Principle driver for change</a:t>
            </a:r>
          </a:p>
          <a:p>
            <a:r>
              <a:rPr lang="en-GB" dirty="0"/>
              <a:t>Addresses landfill as least preferred option within waste hierarchy</a:t>
            </a:r>
          </a:p>
          <a:p>
            <a:endParaRPr lang="en-GB" dirty="0"/>
          </a:p>
          <a:p>
            <a:r>
              <a:rPr lang="en-GB" dirty="0"/>
              <a:t>Sets out:</a:t>
            </a:r>
          </a:p>
          <a:p>
            <a:pPr lvl="1"/>
            <a:r>
              <a:rPr lang="en-GB" dirty="0"/>
              <a:t>Categories of waste</a:t>
            </a:r>
          </a:p>
          <a:p>
            <a:pPr lvl="1"/>
            <a:r>
              <a:rPr lang="en-GB" dirty="0"/>
              <a:t>Classification of landfills</a:t>
            </a:r>
          </a:p>
          <a:p>
            <a:pPr lvl="1"/>
            <a:r>
              <a:rPr lang="en-GB" dirty="0"/>
              <a:t>Acceptance criteria</a:t>
            </a:r>
          </a:p>
          <a:p>
            <a:pPr lvl="1"/>
            <a:r>
              <a:rPr lang="en-GB" dirty="0"/>
              <a:t>Exclusions</a:t>
            </a:r>
          </a:p>
          <a:p>
            <a:pPr lvl="1"/>
            <a:r>
              <a:rPr lang="en-GB" dirty="0"/>
              <a:t>Prohibited wastes</a:t>
            </a:r>
          </a:p>
          <a:p>
            <a:pPr lvl="1"/>
            <a:r>
              <a:rPr lang="en-GB" dirty="0"/>
              <a:t>Operating permits for landfill operators</a:t>
            </a:r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C3615F8-06D0-4755-8925-EB32FE927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8038" y="2780928"/>
            <a:ext cx="3927410" cy="38917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8A97AC-0296-4994-9016-535F303AE544}"/>
              </a:ext>
            </a:extLst>
          </p:cNvPr>
          <p:cNvSpPr txBox="1"/>
          <p:nvPr/>
        </p:nvSpPr>
        <p:spPr>
          <a:xfrm>
            <a:off x="0" y="6543752"/>
            <a:ext cx="200535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114781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5A8C7-3DE4-4A64-84DD-55568656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0B8CF-D851-498A-A866-1A43C007E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Hazardous</a:t>
            </a:r>
          </a:p>
          <a:p>
            <a:endParaRPr lang="en-GB" dirty="0"/>
          </a:p>
          <a:p>
            <a:r>
              <a:rPr lang="en-GB" dirty="0"/>
              <a:t>Non-hazardous</a:t>
            </a:r>
          </a:p>
          <a:p>
            <a:endParaRPr lang="en-GB" dirty="0"/>
          </a:p>
          <a:p>
            <a:r>
              <a:rPr lang="en-GB" dirty="0"/>
              <a:t>Inert</a:t>
            </a:r>
          </a:p>
          <a:p>
            <a:endParaRPr lang="en-GB" dirty="0"/>
          </a:p>
          <a:p>
            <a:r>
              <a:rPr lang="en-GB" dirty="0"/>
              <a:t>Co-disposal is BANNED</a:t>
            </a:r>
          </a:p>
        </p:txBody>
      </p:sp>
      <p:sp>
        <p:nvSpPr>
          <p:cNvPr id="4" name="object 7">
            <a:extLst>
              <a:ext uri="{FF2B5EF4-FFF2-40B4-BE49-F238E27FC236}">
                <a16:creationId xmlns:a16="http://schemas.microsoft.com/office/drawing/2014/main" id="{4308D433-8DD5-42E2-84D4-B7B905FAAED9}"/>
              </a:ext>
            </a:extLst>
          </p:cNvPr>
          <p:cNvSpPr/>
          <p:nvPr/>
        </p:nvSpPr>
        <p:spPr>
          <a:xfrm>
            <a:off x="3995936" y="4221088"/>
            <a:ext cx="4841232" cy="23095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573367-202A-4ED2-8567-FDEC997C3736}"/>
              </a:ext>
            </a:extLst>
          </p:cNvPr>
          <p:cNvSpPr txBox="1"/>
          <p:nvPr/>
        </p:nvSpPr>
        <p:spPr>
          <a:xfrm>
            <a:off x="0" y="6543752"/>
            <a:ext cx="164884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UWTSD</a:t>
            </a:r>
          </a:p>
        </p:txBody>
      </p:sp>
    </p:spTree>
    <p:extLst>
      <p:ext uri="{BB962C8B-B14F-4D97-AF65-F5344CB8AC3E}">
        <p14:creationId xmlns:p14="http://schemas.microsoft.com/office/powerpoint/2010/main" val="262043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42264-111E-4E8D-B8CD-477EBD2D8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main landfill options provided (UK)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AE92DD-9175-4C6D-BB2F-403018B043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1378887"/>
              </p:ext>
            </p:extLst>
          </p:nvPr>
        </p:nvGraphicFramePr>
        <p:xfrm>
          <a:off x="969962" y="1676400"/>
          <a:ext cx="7346453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470292">
                  <a:extLst>
                    <a:ext uri="{9D8B030D-6E8A-4147-A177-3AD203B41FA5}">
                      <a16:colId xmlns:a16="http://schemas.microsoft.com/office/drawing/2014/main" val="26591795"/>
                    </a:ext>
                  </a:extLst>
                </a:gridCol>
                <a:gridCol w="1688916">
                  <a:extLst>
                    <a:ext uri="{9D8B030D-6E8A-4147-A177-3AD203B41FA5}">
                      <a16:colId xmlns:a16="http://schemas.microsoft.com/office/drawing/2014/main" val="1858609772"/>
                    </a:ext>
                  </a:extLst>
                </a:gridCol>
                <a:gridCol w="4187245">
                  <a:extLst>
                    <a:ext uri="{9D8B030D-6E8A-4147-A177-3AD203B41FA5}">
                      <a16:colId xmlns:a16="http://schemas.microsoft.com/office/drawing/2014/main" val="2166373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Site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Sub-class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Waste types acceptable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393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Granular hazardous waste meeting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4448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Asbestos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Asbestos waste displaying no other hazards</a:t>
                      </a:r>
                    </a:p>
                    <a:p>
                      <a:pPr algn="l"/>
                      <a:r>
                        <a:rPr lang="en-GB" dirty="0"/>
                        <a:t>Asbestos waste displaying other hazards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121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Municipal waste</a:t>
                      </a:r>
                    </a:p>
                    <a:p>
                      <a:pPr algn="l"/>
                      <a:r>
                        <a:rPr lang="en-GB" dirty="0"/>
                        <a:t>Wastes not listed as hazardous (absolute / mirror)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7109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SNRHW cell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SNRHW that meets WAC</a:t>
                      </a:r>
                    </a:p>
                    <a:p>
                      <a:pPr algn="l"/>
                      <a:r>
                        <a:rPr lang="en-GB" dirty="0"/>
                        <a:t>Non-hazardous waste that meets the WAC for SNRHW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17897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Underground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non-biodegradable wastes not listed as hazardous in the List of Waste Regulations — provided that they are shown to be acceptable by the site-specific risk assessment and are not listed as excluded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691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Inert waste listed as acceptable without testing</a:t>
                      </a:r>
                    </a:p>
                    <a:p>
                      <a:pPr algn="l"/>
                      <a:r>
                        <a:rPr lang="en-GB" dirty="0"/>
                        <a:t>Wastes that meet the inert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27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Underground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Inert waste listed as acceptable without testing</a:t>
                      </a:r>
                    </a:p>
                    <a:p>
                      <a:pPr algn="l"/>
                      <a:r>
                        <a:rPr lang="en-GB" dirty="0"/>
                        <a:t>Wastes that meet the inert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136747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04695EA-EE79-4F90-8429-7A002308B73D}"/>
              </a:ext>
            </a:extLst>
          </p:cNvPr>
          <p:cNvSpPr txBox="1"/>
          <p:nvPr/>
        </p:nvSpPr>
        <p:spPr>
          <a:xfrm>
            <a:off x="0" y="6543752"/>
            <a:ext cx="772051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Snapshot of: Table 2.1, Waste acceptance at landfills, Environment Agency, 2010</a:t>
            </a:r>
          </a:p>
        </p:txBody>
      </p:sp>
    </p:spTree>
    <p:extLst>
      <p:ext uri="{BB962C8B-B14F-4D97-AF65-F5344CB8AC3E}">
        <p14:creationId xmlns:p14="http://schemas.microsoft.com/office/powerpoint/2010/main" val="308854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63203-AC2D-4166-A0AE-E6716C65A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Acceptance Criteria (WAC)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22D53-CE51-4452-BAF0-8CA921EF4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Outlined for hazardous, non-hazardous and inert wastes</a:t>
            </a:r>
          </a:p>
          <a:p>
            <a:pPr lvl="1"/>
            <a:r>
              <a:rPr lang="en-GB" dirty="0"/>
              <a:t>List of wastes acceptable for inert waste without testing</a:t>
            </a:r>
          </a:p>
          <a:p>
            <a:pPr lvl="1"/>
            <a:r>
              <a:rPr lang="en-GB" dirty="0"/>
              <a:t>Limits on leachability of certain parameters</a:t>
            </a:r>
          </a:p>
          <a:p>
            <a:pPr lvl="1"/>
            <a:r>
              <a:rPr lang="en-GB" dirty="0"/>
              <a:t>Limits on organic content</a:t>
            </a:r>
          </a:p>
          <a:p>
            <a:r>
              <a:rPr lang="en-GB" dirty="0"/>
              <a:t>In place for inert, stable non-reactive hazardous and hazardous wastes</a:t>
            </a:r>
          </a:p>
          <a:p>
            <a:r>
              <a:rPr lang="en-GB" dirty="0"/>
              <a:t>Does NOT characterise waste as hazardous or not</a:t>
            </a:r>
          </a:p>
          <a:p>
            <a:r>
              <a:rPr lang="en-GB" dirty="0"/>
              <a:t>Non-hazardous waste does not need WAC testing (unless destined for inert landfill)</a:t>
            </a:r>
          </a:p>
        </p:txBody>
      </p:sp>
    </p:spTree>
    <p:extLst>
      <p:ext uri="{BB962C8B-B14F-4D97-AF65-F5344CB8AC3E}">
        <p14:creationId xmlns:p14="http://schemas.microsoft.com/office/powerpoint/2010/main" val="150740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E8598-7737-4B75-A6FD-630B189AD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define hazardous waste?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A4CF0-7040-418A-B62F-CA7229B16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European Waste Catalogue (implemented by List of Waste Regulations 2005</a:t>
            </a:r>
          </a:p>
          <a:p>
            <a:r>
              <a:rPr lang="en-GB" dirty="0"/>
              <a:t>Definition comes from Hazardous Waste Regulations 2005 (as amended)</a:t>
            </a:r>
          </a:p>
          <a:p>
            <a:pPr lvl="1"/>
            <a:r>
              <a:rPr lang="en-GB" dirty="0"/>
              <a:t>Related to properties exhibited</a:t>
            </a:r>
          </a:p>
          <a:p>
            <a:r>
              <a:rPr lang="en-GB" dirty="0"/>
              <a:t>List contains 3 types of entry:</a:t>
            </a:r>
          </a:p>
          <a:p>
            <a:pPr lvl="1"/>
            <a:r>
              <a:rPr lang="en-GB" dirty="0"/>
              <a:t>Absolute hazardous entries</a:t>
            </a:r>
          </a:p>
          <a:p>
            <a:pPr lvl="1"/>
            <a:r>
              <a:rPr lang="en-GB" dirty="0"/>
              <a:t>Mirror entries</a:t>
            </a:r>
          </a:p>
          <a:p>
            <a:pPr lvl="1"/>
            <a:r>
              <a:rPr lang="en-GB" dirty="0"/>
              <a:t>Absolute non-hazardous entries</a:t>
            </a:r>
          </a:p>
          <a:p>
            <a:r>
              <a:rPr lang="en-GB" dirty="0"/>
              <a:t>Entries are coded</a:t>
            </a:r>
          </a:p>
          <a:p>
            <a:pPr lvl="1"/>
            <a:r>
              <a:rPr lang="en-GB" dirty="0"/>
              <a:t>Chapter (2 digits)</a:t>
            </a:r>
          </a:p>
          <a:p>
            <a:pPr lvl="1"/>
            <a:r>
              <a:rPr lang="en-GB" dirty="0"/>
              <a:t>Sub-chapter (2 digits)</a:t>
            </a:r>
          </a:p>
          <a:p>
            <a:pPr lvl="1"/>
            <a:r>
              <a:rPr lang="en-GB" dirty="0"/>
              <a:t>Category (2 digits)</a:t>
            </a:r>
          </a:p>
        </p:txBody>
      </p:sp>
    </p:spTree>
    <p:extLst>
      <p:ext uri="{BB962C8B-B14F-4D97-AF65-F5344CB8AC3E}">
        <p14:creationId xmlns:p14="http://schemas.microsoft.com/office/powerpoint/2010/main" val="240333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3D4D2-87AA-4664-AF17-58B40AD16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Waste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EDCAF-8AA8-432E-83CF-D2BC41DFC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 17 – Construction &amp; demolition wastes</a:t>
            </a:r>
          </a:p>
          <a:p>
            <a:r>
              <a:rPr lang="en-GB" dirty="0"/>
              <a:t>17 02 – Wood, glass &amp; plastic</a:t>
            </a:r>
          </a:p>
          <a:p>
            <a:r>
              <a:rPr lang="en-GB" dirty="0"/>
              <a:t>17 02 03 – plastic</a:t>
            </a:r>
          </a:p>
          <a:p>
            <a:r>
              <a:rPr lang="en-GB" dirty="0"/>
              <a:t>So this is a non-hazardous waste</a:t>
            </a:r>
          </a:p>
          <a:p>
            <a:endParaRPr lang="en-GB" dirty="0"/>
          </a:p>
          <a:p>
            <a:r>
              <a:rPr lang="en-GB" dirty="0"/>
              <a:t>06 Wastes from inorganic chemical processes</a:t>
            </a:r>
          </a:p>
          <a:p>
            <a:r>
              <a:rPr lang="en-GB" dirty="0"/>
              <a:t>06 01 wastes from the manufacture, formulation, supply and use of acids</a:t>
            </a:r>
          </a:p>
          <a:p>
            <a:r>
              <a:rPr lang="en-GB" dirty="0"/>
              <a:t>06 01 01* sulphuric and sulphurous acid</a:t>
            </a:r>
          </a:p>
          <a:p>
            <a:r>
              <a:rPr lang="en-GB" dirty="0"/>
              <a:t>This is a hazardous waste</a:t>
            </a:r>
          </a:p>
        </p:txBody>
      </p:sp>
    </p:spTree>
    <p:extLst>
      <p:ext uri="{BB962C8B-B14F-4D97-AF65-F5344CB8AC3E}">
        <p14:creationId xmlns:p14="http://schemas.microsoft.com/office/powerpoint/2010/main" val="328719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D86D5-8CED-4BDA-8BFF-A712412C7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 Non-Reactive Hazardous Waste (SNRHW)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3B2BE-3886-4A81-AACD-F7A37EF70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hazardous waste that has been stabilised &amp; therefore has low leaching possibility, to be deposited in a cell with a standard of containment consistent with non-hazardous wastes</a:t>
            </a:r>
          </a:p>
          <a:p>
            <a:r>
              <a:rPr lang="en-GB" dirty="0"/>
              <a:t>Defined as:</a:t>
            </a:r>
          </a:p>
          <a:p>
            <a:pPr lvl="1"/>
            <a:r>
              <a:rPr lang="en-GB" dirty="0"/>
              <a:t>Leaching behaviour that will not change in the long-term</a:t>
            </a:r>
          </a:p>
          <a:p>
            <a:pPr lvl="1"/>
            <a:r>
              <a:rPr lang="en-GB" dirty="0"/>
              <a:t>In the waste alone</a:t>
            </a:r>
          </a:p>
          <a:p>
            <a:pPr lvl="1"/>
            <a:r>
              <a:rPr lang="en-GB" dirty="0"/>
              <a:t>Under impact of long-term ambient conditions</a:t>
            </a:r>
          </a:p>
          <a:p>
            <a:pPr lvl="1"/>
            <a:r>
              <a:rPr lang="en-GB" dirty="0"/>
              <a:t>By impact of other wastes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Wastes generally solidified</a:t>
            </a:r>
          </a:p>
        </p:txBody>
      </p:sp>
    </p:spTree>
    <p:extLst>
      <p:ext uri="{BB962C8B-B14F-4D97-AF65-F5344CB8AC3E}">
        <p14:creationId xmlns:p14="http://schemas.microsoft.com/office/powerpoint/2010/main" val="307506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5429A-2276-47EF-B5F1-2807FBD10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DB9AC-3845-4A7A-8676-7B3A427F4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Directive does not apply to:</a:t>
            </a:r>
          </a:p>
          <a:p>
            <a:endParaRPr lang="en-GB" dirty="0"/>
          </a:p>
          <a:p>
            <a:pPr lvl="1"/>
            <a:r>
              <a:rPr lang="en-GB" dirty="0"/>
              <a:t>Sludge spreading onto soils</a:t>
            </a:r>
          </a:p>
          <a:p>
            <a:pPr lvl="1"/>
            <a:r>
              <a:rPr lang="en-GB" dirty="0"/>
              <a:t>Use of inert waste in landfill for restoration work</a:t>
            </a:r>
          </a:p>
          <a:p>
            <a:pPr lvl="1"/>
            <a:r>
              <a:rPr lang="en-GB" dirty="0"/>
              <a:t>Depositing unpolluted soil from prospecting &amp; extraction, treatment &amp; storage of mineral resources and quarrying</a:t>
            </a:r>
          </a:p>
          <a:p>
            <a:pPr lvl="1"/>
            <a:r>
              <a:rPr lang="en-GB" dirty="0"/>
              <a:t>Depositing non-hazardous dredging sludges alongside their dredging location and of non-hazardous sludge in surface water, including the bed &amp; subsoil</a:t>
            </a:r>
          </a:p>
        </p:txBody>
      </p:sp>
      <p:pic>
        <p:nvPicPr>
          <p:cNvPr id="5" name="Picture 4" descr="A desert on a dirt road&#10;&#10;Description generated with very high confidence">
            <a:extLst>
              <a:ext uri="{FF2B5EF4-FFF2-40B4-BE49-F238E27FC236}">
                <a16:creationId xmlns:a16="http://schemas.microsoft.com/office/drawing/2014/main" id="{EA3C2574-88BC-42D3-9240-B40645B5B8A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581128"/>
            <a:ext cx="2806970" cy="2061290"/>
          </a:xfrm>
          <a:prstGeom prst="rect">
            <a:avLst/>
          </a:prstGeom>
        </p:spPr>
      </p:pic>
      <p:pic>
        <p:nvPicPr>
          <p:cNvPr id="7" name="Picture 6" descr="A tractor on a dirt road&#10;&#10;Description generated with very high confidence">
            <a:extLst>
              <a:ext uri="{FF2B5EF4-FFF2-40B4-BE49-F238E27FC236}">
                <a16:creationId xmlns:a16="http://schemas.microsoft.com/office/drawing/2014/main" id="{A82E4039-9C70-4391-8660-8C79E53DBF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9935" y="4605282"/>
            <a:ext cx="2710217" cy="2032663"/>
          </a:xfrm>
          <a:prstGeom prst="rect">
            <a:avLst/>
          </a:prstGeom>
        </p:spPr>
      </p:pic>
      <p:pic>
        <p:nvPicPr>
          <p:cNvPr id="9" name="Picture 8" descr="A wooden boat in a body of water&#10;&#10;Description generated with high confidence">
            <a:extLst>
              <a:ext uri="{FF2B5EF4-FFF2-40B4-BE49-F238E27FC236}">
                <a16:creationId xmlns:a16="http://schemas.microsoft.com/office/drawing/2014/main" id="{DE0FF0F3-4848-4759-9AAF-6828F2079BD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5486" y="4625839"/>
            <a:ext cx="2682069" cy="201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54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048EE-2504-4BEC-B7DE-A76D7A614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prior to landfill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55D66-3945-40A2-9380-F2F115766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Directive outlines pre-treatment is required.  This can be:</a:t>
            </a:r>
          </a:p>
          <a:p>
            <a:pPr marL="548695" lvl="1" indent="-342900">
              <a:buFont typeface="+mj-lt"/>
              <a:buAutoNum type="arabicPeriod"/>
            </a:pPr>
            <a:endParaRPr lang="en-GB" dirty="0"/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Treatment by a physical, thermal, chemical or biological process that INCLUDES sorting</a:t>
            </a:r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Must change the characteristics of the waste</a:t>
            </a:r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Must do so in order to:</a:t>
            </a:r>
          </a:p>
          <a:p>
            <a:pPr marL="548695" lvl="1" indent="-342900">
              <a:buFont typeface="+mj-lt"/>
              <a:buAutoNum type="arabicPeriod"/>
            </a:pPr>
            <a:endParaRPr lang="en-GB" dirty="0"/>
          </a:p>
          <a:p>
            <a:pPr lvl="2"/>
            <a:r>
              <a:rPr lang="en-GB" dirty="0"/>
              <a:t>Reduce the wastes volume OR</a:t>
            </a:r>
          </a:p>
          <a:p>
            <a:pPr lvl="2"/>
            <a:r>
              <a:rPr lang="en-GB" dirty="0"/>
              <a:t>Reduce its hazardous nature OR</a:t>
            </a:r>
          </a:p>
          <a:p>
            <a:pPr lvl="2"/>
            <a:r>
              <a:rPr lang="en-GB" dirty="0"/>
              <a:t>Facilitate its handling OR</a:t>
            </a:r>
          </a:p>
          <a:p>
            <a:pPr lvl="2"/>
            <a:r>
              <a:rPr lang="en-GB" dirty="0"/>
              <a:t>Enhance recovery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79ED09-C5F3-49CD-AF98-F69A50369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4348017"/>
            <a:ext cx="2607940" cy="2210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604A04-D63C-4517-99F9-67CB604EB983}"/>
              </a:ext>
            </a:extLst>
          </p:cNvPr>
          <p:cNvSpPr txBox="1"/>
          <p:nvPr/>
        </p:nvSpPr>
        <p:spPr>
          <a:xfrm>
            <a:off x="0" y="6543752"/>
            <a:ext cx="146610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CIWM</a:t>
            </a:r>
          </a:p>
        </p:txBody>
      </p:sp>
    </p:spTree>
    <p:extLst>
      <p:ext uri="{BB962C8B-B14F-4D97-AF65-F5344CB8AC3E}">
        <p14:creationId xmlns:p14="http://schemas.microsoft.com/office/powerpoint/2010/main" val="342693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2DC96-C38B-4808-9609-0BDBF2577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Prohibited wastes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DAB67-C75F-4136-A026-76F66A2DA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number of wastes are no longer allowed to be landfilled: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48B08F-8C97-4369-8CA7-4C1188BF56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2" y="2276872"/>
            <a:ext cx="2857500" cy="1809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6A0E17-D2A6-408F-B891-402365E376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055" y="2276873"/>
            <a:ext cx="1809750" cy="1809750"/>
          </a:xfrm>
          <a:prstGeom prst="rect">
            <a:avLst/>
          </a:prstGeom>
        </p:spPr>
      </p:pic>
      <p:pic>
        <p:nvPicPr>
          <p:cNvPr id="9" name="Picture 8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8E83AB43-4CE7-4F50-AC8C-AF50992D5F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999" y="2280656"/>
            <a:ext cx="1838377" cy="1838377"/>
          </a:xfrm>
          <a:prstGeom prst="rect">
            <a:avLst/>
          </a:prstGeom>
        </p:spPr>
      </p:pic>
      <p:pic>
        <p:nvPicPr>
          <p:cNvPr id="11" name="Picture 10" descr="A yellow sign&#10;&#10;Description generated with very high confidence">
            <a:extLst>
              <a:ext uri="{FF2B5EF4-FFF2-40B4-BE49-F238E27FC236}">
                <a16:creationId xmlns:a16="http://schemas.microsoft.com/office/drawing/2014/main" id="{6B4ED2A3-8D39-48C0-9ED7-FCED70DEC7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2" y="4323848"/>
            <a:ext cx="1805186" cy="1805186"/>
          </a:xfrm>
          <a:prstGeom prst="rect">
            <a:avLst/>
          </a:prstGeom>
        </p:spPr>
      </p:pic>
      <p:pic>
        <p:nvPicPr>
          <p:cNvPr id="13" name="Picture 12" descr="A drawing of a person&#10;&#10;Description generated with high confidence">
            <a:extLst>
              <a:ext uri="{FF2B5EF4-FFF2-40B4-BE49-F238E27FC236}">
                <a16:creationId xmlns:a16="http://schemas.microsoft.com/office/drawing/2014/main" id="{9CD947EA-D988-4287-8703-7199AA9A1A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323848"/>
            <a:ext cx="1411638" cy="1805186"/>
          </a:xfrm>
          <a:prstGeom prst="rect">
            <a:avLst/>
          </a:prstGeom>
        </p:spPr>
      </p:pic>
      <p:pic>
        <p:nvPicPr>
          <p:cNvPr id="15" name="Picture 14" descr="A picture containing rope, outdoor, sitting, object&#10;&#10;Description generated with very high confidence">
            <a:extLst>
              <a:ext uri="{FF2B5EF4-FFF2-40B4-BE49-F238E27FC236}">
                <a16:creationId xmlns:a16="http://schemas.microsoft.com/office/drawing/2014/main" id="{77CCD1E3-07D1-4251-8A56-89BEC794A7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574" y="4348111"/>
            <a:ext cx="2716730" cy="177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4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C9F19-BB51-4060-93D3-1F2D08A1F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grass&#10;&#10;Description generated with high confidence">
            <a:extLst>
              <a:ext uri="{FF2B5EF4-FFF2-40B4-BE49-F238E27FC236}">
                <a16:creationId xmlns:a16="http://schemas.microsoft.com/office/drawing/2014/main" id="{D1F7C871-EEC0-4735-BC49-2A8A28D1F2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4287"/>
            <a:ext cx="9144000" cy="6000750"/>
          </a:xfrm>
        </p:spPr>
      </p:pic>
    </p:spTree>
    <p:extLst>
      <p:ext uri="{BB962C8B-B14F-4D97-AF65-F5344CB8AC3E}">
        <p14:creationId xmlns:p14="http://schemas.microsoft.com/office/powerpoint/2010/main" val="209028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2C6C-23AC-4CC1-88D2-417F85360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Landfill engineering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77F34EF5-692A-41A0-B3A8-DDCCF9502A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721" y="1916832"/>
            <a:ext cx="6178557" cy="4495800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5594E8-8D9E-4CA1-ABB6-B34DABDBF544}"/>
              </a:ext>
            </a:extLst>
          </p:cNvPr>
          <p:cNvSpPr txBox="1"/>
          <p:nvPr/>
        </p:nvSpPr>
        <p:spPr>
          <a:xfrm>
            <a:off x="0" y="6543752"/>
            <a:ext cx="395871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Waste Management of New York</a:t>
            </a:r>
          </a:p>
        </p:txBody>
      </p:sp>
    </p:spTree>
    <p:extLst>
      <p:ext uri="{BB962C8B-B14F-4D97-AF65-F5344CB8AC3E}">
        <p14:creationId xmlns:p14="http://schemas.microsoft.com/office/powerpoint/2010/main" val="293658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A2ABD-C314-426D-A4EC-9811D6285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612" y="380999"/>
            <a:ext cx="2521268" cy="1155277"/>
          </a:xfrm>
        </p:spPr>
        <p:txBody>
          <a:bodyPr/>
          <a:lstStyle/>
          <a:p>
            <a:r>
              <a:rPr lang="en-GB" dirty="0"/>
              <a:t>Landfill gas collection</a:t>
            </a:r>
          </a:p>
        </p:txBody>
      </p:sp>
      <p:pic>
        <p:nvPicPr>
          <p:cNvPr id="5" name="Content Placeholder 4" descr="A sign on a dirt road&#10;&#10;Description generated with high confidence">
            <a:extLst>
              <a:ext uri="{FF2B5EF4-FFF2-40B4-BE49-F238E27FC236}">
                <a16:creationId xmlns:a16="http://schemas.microsoft.com/office/drawing/2014/main" id="{4F1F62FA-8D26-4944-A76C-CABDBA977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40768"/>
            <a:ext cx="2857500" cy="1895475"/>
          </a:xfrm>
        </p:spPr>
      </p:pic>
      <p:pic>
        <p:nvPicPr>
          <p:cNvPr id="7" name="Picture 6" descr="A large green landscape&#10;&#10;Description generated with high confidence">
            <a:extLst>
              <a:ext uri="{FF2B5EF4-FFF2-40B4-BE49-F238E27FC236}">
                <a16:creationId xmlns:a16="http://schemas.microsoft.com/office/drawing/2014/main" id="{7F979DDC-B4D9-47F4-9D02-88F1249B1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39537"/>
            <a:ext cx="2857500" cy="2019300"/>
          </a:xfrm>
          <a:prstGeom prst="rect">
            <a:avLst/>
          </a:prstGeom>
        </p:spPr>
      </p:pic>
      <p:pic>
        <p:nvPicPr>
          <p:cNvPr id="11" name="Picture 10" descr="A close up of a map&#10;&#10;Description generated with high confidence">
            <a:extLst>
              <a:ext uri="{FF2B5EF4-FFF2-40B4-BE49-F238E27FC236}">
                <a16:creationId xmlns:a16="http://schemas.microsoft.com/office/drawing/2014/main" id="{587A8BF6-1385-4ABC-9762-A7D455A9A7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93673"/>
            <a:ext cx="9144000" cy="346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13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4BB25-5556-413A-B782-024629165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</a:t>
            </a:r>
            <a:r>
              <a:rPr lang="en-GB" dirty="0" err="1"/>
              <a:t>Nantygwyddon</a:t>
            </a:r>
            <a:r>
              <a:rPr lang="en-GB" dirty="0"/>
              <a:t> Landfill, UK</a:t>
            </a:r>
          </a:p>
        </p:txBody>
      </p:sp>
      <p:pic>
        <p:nvPicPr>
          <p:cNvPr id="4" name="Picture 2" descr="Fig 1">
            <a:extLst>
              <a:ext uri="{FF2B5EF4-FFF2-40B4-BE49-F238E27FC236}">
                <a16:creationId xmlns:a16="http://schemas.microsoft.com/office/drawing/2014/main" id="{49D21B1E-3CAC-4AFD-9702-D41AF959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81135"/>
            <a:ext cx="419100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nantygwyddon landfill">
            <a:extLst>
              <a:ext uri="{FF2B5EF4-FFF2-40B4-BE49-F238E27FC236}">
                <a16:creationId xmlns:a16="http://schemas.microsoft.com/office/drawing/2014/main" id="{FE19C256-9F33-43E6-B366-67616CC12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577580" cy="214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Image result for nantygwyddon landfill">
            <a:extLst>
              <a:ext uri="{FF2B5EF4-FFF2-40B4-BE49-F238E27FC236}">
                <a16:creationId xmlns:a16="http://schemas.microsoft.com/office/drawing/2014/main" id="{B2178203-0EF3-488B-BD19-DFF02B5AEB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277" y="4190910"/>
            <a:ext cx="3763169" cy="246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981B24-3898-436B-91DF-68D93CBE2994}"/>
              </a:ext>
            </a:extLst>
          </p:cNvPr>
          <p:cNvSpPr txBox="1"/>
          <p:nvPr/>
        </p:nvSpPr>
        <p:spPr>
          <a:xfrm>
            <a:off x="0" y="6543752"/>
            <a:ext cx="461260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BMJ / BBC / Ian Homer Photography</a:t>
            </a:r>
          </a:p>
        </p:txBody>
      </p:sp>
    </p:spTree>
    <p:extLst>
      <p:ext uri="{BB962C8B-B14F-4D97-AF65-F5344CB8AC3E}">
        <p14:creationId xmlns:p14="http://schemas.microsoft.com/office/powerpoint/2010/main" val="280156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6D43C-1CEA-45F7-AAF3-2BE81CA4F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Fresh Kills Landfill, USA</a:t>
            </a:r>
          </a:p>
        </p:txBody>
      </p:sp>
      <p:pic>
        <p:nvPicPr>
          <p:cNvPr id="4" name="Picture 2" descr="Image result for fresh kills landfill from space">
            <a:extLst>
              <a:ext uri="{FF2B5EF4-FFF2-40B4-BE49-F238E27FC236}">
                <a16:creationId xmlns:a16="http://schemas.microsoft.com/office/drawing/2014/main" id="{19E232C4-4E3B-4532-876D-F43622492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99" y="2407992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fresh kills landfill">
            <a:extLst>
              <a:ext uri="{FF2B5EF4-FFF2-40B4-BE49-F238E27FC236}">
                <a16:creationId xmlns:a16="http://schemas.microsoft.com/office/drawing/2014/main" id="{8550C012-B9F4-40A2-B9CF-478D0B2DD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673" y="1823476"/>
            <a:ext cx="3093368" cy="207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Image result for fresh kills landfill">
            <a:extLst>
              <a:ext uri="{FF2B5EF4-FFF2-40B4-BE49-F238E27FC236}">
                <a16:creationId xmlns:a16="http://schemas.microsoft.com/office/drawing/2014/main" id="{67B61F23-B7A8-4663-B423-AF87A4350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382" y="4293096"/>
            <a:ext cx="26479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6B818B-207E-4055-8F3C-18F099243321}"/>
              </a:ext>
            </a:extLst>
          </p:cNvPr>
          <p:cNvSpPr txBox="1"/>
          <p:nvPr/>
        </p:nvSpPr>
        <p:spPr>
          <a:xfrm>
            <a:off x="0" y="6543752"/>
            <a:ext cx="607660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Open Buildings / Fresh Kills Park / Staten Island Live</a:t>
            </a:r>
          </a:p>
        </p:txBody>
      </p:sp>
    </p:spTree>
    <p:extLst>
      <p:ext uri="{BB962C8B-B14F-4D97-AF65-F5344CB8AC3E}">
        <p14:creationId xmlns:p14="http://schemas.microsoft.com/office/powerpoint/2010/main" val="35833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2A3A673-2780-4EBF-88F9-6D3E679B8762}"/>
              </a:ext>
            </a:extLst>
          </p:cNvPr>
          <p:cNvSpPr txBox="1"/>
          <p:nvPr/>
        </p:nvSpPr>
        <p:spPr>
          <a:xfrm>
            <a:off x="0" y="5301208"/>
            <a:ext cx="9144000" cy="15567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6DE69-0FAA-4B1F-BBEE-7F66BC3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E:\UWTSD\env law &amp; economics\image_from_dmp.jpg">
            <a:extLst>
              <a:ext uri="{FF2B5EF4-FFF2-40B4-BE49-F238E27FC236}">
                <a16:creationId xmlns:a16="http://schemas.microsoft.com/office/drawing/2014/main" id="{3F504779-9773-468B-B1EA-08042FA941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541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UWTSD\env law &amp; economics\fiveparks_confluence_lg.jpg_nycgov.jpg">
            <a:extLst>
              <a:ext uri="{FF2B5EF4-FFF2-40B4-BE49-F238E27FC236}">
                <a16:creationId xmlns:a16="http://schemas.microsoft.com/office/drawing/2014/main" id="{F4837193-7C10-4DB1-BD62-99603197A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0394"/>
            <a:ext cx="2255605" cy="238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:\UWTSD\env law &amp; economics\fresh kills.jpg">
            <a:extLst>
              <a:ext uri="{FF2B5EF4-FFF2-40B4-BE49-F238E27FC236}">
                <a16:creationId xmlns:a16="http://schemas.microsoft.com/office/drawing/2014/main" id="{6ED9DFAF-25DD-447F-9D73-B6CD46C2F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01" y="4154764"/>
            <a:ext cx="3631997" cy="24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ECF1F3-D062-4B3E-867F-92AD11901543}"/>
              </a:ext>
            </a:extLst>
          </p:cNvPr>
          <p:cNvSpPr txBox="1"/>
          <p:nvPr/>
        </p:nvSpPr>
        <p:spPr>
          <a:xfrm>
            <a:off x="0" y="6543752"/>
            <a:ext cx="188352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Arch Daily</a:t>
            </a:r>
          </a:p>
        </p:txBody>
      </p:sp>
    </p:spTree>
    <p:extLst>
      <p:ext uri="{BB962C8B-B14F-4D97-AF65-F5344CB8AC3E}">
        <p14:creationId xmlns:p14="http://schemas.microsoft.com/office/powerpoint/2010/main" val="3833597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6D156-E22A-4753-A1BD-4F7F2DF60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mining</a:t>
            </a:r>
          </a:p>
        </p:txBody>
      </p:sp>
      <p:pic>
        <p:nvPicPr>
          <p:cNvPr id="5" name="Content Placeholder 4" descr="A picture containing outdoor, tree, sky, ground&#10;&#10;Description generated with very high confidence">
            <a:extLst>
              <a:ext uri="{FF2B5EF4-FFF2-40B4-BE49-F238E27FC236}">
                <a16:creationId xmlns:a16="http://schemas.microsoft.com/office/drawing/2014/main" id="{295A84EF-CD5D-4F7A-A70C-15FE480E12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22466"/>
            <a:ext cx="6480720" cy="45037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486930-C7A9-4DA8-BE56-14FB91A30E52}"/>
              </a:ext>
            </a:extLst>
          </p:cNvPr>
          <p:cNvSpPr txBox="1"/>
          <p:nvPr/>
        </p:nvSpPr>
        <p:spPr>
          <a:xfrm>
            <a:off x="0" y="6543752"/>
            <a:ext cx="539340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Global landfill mining conference and exhibition</a:t>
            </a:r>
          </a:p>
        </p:txBody>
      </p:sp>
    </p:spTree>
    <p:extLst>
      <p:ext uri="{BB962C8B-B14F-4D97-AF65-F5344CB8AC3E}">
        <p14:creationId xmlns:p14="http://schemas.microsoft.com/office/powerpoint/2010/main" val="240030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2AD9B-1E13-47A1-A61D-9A60DABA3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developments…</a:t>
            </a:r>
          </a:p>
        </p:txBody>
      </p:sp>
      <p:pic>
        <p:nvPicPr>
          <p:cNvPr id="5" name="Content Placeholder 4" descr="A large green landscape&#10;&#10;Description generated with high confidence">
            <a:extLst>
              <a:ext uri="{FF2B5EF4-FFF2-40B4-BE49-F238E27FC236}">
                <a16:creationId xmlns:a16="http://schemas.microsoft.com/office/drawing/2014/main" id="{5DF7E79A-D548-4646-94B4-E9393ED904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654" y="1676400"/>
            <a:ext cx="6756693" cy="44958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F0F4AC-2940-46A0-9131-90C6352E46F3}"/>
              </a:ext>
            </a:extLst>
          </p:cNvPr>
          <p:cNvSpPr txBox="1"/>
          <p:nvPr/>
        </p:nvSpPr>
        <p:spPr>
          <a:xfrm>
            <a:off x="0" y="6543752"/>
            <a:ext cx="273671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Scientific American</a:t>
            </a:r>
          </a:p>
        </p:txBody>
      </p:sp>
    </p:spTree>
    <p:extLst>
      <p:ext uri="{BB962C8B-B14F-4D97-AF65-F5344CB8AC3E}">
        <p14:creationId xmlns:p14="http://schemas.microsoft.com/office/powerpoint/2010/main" val="352129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Environmental Services Association (</a:t>
            </a:r>
            <a:r>
              <a:rPr lang="en-GB" dirty="0">
                <a:hlinkClick r:id="rId2"/>
              </a:rPr>
              <a:t>www.esauk.org</a:t>
            </a:r>
            <a:r>
              <a:rPr lang="en-GB" dirty="0"/>
              <a:t>)</a:t>
            </a:r>
          </a:p>
          <a:p>
            <a:r>
              <a:rPr lang="en-GB" dirty="0"/>
              <a:t>Scottish Environmental Protection Agency (</a:t>
            </a:r>
            <a:r>
              <a:rPr lang="en-GB" dirty="0">
                <a:hlinkClick r:id="rId3"/>
              </a:rPr>
              <a:t>www.sepa.org.uk</a:t>
            </a:r>
            <a:r>
              <a:rPr lang="en-GB" dirty="0"/>
              <a:t>) </a:t>
            </a:r>
          </a:p>
          <a:p>
            <a:r>
              <a:rPr lang="en-GB" dirty="0"/>
              <a:t>Legislation (</a:t>
            </a:r>
            <a:r>
              <a:rPr lang="en-GB" dirty="0">
                <a:hlinkClick r:id="rId4"/>
              </a:rPr>
              <a:t>www.legislation.gov.uk</a:t>
            </a:r>
            <a:r>
              <a:rPr lang="en-GB" dirty="0"/>
              <a:t>)</a:t>
            </a:r>
          </a:p>
          <a:p>
            <a:r>
              <a:rPr lang="en-GB" dirty="0"/>
              <a:t>European Commission – Environment (</a:t>
            </a:r>
            <a:r>
              <a:rPr lang="en-GB" dirty="0">
                <a:hlinkClick r:id="rId5"/>
              </a:rPr>
              <a:t>www.ec.Europa.eu/environment</a:t>
            </a:r>
            <a:r>
              <a:rPr lang="en-GB" dirty="0"/>
              <a:t>)</a:t>
            </a:r>
          </a:p>
          <a:p>
            <a:r>
              <a:rPr lang="en-GB" dirty="0"/>
              <a:t>Chartered Institute of Wastes Management (</a:t>
            </a:r>
            <a:r>
              <a:rPr lang="en-GB" dirty="0">
                <a:hlinkClick r:id="rId6"/>
              </a:rPr>
              <a:t>www.ciwm.co.uk</a:t>
            </a:r>
            <a:r>
              <a:rPr lang="en-GB" dirty="0"/>
              <a:t>) </a:t>
            </a:r>
          </a:p>
          <a:p>
            <a:r>
              <a:rPr lang="en-GB" dirty="0"/>
              <a:t>Arch Daily (</a:t>
            </a:r>
            <a:r>
              <a:rPr lang="en-GB" dirty="0">
                <a:hlinkClick r:id="rId7"/>
              </a:rPr>
              <a:t>www.archdaily.com</a:t>
            </a:r>
            <a:r>
              <a:rPr lang="en-GB" dirty="0"/>
              <a:t>) </a:t>
            </a:r>
          </a:p>
          <a:p>
            <a:r>
              <a:rPr lang="en-GB" dirty="0"/>
              <a:t>Fresh Kills Park Alliance (</a:t>
            </a:r>
            <a:r>
              <a:rPr lang="en-GB" dirty="0">
                <a:hlinkClick r:id="rId8"/>
              </a:rPr>
              <a:t>www.freshkillspark.org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4873beb7-5857-4685-be1f-d57550cc96cc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389</TotalTime>
  <Words>933</Words>
  <Application>Microsoft Office PowerPoint</Application>
  <PresentationFormat>On-screen Show (4:3)</PresentationFormat>
  <Paragraphs>181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Euphemia</vt:lpstr>
      <vt:lpstr>Serenity 16x9</vt:lpstr>
      <vt:lpstr>Landfill</vt:lpstr>
      <vt:lpstr>Outline</vt:lpstr>
      <vt:lpstr>What is a landfill?</vt:lpstr>
      <vt:lpstr>What is a landfill?</vt:lpstr>
      <vt:lpstr>Issues associated with landfills</vt:lpstr>
      <vt:lpstr>Management measures</vt:lpstr>
      <vt:lpstr>Landfill Tax</vt:lpstr>
      <vt:lpstr>Landfill Tax</vt:lpstr>
      <vt:lpstr>EU Landfill Directive 1999 (recast 2007)</vt:lpstr>
      <vt:lpstr>Landfill classification</vt:lpstr>
      <vt:lpstr>Overview of main landfill options provided (UK)</vt:lpstr>
      <vt:lpstr>Waste Acceptance Criteria (WAC)</vt:lpstr>
      <vt:lpstr>How to define hazardous waste?</vt:lpstr>
      <vt:lpstr>List of Waste examples</vt:lpstr>
      <vt:lpstr>Solid Non-Reactive Hazardous Waste (SNRHW)</vt:lpstr>
      <vt:lpstr>Exclusions </vt:lpstr>
      <vt:lpstr>Treatment prior to landfill</vt:lpstr>
      <vt:lpstr>Prohibited wastes</vt:lpstr>
      <vt:lpstr>PowerPoint Presentation</vt:lpstr>
      <vt:lpstr>Modern Landfill engineering</vt:lpstr>
      <vt:lpstr>Landfill gas collection</vt:lpstr>
      <vt:lpstr>Case study – Nantygwyddon Landfill, UK</vt:lpstr>
      <vt:lpstr>Case study – Fresh Kills Landfill, USA</vt:lpstr>
      <vt:lpstr>PowerPoint Presentation</vt:lpstr>
      <vt:lpstr>Landfill mining</vt:lpstr>
      <vt:lpstr>Future developments…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Owner</cp:lastModifiedBy>
  <cp:revision>29</cp:revision>
  <dcterms:created xsi:type="dcterms:W3CDTF">2017-10-23T14:27:05Z</dcterms:created>
  <dcterms:modified xsi:type="dcterms:W3CDTF">2017-10-24T14:28:30Z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