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0"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BB02557A-7053-4340-A874-8AB926A8EDA1}" type="datetimeFigureOut">
              <a:rPr lang="en-US" dirty="0"/>
              <a:t>3/15/2020</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AEF9944-A4F6-4C59-AEBD-678D6480B8EA}" type="slidenum">
              <a:rPr lang="en-US" dirty="0"/>
              <a:pPr/>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B02557A-7053-4340-A874-8AB926A8EDA1}" type="datetimeFigureOut">
              <a:rPr lang="en-US" dirty="0"/>
              <a:pPr/>
              <a:t>3/15/2020</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dirty="0"/>
              <a:t>3/15/2020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dirty="0"/>
              <a:t>3/15/2020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dirty="0"/>
              <a:t>3/15/2020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BB02557A-7053-4340-A874-8AB926A8EDA1}" type="datetimeFigureOut">
              <a:rPr lang="en-US" dirty="0"/>
              <a:t>3/15/2020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B02557A-7053-4340-A874-8AB926A8EDA1}" type="datetimeFigureOut">
              <a:rPr lang="en-US" dirty="0"/>
              <a:pPr/>
              <a:t>3/15/2020</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B02557A-7053-4340-A874-8AB926A8EDA1}" type="datetimeFigureOut">
              <a:rPr lang="en-US" dirty="0"/>
              <a:pPr/>
              <a:t>3/15/2020</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B02557A-7053-4340-A874-8AB926A8EDA1}" type="datetimeFigureOut">
              <a:rPr lang="en-US" dirty="0"/>
              <a:t>3/15/2020</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BB02557A-7053-4340-A874-8AB926A8EDA1}" type="datetimeFigureOut">
              <a:rPr lang="en-US" dirty="0"/>
              <a:pPr/>
              <a:t>3/15/2020</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D577-9F79-4B09-858E-D6435D4E8B89}"/>
              </a:ext>
            </a:extLst>
          </p:cNvPr>
          <p:cNvSpPr>
            <a:spLocks noGrp="1"/>
          </p:cNvSpPr>
          <p:nvPr>
            <p:ph type="ctrTitle"/>
          </p:nvPr>
        </p:nvSpPr>
        <p:spPr/>
        <p:txBody>
          <a:bodyPr>
            <a:normAutofit fontScale="90000"/>
          </a:bodyPr>
          <a:lstStyle/>
          <a:p>
            <a:r>
              <a:rPr lang="en-GB" b="1" i="1" dirty="0">
                <a:effectLst>
                  <a:outerShdw blurRad="38100" dist="38100" dir="2700000" algn="tl">
                    <a:srgbClr val="000000">
                      <a:alpha val="43137"/>
                    </a:srgbClr>
                  </a:outerShdw>
                </a:effectLst>
              </a:rPr>
              <a:t>Developing Innovation and Creativity for Business Advantage</a:t>
            </a:r>
            <a:endParaRPr lang="en-GB" i="1"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77918F7E-05FB-46E2-B87A-78C0E98241F7}"/>
              </a:ext>
            </a:extLst>
          </p:cNvPr>
          <p:cNvSpPr>
            <a:spLocks noGrp="1"/>
          </p:cNvSpPr>
          <p:nvPr>
            <p:ph type="subTitle" idx="1"/>
          </p:nvPr>
        </p:nvSpPr>
        <p:spPr>
          <a:xfrm>
            <a:off x="7920751" y="5081857"/>
            <a:ext cx="4048335" cy="568319"/>
          </a:xfrm>
        </p:spPr>
        <p:txBody>
          <a:bodyPr>
            <a:normAutofit/>
          </a:bodyPr>
          <a:lstStyle/>
          <a:p>
            <a:r>
              <a:rPr lang="en-GB" dirty="0">
                <a:solidFill>
                  <a:srgbClr val="FFFF00"/>
                </a:solidFill>
                <a:latin typeface="Arial Rounded MT Bold" panose="020F0704030504030204" pitchFamily="34" charset="0"/>
              </a:rPr>
              <a:t>Mohammad </a:t>
            </a:r>
            <a:r>
              <a:rPr lang="en-GB" dirty="0" err="1">
                <a:solidFill>
                  <a:srgbClr val="FFFF00"/>
                </a:solidFill>
                <a:latin typeface="Arial Rounded MT Bold" panose="020F0704030504030204" pitchFamily="34" charset="0"/>
              </a:rPr>
              <a:t>Touhid</a:t>
            </a:r>
            <a:r>
              <a:rPr lang="en-GB" dirty="0">
                <a:solidFill>
                  <a:srgbClr val="FFFF00"/>
                </a:solidFill>
                <a:latin typeface="Arial Rounded MT Bold" panose="020F0704030504030204" pitchFamily="34" charset="0"/>
              </a:rPr>
              <a:t> Chowdhury</a:t>
            </a:r>
          </a:p>
        </p:txBody>
      </p:sp>
    </p:spTree>
    <p:extLst>
      <p:ext uri="{BB962C8B-B14F-4D97-AF65-F5344CB8AC3E}">
        <p14:creationId xmlns:p14="http://schemas.microsoft.com/office/powerpoint/2010/main" val="1398640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1"/>
            </a:gs>
            <a:gs pos="93000">
              <a:schemeClr val="accent2">
                <a:lumMod val="40000"/>
                <a:lumOff val="60000"/>
              </a:schemeClr>
            </a:gs>
          </a:gsLst>
          <a:lin ang="5400000" scaled="1"/>
        </a:gradFill>
        <a:effectLst/>
      </p:bgPr>
    </p:bg>
    <p:spTree>
      <p:nvGrpSpPr>
        <p:cNvPr id="1" name=""/>
        <p:cNvGrpSpPr/>
        <p:nvPr/>
      </p:nvGrpSpPr>
      <p:grpSpPr>
        <a:xfrm>
          <a:off x="0" y="0"/>
          <a:ext cx="0" cy="0"/>
          <a:chOff x="0" y="0"/>
          <a:chExt cx="0" cy="0"/>
        </a:xfrm>
      </p:grpSpPr>
      <p:pic>
        <p:nvPicPr>
          <p:cNvPr id="6" name="Graphic 5" descr="Thermometer">
            <a:extLst>
              <a:ext uri="{FF2B5EF4-FFF2-40B4-BE49-F238E27FC236}">
                <a16:creationId xmlns:a16="http://schemas.microsoft.com/office/drawing/2014/main" id="{7A6A0CCC-3FD7-4B42-B9D3-542B1A01B12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042" y="5907504"/>
            <a:ext cx="914400" cy="914400"/>
          </a:xfrm>
          <a:prstGeom prst="rect">
            <a:avLst/>
          </a:prstGeom>
        </p:spPr>
      </p:pic>
      <p:sp>
        <p:nvSpPr>
          <p:cNvPr id="9" name="Rectangle: Rounded Corners 8">
            <a:extLst>
              <a:ext uri="{FF2B5EF4-FFF2-40B4-BE49-F238E27FC236}">
                <a16:creationId xmlns:a16="http://schemas.microsoft.com/office/drawing/2014/main" id="{8982395C-C9FF-4A99-A8DC-4C85812C6690}"/>
              </a:ext>
            </a:extLst>
          </p:cNvPr>
          <p:cNvSpPr/>
          <p:nvPr/>
        </p:nvSpPr>
        <p:spPr>
          <a:xfrm>
            <a:off x="930441" y="641684"/>
            <a:ext cx="3144255" cy="5598695"/>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F866717-046D-4810-8BFA-3D96B4A4AE73}"/>
              </a:ext>
            </a:extLst>
          </p:cNvPr>
          <p:cNvSpPr txBox="1"/>
          <p:nvPr/>
        </p:nvSpPr>
        <p:spPr>
          <a:xfrm>
            <a:off x="1026697" y="2591963"/>
            <a:ext cx="3048000" cy="1200329"/>
          </a:xfrm>
          <a:prstGeom prst="rect">
            <a:avLst/>
          </a:prstGeom>
          <a:noFill/>
        </p:spPr>
        <p:txBody>
          <a:bodyPr wrap="square" rtlCol="0">
            <a:spAutoFit/>
          </a:bodyPr>
          <a:lstStyle/>
          <a:p>
            <a:pPr algn="ctr"/>
            <a:r>
              <a:rPr lang="en-GB" sz="3600" dirty="0">
                <a:solidFill>
                  <a:schemeClr val="bg1"/>
                </a:solidFill>
                <a:effectLst>
                  <a:outerShdw blurRad="38100" dist="38100" dir="2700000" algn="tl">
                    <a:srgbClr val="000000">
                      <a:alpha val="43137"/>
                    </a:srgbClr>
                  </a:outerShdw>
                </a:effectLst>
              </a:rPr>
              <a:t> Innovation of product </a:t>
            </a:r>
          </a:p>
        </p:txBody>
      </p:sp>
      <p:pic>
        <p:nvPicPr>
          <p:cNvPr id="3" name="Picture 2" descr="A close up of a sign&#10;&#10;Description automatically generated">
            <a:extLst>
              <a:ext uri="{FF2B5EF4-FFF2-40B4-BE49-F238E27FC236}">
                <a16:creationId xmlns:a16="http://schemas.microsoft.com/office/drawing/2014/main" id="{99C9E468-EC8F-496A-A3EE-387CB4925989}"/>
              </a:ext>
            </a:extLst>
          </p:cNvPr>
          <p:cNvPicPr>
            <a:picLocks noChangeAspect="1"/>
          </p:cNvPicPr>
          <p:nvPr/>
        </p:nvPicPr>
        <p:blipFill>
          <a:blip r:embed="rId4"/>
          <a:stretch>
            <a:fillRect/>
          </a:stretch>
        </p:blipFill>
        <p:spPr>
          <a:xfrm>
            <a:off x="4839530" y="947222"/>
            <a:ext cx="6283570" cy="1190442"/>
          </a:xfrm>
          <a:prstGeom prst="rect">
            <a:avLst/>
          </a:prstGeom>
          <a:effectLst>
            <a:outerShdw blurRad="76200" dist="38100" dir="2700000" algn="tl" rotWithShape="0">
              <a:schemeClr val="tx1"/>
            </a:outerShdw>
          </a:effectLst>
        </p:spPr>
      </p:pic>
      <p:sp>
        <p:nvSpPr>
          <p:cNvPr id="4" name="TextBox 3">
            <a:extLst>
              <a:ext uri="{FF2B5EF4-FFF2-40B4-BE49-F238E27FC236}">
                <a16:creationId xmlns:a16="http://schemas.microsoft.com/office/drawing/2014/main" id="{0D288A69-6F97-4F28-A3CC-9A11FFF1FC23}"/>
              </a:ext>
            </a:extLst>
          </p:cNvPr>
          <p:cNvSpPr txBox="1"/>
          <p:nvPr/>
        </p:nvSpPr>
        <p:spPr>
          <a:xfrm>
            <a:off x="4839530" y="2896605"/>
            <a:ext cx="3144255" cy="2862322"/>
          </a:xfrm>
          <a:prstGeom prst="rect">
            <a:avLst/>
          </a:prstGeom>
          <a:noFill/>
        </p:spPr>
        <p:txBody>
          <a:bodyPr wrap="square" rtlCol="0">
            <a:spAutoFit/>
          </a:bodyPr>
          <a:lstStyle/>
          <a:p>
            <a:r>
              <a:rPr lang="en-GB" sz="3000" dirty="0"/>
              <a:t>Introduction</a:t>
            </a:r>
          </a:p>
          <a:p>
            <a:r>
              <a:rPr lang="en-GB" sz="3000" dirty="0"/>
              <a:t>Idea</a:t>
            </a:r>
          </a:p>
          <a:p>
            <a:r>
              <a:rPr lang="en-GB" sz="3000" dirty="0"/>
              <a:t>Idea analysis</a:t>
            </a:r>
          </a:p>
          <a:p>
            <a:r>
              <a:rPr lang="en-GB" sz="3000" dirty="0"/>
              <a:t>Risk analysis</a:t>
            </a:r>
          </a:p>
          <a:p>
            <a:r>
              <a:rPr lang="en-GB" sz="3000" dirty="0"/>
              <a:t>Benefits</a:t>
            </a:r>
          </a:p>
          <a:p>
            <a:r>
              <a:rPr lang="en-GB" sz="3000" dirty="0"/>
              <a:t>Plan</a:t>
            </a:r>
          </a:p>
        </p:txBody>
      </p:sp>
    </p:spTree>
    <p:extLst>
      <p:ext uri="{BB962C8B-B14F-4D97-AF65-F5344CB8AC3E}">
        <p14:creationId xmlns:p14="http://schemas.microsoft.com/office/powerpoint/2010/main" val="2418889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6C30B4F-1B81-49FE-90C0-FBADB6018346}"/>
              </a:ext>
            </a:extLst>
          </p:cNvPr>
          <p:cNvSpPr/>
          <p:nvPr/>
        </p:nvSpPr>
        <p:spPr>
          <a:xfrm>
            <a:off x="630518" y="3136612"/>
            <a:ext cx="2309478" cy="584775"/>
          </a:xfrm>
          <a:prstGeom prst="rect">
            <a:avLst/>
          </a:prstGeom>
        </p:spPr>
        <p:txBody>
          <a:bodyPr wrap="none">
            <a:spAutoFit/>
          </a:bodyPr>
          <a:lstStyle/>
          <a:p>
            <a:r>
              <a:rPr lang="en-GB" sz="3200" b="1" dirty="0">
                <a:solidFill>
                  <a:srgbClr val="002060"/>
                </a:solidFill>
                <a:effectLst>
                  <a:outerShdw blurRad="38100" dist="38100" dir="2700000" algn="tl">
                    <a:srgbClr val="000000">
                      <a:alpha val="43137"/>
                    </a:srgbClr>
                  </a:outerShdw>
                </a:effectLst>
              </a:rPr>
              <a:t>Introduction</a:t>
            </a:r>
          </a:p>
        </p:txBody>
      </p:sp>
      <p:cxnSp>
        <p:nvCxnSpPr>
          <p:cNvPr id="6" name="Straight Connector 5">
            <a:extLst>
              <a:ext uri="{FF2B5EF4-FFF2-40B4-BE49-F238E27FC236}">
                <a16:creationId xmlns:a16="http://schemas.microsoft.com/office/drawing/2014/main" id="{D6E85993-6DDE-4E1D-B31E-7875272383AC}"/>
              </a:ext>
            </a:extLst>
          </p:cNvPr>
          <p:cNvCxnSpPr/>
          <p:nvPr/>
        </p:nvCxnSpPr>
        <p:spPr>
          <a:xfrm>
            <a:off x="3460055" y="2091007"/>
            <a:ext cx="0" cy="284480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4" name="Rectangle 3">
            <a:extLst>
              <a:ext uri="{FF2B5EF4-FFF2-40B4-BE49-F238E27FC236}">
                <a16:creationId xmlns:a16="http://schemas.microsoft.com/office/drawing/2014/main" id="{DA29A626-4BA7-45DE-B4C8-08F718DC6D48}"/>
              </a:ext>
            </a:extLst>
          </p:cNvPr>
          <p:cNvSpPr/>
          <p:nvPr/>
        </p:nvSpPr>
        <p:spPr>
          <a:xfrm>
            <a:off x="4105238" y="1800412"/>
            <a:ext cx="6980950" cy="3257174"/>
          </a:xfrm>
          <a:prstGeom prst="rect">
            <a:avLst/>
          </a:prstGeom>
        </p:spPr>
        <p:txBody>
          <a:bodyPr wrap="none">
            <a:spAutoFit/>
          </a:bodyPr>
          <a:lstStyle/>
          <a:p>
            <a:pPr>
              <a:lnSpc>
                <a:spcPct val="150000"/>
              </a:lnSpc>
            </a:pPr>
            <a:r>
              <a:rPr lang="en-GB" sz="2800" dirty="0">
                <a:solidFill>
                  <a:srgbClr val="C00000"/>
                </a:solidFill>
              </a:rPr>
              <a:t>Founded by: John James Sainsbury in 1869</a:t>
            </a:r>
          </a:p>
          <a:p>
            <a:pPr>
              <a:lnSpc>
                <a:spcPct val="150000"/>
              </a:lnSpc>
            </a:pPr>
            <a:r>
              <a:rPr lang="en-GB" sz="2800" dirty="0">
                <a:solidFill>
                  <a:schemeClr val="bg1">
                    <a:lumMod val="50000"/>
                  </a:schemeClr>
                </a:solidFill>
              </a:rPr>
              <a:t>Head Office: London, England</a:t>
            </a:r>
          </a:p>
          <a:p>
            <a:pPr>
              <a:lnSpc>
                <a:spcPct val="150000"/>
              </a:lnSpc>
            </a:pPr>
            <a:r>
              <a:rPr lang="en-GB" sz="2800" dirty="0">
                <a:solidFill>
                  <a:srgbClr val="C00000"/>
                </a:solidFill>
              </a:rPr>
              <a:t>600 Superstores and 820 convenience stores</a:t>
            </a:r>
          </a:p>
          <a:p>
            <a:pPr>
              <a:lnSpc>
                <a:spcPct val="150000"/>
              </a:lnSpc>
            </a:pPr>
            <a:r>
              <a:rPr lang="en-GB" sz="2800" dirty="0">
                <a:solidFill>
                  <a:schemeClr val="bg1">
                    <a:lumMod val="50000"/>
                  </a:schemeClr>
                </a:solidFill>
              </a:rPr>
              <a:t>Total revenue £20.01 billion (2018)</a:t>
            </a:r>
          </a:p>
          <a:p>
            <a:pPr>
              <a:lnSpc>
                <a:spcPct val="150000"/>
              </a:lnSpc>
            </a:pPr>
            <a:r>
              <a:rPr lang="en-GB" sz="2800" dirty="0">
                <a:solidFill>
                  <a:srgbClr val="C00000"/>
                </a:solidFill>
              </a:rPr>
              <a:t>Over 30,000 products includes 20% own brand</a:t>
            </a:r>
            <a:endParaRPr lang="en-GB" sz="2800" dirty="0"/>
          </a:p>
        </p:txBody>
      </p:sp>
    </p:spTree>
    <p:extLst>
      <p:ext uri="{BB962C8B-B14F-4D97-AF65-F5344CB8AC3E}">
        <p14:creationId xmlns:p14="http://schemas.microsoft.com/office/powerpoint/2010/main" val="2566138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gradFill>
          <a:gsLst>
            <a:gs pos="12000">
              <a:schemeClr val="bg1">
                <a:lumMod val="75000"/>
              </a:schemeClr>
            </a:gs>
            <a:gs pos="93000">
              <a:srgbClr val="FFFF00"/>
            </a:gs>
          </a:gsLst>
          <a:lin ang="5400000" scaled="1"/>
        </a:gradFill>
        <a:effectLst/>
      </p:bgPr>
    </p:bg>
    <p:spTree>
      <p:nvGrpSpPr>
        <p:cNvPr id="1" name=""/>
        <p:cNvGrpSpPr/>
        <p:nvPr/>
      </p:nvGrpSpPr>
      <p:grpSpPr>
        <a:xfrm>
          <a:off x="0" y="0"/>
          <a:ext cx="0" cy="0"/>
          <a:chOff x="0" y="0"/>
          <a:chExt cx="0" cy="0"/>
        </a:xfrm>
      </p:grpSpPr>
      <p:pic>
        <p:nvPicPr>
          <p:cNvPr id="3" name="Graphic 2" descr="Forest scene">
            <a:extLst>
              <a:ext uri="{FF2B5EF4-FFF2-40B4-BE49-F238E27FC236}">
                <a16:creationId xmlns:a16="http://schemas.microsoft.com/office/drawing/2014/main" id="{B457B388-1141-4BAE-8F76-78258E8660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2783" y="5584722"/>
            <a:ext cx="1381760" cy="1381760"/>
          </a:xfrm>
          <a:prstGeom prst="rect">
            <a:avLst/>
          </a:prstGeom>
        </p:spPr>
      </p:pic>
      <p:pic>
        <p:nvPicPr>
          <p:cNvPr id="4" name="Graphic 3" descr="Forest scene">
            <a:extLst>
              <a:ext uri="{FF2B5EF4-FFF2-40B4-BE49-F238E27FC236}">
                <a16:creationId xmlns:a16="http://schemas.microsoft.com/office/drawing/2014/main" id="{95C29CBC-1A2B-4CA8-AB40-0BC978DC84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0055" y="5584951"/>
            <a:ext cx="1381760" cy="1381760"/>
          </a:xfrm>
          <a:prstGeom prst="rect">
            <a:avLst/>
          </a:prstGeom>
        </p:spPr>
      </p:pic>
      <p:pic>
        <p:nvPicPr>
          <p:cNvPr id="9" name="Graphic 8" descr="Suburban scene">
            <a:extLst>
              <a:ext uri="{FF2B5EF4-FFF2-40B4-BE49-F238E27FC236}">
                <a16:creationId xmlns:a16="http://schemas.microsoft.com/office/drawing/2014/main" id="{5EC953DE-AC5B-4047-8FB9-541CF6FECC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9485" y="5788276"/>
            <a:ext cx="1210102" cy="1210102"/>
          </a:xfrm>
          <a:prstGeom prst="rect">
            <a:avLst/>
          </a:prstGeom>
        </p:spPr>
      </p:pic>
      <p:pic>
        <p:nvPicPr>
          <p:cNvPr id="11" name="Graphic 10" descr="Hill scene">
            <a:extLst>
              <a:ext uri="{FF2B5EF4-FFF2-40B4-BE49-F238E27FC236}">
                <a16:creationId xmlns:a16="http://schemas.microsoft.com/office/drawing/2014/main" id="{E7EED3F7-D753-4A8D-B2D3-4FDD5A0314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598984"/>
            <a:ext cx="1324970" cy="1324970"/>
          </a:xfrm>
          <a:prstGeom prst="rect">
            <a:avLst/>
          </a:prstGeom>
        </p:spPr>
      </p:pic>
      <p:sp>
        <p:nvSpPr>
          <p:cNvPr id="6" name="Rectangle 5">
            <a:extLst>
              <a:ext uri="{FF2B5EF4-FFF2-40B4-BE49-F238E27FC236}">
                <a16:creationId xmlns:a16="http://schemas.microsoft.com/office/drawing/2014/main" id="{90CF4A09-6B8E-421A-B153-2EB1F8FD4BA4}"/>
              </a:ext>
            </a:extLst>
          </p:cNvPr>
          <p:cNvSpPr/>
          <p:nvPr/>
        </p:nvSpPr>
        <p:spPr>
          <a:xfrm>
            <a:off x="1310831" y="2626987"/>
            <a:ext cx="922047" cy="584775"/>
          </a:xfrm>
          <a:prstGeom prst="rect">
            <a:avLst/>
          </a:prstGeom>
        </p:spPr>
        <p:txBody>
          <a:bodyPr wrap="none">
            <a:spAutoFit/>
          </a:bodyPr>
          <a:lstStyle/>
          <a:p>
            <a:r>
              <a:rPr lang="en-GB" sz="3200" b="1" dirty="0">
                <a:effectLst>
                  <a:outerShdw blurRad="38100" dist="38100" dir="2700000" algn="tl">
                    <a:srgbClr val="000000">
                      <a:alpha val="43137"/>
                    </a:srgbClr>
                  </a:outerShdw>
                </a:effectLst>
              </a:rPr>
              <a:t>Idea</a:t>
            </a:r>
          </a:p>
        </p:txBody>
      </p:sp>
      <p:cxnSp>
        <p:nvCxnSpPr>
          <p:cNvPr id="7" name="Straight Connector 6">
            <a:extLst>
              <a:ext uri="{FF2B5EF4-FFF2-40B4-BE49-F238E27FC236}">
                <a16:creationId xmlns:a16="http://schemas.microsoft.com/office/drawing/2014/main" id="{1F9AEF8D-12D6-4FD1-80B6-8625388F94CB}"/>
              </a:ext>
            </a:extLst>
          </p:cNvPr>
          <p:cNvCxnSpPr/>
          <p:nvPr/>
        </p:nvCxnSpPr>
        <p:spPr>
          <a:xfrm>
            <a:off x="3460055" y="1582057"/>
            <a:ext cx="0" cy="284480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2" name="TextBox 1">
            <a:extLst>
              <a:ext uri="{FF2B5EF4-FFF2-40B4-BE49-F238E27FC236}">
                <a16:creationId xmlns:a16="http://schemas.microsoft.com/office/drawing/2014/main" id="{A1438AF6-7B31-4613-B852-12DC659F7788}"/>
              </a:ext>
            </a:extLst>
          </p:cNvPr>
          <p:cNvSpPr txBox="1"/>
          <p:nvPr/>
        </p:nvSpPr>
        <p:spPr>
          <a:xfrm>
            <a:off x="3896752" y="1511717"/>
            <a:ext cx="7821635"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Reducing plastic use in Sainsbury superstores.</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Product innovation for less plastic use.</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Replacing by reusable and recyclable alternatives.</a:t>
            </a:r>
          </a:p>
        </p:txBody>
      </p:sp>
    </p:spTree>
    <p:extLst>
      <p:ext uri="{BB962C8B-B14F-4D97-AF65-F5344CB8AC3E}">
        <p14:creationId xmlns:p14="http://schemas.microsoft.com/office/powerpoint/2010/main" val="2989444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12000">
              <a:schemeClr val="bg1">
                <a:lumMod val="75000"/>
              </a:schemeClr>
            </a:gs>
            <a:gs pos="93000">
              <a:srgbClr val="FFFF00"/>
            </a:gs>
          </a:gsLst>
          <a:lin ang="5400000" scaled="1"/>
        </a:gradFill>
        <a:effectLst/>
      </p:bgPr>
    </p:bg>
    <p:spTree>
      <p:nvGrpSpPr>
        <p:cNvPr id="1" name=""/>
        <p:cNvGrpSpPr/>
        <p:nvPr/>
      </p:nvGrpSpPr>
      <p:grpSpPr>
        <a:xfrm>
          <a:off x="0" y="0"/>
          <a:ext cx="0" cy="0"/>
          <a:chOff x="0" y="0"/>
          <a:chExt cx="0" cy="0"/>
        </a:xfrm>
      </p:grpSpPr>
      <p:pic>
        <p:nvPicPr>
          <p:cNvPr id="3" name="Graphic 2" descr="Forest scene">
            <a:extLst>
              <a:ext uri="{FF2B5EF4-FFF2-40B4-BE49-F238E27FC236}">
                <a16:creationId xmlns:a16="http://schemas.microsoft.com/office/drawing/2014/main" id="{B457B388-1141-4BAE-8F76-78258E8660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2783" y="5584722"/>
            <a:ext cx="1381760" cy="1381760"/>
          </a:xfrm>
          <a:prstGeom prst="rect">
            <a:avLst/>
          </a:prstGeom>
        </p:spPr>
      </p:pic>
      <p:pic>
        <p:nvPicPr>
          <p:cNvPr id="4" name="Graphic 3" descr="Forest scene">
            <a:extLst>
              <a:ext uri="{FF2B5EF4-FFF2-40B4-BE49-F238E27FC236}">
                <a16:creationId xmlns:a16="http://schemas.microsoft.com/office/drawing/2014/main" id="{95C29CBC-1A2B-4CA8-AB40-0BC978DC84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0055" y="5584951"/>
            <a:ext cx="1381760" cy="1381760"/>
          </a:xfrm>
          <a:prstGeom prst="rect">
            <a:avLst/>
          </a:prstGeom>
        </p:spPr>
      </p:pic>
      <p:pic>
        <p:nvPicPr>
          <p:cNvPr id="9" name="Graphic 8" descr="Suburban scene">
            <a:extLst>
              <a:ext uri="{FF2B5EF4-FFF2-40B4-BE49-F238E27FC236}">
                <a16:creationId xmlns:a16="http://schemas.microsoft.com/office/drawing/2014/main" id="{5EC953DE-AC5B-4047-8FB9-541CF6FECC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9485" y="5788276"/>
            <a:ext cx="1210102" cy="1210102"/>
          </a:xfrm>
          <a:prstGeom prst="rect">
            <a:avLst/>
          </a:prstGeom>
        </p:spPr>
      </p:pic>
      <p:pic>
        <p:nvPicPr>
          <p:cNvPr id="11" name="Graphic 10" descr="Hill scene">
            <a:extLst>
              <a:ext uri="{FF2B5EF4-FFF2-40B4-BE49-F238E27FC236}">
                <a16:creationId xmlns:a16="http://schemas.microsoft.com/office/drawing/2014/main" id="{E7EED3F7-D753-4A8D-B2D3-4FDD5A0314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598984"/>
            <a:ext cx="1324970" cy="1324970"/>
          </a:xfrm>
          <a:prstGeom prst="rect">
            <a:avLst/>
          </a:prstGeom>
        </p:spPr>
      </p:pic>
      <p:sp>
        <p:nvSpPr>
          <p:cNvPr id="2" name="Rectangle 1">
            <a:extLst>
              <a:ext uri="{FF2B5EF4-FFF2-40B4-BE49-F238E27FC236}">
                <a16:creationId xmlns:a16="http://schemas.microsoft.com/office/drawing/2014/main" id="{52CCAA85-3EBF-4822-BE86-26EDBEDCDDEB}"/>
              </a:ext>
            </a:extLst>
          </p:cNvPr>
          <p:cNvSpPr/>
          <p:nvPr/>
        </p:nvSpPr>
        <p:spPr>
          <a:xfrm>
            <a:off x="517895" y="2742847"/>
            <a:ext cx="2424062" cy="523220"/>
          </a:xfrm>
          <a:prstGeom prst="rect">
            <a:avLst/>
          </a:prstGeom>
        </p:spPr>
        <p:txBody>
          <a:bodyPr wrap="none">
            <a:sp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Idea analysis</a:t>
            </a:r>
          </a:p>
        </p:txBody>
      </p:sp>
      <p:cxnSp>
        <p:nvCxnSpPr>
          <p:cNvPr id="7" name="Straight Connector 6">
            <a:extLst>
              <a:ext uri="{FF2B5EF4-FFF2-40B4-BE49-F238E27FC236}">
                <a16:creationId xmlns:a16="http://schemas.microsoft.com/office/drawing/2014/main" id="{6C459FAC-ECFD-4227-ADF7-A0482837C04E}"/>
              </a:ext>
            </a:extLst>
          </p:cNvPr>
          <p:cNvCxnSpPr>
            <a:cxnSpLocks/>
          </p:cNvCxnSpPr>
          <p:nvPr/>
        </p:nvCxnSpPr>
        <p:spPr>
          <a:xfrm>
            <a:off x="3460055" y="647114"/>
            <a:ext cx="0" cy="495187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5" name="TextBox 4">
            <a:extLst>
              <a:ext uri="{FF2B5EF4-FFF2-40B4-BE49-F238E27FC236}">
                <a16:creationId xmlns:a16="http://schemas.microsoft.com/office/drawing/2014/main" id="{A35CF19B-181A-49A8-815D-04C0D04443F5}"/>
              </a:ext>
            </a:extLst>
          </p:cNvPr>
          <p:cNvSpPr txBox="1"/>
          <p:nvPr/>
        </p:nvSpPr>
        <p:spPr>
          <a:xfrm>
            <a:off x="3967089" y="470707"/>
            <a:ext cx="7526216"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120,000 tonnes of plastic are used each year.</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Retail businesses are harming the nature and people’s future.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Customers behaviour and lifestyle.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Replacing plastic tray with recyclable alternatives will reduce 1213 tonnes of plastic.</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Reusable bags for fresh fruits and deli counter will save 6000 tonnes of plastic.</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Plastic cup and cutlery for “Food to go” will save 38 tonnes of plastic.</a:t>
            </a:r>
          </a:p>
        </p:txBody>
      </p:sp>
    </p:spTree>
    <p:extLst>
      <p:ext uri="{BB962C8B-B14F-4D97-AF65-F5344CB8AC3E}">
        <p14:creationId xmlns:p14="http://schemas.microsoft.com/office/powerpoint/2010/main" val="1526734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12000">
              <a:schemeClr val="bg1">
                <a:lumMod val="75000"/>
              </a:schemeClr>
            </a:gs>
            <a:gs pos="93000">
              <a:srgbClr val="FFFF00"/>
            </a:gs>
          </a:gsLst>
          <a:lin ang="5400000" scaled="1"/>
        </a:gradFill>
        <a:effectLst/>
      </p:bgPr>
    </p:bg>
    <p:spTree>
      <p:nvGrpSpPr>
        <p:cNvPr id="1" name=""/>
        <p:cNvGrpSpPr/>
        <p:nvPr/>
      </p:nvGrpSpPr>
      <p:grpSpPr>
        <a:xfrm>
          <a:off x="0" y="0"/>
          <a:ext cx="0" cy="0"/>
          <a:chOff x="0" y="0"/>
          <a:chExt cx="0" cy="0"/>
        </a:xfrm>
      </p:grpSpPr>
      <p:pic>
        <p:nvPicPr>
          <p:cNvPr id="3" name="Graphic 2" descr="Forest scene">
            <a:extLst>
              <a:ext uri="{FF2B5EF4-FFF2-40B4-BE49-F238E27FC236}">
                <a16:creationId xmlns:a16="http://schemas.microsoft.com/office/drawing/2014/main" id="{B457B388-1141-4BAE-8F76-78258E8660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2783" y="5584722"/>
            <a:ext cx="1381760" cy="1381760"/>
          </a:xfrm>
          <a:prstGeom prst="rect">
            <a:avLst/>
          </a:prstGeom>
        </p:spPr>
      </p:pic>
      <p:pic>
        <p:nvPicPr>
          <p:cNvPr id="4" name="Graphic 3" descr="Forest scene">
            <a:extLst>
              <a:ext uri="{FF2B5EF4-FFF2-40B4-BE49-F238E27FC236}">
                <a16:creationId xmlns:a16="http://schemas.microsoft.com/office/drawing/2014/main" id="{95C29CBC-1A2B-4CA8-AB40-0BC978DC84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0055" y="5584951"/>
            <a:ext cx="1381760" cy="1381760"/>
          </a:xfrm>
          <a:prstGeom prst="rect">
            <a:avLst/>
          </a:prstGeom>
        </p:spPr>
      </p:pic>
      <p:pic>
        <p:nvPicPr>
          <p:cNvPr id="9" name="Graphic 8" descr="Suburban scene">
            <a:extLst>
              <a:ext uri="{FF2B5EF4-FFF2-40B4-BE49-F238E27FC236}">
                <a16:creationId xmlns:a16="http://schemas.microsoft.com/office/drawing/2014/main" id="{5EC953DE-AC5B-4047-8FB9-541CF6FECC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9485" y="5788276"/>
            <a:ext cx="1210102" cy="1210102"/>
          </a:xfrm>
          <a:prstGeom prst="rect">
            <a:avLst/>
          </a:prstGeom>
        </p:spPr>
      </p:pic>
      <p:pic>
        <p:nvPicPr>
          <p:cNvPr id="11" name="Graphic 10" descr="Hill scene">
            <a:extLst>
              <a:ext uri="{FF2B5EF4-FFF2-40B4-BE49-F238E27FC236}">
                <a16:creationId xmlns:a16="http://schemas.microsoft.com/office/drawing/2014/main" id="{E7EED3F7-D753-4A8D-B2D3-4FDD5A0314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598984"/>
            <a:ext cx="1324970" cy="1324970"/>
          </a:xfrm>
          <a:prstGeom prst="rect">
            <a:avLst/>
          </a:prstGeom>
        </p:spPr>
      </p:pic>
      <p:sp>
        <p:nvSpPr>
          <p:cNvPr id="7" name="Rectangle 6">
            <a:extLst>
              <a:ext uri="{FF2B5EF4-FFF2-40B4-BE49-F238E27FC236}">
                <a16:creationId xmlns:a16="http://schemas.microsoft.com/office/drawing/2014/main" id="{8B8141CD-3952-4F41-A2B3-1C96129CFE9E}"/>
              </a:ext>
            </a:extLst>
          </p:cNvPr>
          <p:cNvSpPr/>
          <p:nvPr/>
        </p:nvSpPr>
        <p:spPr>
          <a:xfrm>
            <a:off x="599632" y="2626987"/>
            <a:ext cx="2314031" cy="584775"/>
          </a:xfrm>
          <a:prstGeom prst="rect">
            <a:avLst/>
          </a:prstGeom>
        </p:spPr>
        <p:txBody>
          <a:bodyPr wrap="none">
            <a:spAutoFit/>
          </a:bodyPr>
          <a:lstStyle/>
          <a:p>
            <a:r>
              <a:rPr lang="en-GB" sz="3200" b="1" dirty="0">
                <a:effectLst>
                  <a:outerShdw blurRad="38100" dist="38100" dir="2700000" algn="tl">
                    <a:srgbClr val="000000">
                      <a:alpha val="43137"/>
                    </a:srgbClr>
                  </a:outerShdw>
                </a:effectLst>
              </a:rPr>
              <a:t>Risk analysis</a:t>
            </a:r>
          </a:p>
        </p:txBody>
      </p:sp>
      <p:sp>
        <p:nvSpPr>
          <p:cNvPr id="2" name="Rectangle 1">
            <a:extLst>
              <a:ext uri="{FF2B5EF4-FFF2-40B4-BE49-F238E27FC236}">
                <a16:creationId xmlns:a16="http://schemas.microsoft.com/office/drawing/2014/main" id="{AA64A544-E768-4228-A990-D3CB759E26CE}"/>
              </a:ext>
            </a:extLst>
          </p:cNvPr>
          <p:cNvSpPr/>
          <p:nvPr/>
        </p:nvSpPr>
        <p:spPr>
          <a:xfrm>
            <a:off x="3845642" y="1865978"/>
            <a:ext cx="7605486" cy="2246769"/>
          </a:xfrm>
          <a:prstGeom prst="rect">
            <a:avLst/>
          </a:prstGeom>
        </p:spPr>
        <p:txBody>
          <a:bodyPr wrap="square">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Slower growth in revenue.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Risk of customers reaction.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Long lasting fresh foods sale will be affected.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Product cost will be change.</a:t>
            </a:r>
          </a:p>
        </p:txBody>
      </p:sp>
      <p:cxnSp>
        <p:nvCxnSpPr>
          <p:cNvPr id="10" name="Straight Connector 9">
            <a:extLst>
              <a:ext uri="{FF2B5EF4-FFF2-40B4-BE49-F238E27FC236}">
                <a16:creationId xmlns:a16="http://schemas.microsoft.com/office/drawing/2014/main" id="{1D2C8291-BFCA-4E08-9E92-37143611A9CB}"/>
              </a:ext>
            </a:extLst>
          </p:cNvPr>
          <p:cNvCxnSpPr/>
          <p:nvPr/>
        </p:nvCxnSpPr>
        <p:spPr>
          <a:xfrm>
            <a:off x="3460055" y="1582057"/>
            <a:ext cx="0" cy="2844800"/>
          </a:xfrm>
          <a:prstGeom prst="line">
            <a:avLst/>
          </a:prstGeom>
          <a:ln w="3810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487820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12000">
              <a:schemeClr val="bg1">
                <a:lumMod val="75000"/>
              </a:schemeClr>
            </a:gs>
            <a:gs pos="93000">
              <a:srgbClr val="FFFF00"/>
            </a:gs>
          </a:gsLst>
          <a:lin ang="5400000" scaled="1"/>
        </a:gradFill>
        <a:effectLst/>
      </p:bgPr>
    </p:bg>
    <p:spTree>
      <p:nvGrpSpPr>
        <p:cNvPr id="1" name=""/>
        <p:cNvGrpSpPr/>
        <p:nvPr/>
      </p:nvGrpSpPr>
      <p:grpSpPr>
        <a:xfrm>
          <a:off x="0" y="0"/>
          <a:ext cx="0" cy="0"/>
          <a:chOff x="0" y="0"/>
          <a:chExt cx="0" cy="0"/>
        </a:xfrm>
      </p:grpSpPr>
      <p:pic>
        <p:nvPicPr>
          <p:cNvPr id="3" name="Graphic 2" descr="Forest scene">
            <a:extLst>
              <a:ext uri="{FF2B5EF4-FFF2-40B4-BE49-F238E27FC236}">
                <a16:creationId xmlns:a16="http://schemas.microsoft.com/office/drawing/2014/main" id="{B457B388-1141-4BAE-8F76-78258E8660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2783" y="5584722"/>
            <a:ext cx="1381760" cy="1381760"/>
          </a:xfrm>
          <a:prstGeom prst="rect">
            <a:avLst/>
          </a:prstGeom>
        </p:spPr>
      </p:pic>
      <p:pic>
        <p:nvPicPr>
          <p:cNvPr id="4" name="Graphic 3" descr="Forest scene">
            <a:extLst>
              <a:ext uri="{FF2B5EF4-FFF2-40B4-BE49-F238E27FC236}">
                <a16:creationId xmlns:a16="http://schemas.microsoft.com/office/drawing/2014/main" id="{95C29CBC-1A2B-4CA8-AB40-0BC978DC84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0055" y="5584951"/>
            <a:ext cx="1381760" cy="1381760"/>
          </a:xfrm>
          <a:prstGeom prst="rect">
            <a:avLst/>
          </a:prstGeom>
        </p:spPr>
      </p:pic>
      <p:pic>
        <p:nvPicPr>
          <p:cNvPr id="9" name="Graphic 8" descr="Suburban scene">
            <a:extLst>
              <a:ext uri="{FF2B5EF4-FFF2-40B4-BE49-F238E27FC236}">
                <a16:creationId xmlns:a16="http://schemas.microsoft.com/office/drawing/2014/main" id="{5EC953DE-AC5B-4047-8FB9-541CF6FECC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9485" y="5788276"/>
            <a:ext cx="1210102" cy="1210102"/>
          </a:xfrm>
          <a:prstGeom prst="rect">
            <a:avLst/>
          </a:prstGeom>
        </p:spPr>
      </p:pic>
      <p:pic>
        <p:nvPicPr>
          <p:cNvPr id="11" name="Graphic 10" descr="Hill scene">
            <a:extLst>
              <a:ext uri="{FF2B5EF4-FFF2-40B4-BE49-F238E27FC236}">
                <a16:creationId xmlns:a16="http://schemas.microsoft.com/office/drawing/2014/main" id="{E7EED3F7-D753-4A8D-B2D3-4FDD5A0314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598984"/>
            <a:ext cx="1324970" cy="1324970"/>
          </a:xfrm>
          <a:prstGeom prst="rect">
            <a:avLst/>
          </a:prstGeom>
        </p:spPr>
      </p:pic>
      <p:sp>
        <p:nvSpPr>
          <p:cNvPr id="2" name="Rectangle 1">
            <a:extLst>
              <a:ext uri="{FF2B5EF4-FFF2-40B4-BE49-F238E27FC236}">
                <a16:creationId xmlns:a16="http://schemas.microsoft.com/office/drawing/2014/main" id="{26096156-671E-47C5-9410-185C935CA5A0}"/>
              </a:ext>
            </a:extLst>
          </p:cNvPr>
          <p:cNvSpPr/>
          <p:nvPr/>
        </p:nvSpPr>
        <p:spPr>
          <a:xfrm>
            <a:off x="1072987" y="2742847"/>
            <a:ext cx="1604927" cy="523220"/>
          </a:xfrm>
          <a:prstGeom prst="rect">
            <a:avLst/>
          </a:prstGeom>
        </p:spPr>
        <p:txBody>
          <a:bodyPr wrap="none">
            <a:sp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a:t>
            </a:r>
          </a:p>
        </p:txBody>
      </p:sp>
      <p:cxnSp>
        <p:nvCxnSpPr>
          <p:cNvPr id="7" name="Straight Connector 6">
            <a:extLst>
              <a:ext uri="{FF2B5EF4-FFF2-40B4-BE49-F238E27FC236}">
                <a16:creationId xmlns:a16="http://schemas.microsoft.com/office/drawing/2014/main" id="{BCD96E54-460A-4AE1-BF48-863849ECB3D4}"/>
              </a:ext>
            </a:extLst>
          </p:cNvPr>
          <p:cNvCxnSpPr>
            <a:cxnSpLocks/>
          </p:cNvCxnSpPr>
          <p:nvPr/>
        </p:nvCxnSpPr>
        <p:spPr>
          <a:xfrm>
            <a:off x="3460055" y="1258498"/>
            <a:ext cx="0" cy="369333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8" name="TextBox 7">
            <a:extLst>
              <a:ext uri="{FF2B5EF4-FFF2-40B4-BE49-F238E27FC236}">
                <a16:creationId xmlns:a16="http://schemas.microsoft.com/office/drawing/2014/main" id="{4D656D5B-1234-4FC9-91E9-32ADBA64EFF3}"/>
              </a:ext>
            </a:extLst>
          </p:cNvPr>
          <p:cNvSpPr txBox="1"/>
          <p:nvPr/>
        </p:nvSpPr>
        <p:spPr>
          <a:xfrm>
            <a:off x="3953024" y="1258498"/>
            <a:ext cx="7624688" cy="3539430"/>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Reputation and environmental and social sustainability.</a:t>
            </a:r>
          </a:p>
          <a:p>
            <a:pPr marL="457200" lvl="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production cost and increase the profit.</a:t>
            </a:r>
          </a:p>
          <a:p>
            <a:pPr marL="457200" lvl="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Organic and fresh foods.</a:t>
            </a:r>
          </a:p>
          <a:p>
            <a:pPr marL="457200" lvl="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pollution.</a:t>
            </a:r>
          </a:p>
        </p:txBody>
      </p:sp>
    </p:spTree>
    <p:extLst>
      <p:ext uri="{BB962C8B-B14F-4D97-AF65-F5344CB8AC3E}">
        <p14:creationId xmlns:p14="http://schemas.microsoft.com/office/powerpoint/2010/main" val="100604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12000">
              <a:schemeClr val="bg1">
                <a:lumMod val="75000"/>
              </a:schemeClr>
            </a:gs>
            <a:gs pos="93000">
              <a:srgbClr val="FFFF00"/>
            </a:gs>
          </a:gsLst>
          <a:lin ang="5400000" scaled="1"/>
        </a:gradFill>
        <a:effectLst/>
      </p:bgPr>
    </p:bg>
    <p:spTree>
      <p:nvGrpSpPr>
        <p:cNvPr id="1" name=""/>
        <p:cNvGrpSpPr/>
        <p:nvPr/>
      </p:nvGrpSpPr>
      <p:grpSpPr>
        <a:xfrm>
          <a:off x="0" y="0"/>
          <a:ext cx="0" cy="0"/>
          <a:chOff x="0" y="0"/>
          <a:chExt cx="0" cy="0"/>
        </a:xfrm>
      </p:grpSpPr>
      <p:pic>
        <p:nvPicPr>
          <p:cNvPr id="3" name="Graphic 2" descr="Forest scene">
            <a:extLst>
              <a:ext uri="{FF2B5EF4-FFF2-40B4-BE49-F238E27FC236}">
                <a16:creationId xmlns:a16="http://schemas.microsoft.com/office/drawing/2014/main" id="{B457B388-1141-4BAE-8F76-78258E86601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22783" y="5584722"/>
            <a:ext cx="1381760" cy="1381760"/>
          </a:xfrm>
          <a:prstGeom prst="rect">
            <a:avLst/>
          </a:prstGeom>
        </p:spPr>
      </p:pic>
      <p:pic>
        <p:nvPicPr>
          <p:cNvPr id="4" name="Graphic 3" descr="Forest scene">
            <a:extLst>
              <a:ext uri="{FF2B5EF4-FFF2-40B4-BE49-F238E27FC236}">
                <a16:creationId xmlns:a16="http://schemas.microsoft.com/office/drawing/2014/main" id="{95C29CBC-1A2B-4CA8-AB40-0BC978DC84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0055" y="5584951"/>
            <a:ext cx="1381760" cy="1381760"/>
          </a:xfrm>
          <a:prstGeom prst="rect">
            <a:avLst/>
          </a:prstGeom>
        </p:spPr>
      </p:pic>
      <p:pic>
        <p:nvPicPr>
          <p:cNvPr id="9" name="Graphic 8" descr="Suburban scene">
            <a:extLst>
              <a:ext uri="{FF2B5EF4-FFF2-40B4-BE49-F238E27FC236}">
                <a16:creationId xmlns:a16="http://schemas.microsoft.com/office/drawing/2014/main" id="{5EC953DE-AC5B-4047-8FB9-541CF6FECC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9485" y="5788276"/>
            <a:ext cx="1210102" cy="1210102"/>
          </a:xfrm>
          <a:prstGeom prst="rect">
            <a:avLst/>
          </a:prstGeom>
        </p:spPr>
      </p:pic>
      <p:pic>
        <p:nvPicPr>
          <p:cNvPr id="11" name="Graphic 10" descr="Hill scene">
            <a:extLst>
              <a:ext uri="{FF2B5EF4-FFF2-40B4-BE49-F238E27FC236}">
                <a16:creationId xmlns:a16="http://schemas.microsoft.com/office/drawing/2014/main" id="{E7EED3F7-D753-4A8D-B2D3-4FDD5A03143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598984"/>
            <a:ext cx="1324970" cy="1324970"/>
          </a:xfrm>
          <a:prstGeom prst="rect">
            <a:avLst/>
          </a:prstGeom>
        </p:spPr>
      </p:pic>
      <p:sp>
        <p:nvSpPr>
          <p:cNvPr id="2" name="Rectangle 1">
            <a:extLst>
              <a:ext uri="{FF2B5EF4-FFF2-40B4-BE49-F238E27FC236}">
                <a16:creationId xmlns:a16="http://schemas.microsoft.com/office/drawing/2014/main" id="{B6B7B482-2B8D-4CD4-95B8-1359942141D2}"/>
              </a:ext>
            </a:extLst>
          </p:cNvPr>
          <p:cNvSpPr/>
          <p:nvPr/>
        </p:nvSpPr>
        <p:spPr>
          <a:xfrm>
            <a:off x="910121" y="2905780"/>
            <a:ext cx="942887" cy="523220"/>
          </a:xfrm>
          <a:prstGeom prst="rect">
            <a:avLst/>
          </a:prstGeom>
        </p:spPr>
        <p:txBody>
          <a:bodyPr wrap="none">
            <a:sp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Plan</a:t>
            </a:r>
          </a:p>
        </p:txBody>
      </p:sp>
      <p:cxnSp>
        <p:nvCxnSpPr>
          <p:cNvPr id="7" name="Straight Connector 6">
            <a:extLst>
              <a:ext uri="{FF2B5EF4-FFF2-40B4-BE49-F238E27FC236}">
                <a16:creationId xmlns:a16="http://schemas.microsoft.com/office/drawing/2014/main" id="{BD1240A9-9ED8-4441-B794-969C3B20AAA4}"/>
              </a:ext>
            </a:extLst>
          </p:cNvPr>
          <p:cNvCxnSpPr/>
          <p:nvPr/>
        </p:nvCxnSpPr>
        <p:spPr>
          <a:xfrm>
            <a:off x="3460055" y="1582057"/>
            <a:ext cx="0" cy="2844800"/>
          </a:xfrm>
          <a:prstGeom prst="line">
            <a:avLst/>
          </a:prstGeom>
          <a:ln w="38100"/>
        </p:spPr>
        <p:style>
          <a:lnRef idx="1">
            <a:schemeClr val="accent2"/>
          </a:lnRef>
          <a:fillRef idx="0">
            <a:schemeClr val="accent2"/>
          </a:fillRef>
          <a:effectRef idx="0">
            <a:schemeClr val="accent2"/>
          </a:effectRef>
          <a:fontRef idx="minor">
            <a:schemeClr val="tx1"/>
          </a:fontRef>
        </p:style>
      </p:cxnSp>
      <p:sp>
        <p:nvSpPr>
          <p:cNvPr id="8" name="TextBox 7">
            <a:extLst>
              <a:ext uri="{FF2B5EF4-FFF2-40B4-BE49-F238E27FC236}">
                <a16:creationId xmlns:a16="http://schemas.microsoft.com/office/drawing/2014/main" id="{7492537B-D347-42EE-9281-80FB1800C9B8}"/>
              </a:ext>
            </a:extLst>
          </p:cNvPr>
          <p:cNvSpPr txBox="1"/>
          <p:nvPr/>
        </p:nvSpPr>
        <p:spPr>
          <a:xfrm>
            <a:off x="4310743" y="1905616"/>
            <a:ext cx="6570423"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Multipack to multibuy.</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Rewards for bags.</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Small business support scheme.</a:t>
            </a:r>
          </a:p>
        </p:txBody>
      </p:sp>
    </p:spTree>
    <p:extLst>
      <p:ext uri="{BB962C8B-B14F-4D97-AF65-F5344CB8AC3E}">
        <p14:creationId xmlns:p14="http://schemas.microsoft.com/office/powerpoint/2010/main" val="3925367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86CE27-6EC5-437D-8E43-0E8A86B78D4C}"/>
              </a:ext>
            </a:extLst>
          </p:cNvPr>
          <p:cNvSpPr/>
          <p:nvPr/>
        </p:nvSpPr>
        <p:spPr>
          <a:xfrm>
            <a:off x="586564" y="472067"/>
            <a:ext cx="1223412" cy="523220"/>
          </a:xfrm>
          <a:prstGeom prst="rect">
            <a:avLst/>
          </a:prstGeom>
        </p:spPr>
        <p:txBody>
          <a:bodyPr wrap="none">
            <a:spAutoFit/>
          </a:bodyPr>
          <a:lstStyle/>
          <a:p>
            <a:r>
              <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a:t>
            </a:r>
          </a:p>
        </p:txBody>
      </p:sp>
      <p:sp>
        <p:nvSpPr>
          <p:cNvPr id="3" name="Rectangle 2">
            <a:extLst>
              <a:ext uri="{FF2B5EF4-FFF2-40B4-BE49-F238E27FC236}">
                <a16:creationId xmlns:a16="http://schemas.microsoft.com/office/drawing/2014/main" id="{BDEC4BA2-2AE7-4938-8B42-146564F1E7E8}"/>
              </a:ext>
            </a:extLst>
          </p:cNvPr>
          <p:cNvSpPr/>
          <p:nvPr/>
        </p:nvSpPr>
        <p:spPr>
          <a:xfrm>
            <a:off x="586564" y="1400534"/>
            <a:ext cx="11005214" cy="4524315"/>
          </a:xfrm>
          <a:prstGeom prst="rect">
            <a:avLst/>
          </a:prstGeom>
        </p:spPr>
        <p:txBody>
          <a:bodyPr wrap="square">
            <a:spAutoFit/>
          </a:bodyPr>
          <a:lstStyle/>
          <a:p>
            <a:r>
              <a:rPr lang="en-GB" b="1" dirty="0"/>
              <a:t>Introduction</a:t>
            </a:r>
            <a:endParaRPr lang="en-GB" dirty="0"/>
          </a:p>
          <a:p>
            <a:r>
              <a:rPr lang="en-GB" dirty="0"/>
              <a:t>I am presenting an innovation and implementation plan to improve sustainability and climate change.</a:t>
            </a:r>
          </a:p>
          <a:p>
            <a:r>
              <a:rPr lang="en-GB" dirty="0"/>
              <a:t>In this presentation I am using Sainsbury Supermarket to analyse the future product innovation and identify the opportunity to implement the plan.</a:t>
            </a:r>
          </a:p>
          <a:p>
            <a:r>
              <a:rPr lang="en-GB" dirty="0"/>
              <a:t> </a:t>
            </a:r>
          </a:p>
          <a:p>
            <a:r>
              <a:rPr lang="en-GB" b="1" dirty="0"/>
              <a:t>Idea</a:t>
            </a:r>
            <a:endParaRPr lang="en-GB" dirty="0"/>
          </a:p>
          <a:p>
            <a:r>
              <a:rPr lang="en-GB" dirty="0"/>
              <a:t>The idea of this proposal is for reducing the plastic use in superstores. Sainsbury is one of the major superstores in UK and will be investigated for identify any scoops of product innovation. </a:t>
            </a:r>
          </a:p>
          <a:p>
            <a:r>
              <a:rPr lang="en-GB" dirty="0"/>
              <a:t>The improvement of climate change is now a big challenge for us. Businesses all over the world must consider the future of their stakeholders and negative impact of nature. UK retailers need to contribute on environmental sustainability.</a:t>
            </a:r>
          </a:p>
          <a:p>
            <a:r>
              <a:rPr lang="en-GB" dirty="0"/>
              <a:t>As a member of future product and social sustainability department,</a:t>
            </a:r>
          </a:p>
          <a:p>
            <a:r>
              <a:rPr lang="en-GB" dirty="0"/>
              <a:t>I have an idea of product innovation to reduce, replace or recycle the plastic use in the stores. The idea is to improve the environmental sustainability to tackle the climate change. The plan will continue process for next five years to meet the target.</a:t>
            </a:r>
          </a:p>
          <a:p>
            <a:r>
              <a:rPr lang="en-GB" dirty="0"/>
              <a:t>Mainly, food, grocery and drinks packaging in development in list.</a:t>
            </a:r>
          </a:p>
        </p:txBody>
      </p:sp>
    </p:spTree>
    <p:extLst>
      <p:ext uri="{BB962C8B-B14F-4D97-AF65-F5344CB8AC3E}">
        <p14:creationId xmlns:p14="http://schemas.microsoft.com/office/powerpoint/2010/main" val="2443365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86CE27-6EC5-437D-8E43-0E8A86B78D4C}"/>
              </a:ext>
            </a:extLst>
          </p:cNvPr>
          <p:cNvSpPr/>
          <p:nvPr/>
        </p:nvSpPr>
        <p:spPr>
          <a:xfrm>
            <a:off x="586564" y="472067"/>
            <a:ext cx="1223412" cy="523220"/>
          </a:xfrm>
          <a:prstGeom prst="rect">
            <a:avLst/>
          </a:prstGeom>
        </p:spPr>
        <p:txBody>
          <a:bodyPr wrap="none">
            <a:spAutoFit/>
          </a:bodyPr>
          <a:lstStyle/>
          <a:p>
            <a:r>
              <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a:t>
            </a:r>
          </a:p>
        </p:txBody>
      </p:sp>
      <p:sp>
        <p:nvSpPr>
          <p:cNvPr id="3" name="Rectangle 2">
            <a:extLst>
              <a:ext uri="{FF2B5EF4-FFF2-40B4-BE49-F238E27FC236}">
                <a16:creationId xmlns:a16="http://schemas.microsoft.com/office/drawing/2014/main" id="{BDEC4BA2-2AE7-4938-8B42-146564F1E7E8}"/>
              </a:ext>
            </a:extLst>
          </p:cNvPr>
          <p:cNvSpPr/>
          <p:nvPr/>
        </p:nvSpPr>
        <p:spPr>
          <a:xfrm>
            <a:off x="586564" y="1133244"/>
            <a:ext cx="11005214" cy="5355312"/>
          </a:xfrm>
          <a:prstGeom prst="rect">
            <a:avLst/>
          </a:prstGeom>
        </p:spPr>
        <p:txBody>
          <a:bodyPr wrap="square">
            <a:spAutoFit/>
          </a:bodyPr>
          <a:lstStyle/>
          <a:p>
            <a:r>
              <a:rPr lang="en-GB" b="1" dirty="0"/>
              <a:t>Idea analysis</a:t>
            </a:r>
            <a:endParaRPr lang="en-GB" dirty="0"/>
          </a:p>
          <a:p>
            <a:r>
              <a:rPr lang="en-GB" dirty="0"/>
              <a:t>Mike Coupe, chief executive of Sainsbury’s, said: “We know that waste – and particularly food waste – is a big challenge for households across the UK and it’s something our customers really care about. (Craik, 2015). </a:t>
            </a:r>
          </a:p>
          <a:p>
            <a:pPr lvl="0"/>
            <a:r>
              <a:rPr lang="en-GB" dirty="0"/>
              <a:t>According to Sainsbury website, 120,000 tonnes of plastic are used each year. This significant amount of plastic from Sainsbury has an impact on our nature and climate change.</a:t>
            </a:r>
          </a:p>
          <a:p>
            <a:pPr lvl="0"/>
            <a:r>
              <a:rPr lang="en-GB" dirty="0"/>
              <a:t>The world organisations are publishing clear information of climate change publicly. Including, how retail businesses are harming the nature and people’s future.</a:t>
            </a:r>
          </a:p>
          <a:p>
            <a:pPr lvl="0"/>
            <a:r>
              <a:rPr lang="en-GB" dirty="0"/>
              <a:t>Customers behaviour and lifestyle changing can be impossible but changing own products and packaging will be ideal for sustainable.</a:t>
            </a:r>
          </a:p>
          <a:p>
            <a:pPr lvl="0"/>
            <a:r>
              <a:rPr lang="en-GB" dirty="0"/>
              <a:t>Replacing plastic tray with recyclable alternatives will reduce 1213 tonnes of plastic.</a:t>
            </a:r>
          </a:p>
          <a:p>
            <a:pPr lvl="0"/>
            <a:r>
              <a:rPr lang="en-GB" dirty="0"/>
              <a:t>Reusable bags for fresh fruits and deli counter will be encouraged by reward of nectar points which will be reduced 6000 tonnes of plastic.</a:t>
            </a:r>
          </a:p>
          <a:p>
            <a:pPr lvl="0"/>
            <a:r>
              <a:rPr lang="en-GB" dirty="0"/>
              <a:t>Plastic cup and cutlery for “Food to go” can be replaced by wooden and it will save 38 tonnes of plastic.</a:t>
            </a:r>
          </a:p>
          <a:p>
            <a:r>
              <a:rPr lang="en-GB" b="1" dirty="0"/>
              <a:t>Risk analysis</a:t>
            </a:r>
            <a:endParaRPr lang="en-GB" dirty="0"/>
          </a:p>
          <a:p>
            <a:pPr lvl="0"/>
            <a:r>
              <a:rPr lang="en-GB" dirty="0"/>
              <a:t>First six months of implementation of the innovation the company will face slower growth in revenue.</a:t>
            </a:r>
          </a:p>
          <a:p>
            <a:pPr lvl="0"/>
            <a:r>
              <a:rPr lang="en-GB" dirty="0"/>
              <a:t>When customer will be asked to bring own bags or containers. There is risk of customers reaction, how they accept the process, any change of customer behaviour or interest.</a:t>
            </a:r>
          </a:p>
          <a:p>
            <a:pPr lvl="0"/>
            <a:r>
              <a:rPr lang="en-GB" dirty="0"/>
              <a:t>Long lasting fresh foods sale will be affected, which will generate the waste in high risk.</a:t>
            </a:r>
          </a:p>
          <a:p>
            <a:pPr lvl="0"/>
            <a:r>
              <a:rPr lang="en-GB" dirty="0"/>
              <a:t>Product cost will be change too, as supplier need to innovate new the manufacture process and technology.</a:t>
            </a:r>
          </a:p>
        </p:txBody>
      </p:sp>
    </p:spTree>
    <p:extLst>
      <p:ext uri="{BB962C8B-B14F-4D97-AF65-F5344CB8AC3E}">
        <p14:creationId xmlns:p14="http://schemas.microsoft.com/office/powerpoint/2010/main" val="377116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86CE27-6EC5-437D-8E43-0E8A86B78D4C}"/>
              </a:ext>
            </a:extLst>
          </p:cNvPr>
          <p:cNvSpPr/>
          <p:nvPr/>
        </p:nvSpPr>
        <p:spPr>
          <a:xfrm>
            <a:off x="586564" y="472067"/>
            <a:ext cx="1223412" cy="523220"/>
          </a:xfrm>
          <a:prstGeom prst="rect">
            <a:avLst/>
          </a:prstGeom>
        </p:spPr>
        <p:txBody>
          <a:bodyPr wrap="none">
            <a:spAutoFit/>
          </a:bodyPr>
          <a:lstStyle/>
          <a:p>
            <a:r>
              <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Notes:</a:t>
            </a:r>
          </a:p>
        </p:txBody>
      </p:sp>
      <p:sp>
        <p:nvSpPr>
          <p:cNvPr id="3" name="Rectangle 2">
            <a:extLst>
              <a:ext uri="{FF2B5EF4-FFF2-40B4-BE49-F238E27FC236}">
                <a16:creationId xmlns:a16="http://schemas.microsoft.com/office/drawing/2014/main" id="{BDEC4BA2-2AE7-4938-8B42-146564F1E7E8}"/>
              </a:ext>
            </a:extLst>
          </p:cNvPr>
          <p:cNvSpPr/>
          <p:nvPr/>
        </p:nvSpPr>
        <p:spPr>
          <a:xfrm>
            <a:off x="586564" y="1400534"/>
            <a:ext cx="11005214" cy="3970318"/>
          </a:xfrm>
          <a:prstGeom prst="rect">
            <a:avLst/>
          </a:prstGeom>
        </p:spPr>
        <p:txBody>
          <a:bodyPr wrap="square">
            <a:spAutoFit/>
          </a:bodyPr>
          <a:lstStyle/>
          <a:p>
            <a:r>
              <a:rPr lang="en-GB" b="1" dirty="0"/>
              <a:t>Benefits</a:t>
            </a:r>
            <a:endParaRPr lang="en-GB" dirty="0"/>
          </a:p>
          <a:p>
            <a:pPr lvl="0"/>
            <a:r>
              <a:rPr lang="en-GB" dirty="0"/>
              <a:t>Reducing the plastic uses in products will not only good for reputation but also, helps for environmental and social sustainability.</a:t>
            </a:r>
          </a:p>
          <a:p>
            <a:pPr lvl="0"/>
            <a:r>
              <a:rPr lang="en-GB" dirty="0"/>
              <a:t>Sainsbury can take the opportunity of implementation the innovation, which will reduce the production cost and increase the profit.</a:t>
            </a:r>
          </a:p>
          <a:p>
            <a:pPr lvl="0"/>
            <a:r>
              <a:rPr lang="en-GB" dirty="0"/>
              <a:t>Customers can benefit from organic and fresh foods.</a:t>
            </a:r>
          </a:p>
          <a:p>
            <a:pPr lvl="0"/>
            <a:r>
              <a:rPr lang="en-GB" dirty="0"/>
              <a:t>The pollution of plastic in ocean will reduce and can save millions of creatures.</a:t>
            </a:r>
          </a:p>
          <a:p>
            <a:r>
              <a:rPr lang="en-GB" dirty="0"/>
              <a:t> </a:t>
            </a:r>
          </a:p>
          <a:p>
            <a:r>
              <a:rPr lang="en-GB" b="1" dirty="0"/>
              <a:t>Plan</a:t>
            </a:r>
            <a:endParaRPr lang="en-GB" dirty="0"/>
          </a:p>
          <a:p>
            <a:r>
              <a:rPr lang="en-GB" dirty="0"/>
              <a:t>The plan of this change needs to start from inside the organisation and its stakeholders.</a:t>
            </a:r>
          </a:p>
          <a:p>
            <a:pPr lvl="0"/>
            <a:r>
              <a:rPr lang="en-GB" dirty="0"/>
              <a:t>Stopping multipack items and introducing multibuy campaign can save plastic.</a:t>
            </a:r>
          </a:p>
          <a:p>
            <a:pPr lvl="0"/>
            <a:r>
              <a:rPr lang="en-GB" dirty="0"/>
              <a:t>Rewards offer for reusable bag’s, like, Nectar points, price reduction.</a:t>
            </a:r>
          </a:p>
          <a:p>
            <a:pPr lvl="0"/>
            <a:r>
              <a:rPr lang="en-GB" dirty="0"/>
              <a:t>Sainsbury can offer “small business support scheme” to help local supplier to change their process and use alternatives in demands of climate change.</a:t>
            </a:r>
          </a:p>
        </p:txBody>
      </p:sp>
    </p:spTree>
    <p:extLst>
      <p:ext uri="{BB962C8B-B14F-4D97-AF65-F5344CB8AC3E}">
        <p14:creationId xmlns:p14="http://schemas.microsoft.com/office/powerpoint/2010/main" val="1611469833"/>
      </p:ext>
    </p:extLst>
  </p:cSld>
  <p:clrMapOvr>
    <a:masterClrMapping/>
  </p:clrMapOvr>
</p:sld>
</file>

<file path=ppt/theme/theme1.xml><?xml version="1.0" encoding="utf-8"?>
<a:theme xmlns:a="http://schemas.openxmlformats.org/drawingml/2006/main" name="Feathered">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639</TotalTime>
  <Words>821</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Rounded MT Bold</vt:lpstr>
      <vt:lpstr>Calibri</vt:lpstr>
      <vt:lpstr>Century Schoolbook</vt:lpstr>
      <vt:lpstr>Corbel</vt:lpstr>
      <vt:lpstr>Feathered</vt:lpstr>
      <vt:lpstr>Developing Innovation and Creativity for Business Advantage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and Creativity for Business Advantage</dc:title>
  <dc:creator>yasir chowdhury</dc:creator>
  <cp:lastModifiedBy>yasir chowdhury</cp:lastModifiedBy>
  <cp:revision>32</cp:revision>
  <dcterms:created xsi:type="dcterms:W3CDTF">2020-03-08T01:59:35Z</dcterms:created>
  <dcterms:modified xsi:type="dcterms:W3CDTF">2020-03-15T23:26:23Z</dcterms:modified>
</cp:coreProperties>
</file>