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2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FC30849-D450-32D5-110E-2D02715BC9C8}" v="1403" dt="2025-05-08T18:07:00.899"/>
    <p1510:client id="{97DA2BAD-2D2A-B817-0D88-C34264FA3F42}" v="156" dt="2025-05-07T20:42:58.52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FED7E40-4746-477E-8C92-558D1232EC21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71C5E18D-CC4E-4997-8F1B-AF8B5451FB6B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Volunteering in the youth justice is an unique experience </a:t>
          </a:r>
        </a:p>
      </dgm:t>
    </dgm:pt>
    <dgm:pt modelId="{E2E8A5B9-5E80-44A9-8376-55E268E472F3}" type="parTrans" cxnId="{3D4BD47B-B76E-4073-9CF2-270D45635589}">
      <dgm:prSet/>
      <dgm:spPr/>
      <dgm:t>
        <a:bodyPr/>
        <a:lstStyle/>
        <a:p>
          <a:endParaRPr lang="en-US"/>
        </a:p>
      </dgm:t>
    </dgm:pt>
    <dgm:pt modelId="{657ED7E1-B516-4386-A7F7-8BC969FCF194}" type="sibTrans" cxnId="{3D4BD47B-B76E-4073-9CF2-270D45635589}">
      <dgm:prSet/>
      <dgm:spPr/>
      <dgm:t>
        <a:bodyPr/>
        <a:lstStyle/>
        <a:p>
          <a:endParaRPr lang="en-US"/>
        </a:p>
      </dgm:t>
    </dgm:pt>
    <dgm:pt modelId="{B662FB98-FC7D-4C0F-B5D8-B568DD1C096E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And while gaining all these new skills and also developing my confidence I have enjoyed each task I was asked to do or join. </a:t>
          </a:r>
        </a:p>
      </dgm:t>
    </dgm:pt>
    <dgm:pt modelId="{411BEDD1-9DA4-470C-9FD8-09956E588CF8}" type="parTrans" cxnId="{9BEE7DB2-40DA-476B-A99D-37744884ABE5}">
      <dgm:prSet/>
      <dgm:spPr/>
      <dgm:t>
        <a:bodyPr/>
        <a:lstStyle/>
        <a:p>
          <a:endParaRPr lang="en-US"/>
        </a:p>
      </dgm:t>
    </dgm:pt>
    <dgm:pt modelId="{950E8957-6AF7-41C0-B43D-40E41E932F3E}" type="sibTrans" cxnId="{9BEE7DB2-40DA-476B-A99D-37744884ABE5}">
      <dgm:prSet/>
      <dgm:spPr/>
      <dgm:t>
        <a:bodyPr/>
        <a:lstStyle/>
        <a:p>
          <a:endParaRPr lang="en-US"/>
        </a:p>
      </dgm:t>
    </dgm:pt>
    <dgm:pt modelId="{348B107A-8F15-4416-9357-D5F7FBB01A0E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This is also inspired me to want go work in this sector had university and if not this job a similar sector </a:t>
          </a:r>
        </a:p>
      </dgm:t>
    </dgm:pt>
    <dgm:pt modelId="{53CB3AE5-8762-4C8B-916A-FC61F32F55D7}" type="parTrans" cxnId="{ED0C0B2E-C6B0-4D31-9E43-6F97C892BC28}">
      <dgm:prSet/>
      <dgm:spPr/>
      <dgm:t>
        <a:bodyPr/>
        <a:lstStyle/>
        <a:p>
          <a:endParaRPr lang="en-US"/>
        </a:p>
      </dgm:t>
    </dgm:pt>
    <dgm:pt modelId="{0B4954F4-EB40-46A4-9D31-CF99FAB51B9E}" type="sibTrans" cxnId="{ED0C0B2E-C6B0-4D31-9E43-6F97C892BC28}">
      <dgm:prSet/>
      <dgm:spPr/>
      <dgm:t>
        <a:bodyPr/>
        <a:lstStyle/>
        <a:p>
          <a:endParaRPr lang="en-US"/>
        </a:p>
      </dgm:t>
    </dgm:pt>
    <dgm:pt modelId="{B4DD99B1-E94F-48A4-BED1-46C926A2D07C}" type="pres">
      <dgm:prSet presAssocID="{FFED7E40-4746-477E-8C92-558D1232EC21}" presName="root" presStyleCnt="0">
        <dgm:presLayoutVars>
          <dgm:dir/>
          <dgm:resizeHandles val="exact"/>
        </dgm:presLayoutVars>
      </dgm:prSet>
      <dgm:spPr/>
    </dgm:pt>
    <dgm:pt modelId="{DDFCB140-BDF7-4423-AB5D-7521B274C593}" type="pres">
      <dgm:prSet presAssocID="{71C5E18D-CC4E-4997-8F1B-AF8B5451FB6B}" presName="compNode" presStyleCnt="0"/>
      <dgm:spPr/>
    </dgm:pt>
    <dgm:pt modelId="{2F5627B4-0F87-4A2D-A2B1-9DB5A2378924}" type="pres">
      <dgm:prSet presAssocID="{71C5E18D-CC4E-4997-8F1B-AF8B5451FB6B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8D66969E-C0F1-4697-92D2-5DD7BF2AAC74}" type="pres">
      <dgm:prSet presAssocID="{71C5E18D-CC4E-4997-8F1B-AF8B5451FB6B}" presName="spaceRect" presStyleCnt="0"/>
      <dgm:spPr/>
    </dgm:pt>
    <dgm:pt modelId="{6782EB87-D29B-4E2B-9063-67C9141EB3DD}" type="pres">
      <dgm:prSet presAssocID="{71C5E18D-CC4E-4997-8F1B-AF8B5451FB6B}" presName="textRect" presStyleLbl="revTx" presStyleIdx="0" presStyleCnt="3">
        <dgm:presLayoutVars>
          <dgm:chMax val="1"/>
          <dgm:chPref val="1"/>
        </dgm:presLayoutVars>
      </dgm:prSet>
      <dgm:spPr/>
    </dgm:pt>
    <dgm:pt modelId="{5D80DF38-A0D9-46B9-9B77-40DF3D3E5271}" type="pres">
      <dgm:prSet presAssocID="{657ED7E1-B516-4386-A7F7-8BC969FCF194}" presName="sibTrans" presStyleCnt="0"/>
      <dgm:spPr/>
    </dgm:pt>
    <dgm:pt modelId="{B19A5DC2-7CB7-4E61-A975-F77CA66637E8}" type="pres">
      <dgm:prSet presAssocID="{B662FB98-FC7D-4C0F-B5D8-B568DD1C096E}" presName="compNode" presStyleCnt="0"/>
      <dgm:spPr/>
    </dgm:pt>
    <dgm:pt modelId="{BBF88712-A856-4162-BDF5-12E83B818420}" type="pres">
      <dgm:prSet presAssocID="{B662FB98-FC7D-4C0F-B5D8-B568DD1C096E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6799B427-F59C-4419-BAC7-C7CEFFABFBEE}" type="pres">
      <dgm:prSet presAssocID="{B662FB98-FC7D-4C0F-B5D8-B568DD1C096E}" presName="spaceRect" presStyleCnt="0"/>
      <dgm:spPr/>
    </dgm:pt>
    <dgm:pt modelId="{2F3184BC-D4CF-435F-9A9F-FF0052DA1453}" type="pres">
      <dgm:prSet presAssocID="{B662FB98-FC7D-4C0F-B5D8-B568DD1C096E}" presName="textRect" presStyleLbl="revTx" presStyleIdx="1" presStyleCnt="3">
        <dgm:presLayoutVars>
          <dgm:chMax val="1"/>
          <dgm:chPref val="1"/>
        </dgm:presLayoutVars>
      </dgm:prSet>
      <dgm:spPr/>
    </dgm:pt>
    <dgm:pt modelId="{D7AAC8CE-C4D1-49C8-A3F8-2ABE02136A22}" type="pres">
      <dgm:prSet presAssocID="{950E8957-6AF7-41C0-B43D-40E41E932F3E}" presName="sibTrans" presStyleCnt="0"/>
      <dgm:spPr/>
    </dgm:pt>
    <dgm:pt modelId="{BE926C53-A92B-496E-80FE-0F6878EBF22F}" type="pres">
      <dgm:prSet presAssocID="{348B107A-8F15-4416-9357-D5F7FBB01A0E}" presName="compNode" presStyleCnt="0"/>
      <dgm:spPr/>
    </dgm:pt>
    <dgm:pt modelId="{1805A501-29B4-4850-A8C6-96CC57BE0ABC}" type="pres">
      <dgm:prSet presAssocID="{348B107A-8F15-4416-9357-D5F7FBB01A0E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Welder"/>
        </a:ext>
      </dgm:extLst>
    </dgm:pt>
    <dgm:pt modelId="{33670340-3580-443B-8693-126E7164F8F8}" type="pres">
      <dgm:prSet presAssocID="{348B107A-8F15-4416-9357-D5F7FBB01A0E}" presName="spaceRect" presStyleCnt="0"/>
      <dgm:spPr/>
    </dgm:pt>
    <dgm:pt modelId="{5D2773DB-D3AE-4516-B084-F4353ED349C5}" type="pres">
      <dgm:prSet presAssocID="{348B107A-8F15-4416-9357-D5F7FBB01A0E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94744801-5F43-4227-A8CC-5545F4070047}" type="presOf" srcId="{71C5E18D-CC4E-4997-8F1B-AF8B5451FB6B}" destId="{6782EB87-D29B-4E2B-9063-67C9141EB3DD}" srcOrd="0" destOrd="0" presId="urn:microsoft.com/office/officeart/2018/2/layout/IconLabelList"/>
    <dgm:cxn modelId="{ED0C0B2E-C6B0-4D31-9E43-6F97C892BC28}" srcId="{FFED7E40-4746-477E-8C92-558D1232EC21}" destId="{348B107A-8F15-4416-9357-D5F7FBB01A0E}" srcOrd="2" destOrd="0" parTransId="{53CB3AE5-8762-4C8B-916A-FC61F32F55D7}" sibTransId="{0B4954F4-EB40-46A4-9D31-CF99FAB51B9E}"/>
    <dgm:cxn modelId="{65988567-2ECA-45FA-B7DE-1A9138822DBA}" type="presOf" srcId="{FFED7E40-4746-477E-8C92-558D1232EC21}" destId="{B4DD99B1-E94F-48A4-BED1-46C926A2D07C}" srcOrd="0" destOrd="0" presId="urn:microsoft.com/office/officeart/2018/2/layout/IconLabelList"/>
    <dgm:cxn modelId="{3D4BD47B-B76E-4073-9CF2-270D45635589}" srcId="{FFED7E40-4746-477E-8C92-558D1232EC21}" destId="{71C5E18D-CC4E-4997-8F1B-AF8B5451FB6B}" srcOrd="0" destOrd="0" parTransId="{E2E8A5B9-5E80-44A9-8376-55E268E472F3}" sibTransId="{657ED7E1-B516-4386-A7F7-8BC969FCF194}"/>
    <dgm:cxn modelId="{3B2EC398-D655-4858-8455-567268F00619}" type="presOf" srcId="{348B107A-8F15-4416-9357-D5F7FBB01A0E}" destId="{5D2773DB-D3AE-4516-B084-F4353ED349C5}" srcOrd="0" destOrd="0" presId="urn:microsoft.com/office/officeart/2018/2/layout/IconLabelList"/>
    <dgm:cxn modelId="{9BEE7DB2-40DA-476B-A99D-37744884ABE5}" srcId="{FFED7E40-4746-477E-8C92-558D1232EC21}" destId="{B662FB98-FC7D-4C0F-B5D8-B568DD1C096E}" srcOrd="1" destOrd="0" parTransId="{411BEDD1-9DA4-470C-9FD8-09956E588CF8}" sibTransId="{950E8957-6AF7-41C0-B43D-40E41E932F3E}"/>
    <dgm:cxn modelId="{88A6F5C3-B2AD-45DE-8C41-5AFDE5537638}" type="presOf" srcId="{B662FB98-FC7D-4C0F-B5D8-B568DD1C096E}" destId="{2F3184BC-D4CF-435F-9A9F-FF0052DA1453}" srcOrd="0" destOrd="0" presId="urn:microsoft.com/office/officeart/2018/2/layout/IconLabelList"/>
    <dgm:cxn modelId="{3F6CB57C-6A46-4342-BA74-18430E391707}" type="presParOf" srcId="{B4DD99B1-E94F-48A4-BED1-46C926A2D07C}" destId="{DDFCB140-BDF7-4423-AB5D-7521B274C593}" srcOrd="0" destOrd="0" presId="urn:microsoft.com/office/officeart/2018/2/layout/IconLabelList"/>
    <dgm:cxn modelId="{2CEBBE74-944E-4C01-A0D4-1AB32A50EDC4}" type="presParOf" srcId="{DDFCB140-BDF7-4423-AB5D-7521B274C593}" destId="{2F5627B4-0F87-4A2D-A2B1-9DB5A2378924}" srcOrd="0" destOrd="0" presId="urn:microsoft.com/office/officeart/2018/2/layout/IconLabelList"/>
    <dgm:cxn modelId="{8BF43104-F5F7-49E1-983F-BC1F7A51C555}" type="presParOf" srcId="{DDFCB140-BDF7-4423-AB5D-7521B274C593}" destId="{8D66969E-C0F1-4697-92D2-5DD7BF2AAC74}" srcOrd="1" destOrd="0" presId="urn:microsoft.com/office/officeart/2018/2/layout/IconLabelList"/>
    <dgm:cxn modelId="{703E2666-E35A-490A-9122-4105FE0C1EC8}" type="presParOf" srcId="{DDFCB140-BDF7-4423-AB5D-7521B274C593}" destId="{6782EB87-D29B-4E2B-9063-67C9141EB3DD}" srcOrd="2" destOrd="0" presId="urn:microsoft.com/office/officeart/2018/2/layout/IconLabelList"/>
    <dgm:cxn modelId="{42EE62B6-81FC-43A7-8FEC-60116337EDCB}" type="presParOf" srcId="{B4DD99B1-E94F-48A4-BED1-46C926A2D07C}" destId="{5D80DF38-A0D9-46B9-9B77-40DF3D3E5271}" srcOrd="1" destOrd="0" presId="urn:microsoft.com/office/officeart/2018/2/layout/IconLabelList"/>
    <dgm:cxn modelId="{69A8B3C3-E675-41CB-B0C5-C91926B2267D}" type="presParOf" srcId="{B4DD99B1-E94F-48A4-BED1-46C926A2D07C}" destId="{B19A5DC2-7CB7-4E61-A975-F77CA66637E8}" srcOrd="2" destOrd="0" presId="urn:microsoft.com/office/officeart/2018/2/layout/IconLabelList"/>
    <dgm:cxn modelId="{A179C39D-8228-4466-9EA3-3D621472B2BF}" type="presParOf" srcId="{B19A5DC2-7CB7-4E61-A975-F77CA66637E8}" destId="{BBF88712-A856-4162-BDF5-12E83B818420}" srcOrd="0" destOrd="0" presId="urn:microsoft.com/office/officeart/2018/2/layout/IconLabelList"/>
    <dgm:cxn modelId="{78346456-3EB0-4A2E-88F6-2994C17F80D3}" type="presParOf" srcId="{B19A5DC2-7CB7-4E61-A975-F77CA66637E8}" destId="{6799B427-F59C-4419-BAC7-C7CEFFABFBEE}" srcOrd="1" destOrd="0" presId="urn:microsoft.com/office/officeart/2018/2/layout/IconLabelList"/>
    <dgm:cxn modelId="{A2557744-C1F2-4841-92BC-75B305D8493F}" type="presParOf" srcId="{B19A5DC2-7CB7-4E61-A975-F77CA66637E8}" destId="{2F3184BC-D4CF-435F-9A9F-FF0052DA1453}" srcOrd="2" destOrd="0" presId="urn:microsoft.com/office/officeart/2018/2/layout/IconLabelList"/>
    <dgm:cxn modelId="{319C691D-C2D2-4790-B3D7-3CD240D5F560}" type="presParOf" srcId="{B4DD99B1-E94F-48A4-BED1-46C926A2D07C}" destId="{D7AAC8CE-C4D1-49C8-A3F8-2ABE02136A22}" srcOrd="3" destOrd="0" presId="urn:microsoft.com/office/officeart/2018/2/layout/IconLabelList"/>
    <dgm:cxn modelId="{EB7D9EAF-3A09-4F34-AD3C-EF140DB09CFB}" type="presParOf" srcId="{B4DD99B1-E94F-48A4-BED1-46C926A2D07C}" destId="{BE926C53-A92B-496E-80FE-0F6878EBF22F}" srcOrd="4" destOrd="0" presId="urn:microsoft.com/office/officeart/2018/2/layout/IconLabelList"/>
    <dgm:cxn modelId="{4CB1AD97-650D-4EFC-9A03-668F999EC11A}" type="presParOf" srcId="{BE926C53-A92B-496E-80FE-0F6878EBF22F}" destId="{1805A501-29B4-4850-A8C6-96CC57BE0ABC}" srcOrd="0" destOrd="0" presId="urn:microsoft.com/office/officeart/2018/2/layout/IconLabelList"/>
    <dgm:cxn modelId="{48289C27-FD06-410B-83C9-F344D0D0A9EF}" type="presParOf" srcId="{BE926C53-A92B-496E-80FE-0F6878EBF22F}" destId="{33670340-3580-443B-8693-126E7164F8F8}" srcOrd="1" destOrd="0" presId="urn:microsoft.com/office/officeart/2018/2/layout/IconLabelList"/>
    <dgm:cxn modelId="{A3E9F885-A3AF-40FB-8149-56AA92BBFFD8}" type="presParOf" srcId="{BE926C53-A92B-496E-80FE-0F6878EBF22F}" destId="{5D2773DB-D3AE-4516-B084-F4353ED349C5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F5627B4-0F87-4A2D-A2B1-9DB5A2378924}">
      <dsp:nvSpPr>
        <dsp:cNvPr id="0" name=""/>
        <dsp:cNvSpPr/>
      </dsp:nvSpPr>
      <dsp:spPr>
        <a:xfrm>
          <a:off x="1212569" y="987197"/>
          <a:ext cx="1300252" cy="130025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782EB87-D29B-4E2B-9063-67C9141EB3DD}">
      <dsp:nvSpPr>
        <dsp:cNvPr id="0" name=""/>
        <dsp:cNvSpPr/>
      </dsp:nvSpPr>
      <dsp:spPr>
        <a:xfrm>
          <a:off x="417971" y="2644140"/>
          <a:ext cx="28894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Volunteering in the youth justice is an unique experience </a:t>
          </a:r>
        </a:p>
      </dsp:txBody>
      <dsp:txXfrm>
        <a:off x="417971" y="2644140"/>
        <a:ext cx="2889450" cy="720000"/>
      </dsp:txXfrm>
    </dsp:sp>
    <dsp:sp modelId="{BBF88712-A856-4162-BDF5-12E83B818420}">
      <dsp:nvSpPr>
        <dsp:cNvPr id="0" name=""/>
        <dsp:cNvSpPr/>
      </dsp:nvSpPr>
      <dsp:spPr>
        <a:xfrm>
          <a:off x="4607673" y="987197"/>
          <a:ext cx="1300252" cy="130025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F3184BC-D4CF-435F-9A9F-FF0052DA1453}">
      <dsp:nvSpPr>
        <dsp:cNvPr id="0" name=""/>
        <dsp:cNvSpPr/>
      </dsp:nvSpPr>
      <dsp:spPr>
        <a:xfrm>
          <a:off x="3813075" y="2644140"/>
          <a:ext cx="28894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And while gaining all these new skills and also developing my confidence I have enjoyed each task I was asked to do or join. </a:t>
          </a:r>
        </a:p>
      </dsp:txBody>
      <dsp:txXfrm>
        <a:off x="3813075" y="2644140"/>
        <a:ext cx="2889450" cy="720000"/>
      </dsp:txXfrm>
    </dsp:sp>
    <dsp:sp modelId="{1805A501-29B4-4850-A8C6-96CC57BE0ABC}">
      <dsp:nvSpPr>
        <dsp:cNvPr id="0" name=""/>
        <dsp:cNvSpPr/>
      </dsp:nvSpPr>
      <dsp:spPr>
        <a:xfrm>
          <a:off x="8002777" y="987197"/>
          <a:ext cx="1300252" cy="130025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D2773DB-D3AE-4516-B084-F4353ED349C5}">
      <dsp:nvSpPr>
        <dsp:cNvPr id="0" name=""/>
        <dsp:cNvSpPr/>
      </dsp:nvSpPr>
      <dsp:spPr>
        <a:xfrm>
          <a:off x="7208178" y="2644140"/>
          <a:ext cx="28894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This is also inspired me to want go work in this sector had university and if not this job a similar sector </a:t>
          </a:r>
        </a:p>
      </dsp:txBody>
      <dsp:txXfrm>
        <a:off x="7208178" y="2644140"/>
        <a:ext cx="288945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5/8/2025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5/8/2025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5/8/2025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5/8/2025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F609FF9A-4FCE-468E-A86A-C9AB525EAE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021E12D4-3A88-428D-8E5E-AF1AFD923D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23" name="Picture 22" descr="Alarm clocks with mouths">
            <a:extLst>
              <a:ext uri="{FF2B5EF4-FFF2-40B4-BE49-F238E27FC236}">
                <a16:creationId xmlns:a16="http://schemas.microsoft.com/office/drawing/2014/main" id="{DBFC80E4-32F2-6DA6-500A-13F9714BBCCF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</a:blip>
          <a:srcRect t="6826" r="-2" b="9451"/>
          <a:stretch/>
        </p:blipFill>
        <p:spPr>
          <a:xfrm>
            <a:off x="-1" y="10"/>
            <a:ext cx="12192001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38200" y="914402"/>
            <a:ext cx="10515600" cy="2985923"/>
          </a:xfrm>
        </p:spPr>
        <p:txBody>
          <a:bodyPr>
            <a:normAutofit/>
          </a:bodyPr>
          <a:lstStyle/>
          <a:p>
            <a:r>
              <a:rPr lang="en-US" sz="5200">
                <a:solidFill>
                  <a:srgbClr val="FFFFFF"/>
                </a:solidFill>
              </a:rPr>
              <a:t>My time vouleentering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4072040"/>
            <a:ext cx="10515600" cy="138431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Hannah milward </a:t>
            </a:r>
          </a:p>
          <a:p>
            <a:r>
              <a:rPr lang="en-US">
                <a:solidFill>
                  <a:srgbClr val="FFFFFF"/>
                </a:solidFill>
              </a:rPr>
              <a:t>2305212.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7DEA07C-7EE3-7BB5-9389-A9365E410E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US" sz="4000">
                <a:solidFill>
                  <a:srgbClr val="FFFFFF"/>
                </a:solidFill>
              </a:rPr>
              <a:t>Introduction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CA1833-815A-0A41-D49A-2A112904BC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8" y="649480"/>
            <a:ext cx="4862447" cy="554604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000" dirty="0"/>
              <a:t>Youth justice service Swansea </a:t>
            </a:r>
          </a:p>
          <a:p>
            <a:r>
              <a:rPr lang="en-US" sz="2000" dirty="0"/>
              <a:t>I have three main objectives </a:t>
            </a:r>
          </a:p>
          <a:p>
            <a:r>
              <a:rPr lang="en-US" sz="2000" dirty="0">
                <a:latin typeface="Calibri"/>
                <a:ea typeface="Calibri Light"/>
                <a:cs typeface="Calibri Light"/>
              </a:rPr>
              <a:t>Develop confidences in a professional setting </a:t>
            </a:r>
            <a:endParaRPr lang="en-US" sz="2000" dirty="0">
              <a:latin typeface="Calibri"/>
              <a:ea typeface="Calibri"/>
              <a:cs typeface="Calibri"/>
            </a:endParaRPr>
          </a:p>
          <a:p>
            <a:r>
              <a:rPr lang="en-US" sz="2000" dirty="0">
                <a:latin typeface="Calibri"/>
                <a:ea typeface="Calibri Light"/>
                <a:cs typeface="Calibri Light"/>
              </a:rPr>
              <a:t>Gain experience with working with vulnerable people </a:t>
            </a:r>
          </a:p>
          <a:p>
            <a:r>
              <a:rPr lang="en-US" sz="2000" dirty="0">
                <a:latin typeface="Calibri"/>
                <a:ea typeface="Calibri Light"/>
                <a:cs typeface="Calibri Light"/>
              </a:rPr>
              <a:t>Effectively communicate in challenging situations </a:t>
            </a:r>
          </a:p>
          <a:p>
            <a:r>
              <a:rPr lang="en-US" sz="2000" dirty="0">
                <a:latin typeface="Calibri"/>
                <a:ea typeface="Calibri Light"/>
                <a:cs typeface="Calibri Light"/>
              </a:rPr>
              <a:t>Concluding comments </a:t>
            </a:r>
          </a:p>
          <a:p>
            <a:pPr marL="0" indent="0">
              <a:buNone/>
            </a:pPr>
            <a:endParaRPr lang="en-US" sz="2000">
              <a:latin typeface="Calibri Light"/>
              <a:ea typeface="Calibri Light"/>
              <a:cs typeface="Calibri Light"/>
            </a:endParaRPr>
          </a:p>
          <a:p>
            <a:endParaRPr lang="en-US" sz="2000">
              <a:latin typeface="Calibri Light"/>
              <a:ea typeface="Calibri Light"/>
              <a:cs typeface="Calibri Light"/>
            </a:endParaRPr>
          </a:p>
          <a:p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41871181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0DFC902-7D23-471A-B557-B6B6917D7A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" y="-5705"/>
            <a:ext cx="12191990" cy="1694346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6D1153-27AE-4FA4-F09B-BD6E1002A6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6851" y="637762"/>
            <a:ext cx="9888496" cy="900131"/>
          </a:xfrm>
        </p:spPr>
        <p:txBody>
          <a:bodyPr anchor="t">
            <a:normAutofit/>
          </a:bodyPr>
          <a:lstStyle/>
          <a:p>
            <a:r>
              <a:rPr lang="en-US" sz="4000">
                <a:solidFill>
                  <a:schemeClr val="bg1"/>
                </a:solidFill>
                <a:latin typeface="Calibri Light"/>
                <a:ea typeface="Calibri Light"/>
                <a:cs typeface="Calibri Light"/>
              </a:rPr>
              <a:t>Develop confidences in a professional setting 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5D5633-D557-4DCA-982C-FF36EB7A1C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88641"/>
            <a:ext cx="12191990" cy="5169359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50D3AD2-FA80-415F-A9CE-54D884561C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6851" y="2010758"/>
            <a:ext cx="457190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AEBC48-9E73-CA0D-A70C-D45D873D0D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5548" y="2217343"/>
            <a:ext cx="9880893" cy="3959619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2400" dirty="0"/>
              <a:t>The first-time contacting Carole via emailing to introduce myself </a:t>
            </a:r>
          </a:p>
          <a:p>
            <a:pPr marL="0" indent="0">
              <a:buNone/>
            </a:pPr>
            <a:r>
              <a:rPr lang="en-US" sz="2400" dirty="0"/>
              <a:t>Meeting Carole for an interview, </a:t>
            </a:r>
          </a:p>
          <a:p>
            <a:pPr marL="0" indent="0">
              <a:buNone/>
            </a:pPr>
            <a:r>
              <a:rPr lang="en-US" sz="2400" dirty="0"/>
              <a:t>Meeting with the manager for the youth justice Servies. </a:t>
            </a:r>
          </a:p>
          <a:p>
            <a:pPr marL="0" indent="0">
              <a:buNone/>
            </a:pPr>
            <a:r>
              <a:rPr lang="en-US" sz="2400" dirty="0"/>
              <a:t>While volunteering, I attended a staff meeting. There, I met </a:t>
            </a:r>
          </a:p>
          <a:p>
            <a:pPr marL="0" indent="0">
              <a:buNone/>
            </a:pPr>
            <a:r>
              <a:rPr lang="en-US" sz="2400" dirty="0"/>
              <a:t>The people at the Youth Justice service.  </a:t>
            </a:r>
            <a:endParaRPr lang="en-US" dirty="0"/>
          </a:p>
          <a:p>
            <a:pPr marL="0" indent="0">
              <a:buNone/>
            </a:pPr>
            <a:r>
              <a:rPr lang="en-US" sz="2400" dirty="0"/>
              <a:t>I met the manager of the youth justice center, Rob </a:t>
            </a:r>
          </a:p>
          <a:p>
            <a:pPr marL="0" indent="0">
              <a:buNone/>
            </a:pPr>
            <a:endParaRPr lang="en-US" sz="2400"/>
          </a:p>
        </p:txBody>
      </p:sp>
    </p:spTree>
    <p:extLst>
      <p:ext uri="{BB962C8B-B14F-4D97-AF65-F5344CB8AC3E}">
        <p14:creationId xmlns:p14="http://schemas.microsoft.com/office/powerpoint/2010/main" val="39046040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ED8F56-DA02-7C6E-9C7E-DB568FFC9B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US" sz="3400">
                <a:solidFill>
                  <a:srgbClr val="FFFFFF"/>
                </a:solidFill>
                <a:latin typeface="Calibri Light"/>
                <a:ea typeface="Calibri Light"/>
                <a:cs typeface="Calibri Light"/>
              </a:rPr>
              <a:t>Gain experience with working with vulnerable people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1A1D00-15FB-A482-C118-FFCDEDDB32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599" y="2318197"/>
            <a:ext cx="9724031" cy="368335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000"/>
              <a:t>referral order panel helped me gain experience as I met the young people and understanding their circumstances,</a:t>
            </a:r>
          </a:p>
          <a:p>
            <a:r>
              <a:rPr lang="en-US" sz="2000"/>
              <a:t> I leaned that every young offender in some ways or another are vulnerable </a:t>
            </a:r>
          </a:p>
          <a:p>
            <a:r>
              <a:rPr lang="en-US" sz="2000"/>
              <a:t>Naloxone training , this helped me gain experience of how drugs make people and what it can do to people, and how they overdose, and this treatment can help reverse the overdoes. </a:t>
            </a:r>
          </a:p>
          <a:p>
            <a:endParaRPr lang="en-US" sz="2000"/>
          </a:p>
          <a:p>
            <a:pPr marL="0" indent="0">
              <a:buNone/>
            </a:pPr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26284365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6EE997-2864-4708-5A19-DD6C03F3DC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US" sz="3700">
                <a:solidFill>
                  <a:srgbClr val="FFFFFF"/>
                </a:solidFill>
                <a:latin typeface="Calibri Light"/>
                <a:ea typeface="Calibri Light"/>
                <a:cs typeface="Calibri Light"/>
              </a:rPr>
              <a:t>Effectively communicate in challenging situations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C8EDF3-B7BB-DB1C-1B70-BE24EB5B48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599" y="2318197"/>
            <a:ext cx="9724031" cy="368335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US" sz="2000"/>
              <a:t>One of my challenging situations to effectively communicate was being invited to shadow </a:t>
            </a:r>
          </a:p>
          <a:p>
            <a:pPr marL="0" indent="0">
              <a:buNone/>
            </a:pPr>
            <a:r>
              <a:rPr lang="en-US" sz="2000"/>
              <a:t>In the magistrates, and I was asked to be an appropriate  adult</a:t>
            </a:r>
          </a:p>
          <a:p>
            <a:pPr marL="0" indent="0">
              <a:buNone/>
            </a:pPr>
            <a:r>
              <a:rPr lang="en-US" sz="2000"/>
              <a:t>To a young boy who was there alone. And I had to speak to the young boy but also need to  wary of my wording as he was vulnerable </a:t>
            </a:r>
          </a:p>
          <a:p>
            <a:pPr marL="0" indent="0">
              <a:buNone/>
            </a:pPr>
            <a:r>
              <a:rPr lang="en-US" sz="2000"/>
              <a:t>But the most difficult part of this situation was when it came to announce myself to the "lords"/lordships and what Servies I with and I was his appropriate adult. </a:t>
            </a:r>
          </a:p>
        </p:txBody>
      </p:sp>
    </p:spTree>
    <p:extLst>
      <p:ext uri="{BB962C8B-B14F-4D97-AF65-F5344CB8AC3E}">
        <p14:creationId xmlns:p14="http://schemas.microsoft.com/office/powerpoint/2010/main" val="26928030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1F7BCB-A156-3276-2C90-67D854EE18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latin typeface="Calibri Light"/>
                <a:ea typeface="Calibri Light"/>
                <a:cs typeface="Calibri Light"/>
              </a:rPr>
              <a:t>Concluding comments</a:t>
            </a:r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C4AE28E-A13D-EEEE-04E4-8DEA186DF388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99861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office theme</vt:lpstr>
      <vt:lpstr>My time vouleentering </vt:lpstr>
      <vt:lpstr>Introduction </vt:lpstr>
      <vt:lpstr>Develop confidences in a professional setting </vt:lpstr>
      <vt:lpstr>Gain experience with working with vulnerable people </vt:lpstr>
      <vt:lpstr>Effectively communicate in challenging situations </vt:lpstr>
      <vt:lpstr>Concluding comments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306</cp:revision>
  <dcterms:created xsi:type="dcterms:W3CDTF">2025-03-24T09:16:09Z</dcterms:created>
  <dcterms:modified xsi:type="dcterms:W3CDTF">2025-05-08T18:10:16Z</dcterms:modified>
</cp:coreProperties>
</file>