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57" r:id="rId3"/>
    <p:sldId id="259" r:id="rId4"/>
    <p:sldId id="266" r:id="rId5"/>
    <p:sldId id="269" r:id="rId6"/>
    <p:sldId id="292" r:id="rId7"/>
    <p:sldId id="296" r:id="rId8"/>
    <p:sldId id="262" r:id="rId9"/>
    <p:sldId id="301" r:id="rId10"/>
    <p:sldId id="294" r:id="rId11"/>
    <p:sldId id="297" r:id="rId12"/>
    <p:sldId id="287" r:id="rId13"/>
    <p:sldId id="298" r:id="rId14"/>
    <p:sldId id="299" r:id="rId15"/>
    <p:sldId id="300" r:id="rId16"/>
    <p:sldId id="295" r:id="rId17"/>
    <p:sldId id="267"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4621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4628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9486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4925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7681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96178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7878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9578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9859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7944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9318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28651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60106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6108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430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89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10/11/2016</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8622436"/>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lawplainandsimple.com/" TargetMode="External"/><Relationship Id="rId2" Type="http://schemas.openxmlformats.org/officeDocument/2006/relationships/hyperlink" Target="http://www.businessdictionary.com/" TargetMode="External"/><Relationship Id="rId1" Type="http://schemas.openxmlformats.org/officeDocument/2006/relationships/slideLayout" Target="../slideLayouts/slideLayout2.xml"/><Relationship Id="rId6" Type="http://schemas.openxmlformats.org/officeDocument/2006/relationships/hyperlink" Target="http://www.lawcom.gov.uk/" TargetMode="External"/><Relationship Id="rId5" Type="http://schemas.openxmlformats.org/officeDocument/2006/relationships/hyperlink" Target="http://www.gov.uk/" TargetMode="External"/><Relationship Id="rId4" Type="http://schemas.openxmlformats.org/officeDocument/2006/relationships/hyperlink" Target="http://www.inbrief.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462645"/>
            <a:ext cx="6600451" cy="2314737"/>
          </a:xfrm>
        </p:spPr>
        <p:txBody>
          <a:bodyPr>
            <a:normAutofit/>
          </a:bodyPr>
          <a:lstStyle/>
          <a:p>
            <a:r>
              <a:rPr lang="en-GB" dirty="0" smtClean="0"/>
              <a:t>Property Law &amp; Practice</a:t>
            </a:r>
            <a:endParaRPr lang="en-GB" dirty="0"/>
          </a:p>
        </p:txBody>
      </p:sp>
      <p:sp>
        <p:nvSpPr>
          <p:cNvPr id="3" name="Subtitle 2"/>
          <p:cNvSpPr>
            <a:spLocks noGrp="1"/>
          </p:cNvSpPr>
          <p:nvPr>
            <p:ph type="subTitle" idx="1"/>
          </p:nvPr>
        </p:nvSpPr>
        <p:spPr/>
        <p:txBody>
          <a:bodyPr>
            <a:normAutofit lnSpcReduction="10000"/>
          </a:bodyPr>
          <a:lstStyle/>
          <a:p>
            <a:r>
              <a:rPr lang="en-GB" dirty="0" smtClean="0"/>
              <a:t>Lara Hopkinson</a:t>
            </a:r>
          </a:p>
          <a:p>
            <a:r>
              <a:rPr lang="en-GB" dirty="0" smtClean="0"/>
              <a:t>Senior Lecturer</a:t>
            </a:r>
          </a:p>
          <a:p>
            <a:r>
              <a:rPr lang="en-GB" dirty="0" smtClean="0"/>
              <a:t>Architecture, Built &amp; Natural Environments</a:t>
            </a:r>
            <a:endParaRPr lang="en-GB" dirty="0"/>
          </a:p>
        </p:txBody>
      </p:sp>
    </p:spTree>
    <p:extLst>
      <p:ext uri="{BB962C8B-B14F-4D97-AF65-F5344CB8AC3E}">
        <p14:creationId xmlns:p14="http://schemas.microsoft.com/office/powerpoint/2010/main" val="18776872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from last week</a:t>
            </a:r>
            <a:endParaRPr lang="en-GB" dirty="0"/>
          </a:p>
        </p:txBody>
      </p:sp>
      <p:sp>
        <p:nvSpPr>
          <p:cNvPr id="3" name="Content Placeholder 2"/>
          <p:cNvSpPr>
            <a:spLocks noGrp="1"/>
          </p:cNvSpPr>
          <p:nvPr>
            <p:ph idx="1"/>
          </p:nvPr>
        </p:nvSpPr>
        <p:spPr/>
        <p:txBody>
          <a:bodyPr/>
          <a:lstStyle/>
          <a:p>
            <a:r>
              <a:rPr lang="en-GB" dirty="0" smtClean="0"/>
              <a:t>Introduction to the module</a:t>
            </a:r>
          </a:p>
          <a:p>
            <a:pPr lvl="1"/>
            <a:r>
              <a:rPr lang="en-GB" dirty="0" smtClean="0"/>
              <a:t>Structure</a:t>
            </a:r>
          </a:p>
          <a:p>
            <a:pPr lvl="1"/>
            <a:r>
              <a:rPr lang="en-GB" dirty="0" smtClean="0"/>
              <a:t>Assessment</a:t>
            </a:r>
          </a:p>
          <a:p>
            <a:pPr lvl="1"/>
            <a:r>
              <a:rPr lang="en-GB" dirty="0" smtClean="0"/>
              <a:t>Draft plan</a:t>
            </a:r>
          </a:p>
          <a:p>
            <a:endParaRPr lang="en-GB" dirty="0"/>
          </a:p>
          <a:p>
            <a:r>
              <a:rPr lang="en-GB" dirty="0" smtClean="0"/>
              <a:t>Introduction to property law</a:t>
            </a:r>
          </a:p>
          <a:p>
            <a:pPr lvl="1"/>
            <a:r>
              <a:rPr lang="en-GB" dirty="0" smtClean="0"/>
              <a:t>Definition</a:t>
            </a:r>
          </a:p>
          <a:p>
            <a:pPr lvl="1"/>
            <a:r>
              <a:rPr lang="en-GB" dirty="0" smtClean="0"/>
              <a:t>Legal rights</a:t>
            </a:r>
          </a:p>
          <a:p>
            <a:pPr lvl="1"/>
            <a:r>
              <a:rPr lang="en-GB" dirty="0" smtClean="0"/>
              <a:t>Types of property / using property</a:t>
            </a:r>
          </a:p>
          <a:p>
            <a:pPr lvl="1"/>
            <a:r>
              <a:rPr lang="en-GB" dirty="0" smtClean="0"/>
              <a:t>Violations</a:t>
            </a:r>
          </a:p>
          <a:p>
            <a:pPr lvl="1"/>
            <a:endParaRPr lang="en-GB" dirty="0"/>
          </a:p>
        </p:txBody>
      </p:sp>
    </p:spTree>
    <p:extLst>
      <p:ext uri="{BB962C8B-B14F-4D97-AF65-F5344CB8AC3E}">
        <p14:creationId xmlns:p14="http://schemas.microsoft.com/office/powerpoint/2010/main" val="26634653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for this week</a:t>
            </a:r>
            <a:endParaRPr lang="en-GB" dirty="0"/>
          </a:p>
        </p:txBody>
      </p:sp>
      <p:sp>
        <p:nvSpPr>
          <p:cNvPr id="5" name="Content Placeholder 2"/>
          <p:cNvSpPr>
            <a:spLocks noGrp="1"/>
          </p:cNvSpPr>
          <p:nvPr>
            <p:ph idx="1"/>
          </p:nvPr>
        </p:nvSpPr>
        <p:spPr>
          <a:xfrm>
            <a:off x="1942415" y="2133600"/>
            <a:ext cx="6591985" cy="3777622"/>
          </a:xfrm>
        </p:spPr>
        <p:txBody>
          <a:bodyPr/>
          <a:lstStyle/>
          <a:p>
            <a:r>
              <a:rPr lang="en-GB" dirty="0" smtClean="0"/>
              <a:t>Easements</a:t>
            </a:r>
          </a:p>
          <a:p>
            <a:pPr lvl="1"/>
            <a:r>
              <a:rPr lang="en-GB" dirty="0" smtClean="0"/>
              <a:t>What do you remember?</a:t>
            </a:r>
          </a:p>
          <a:p>
            <a:pPr lvl="1"/>
            <a:r>
              <a:rPr lang="en-GB" dirty="0" smtClean="0"/>
              <a:t>Some basics</a:t>
            </a:r>
          </a:p>
          <a:p>
            <a:pPr lvl="1"/>
            <a:r>
              <a:rPr lang="en-GB" dirty="0" smtClean="0"/>
              <a:t>Creating easements</a:t>
            </a:r>
          </a:p>
          <a:p>
            <a:pPr lvl="1"/>
            <a:r>
              <a:rPr lang="en-GB" dirty="0" smtClean="0"/>
              <a:t>Extinguishing easements</a:t>
            </a:r>
          </a:p>
          <a:p>
            <a:r>
              <a:rPr lang="en-GB" dirty="0" smtClean="0"/>
              <a:t>Profits a </a:t>
            </a:r>
            <a:r>
              <a:rPr lang="en-GB" dirty="0" err="1" smtClean="0"/>
              <a:t>prendre</a:t>
            </a:r>
            <a:endParaRPr lang="en-GB" dirty="0" smtClean="0"/>
          </a:p>
          <a:p>
            <a:pPr lvl="1"/>
            <a:r>
              <a:rPr lang="en-GB" dirty="0" smtClean="0"/>
              <a:t>What do you remember?</a:t>
            </a:r>
          </a:p>
          <a:p>
            <a:pPr lvl="1"/>
            <a:r>
              <a:rPr lang="en-GB" dirty="0" smtClean="0"/>
              <a:t>Some basics</a:t>
            </a:r>
          </a:p>
          <a:p>
            <a:pPr lvl="1"/>
            <a:r>
              <a:rPr lang="en-GB" dirty="0" smtClean="0"/>
              <a:t>Requirements to exist on own title</a:t>
            </a:r>
          </a:p>
          <a:p>
            <a:pPr lvl="1"/>
            <a:r>
              <a:rPr lang="en-GB" dirty="0" smtClean="0"/>
              <a:t>Extinguishing </a:t>
            </a:r>
          </a:p>
          <a:p>
            <a:pPr lvl="1"/>
            <a:endParaRPr lang="en-GB" dirty="0" smtClean="0"/>
          </a:p>
        </p:txBody>
      </p:sp>
    </p:spTree>
    <p:extLst>
      <p:ext uri="{BB962C8B-B14F-4D97-AF65-F5344CB8AC3E}">
        <p14:creationId xmlns:p14="http://schemas.microsoft.com/office/powerpoint/2010/main" val="2944211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500"/>
                                        <p:tgtEl>
                                          <p:spTgt spid="5">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fade">
                                      <p:cBhvr>
                                        <p:cTn id="16" dur="500"/>
                                        <p:tgtEl>
                                          <p:spTgt spid="5">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fade">
                                      <p:cBhvr>
                                        <p:cTn id="19" dur="500"/>
                                        <p:tgtEl>
                                          <p:spTgt spid="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fade">
                                      <p:cBhvr>
                                        <p:cTn id="24" dur="500"/>
                                        <p:tgtEl>
                                          <p:spTgt spid="5">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7" end="7"/>
                                            </p:txEl>
                                          </p:spTgt>
                                        </p:tgtEl>
                                        <p:attrNameLst>
                                          <p:attrName>style.visibility</p:attrName>
                                        </p:attrNameLst>
                                      </p:cBhvr>
                                      <p:to>
                                        <p:strVal val="visible"/>
                                      </p:to>
                                    </p:set>
                                    <p:animEffect transition="in" filter="fade">
                                      <p:cBhvr>
                                        <p:cTn id="30" dur="500"/>
                                        <p:tgtEl>
                                          <p:spTgt spid="5">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
                                            <p:txEl>
                                              <p:pRg st="8" end="8"/>
                                            </p:txEl>
                                          </p:spTgt>
                                        </p:tgtEl>
                                        <p:attrNameLst>
                                          <p:attrName>style.visibility</p:attrName>
                                        </p:attrNameLst>
                                      </p:cBhvr>
                                      <p:to>
                                        <p:strVal val="visible"/>
                                      </p:to>
                                    </p:set>
                                    <p:animEffect transition="in" filter="fade">
                                      <p:cBhvr>
                                        <p:cTn id="33" dur="500"/>
                                        <p:tgtEl>
                                          <p:spTgt spid="5">
                                            <p:txEl>
                                              <p:pRg st="8" end="8"/>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
                                            <p:txEl>
                                              <p:pRg st="9" end="9"/>
                                            </p:txEl>
                                          </p:spTgt>
                                        </p:tgtEl>
                                        <p:attrNameLst>
                                          <p:attrName>style.visibility</p:attrName>
                                        </p:attrNameLst>
                                      </p:cBhvr>
                                      <p:to>
                                        <p:strVal val="visible"/>
                                      </p:to>
                                    </p:set>
                                    <p:animEffect transition="in" filter="fade">
                                      <p:cBhvr>
                                        <p:cTn id="36"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for you</a:t>
            </a:r>
            <a:endParaRPr lang="en-GB" dirty="0"/>
          </a:p>
        </p:txBody>
      </p:sp>
      <p:sp>
        <p:nvSpPr>
          <p:cNvPr id="3" name="Content Placeholder 2"/>
          <p:cNvSpPr>
            <a:spLocks noGrp="1"/>
          </p:cNvSpPr>
          <p:nvPr>
            <p:ph idx="1"/>
          </p:nvPr>
        </p:nvSpPr>
        <p:spPr/>
        <p:txBody>
          <a:bodyPr>
            <a:normAutofit lnSpcReduction="10000"/>
          </a:bodyPr>
          <a:lstStyle/>
          <a:p>
            <a:r>
              <a:rPr lang="en-GB" dirty="0" smtClean="0"/>
              <a:t>What is an easement?</a:t>
            </a:r>
          </a:p>
          <a:p>
            <a:endParaRPr lang="en-GB" dirty="0" smtClean="0"/>
          </a:p>
          <a:p>
            <a:r>
              <a:rPr lang="en-GB" dirty="0" smtClean="0"/>
              <a:t>What types of easements have we discussed previously?</a:t>
            </a:r>
          </a:p>
          <a:p>
            <a:endParaRPr lang="en-GB" dirty="0" smtClean="0"/>
          </a:p>
          <a:p>
            <a:r>
              <a:rPr lang="en-GB" dirty="0" smtClean="0"/>
              <a:t>What are the requirements?</a:t>
            </a:r>
          </a:p>
          <a:p>
            <a:endParaRPr lang="en-GB" dirty="0" smtClean="0"/>
          </a:p>
          <a:p>
            <a:r>
              <a:rPr lang="en-GB" dirty="0" smtClean="0"/>
              <a:t>How are these acquired?</a:t>
            </a:r>
          </a:p>
          <a:p>
            <a:endParaRPr lang="en-GB" dirty="0" smtClean="0"/>
          </a:p>
          <a:p>
            <a:r>
              <a:rPr lang="en-GB" dirty="0" smtClean="0"/>
              <a:t>Are they attached to the land?</a:t>
            </a:r>
            <a:endParaRPr lang="en-GB" dirty="0"/>
          </a:p>
        </p:txBody>
      </p:sp>
    </p:spTree>
    <p:extLst>
      <p:ext uri="{BB962C8B-B14F-4D97-AF65-F5344CB8AC3E}">
        <p14:creationId xmlns:p14="http://schemas.microsoft.com/office/powerpoint/2010/main" val="307364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basics</a:t>
            </a:r>
            <a:endParaRPr lang="en-GB" dirty="0"/>
          </a:p>
        </p:txBody>
      </p:sp>
      <p:sp>
        <p:nvSpPr>
          <p:cNvPr id="3" name="Content Placeholder 2"/>
          <p:cNvSpPr>
            <a:spLocks noGrp="1"/>
          </p:cNvSpPr>
          <p:nvPr>
            <p:ph idx="1"/>
          </p:nvPr>
        </p:nvSpPr>
        <p:spPr>
          <a:xfrm>
            <a:off x="1942415" y="2133599"/>
            <a:ext cx="6591985" cy="4048259"/>
          </a:xfrm>
        </p:spPr>
        <p:txBody>
          <a:bodyPr/>
          <a:lstStyle/>
          <a:p>
            <a:r>
              <a:rPr lang="en-GB" dirty="0" smtClean="0"/>
              <a:t>Affirmative easements</a:t>
            </a:r>
          </a:p>
          <a:p>
            <a:pPr lvl="1"/>
            <a:r>
              <a:rPr lang="en-GB" dirty="0" smtClean="0"/>
              <a:t>Right to cross owners land</a:t>
            </a:r>
          </a:p>
          <a:p>
            <a:pPr lvl="1"/>
            <a:r>
              <a:rPr lang="en-GB" dirty="0" smtClean="0"/>
              <a:t>Right to hunt, fish on owners land</a:t>
            </a:r>
          </a:p>
          <a:p>
            <a:r>
              <a:rPr lang="en-GB" dirty="0" smtClean="0"/>
              <a:t>Negative easements</a:t>
            </a:r>
          </a:p>
          <a:p>
            <a:pPr lvl="1"/>
            <a:r>
              <a:rPr lang="en-GB" dirty="0" smtClean="0"/>
              <a:t>Retrain development to preserve access</a:t>
            </a:r>
          </a:p>
          <a:p>
            <a:pPr lvl="1"/>
            <a:r>
              <a:rPr lang="en-GB" dirty="0" smtClean="0"/>
              <a:t>Restrain development to preserve view</a:t>
            </a:r>
          </a:p>
          <a:p>
            <a:pPr lvl="1"/>
            <a:r>
              <a:rPr lang="en-GB" dirty="0" smtClean="0"/>
              <a:t>Maintain flow of artificial streams</a:t>
            </a:r>
          </a:p>
          <a:p>
            <a:r>
              <a:rPr lang="en-GB" dirty="0" smtClean="0"/>
              <a:t>Conservation easement</a:t>
            </a:r>
          </a:p>
          <a:p>
            <a:pPr lvl="1"/>
            <a:r>
              <a:rPr lang="en-GB" dirty="0" smtClean="0"/>
              <a:t>Negative easement</a:t>
            </a:r>
          </a:p>
          <a:p>
            <a:pPr lvl="1"/>
            <a:r>
              <a:rPr lang="en-GB" dirty="0" smtClean="0"/>
              <a:t>Limits use &amp; development of land to preserve natural character</a:t>
            </a:r>
          </a:p>
          <a:p>
            <a:pPr lvl="1"/>
            <a:endParaRPr lang="en-GB" dirty="0"/>
          </a:p>
        </p:txBody>
      </p:sp>
    </p:spTree>
    <p:extLst>
      <p:ext uri="{BB962C8B-B14F-4D97-AF65-F5344CB8AC3E}">
        <p14:creationId xmlns:p14="http://schemas.microsoft.com/office/powerpoint/2010/main" val="3503473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easements:</a:t>
            </a:r>
            <a:br>
              <a:rPr lang="en-GB" dirty="0" smtClean="0"/>
            </a:br>
            <a:r>
              <a:rPr lang="en-GB" dirty="0" smtClean="0"/>
              <a:t>Express easements</a:t>
            </a:r>
            <a:endParaRPr lang="en-GB" dirty="0"/>
          </a:p>
        </p:txBody>
      </p:sp>
      <p:sp>
        <p:nvSpPr>
          <p:cNvPr id="3" name="Content Placeholder 2"/>
          <p:cNvSpPr>
            <a:spLocks noGrp="1"/>
          </p:cNvSpPr>
          <p:nvPr>
            <p:ph idx="1"/>
          </p:nvPr>
        </p:nvSpPr>
        <p:spPr/>
        <p:txBody>
          <a:bodyPr/>
          <a:lstStyle/>
          <a:p>
            <a:r>
              <a:rPr lang="en-GB" dirty="0" smtClean="0"/>
              <a:t>Granted by agreement or reservation</a:t>
            </a:r>
          </a:p>
          <a:p>
            <a:r>
              <a:rPr lang="en-GB" dirty="0" smtClean="0"/>
              <a:t>Must be in writing (agreement, deed)</a:t>
            </a:r>
          </a:p>
          <a:p>
            <a:r>
              <a:rPr lang="en-GB" dirty="0" smtClean="0"/>
              <a:t>Enforcement due to estoppel</a:t>
            </a:r>
          </a:p>
          <a:p>
            <a:pPr lvl="1"/>
            <a:r>
              <a:rPr lang="en-GB" dirty="0" smtClean="0"/>
              <a:t>Parties agreed to create an easement</a:t>
            </a:r>
          </a:p>
          <a:p>
            <a:pPr lvl="1"/>
            <a:r>
              <a:rPr lang="en-GB" dirty="0" smtClean="0"/>
              <a:t>Dominant tenant relied on the grant to his detriment</a:t>
            </a:r>
          </a:p>
          <a:p>
            <a:pPr lvl="1"/>
            <a:r>
              <a:rPr lang="en-GB" dirty="0" err="1" smtClean="0"/>
              <a:t>Servient</a:t>
            </a:r>
            <a:r>
              <a:rPr lang="en-GB" dirty="0" smtClean="0"/>
              <a:t> tenant should foresee dominant tenant would rely</a:t>
            </a:r>
          </a:p>
          <a:p>
            <a:pPr lvl="1"/>
            <a:endParaRPr lang="en-GB" dirty="0" smtClean="0"/>
          </a:p>
          <a:p>
            <a:pPr lvl="1"/>
            <a:r>
              <a:rPr lang="en-GB" dirty="0"/>
              <a:t>ER Ives Investment Ltd v High [1967] 2 QB 379  Court of </a:t>
            </a:r>
            <a:r>
              <a:rPr lang="en-GB" dirty="0" smtClean="0"/>
              <a:t>Appeal</a:t>
            </a:r>
          </a:p>
        </p:txBody>
      </p:sp>
    </p:spTree>
    <p:extLst>
      <p:ext uri="{BB962C8B-B14F-4D97-AF65-F5344CB8AC3E}">
        <p14:creationId xmlns:p14="http://schemas.microsoft.com/office/powerpoint/2010/main" val="42604578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easements:</a:t>
            </a:r>
            <a:br>
              <a:rPr lang="en-GB" dirty="0" smtClean="0"/>
            </a:br>
            <a:r>
              <a:rPr lang="en-GB" dirty="0" smtClean="0"/>
              <a:t>Implied easements</a:t>
            </a:r>
            <a:endParaRPr lang="en-GB" dirty="0"/>
          </a:p>
        </p:txBody>
      </p:sp>
      <p:sp>
        <p:nvSpPr>
          <p:cNvPr id="3" name="Content Placeholder 2"/>
          <p:cNvSpPr>
            <a:spLocks noGrp="1"/>
          </p:cNvSpPr>
          <p:nvPr>
            <p:ph idx="1"/>
          </p:nvPr>
        </p:nvSpPr>
        <p:spPr>
          <a:xfrm>
            <a:off x="1942415" y="2133600"/>
            <a:ext cx="6591985" cy="4589172"/>
          </a:xfrm>
        </p:spPr>
        <p:txBody>
          <a:bodyPr/>
          <a:lstStyle/>
          <a:p>
            <a:r>
              <a:rPr lang="en-GB" dirty="0" smtClean="0"/>
              <a:t>Prior Use / Intended use</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E.g. </a:t>
            </a:r>
            <a:r>
              <a:rPr lang="en-GB" dirty="0" err="1" smtClean="0"/>
              <a:t>Pwllbach</a:t>
            </a:r>
            <a:r>
              <a:rPr lang="en-GB" dirty="0" smtClean="0"/>
              <a:t> Colliery v Woodman [1915]</a:t>
            </a:r>
            <a:endParaRPr lang="en-GB" dirty="0"/>
          </a:p>
        </p:txBody>
      </p:sp>
      <p:pic>
        <p:nvPicPr>
          <p:cNvPr id="4" name="Picture 3" descr="http://nationalparalegal.edu/public_documents/courseware_asp_files/realProperty/images/easements3.gif"/>
          <p:cNvPicPr/>
          <p:nvPr/>
        </p:nvPicPr>
        <p:blipFill>
          <a:blip r:embed="rId2">
            <a:extLst>
              <a:ext uri="{28A0092B-C50C-407E-A947-70E740481C1C}">
                <a14:useLocalDpi xmlns:a14="http://schemas.microsoft.com/office/drawing/2010/main" val="0"/>
              </a:ext>
            </a:extLst>
          </a:blip>
          <a:srcRect/>
          <a:stretch>
            <a:fillRect/>
          </a:stretch>
        </p:blipFill>
        <p:spPr bwMode="auto">
          <a:xfrm>
            <a:off x="2163652" y="2533114"/>
            <a:ext cx="5357610" cy="3597230"/>
          </a:xfrm>
          <a:prstGeom prst="rect">
            <a:avLst/>
          </a:prstGeom>
          <a:noFill/>
          <a:ln>
            <a:noFill/>
          </a:ln>
        </p:spPr>
      </p:pic>
    </p:spTree>
    <p:extLst>
      <p:ext uri="{BB962C8B-B14F-4D97-AF65-F5344CB8AC3E}">
        <p14:creationId xmlns:p14="http://schemas.microsoft.com/office/powerpoint/2010/main" val="28770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0" end="10"/>
                                            </p:txEl>
                                          </p:spTgt>
                                        </p:tgtEl>
                                        <p:attrNameLst>
                                          <p:attrName>style.visibility</p:attrName>
                                        </p:attrNameLst>
                                      </p:cBhvr>
                                      <p:to>
                                        <p:strVal val="visible"/>
                                      </p:to>
                                    </p:set>
                                    <p:animEffect transition="in" filter="fade">
                                      <p:cBhvr>
                                        <p:cTn id="1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easements:</a:t>
            </a:r>
            <a:br>
              <a:rPr lang="en-GB" dirty="0" smtClean="0"/>
            </a:br>
            <a:r>
              <a:rPr lang="en-GB" dirty="0" smtClean="0"/>
              <a:t>Implied easements</a:t>
            </a:r>
            <a:endParaRPr lang="en-GB" dirty="0"/>
          </a:p>
        </p:txBody>
      </p:sp>
      <p:sp>
        <p:nvSpPr>
          <p:cNvPr id="3" name="Content Placeholder 2"/>
          <p:cNvSpPr>
            <a:spLocks noGrp="1"/>
          </p:cNvSpPr>
          <p:nvPr>
            <p:ph idx="1"/>
          </p:nvPr>
        </p:nvSpPr>
        <p:spPr>
          <a:xfrm>
            <a:off x="1942415" y="2112135"/>
            <a:ext cx="6016729" cy="4456090"/>
          </a:xfrm>
        </p:spPr>
        <p:txBody>
          <a:bodyPr>
            <a:normAutofit fontScale="92500" lnSpcReduction="20000"/>
          </a:bodyPr>
          <a:lstStyle/>
          <a:p>
            <a:r>
              <a:rPr lang="en-GB" sz="1900" dirty="0" smtClean="0"/>
              <a:t>Necessity</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a:p>
            <a:r>
              <a:rPr lang="en-GB" sz="2100" dirty="0" smtClean="0"/>
              <a:t>E.g</a:t>
            </a:r>
            <a:r>
              <a:rPr lang="en-GB" sz="2100" dirty="0"/>
              <a:t>. Nickerson v </a:t>
            </a:r>
            <a:r>
              <a:rPr lang="en-GB" sz="2100" dirty="0" err="1"/>
              <a:t>Barraclough</a:t>
            </a:r>
            <a:r>
              <a:rPr lang="en-GB" sz="2100" dirty="0"/>
              <a:t> [1981</a:t>
            </a:r>
            <a:r>
              <a:rPr lang="en-GB" sz="2100" dirty="0" smtClean="0"/>
              <a:t>]		</a:t>
            </a:r>
            <a:r>
              <a:rPr lang="en-GB" dirty="0" smtClean="0"/>
              <a:t>	</a:t>
            </a:r>
          </a:p>
        </p:txBody>
      </p:sp>
      <p:pic>
        <p:nvPicPr>
          <p:cNvPr id="4" name="Picture 3" descr="http://nationalparalegal.edu/public_documents/courseware_asp_files/realProperty/images/easements4.gif"/>
          <p:cNvPicPr/>
          <p:nvPr/>
        </p:nvPicPr>
        <p:blipFill>
          <a:blip r:embed="rId2">
            <a:extLst>
              <a:ext uri="{28A0092B-C50C-407E-A947-70E740481C1C}">
                <a14:useLocalDpi xmlns:a14="http://schemas.microsoft.com/office/drawing/2010/main" val="0"/>
              </a:ext>
            </a:extLst>
          </a:blip>
          <a:srcRect/>
          <a:stretch>
            <a:fillRect/>
          </a:stretch>
        </p:blipFill>
        <p:spPr bwMode="auto">
          <a:xfrm>
            <a:off x="1379112" y="2623600"/>
            <a:ext cx="6232302" cy="3362325"/>
          </a:xfrm>
          <a:prstGeom prst="rect">
            <a:avLst/>
          </a:prstGeom>
          <a:noFill/>
          <a:ln>
            <a:noFill/>
          </a:ln>
        </p:spPr>
      </p:pic>
    </p:spTree>
    <p:extLst>
      <p:ext uri="{BB962C8B-B14F-4D97-AF65-F5344CB8AC3E}">
        <p14:creationId xmlns:p14="http://schemas.microsoft.com/office/powerpoint/2010/main" val="34035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2" end="12"/>
                                            </p:txEl>
                                          </p:spTgt>
                                        </p:tgtEl>
                                        <p:attrNameLst>
                                          <p:attrName>style.visibility</p:attrName>
                                        </p:attrNameLst>
                                      </p:cBhvr>
                                      <p:to>
                                        <p:strVal val="visible"/>
                                      </p:to>
                                    </p:set>
                                    <p:animEffect transition="in" filter="fade">
                                      <p:cBhvr>
                                        <p:cTn id="14" dur="1000"/>
                                        <p:tgtEl>
                                          <p:spTgt spid="3">
                                            <p:txEl>
                                              <p:pRg st="12" end="12"/>
                                            </p:txEl>
                                          </p:spTgt>
                                        </p:tgtEl>
                                      </p:cBhvr>
                                    </p:animEffect>
                                    <p:anim calcmode="lin" valueType="num">
                                      <p:cBhvr>
                                        <p:cTn id="1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easements:</a:t>
            </a:r>
            <a:r>
              <a:rPr lang="en-GB" dirty="0"/>
              <a:t/>
            </a:r>
            <a:br>
              <a:rPr lang="en-GB" dirty="0"/>
            </a:br>
            <a:r>
              <a:rPr lang="en-GB" dirty="0" smtClean="0"/>
              <a:t>Implied easements</a:t>
            </a:r>
            <a:endParaRPr lang="en-GB" dirty="0"/>
          </a:p>
        </p:txBody>
      </p:sp>
      <p:sp>
        <p:nvSpPr>
          <p:cNvPr id="3" name="Content Placeholder 2"/>
          <p:cNvSpPr>
            <a:spLocks noGrp="1"/>
          </p:cNvSpPr>
          <p:nvPr>
            <p:ph idx="1"/>
          </p:nvPr>
        </p:nvSpPr>
        <p:spPr/>
        <p:txBody>
          <a:bodyPr/>
          <a:lstStyle/>
          <a:p>
            <a:r>
              <a:rPr lang="en-GB" dirty="0" smtClean="0"/>
              <a:t>Rule in ‘</a:t>
            </a:r>
            <a:r>
              <a:rPr lang="en-GB" dirty="0" err="1" smtClean="0"/>
              <a:t>Wheeldon</a:t>
            </a:r>
            <a:r>
              <a:rPr lang="en-GB" dirty="0" smtClean="0"/>
              <a:t> v Burrows’ [1879]</a:t>
            </a:r>
          </a:p>
          <a:p>
            <a:endParaRPr lang="en-GB" dirty="0" smtClean="0"/>
          </a:p>
          <a:p>
            <a:r>
              <a:rPr lang="en-GB" dirty="0" smtClean="0"/>
              <a:t>Section 62 Law of Property Act 1925</a:t>
            </a:r>
          </a:p>
          <a:p>
            <a:pPr lvl="1"/>
            <a:r>
              <a:rPr lang="en-GB" dirty="0"/>
              <a:t>“… all buildings, erections, fixtures, commons, hedges, ditches, fences, ways, waters, water-courses, liberties, privileges, easements, rights, and advantages whatsoever, appertaining or reputed to appertain to the land, or any part thereof, or, at the time of conveyance, demised, occupied, or enjoyed with, or reputed or known as part or parcel of or appurtenant to the land or any part thereof</a:t>
            </a:r>
            <a:r>
              <a:rPr lang="en-GB" dirty="0" smtClean="0"/>
              <a:t>.”</a:t>
            </a:r>
            <a:endParaRPr lang="en-GB" dirty="0"/>
          </a:p>
        </p:txBody>
      </p:sp>
    </p:spTree>
    <p:extLst>
      <p:ext uri="{BB962C8B-B14F-4D97-AF65-F5344CB8AC3E}">
        <p14:creationId xmlns:p14="http://schemas.microsoft.com/office/powerpoint/2010/main" val="704355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easements:</a:t>
            </a:r>
            <a:br>
              <a:rPr lang="en-GB" dirty="0" smtClean="0"/>
            </a:br>
            <a:r>
              <a:rPr lang="en-GB" dirty="0" smtClean="0"/>
              <a:t>Prescription</a:t>
            </a:r>
            <a:endParaRPr lang="en-GB" dirty="0"/>
          </a:p>
        </p:txBody>
      </p:sp>
      <p:sp>
        <p:nvSpPr>
          <p:cNvPr id="3" name="Content Placeholder 2"/>
          <p:cNvSpPr>
            <a:spLocks noGrp="1"/>
          </p:cNvSpPr>
          <p:nvPr>
            <p:ph idx="1"/>
          </p:nvPr>
        </p:nvSpPr>
        <p:spPr/>
        <p:txBody>
          <a:bodyPr/>
          <a:lstStyle/>
          <a:p>
            <a:r>
              <a:rPr lang="en-GB" dirty="0" smtClean="0"/>
              <a:t>Using the land a particular way for a long period of time (at least 20 years)</a:t>
            </a:r>
          </a:p>
          <a:p>
            <a:r>
              <a:rPr lang="en-GB" dirty="0" smtClean="0"/>
              <a:t>Acquired by:</a:t>
            </a:r>
          </a:p>
          <a:p>
            <a:pPr lvl="1"/>
            <a:r>
              <a:rPr lang="en-GB" dirty="0" smtClean="0"/>
              <a:t>Open &amp; notorious use</a:t>
            </a:r>
          </a:p>
          <a:p>
            <a:pPr lvl="1"/>
            <a:r>
              <a:rPr lang="en-GB" dirty="0" smtClean="0"/>
              <a:t>Continuous use (20 </a:t>
            </a:r>
            <a:r>
              <a:rPr lang="en-GB" dirty="0" err="1" smtClean="0"/>
              <a:t>yrs</a:t>
            </a:r>
            <a:r>
              <a:rPr lang="en-GB" dirty="0" smtClean="0"/>
              <a:t> +)</a:t>
            </a:r>
          </a:p>
          <a:p>
            <a:pPr lvl="1"/>
            <a:r>
              <a:rPr lang="en-GB" dirty="0" smtClean="0"/>
              <a:t>Hostile use (i.e. without owners permission)</a:t>
            </a:r>
          </a:p>
          <a:p>
            <a:pPr lvl="1"/>
            <a:r>
              <a:rPr lang="en-GB" dirty="0" smtClean="0"/>
              <a:t>Not exclusive</a:t>
            </a:r>
          </a:p>
          <a:p>
            <a:pPr lvl="1"/>
            <a:endParaRPr lang="en-GB" dirty="0"/>
          </a:p>
        </p:txBody>
      </p:sp>
    </p:spTree>
    <p:extLst>
      <p:ext uri="{BB962C8B-B14F-4D97-AF65-F5344CB8AC3E}">
        <p14:creationId xmlns:p14="http://schemas.microsoft.com/office/powerpoint/2010/main" val="215248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Extinguishing easements</a:t>
            </a:r>
            <a:endParaRPr lang="en-GB" dirty="0"/>
          </a:p>
        </p:txBody>
      </p:sp>
      <p:sp>
        <p:nvSpPr>
          <p:cNvPr id="3" name="Content Placeholder 2"/>
          <p:cNvSpPr>
            <a:spLocks noGrp="1"/>
          </p:cNvSpPr>
          <p:nvPr>
            <p:ph idx="1"/>
          </p:nvPr>
        </p:nvSpPr>
        <p:spPr/>
        <p:txBody>
          <a:bodyPr/>
          <a:lstStyle/>
          <a:p>
            <a:r>
              <a:rPr lang="en-GB" dirty="0" smtClean="0"/>
              <a:t>By statute</a:t>
            </a:r>
          </a:p>
          <a:p>
            <a:r>
              <a:rPr lang="en-GB" dirty="0" smtClean="0"/>
              <a:t>By exercise of statutory powers</a:t>
            </a:r>
          </a:p>
          <a:p>
            <a:r>
              <a:rPr lang="en-GB" dirty="0" smtClean="0"/>
              <a:t>By express release</a:t>
            </a:r>
          </a:p>
          <a:p>
            <a:r>
              <a:rPr lang="en-GB" dirty="0" smtClean="0"/>
              <a:t>By implied release</a:t>
            </a:r>
          </a:p>
          <a:p>
            <a:pPr lvl="1"/>
            <a:r>
              <a:rPr lang="en-GB" dirty="0" smtClean="0"/>
              <a:t>Abandonment / excessive use</a:t>
            </a:r>
          </a:p>
          <a:p>
            <a:r>
              <a:rPr lang="en-GB" dirty="0" smtClean="0"/>
              <a:t>Where land (dominant and </a:t>
            </a:r>
            <a:r>
              <a:rPr lang="en-GB" dirty="0" err="1" smtClean="0"/>
              <a:t>servient</a:t>
            </a:r>
            <a:r>
              <a:rPr lang="en-GB" dirty="0" smtClean="0"/>
              <a:t>) come into same ownership</a:t>
            </a:r>
          </a:p>
          <a:p>
            <a:r>
              <a:rPr lang="en-GB" dirty="0" smtClean="0"/>
              <a:t>Termination of estate</a:t>
            </a:r>
          </a:p>
          <a:p>
            <a:pPr lvl="2"/>
            <a:endParaRPr lang="en-GB" dirty="0"/>
          </a:p>
        </p:txBody>
      </p:sp>
    </p:spTree>
    <p:extLst>
      <p:ext uri="{BB962C8B-B14F-4D97-AF65-F5344CB8AC3E}">
        <p14:creationId xmlns:p14="http://schemas.microsoft.com/office/powerpoint/2010/main" val="349665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Profits </a:t>
            </a:r>
            <a:r>
              <a:rPr lang="en-GB" dirty="0"/>
              <a:t>à</a:t>
            </a:r>
            <a:r>
              <a:rPr lang="en-GB" dirty="0" smtClean="0"/>
              <a:t> </a:t>
            </a:r>
            <a:r>
              <a:rPr lang="en-GB" dirty="0" err="1" smtClean="0"/>
              <a:t>prendre</a:t>
            </a:r>
            <a:endParaRPr lang="en-GB" dirty="0"/>
          </a:p>
        </p:txBody>
      </p:sp>
      <p:sp>
        <p:nvSpPr>
          <p:cNvPr id="3" name="Content Placeholder 2"/>
          <p:cNvSpPr>
            <a:spLocks noGrp="1"/>
          </p:cNvSpPr>
          <p:nvPr>
            <p:ph idx="1"/>
          </p:nvPr>
        </p:nvSpPr>
        <p:spPr/>
        <p:txBody>
          <a:bodyPr/>
          <a:lstStyle/>
          <a:p>
            <a:r>
              <a:rPr lang="en-GB" dirty="0" smtClean="0"/>
              <a:t>What are these?</a:t>
            </a:r>
          </a:p>
          <a:p>
            <a:endParaRPr lang="en-GB" dirty="0"/>
          </a:p>
          <a:p>
            <a:r>
              <a:rPr lang="en-GB" dirty="0" smtClean="0"/>
              <a:t>What can they be related to?</a:t>
            </a:r>
          </a:p>
          <a:p>
            <a:endParaRPr lang="en-GB" dirty="0"/>
          </a:p>
          <a:p>
            <a:r>
              <a:rPr lang="en-GB" dirty="0" smtClean="0"/>
              <a:t>How are these granted?</a:t>
            </a:r>
          </a:p>
          <a:p>
            <a:endParaRPr lang="en-GB" dirty="0"/>
          </a:p>
          <a:p>
            <a:r>
              <a:rPr lang="en-GB" dirty="0" smtClean="0"/>
              <a:t>Can they just be taken?</a:t>
            </a:r>
          </a:p>
          <a:p>
            <a:endParaRPr lang="en-GB" dirty="0"/>
          </a:p>
        </p:txBody>
      </p:sp>
    </p:spTree>
    <p:extLst>
      <p:ext uri="{BB962C8B-B14F-4D97-AF65-F5344CB8AC3E}">
        <p14:creationId xmlns:p14="http://schemas.microsoft.com/office/powerpoint/2010/main" val="146249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basics</a:t>
            </a:r>
            <a:endParaRPr lang="en-GB" dirty="0"/>
          </a:p>
        </p:txBody>
      </p:sp>
      <p:sp>
        <p:nvSpPr>
          <p:cNvPr id="3" name="Content Placeholder 2"/>
          <p:cNvSpPr>
            <a:spLocks noGrp="1"/>
          </p:cNvSpPr>
          <p:nvPr>
            <p:ph idx="1"/>
          </p:nvPr>
        </p:nvSpPr>
        <p:spPr>
          <a:xfrm>
            <a:off x="1942415" y="2133600"/>
            <a:ext cx="6591985" cy="4383110"/>
          </a:xfrm>
        </p:spPr>
        <p:txBody>
          <a:bodyPr/>
          <a:lstStyle/>
          <a:p>
            <a:r>
              <a:rPr lang="en-GB" dirty="0" smtClean="0"/>
              <a:t>In appurtenant</a:t>
            </a:r>
          </a:p>
          <a:p>
            <a:r>
              <a:rPr lang="en-GB" dirty="0" smtClean="0"/>
              <a:t>In gross</a:t>
            </a:r>
          </a:p>
          <a:p>
            <a:r>
              <a:rPr lang="en-GB" dirty="0" smtClean="0"/>
              <a:t>Created by:</a:t>
            </a:r>
          </a:p>
          <a:p>
            <a:pPr lvl="1"/>
            <a:r>
              <a:rPr lang="en-GB" dirty="0" smtClean="0"/>
              <a:t>Express grant (or reservation)</a:t>
            </a:r>
          </a:p>
          <a:p>
            <a:pPr lvl="1"/>
            <a:r>
              <a:rPr lang="en-GB" dirty="0" smtClean="0"/>
              <a:t>Statute</a:t>
            </a:r>
          </a:p>
          <a:p>
            <a:pPr lvl="1"/>
            <a:r>
              <a:rPr lang="en-GB" dirty="0" smtClean="0"/>
              <a:t>Prescription at common law</a:t>
            </a:r>
          </a:p>
          <a:p>
            <a:pPr lvl="1"/>
            <a:r>
              <a:rPr lang="en-GB" dirty="0" smtClean="0"/>
              <a:t>Doctrine of lost modern grant</a:t>
            </a:r>
          </a:p>
          <a:p>
            <a:pPr lvl="1"/>
            <a:r>
              <a:rPr lang="en-GB" dirty="0" smtClean="0"/>
              <a:t>‘Rights of common’</a:t>
            </a:r>
          </a:p>
          <a:p>
            <a:r>
              <a:rPr lang="en-GB" dirty="0" smtClean="0"/>
              <a:t>Can be for one person’s benefit (sole or several)</a:t>
            </a:r>
          </a:p>
          <a:p>
            <a:r>
              <a:rPr lang="en-GB" dirty="0" smtClean="0"/>
              <a:t>For a group of people (profit in common)</a:t>
            </a:r>
            <a:endParaRPr lang="en-GB" dirty="0"/>
          </a:p>
        </p:txBody>
      </p:sp>
    </p:spTree>
    <p:extLst>
      <p:ext uri="{BB962C8B-B14F-4D97-AF65-F5344CB8AC3E}">
        <p14:creationId xmlns:p14="http://schemas.microsoft.com/office/powerpoint/2010/main" val="3874722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1000"/>
                                        <p:tgtEl>
                                          <p:spTgt spid="3">
                                            <p:txEl>
                                              <p:pRg st="7" end="7"/>
                                            </p:txEl>
                                          </p:spTgt>
                                        </p:tgtEl>
                                      </p:cBhvr>
                                    </p:animEffect>
                                    <p:anim calcmode="lin" valueType="num">
                                      <p:cBhvr>
                                        <p:cTn id="4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1000"/>
                                        <p:tgtEl>
                                          <p:spTgt spid="3">
                                            <p:txEl>
                                              <p:pRg st="9" end="9"/>
                                            </p:txEl>
                                          </p:spTgt>
                                        </p:tgtEl>
                                      </p:cBhvr>
                                    </p:animEffect>
                                    <p:anim calcmode="lin" valueType="num">
                                      <p:cBhvr>
                                        <p:cTn id="5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exist on own title</a:t>
            </a:r>
            <a:endParaRPr lang="en-GB" dirty="0"/>
          </a:p>
        </p:txBody>
      </p:sp>
      <p:sp>
        <p:nvSpPr>
          <p:cNvPr id="3" name="Content Placeholder 2"/>
          <p:cNvSpPr>
            <a:spLocks noGrp="1"/>
          </p:cNvSpPr>
          <p:nvPr>
            <p:ph idx="1"/>
          </p:nvPr>
        </p:nvSpPr>
        <p:spPr/>
        <p:txBody>
          <a:bodyPr/>
          <a:lstStyle/>
          <a:p>
            <a:r>
              <a:rPr lang="en-GB" dirty="0" smtClean="0"/>
              <a:t>The profit a </a:t>
            </a:r>
            <a:r>
              <a:rPr lang="en-GB" dirty="0" err="1" smtClean="0"/>
              <a:t>prendre</a:t>
            </a:r>
            <a:r>
              <a:rPr lang="en-GB" dirty="0" smtClean="0"/>
              <a:t> must:</a:t>
            </a:r>
          </a:p>
          <a:p>
            <a:pPr lvl="1"/>
            <a:r>
              <a:rPr lang="en-GB" dirty="0" smtClean="0"/>
              <a:t>Exist in its own right, and not be annexed</a:t>
            </a:r>
          </a:p>
          <a:p>
            <a:pPr lvl="1"/>
            <a:r>
              <a:rPr lang="en-GB" dirty="0" smtClean="0"/>
              <a:t>Held in fee simple or for a term with more than 7 years</a:t>
            </a:r>
          </a:p>
          <a:p>
            <a:pPr lvl="1"/>
            <a:r>
              <a:rPr lang="en-GB" dirty="0" smtClean="0"/>
              <a:t>Granted by deed, prescription or under doctrine of lost modern grant</a:t>
            </a:r>
          </a:p>
          <a:p>
            <a:pPr lvl="1"/>
            <a:r>
              <a:rPr lang="en-GB" dirty="0" smtClean="0"/>
              <a:t>Be in respect of something that is capable of ownership</a:t>
            </a:r>
          </a:p>
          <a:p>
            <a:pPr lvl="1"/>
            <a:endParaRPr lang="en-GB" dirty="0"/>
          </a:p>
        </p:txBody>
      </p:sp>
    </p:spTree>
    <p:extLst>
      <p:ext uri="{BB962C8B-B14F-4D97-AF65-F5344CB8AC3E}">
        <p14:creationId xmlns:p14="http://schemas.microsoft.com/office/powerpoint/2010/main" val="38478230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Extinguishing a profit a </a:t>
            </a:r>
            <a:r>
              <a:rPr lang="en-GB" dirty="0" err="1" smtClean="0"/>
              <a:t>prendre</a:t>
            </a:r>
            <a:endParaRPr lang="en-GB" dirty="0"/>
          </a:p>
        </p:txBody>
      </p:sp>
      <p:sp>
        <p:nvSpPr>
          <p:cNvPr id="3" name="Content Placeholder 2"/>
          <p:cNvSpPr>
            <a:spLocks noGrp="1"/>
          </p:cNvSpPr>
          <p:nvPr>
            <p:ph idx="1"/>
          </p:nvPr>
        </p:nvSpPr>
        <p:spPr/>
        <p:txBody>
          <a:bodyPr/>
          <a:lstStyle/>
          <a:p>
            <a:r>
              <a:rPr lang="en-GB" dirty="0" smtClean="0"/>
              <a:t>In similar way to easements:</a:t>
            </a:r>
          </a:p>
          <a:p>
            <a:pPr lvl="1"/>
            <a:r>
              <a:rPr lang="en-GB" dirty="0" smtClean="0"/>
              <a:t>Merger</a:t>
            </a:r>
          </a:p>
          <a:p>
            <a:pPr lvl="1"/>
            <a:r>
              <a:rPr lang="en-GB" dirty="0" smtClean="0"/>
              <a:t>Release (express)</a:t>
            </a:r>
          </a:p>
          <a:p>
            <a:pPr lvl="1"/>
            <a:r>
              <a:rPr lang="en-GB" dirty="0" smtClean="0"/>
              <a:t>Abandonment</a:t>
            </a:r>
          </a:p>
          <a:p>
            <a:pPr lvl="2"/>
            <a:r>
              <a:rPr lang="en-GB" dirty="0" smtClean="0"/>
              <a:t>Discontinuation of use</a:t>
            </a:r>
          </a:p>
          <a:p>
            <a:pPr lvl="2"/>
            <a:r>
              <a:rPr lang="en-GB" dirty="0" smtClean="0"/>
              <a:t>Intention (strict)</a:t>
            </a:r>
          </a:p>
          <a:p>
            <a:pPr lvl="1"/>
            <a:r>
              <a:rPr lang="en-GB" dirty="0" smtClean="0"/>
              <a:t>Exhaustion </a:t>
            </a:r>
            <a:endParaRPr lang="en-GB" dirty="0"/>
          </a:p>
        </p:txBody>
      </p:sp>
    </p:spTree>
    <p:extLst>
      <p:ext uri="{BB962C8B-B14F-4D97-AF65-F5344CB8AC3E}">
        <p14:creationId xmlns:p14="http://schemas.microsoft.com/office/powerpoint/2010/main" val="15829910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week</a:t>
            </a:r>
            <a:endParaRPr lang="en-GB" dirty="0"/>
          </a:p>
        </p:txBody>
      </p:sp>
      <p:sp>
        <p:nvSpPr>
          <p:cNvPr id="3" name="Content Placeholder 2"/>
          <p:cNvSpPr>
            <a:spLocks noGrp="1"/>
          </p:cNvSpPr>
          <p:nvPr>
            <p:ph idx="1"/>
          </p:nvPr>
        </p:nvSpPr>
        <p:spPr/>
        <p:txBody>
          <a:bodyPr/>
          <a:lstStyle/>
          <a:p>
            <a:r>
              <a:rPr lang="en-GB" dirty="0" smtClean="0"/>
              <a:t>You will need to review:</a:t>
            </a:r>
          </a:p>
          <a:p>
            <a:endParaRPr lang="en-GB" dirty="0"/>
          </a:p>
          <a:p>
            <a:r>
              <a:rPr lang="en-GB" dirty="0" smtClean="0"/>
              <a:t>Covenants</a:t>
            </a:r>
          </a:p>
          <a:p>
            <a:pPr lvl="1"/>
            <a:r>
              <a:rPr lang="en-GB" dirty="0" smtClean="0"/>
              <a:t>What do you remember?</a:t>
            </a:r>
          </a:p>
          <a:p>
            <a:pPr lvl="1"/>
            <a:r>
              <a:rPr lang="en-GB" dirty="0" smtClean="0"/>
              <a:t>Types of covenant</a:t>
            </a:r>
          </a:p>
          <a:p>
            <a:pPr lvl="1"/>
            <a:r>
              <a:rPr lang="en-GB" dirty="0" smtClean="0"/>
              <a:t>Key case</a:t>
            </a:r>
            <a:endParaRPr lang="en-GB" dirty="0" smtClean="0"/>
          </a:p>
          <a:p>
            <a:endParaRPr lang="en-GB" dirty="0"/>
          </a:p>
          <a:p>
            <a:r>
              <a:rPr lang="en-GB" dirty="0" smtClean="0"/>
              <a:t>ALSO:</a:t>
            </a:r>
          </a:p>
          <a:p>
            <a:r>
              <a:rPr lang="en-GB" dirty="0" smtClean="0"/>
              <a:t>Initial reading about bailments</a:t>
            </a:r>
            <a:endParaRPr lang="en-GB" dirty="0"/>
          </a:p>
        </p:txBody>
      </p:sp>
    </p:spTree>
    <p:extLst>
      <p:ext uri="{BB962C8B-B14F-4D97-AF65-F5344CB8AC3E}">
        <p14:creationId xmlns:p14="http://schemas.microsoft.com/office/powerpoint/2010/main" val="14278566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information</a:t>
            </a:r>
            <a:endParaRPr lang="en-GB" dirty="0"/>
          </a:p>
        </p:txBody>
      </p:sp>
      <p:sp>
        <p:nvSpPr>
          <p:cNvPr id="3" name="Content Placeholder 2"/>
          <p:cNvSpPr>
            <a:spLocks noGrp="1"/>
          </p:cNvSpPr>
          <p:nvPr>
            <p:ph idx="1"/>
          </p:nvPr>
        </p:nvSpPr>
        <p:spPr>
          <a:xfrm>
            <a:off x="1942414" y="2133600"/>
            <a:ext cx="6900249" cy="3777622"/>
          </a:xfrm>
        </p:spPr>
        <p:txBody>
          <a:bodyPr/>
          <a:lstStyle/>
          <a:p>
            <a:r>
              <a:rPr lang="en-GB" dirty="0" smtClean="0"/>
              <a:t>Business Dictionary (</a:t>
            </a:r>
            <a:r>
              <a:rPr lang="en-GB" dirty="0" smtClean="0">
                <a:hlinkClick r:id="rId2"/>
              </a:rPr>
              <a:t>www.businessdictionary.com</a:t>
            </a:r>
            <a:r>
              <a:rPr lang="en-GB" dirty="0" smtClean="0"/>
              <a:t>) </a:t>
            </a:r>
          </a:p>
          <a:p>
            <a:r>
              <a:rPr lang="en-GB" dirty="0" smtClean="0"/>
              <a:t>Law plain and simple (</a:t>
            </a:r>
            <a:r>
              <a:rPr lang="en-GB" dirty="0" smtClean="0">
                <a:hlinkClick r:id="rId3"/>
              </a:rPr>
              <a:t>www.lawplainandsimple.com</a:t>
            </a:r>
            <a:r>
              <a:rPr lang="en-GB" dirty="0" smtClean="0"/>
              <a:t>) </a:t>
            </a:r>
          </a:p>
          <a:p>
            <a:r>
              <a:rPr lang="en-GB" dirty="0" smtClean="0"/>
              <a:t>In Brief (</a:t>
            </a:r>
            <a:r>
              <a:rPr lang="en-GB" dirty="0" smtClean="0">
                <a:hlinkClick r:id="rId4"/>
              </a:rPr>
              <a:t>www.inbrief.co.uk</a:t>
            </a:r>
            <a:r>
              <a:rPr lang="en-GB" dirty="0" smtClean="0"/>
              <a:t>) </a:t>
            </a:r>
          </a:p>
          <a:p>
            <a:r>
              <a:rPr lang="en-GB" dirty="0" smtClean="0"/>
              <a:t>UK Government (</a:t>
            </a:r>
            <a:r>
              <a:rPr lang="en-GB" dirty="0" smtClean="0">
                <a:hlinkClick r:id="rId5"/>
              </a:rPr>
              <a:t>www.gov.uk</a:t>
            </a:r>
            <a:r>
              <a:rPr lang="en-GB" dirty="0" smtClean="0"/>
              <a:t>)</a:t>
            </a:r>
          </a:p>
          <a:p>
            <a:r>
              <a:rPr lang="en-GB" dirty="0" smtClean="0"/>
              <a:t>Law Commission (</a:t>
            </a:r>
            <a:r>
              <a:rPr lang="en-GB" dirty="0" smtClean="0">
                <a:hlinkClick r:id="rId6"/>
              </a:rPr>
              <a:t>www.lawcom.gov.uk</a:t>
            </a:r>
            <a:r>
              <a:rPr lang="en-GB" dirty="0" smtClean="0"/>
              <a:t>) </a:t>
            </a:r>
          </a:p>
          <a:p>
            <a:endParaRPr lang="en-GB" dirty="0" smtClean="0"/>
          </a:p>
        </p:txBody>
      </p:sp>
    </p:spTree>
    <p:extLst>
      <p:ext uri="{BB962C8B-B14F-4D97-AF65-F5344CB8AC3E}">
        <p14:creationId xmlns:p14="http://schemas.microsoft.com/office/powerpoint/2010/main" val="679808284"/>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2315</TotalTime>
  <Words>627</Words>
  <Application>Microsoft Office PowerPoint</Application>
  <PresentationFormat>On-screen Show (4:3)</PresentationFormat>
  <Paragraphs>151</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Century Gothic</vt:lpstr>
      <vt:lpstr>Wingdings 3</vt:lpstr>
      <vt:lpstr>Wisp</vt:lpstr>
      <vt:lpstr>Property Law &amp; Practice</vt:lpstr>
      <vt:lpstr>Recap from last week</vt:lpstr>
      <vt:lpstr>Topics for this week</vt:lpstr>
      <vt:lpstr>Questions for you</vt:lpstr>
      <vt:lpstr>Some basics</vt:lpstr>
      <vt:lpstr>Creating easements: Express easements</vt:lpstr>
      <vt:lpstr>Creating easements: Implied easements</vt:lpstr>
      <vt:lpstr>Creating easements: Implied easements</vt:lpstr>
      <vt:lpstr>Creating easements: Implied easements</vt:lpstr>
      <vt:lpstr>Creating easements: Prescription</vt:lpstr>
      <vt:lpstr>Extinguishing easements</vt:lpstr>
      <vt:lpstr>Profits à prendre</vt:lpstr>
      <vt:lpstr>Some basics</vt:lpstr>
      <vt:lpstr>To exist on own title</vt:lpstr>
      <vt:lpstr>Extinguishing a profit a prendre</vt:lpstr>
      <vt:lpstr>For next week</vt:lpstr>
      <vt:lpstr>Useful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Latent Defects Insurance</dc:title>
  <dc:creator>Lara Hopkinson</dc:creator>
  <cp:lastModifiedBy>Lara Hopkinson</cp:lastModifiedBy>
  <cp:revision>55</cp:revision>
  <dcterms:created xsi:type="dcterms:W3CDTF">2016-03-09T09:17:43Z</dcterms:created>
  <dcterms:modified xsi:type="dcterms:W3CDTF">2016-10-11T12:37:46Z</dcterms:modified>
</cp:coreProperties>
</file>