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67" r:id="rId1"/>
  </p:sldMasterIdLst>
  <p:sldIdLst>
    <p:sldId id="257" r:id="rId2"/>
    <p:sldId id="256" r:id="rId3"/>
    <p:sldId id="258" r:id="rId4"/>
    <p:sldId id="262" r:id="rId5"/>
    <p:sldId id="263" r:id="rId6"/>
    <p:sldId id="264" r:id="rId7"/>
    <p:sldId id="265" r:id="rId8"/>
    <p:sldId id="266" r:id="rId9"/>
    <p:sldId id="259" r:id="rId10"/>
    <p:sldId id="269" r:id="rId11"/>
    <p:sldId id="270" r:id="rId12"/>
    <p:sldId id="271" r:id="rId13"/>
    <p:sldId id="272" r:id="rId14"/>
    <p:sldId id="273" r:id="rId15"/>
    <p:sldId id="274" r:id="rId16"/>
    <p:sldId id="275" r:id="rId17"/>
    <p:sldId id="276" r:id="rId18"/>
    <p:sldId id="277" r:id="rId19"/>
    <p:sldId id="278" r:id="rId20"/>
    <p:sldId id="279" r:id="rId21"/>
    <p:sldId id="280" r:id="rId22"/>
    <p:sldId id="281" r:id="rId23"/>
    <p:sldId id="282" r:id="rId24"/>
    <p:sldId id="283" r:id="rId25"/>
    <p:sldId id="284" r:id="rId26"/>
    <p:sldId id="285" r:id="rId27"/>
    <p:sldId id="268" r:id="rId28"/>
    <p:sldId id="260" r:id="rId29"/>
    <p:sldId id="286" r:id="rId30"/>
    <p:sldId id="287" r:id="rId31"/>
    <p:sldId id="288" r:id="rId3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372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0AD8E-9198-45CB-88A6-C70A28BDA6A4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3AFFD-2056-43EB-B1EF-724ABC3713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37967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0AD8E-9198-45CB-88A6-C70A28BDA6A4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3AFFD-2056-43EB-B1EF-724ABC3713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61798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0AD8E-9198-45CB-88A6-C70A28BDA6A4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3AFFD-2056-43EB-B1EF-724ABC3713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15915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0AD8E-9198-45CB-88A6-C70A28BDA6A4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3AFFD-2056-43EB-B1EF-724ABC3713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05207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0AD8E-9198-45CB-88A6-C70A28BDA6A4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3AFFD-2056-43EB-B1EF-724ABC3713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34163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0AD8E-9198-45CB-88A6-C70A28BDA6A4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3AFFD-2056-43EB-B1EF-724ABC3713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02907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0AD8E-9198-45CB-88A6-C70A28BDA6A4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3AFFD-2056-43EB-B1EF-724ABC3713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13349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0AD8E-9198-45CB-88A6-C70A28BDA6A4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3AFFD-2056-43EB-B1EF-724ABC3713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42838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0AD8E-9198-45CB-88A6-C70A28BDA6A4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3AFFD-2056-43EB-B1EF-724ABC3713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66103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0AD8E-9198-45CB-88A6-C70A28BDA6A4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3AFFD-2056-43EB-B1EF-724ABC3713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18604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0AD8E-9198-45CB-88A6-C70A28BDA6A4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3AFFD-2056-43EB-B1EF-724ABC3713D4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56021310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0AD8E-9198-45CB-88A6-C70A28BDA6A4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3AFFD-2056-43EB-B1EF-724ABC3713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385984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0AD8E-9198-45CB-88A6-C70A28BDA6A4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3AFFD-2056-43EB-B1EF-724ABC3713D4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3041429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0AD8E-9198-45CB-88A6-C70A28BDA6A4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3AFFD-2056-43EB-B1EF-724ABC3713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200291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0AD8E-9198-45CB-88A6-C70A28BDA6A4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3AFFD-2056-43EB-B1EF-724ABC3713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49363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0AD8E-9198-45CB-88A6-C70A28BDA6A4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3AFFD-2056-43EB-B1EF-724ABC3713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060299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10394707" cy="331118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BDC27-E420-4878-9EE6-7B9656D6442A}" type="datetimeFigureOut">
              <a:rPr lang="en-US" dirty="0"/>
              <a:t>2/25/2019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48089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E0AD8E-9198-45CB-88A6-C70A28BDA6A4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BAD3AFFD-2056-43EB-B1EF-724ABC3713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98053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68" r:id="rId1"/>
    <p:sldLayoutId id="2147483969" r:id="rId2"/>
    <p:sldLayoutId id="2147483970" r:id="rId3"/>
    <p:sldLayoutId id="2147483971" r:id="rId4"/>
    <p:sldLayoutId id="2147483972" r:id="rId5"/>
    <p:sldLayoutId id="2147483973" r:id="rId6"/>
    <p:sldLayoutId id="2147483974" r:id="rId7"/>
    <p:sldLayoutId id="2147483975" r:id="rId8"/>
    <p:sldLayoutId id="2147483976" r:id="rId9"/>
    <p:sldLayoutId id="2147483977" r:id="rId10"/>
    <p:sldLayoutId id="2147483978" r:id="rId11"/>
    <p:sldLayoutId id="2147483979" r:id="rId12"/>
    <p:sldLayoutId id="2147483980" r:id="rId13"/>
    <p:sldLayoutId id="2147483981" r:id="rId14"/>
    <p:sldLayoutId id="2147483982" r:id="rId15"/>
    <p:sldLayoutId id="2147483983" r:id="rId16"/>
    <p:sldLayoutId id="2147483984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dc.ca/en/articles-tools/start-buy-business/start-business/pages/start-up-financing-sources.aspx" TargetMode="External"/><Relationship Id="rId7" Type="http://schemas.openxmlformats.org/officeDocument/2006/relationships/hyperlink" Target="https://www.investopedia.com/terms/f/fixed-capital.asp" TargetMode="External"/><Relationship Id="rId2" Type="http://schemas.openxmlformats.org/officeDocument/2006/relationships/hyperlink" Target="http://www1.agric.gov.ab.ca/$department/deptdocs.nsf/all/agdex1133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forbes.com/sites/priceonomics/2017/04/07/how-much-do-the-ingredients-cost-in-your-favorite-foods/" TargetMode="External"/><Relationship Id="rId5" Type="http://schemas.openxmlformats.org/officeDocument/2006/relationships/hyperlink" Target="https://entrepreneurhandbook.co.uk/grants-loans/" TargetMode="External"/><Relationship Id="rId4" Type="http://schemas.openxmlformats.org/officeDocument/2006/relationships/hyperlink" Target="https://startups.co.uk/business-grants-wales/" TargetMode="Externa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hyperlink" Target="http://vendyxiao.com/wp-content/uploads/2010/04/earth-day-earth-in-hands.jpg" TargetMode="External"/><Relationship Id="rId3" Type="http://schemas.openxmlformats.org/officeDocument/2006/relationships/hyperlink" Target="http://dollarsandsense.sg/wp-content/uploads/2017/01/Insurance-Policies-1.jpg" TargetMode="External"/><Relationship Id="rId7" Type="http://schemas.openxmlformats.org/officeDocument/2006/relationships/hyperlink" Target="http://s0.geograph.org.uk/geophotos/05/08/74/5087431_51b13a17.jpg" TargetMode="External"/><Relationship Id="rId2" Type="http://schemas.openxmlformats.org/officeDocument/2006/relationships/hyperlink" Target="http://www.simpsonyork.co.uk/wp-content/uploads/2013/02/health-safety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upload.wikimedia.org/wikipedia/commons/0/08/Texas_book_festival_food_2013.jpg" TargetMode="External"/><Relationship Id="rId5" Type="http://schemas.openxmlformats.org/officeDocument/2006/relationships/hyperlink" Target="https://c1.staticflickr.com/9/8436/7840717134_446439bbd1_b.jpg" TargetMode="External"/><Relationship Id="rId10" Type="http://schemas.openxmlformats.org/officeDocument/2006/relationships/hyperlink" Target="https://mfacdn.cachefly.net/chooseveg/2019/01/The-Dirty-Vegan.jpg" TargetMode="External"/><Relationship Id="rId4" Type="http://schemas.openxmlformats.org/officeDocument/2006/relationships/hyperlink" Target="https://upload.wikimedia.org/wikipedia/commons/thumb/5/5b/Roskilde_Festival_-_Orange_Stage_-_Bruce_Springsteen.jpg/1200px-Roskilde_Festival_-_Orange_Stage_-_Bruce_Springsteen.jpg" TargetMode="External"/><Relationship Id="rId9" Type="http://schemas.openxmlformats.org/officeDocument/2006/relationships/hyperlink" Target="https://www.bing.com/th?id=OIP.fyLjmHBHAsfrHCBGNQH9ZwHaHV&amp;w=207&amp;h=198&amp;c=7&amp;o=5&amp;pid=1.7" TargetMode="Externa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emf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667000" y="-1143000"/>
            <a:ext cx="6858000" cy="914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50157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2400" dirty="0" smtClean="0">
                <a:solidFill>
                  <a:schemeClr val="tx1"/>
                </a:solidFill>
              </a:rPr>
              <a:t>Selling points…</a:t>
            </a:r>
            <a:br>
              <a:rPr lang="en-GB" sz="2400" dirty="0" smtClean="0">
                <a:solidFill>
                  <a:schemeClr val="tx1"/>
                </a:solidFill>
              </a:rPr>
            </a:br>
            <a:r>
              <a:rPr lang="en-GB" sz="2400" dirty="0" smtClean="0">
                <a:solidFill>
                  <a:srgbClr val="0070C0"/>
                </a:solidFill>
              </a:rPr>
              <a:t>More and more of the population are mindful of eating sustainable produce.</a:t>
            </a:r>
            <a:br>
              <a:rPr lang="en-GB" sz="2400" dirty="0" smtClean="0">
                <a:solidFill>
                  <a:srgbClr val="0070C0"/>
                </a:solidFill>
              </a:rPr>
            </a:br>
            <a:r>
              <a:rPr lang="en-GB" sz="2400" dirty="0" smtClean="0">
                <a:solidFill>
                  <a:srgbClr val="0070C0"/>
                </a:solidFill>
              </a:rPr>
              <a:t/>
            </a:r>
            <a:br>
              <a:rPr lang="en-GB" sz="2400" dirty="0" smtClean="0">
                <a:solidFill>
                  <a:srgbClr val="0070C0"/>
                </a:solidFill>
              </a:rPr>
            </a:br>
            <a:r>
              <a:rPr lang="en-GB" sz="2400" dirty="0" smtClean="0">
                <a:solidFill>
                  <a:srgbClr val="0070C0"/>
                </a:solidFill>
              </a:rPr>
              <a:t>Vegans in Britain have risen by 360% in last decade.</a:t>
            </a:r>
            <a:br>
              <a:rPr lang="en-GB" sz="2400" dirty="0" smtClean="0">
                <a:solidFill>
                  <a:srgbClr val="0070C0"/>
                </a:solidFill>
              </a:rPr>
            </a:br>
            <a:r>
              <a:rPr lang="en-GB" sz="2400" dirty="0" smtClean="0">
                <a:solidFill>
                  <a:srgbClr val="0070C0"/>
                </a:solidFill>
              </a:rPr>
              <a:t>Large movement in reduction of plastic.</a:t>
            </a:r>
            <a:br>
              <a:rPr lang="en-GB" sz="2400" dirty="0" smtClean="0">
                <a:solidFill>
                  <a:srgbClr val="0070C0"/>
                </a:solidFill>
              </a:rPr>
            </a:br>
            <a:endParaRPr lang="en-GB" sz="2400" dirty="0">
              <a:solidFill>
                <a:srgbClr val="0070C0"/>
              </a:solidFill>
            </a:endParaRPr>
          </a:p>
        </p:txBody>
      </p:sp>
      <p:pic>
        <p:nvPicPr>
          <p:cNvPr id="6" name="Content Placeholder 5" descr="world-in-black-and-white-hands-1 - NotEnoughGood.com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8031" y="2724006"/>
            <a:ext cx="4895273" cy="3881437"/>
          </a:xfrm>
        </p:spPr>
      </p:pic>
    </p:spTree>
    <p:extLst>
      <p:ext uri="{BB962C8B-B14F-4D97-AF65-F5344CB8AC3E}">
        <p14:creationId xmlns:p14="http://schemas.microsoft.com/office/powerpoint/2010/main" val="32299806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2800" dirty="0" smtClean="0">
                <a:solidFill>
                  <a:schemeClr val="tx1"/>
                </a:solidFill>
              </a:rPr>
              <a:t>Main revenue will come from pitching at festivals and food fayres.</a:t>
            </a:r>
            <a:br>
              <a:rPr lang="en-GB" sz="2800" dirty="0" smtClean="0">
                <a:solidFill>
                  <a:schemeClr val="tx1"/>
                </a:solidFill>
              </a:rPr>
            </a:br>
            <a:r>
              <a:rPr lang="en-GB" sz="2800" dirty="0" smtClean="0">
                <a:solidFill>
                  <a:schemeClr val="tx1"/>
                </a:solidFill>
              </a:rPr>
              <a:t>Also hold a spot in Swansea University’s Bay Campus.</a:t>
            </a:r>
            <a:endParaRPr lang="en-GB" sz="2800" dirty="0">
              <a:solidFill>
                <a:schemeClr val="tx1"/>
              </a:solidFill>
            </a:endParaRPr>
          </a:p>
        </p:txBody>
      </p:sp>
      <p:pic>
        <p:nvPicPr>
          <p:cNvPr id="9" name="Content Placeholder 8" descr="V Festival 2012 | Liam Swinney | Flickr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1917065"/>
            <a:ext cx="6037579" cy="4635442"/>
          </a:xfrm>
        </p:spPr>
      </p:pic>
      <p:pic>
        <p:nvPicPr>
          <p:cNvPr id="10" name="Picture 9" descr="File:Texas book festival food 2013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5779" y="1917065"/>
            <a:ext cx="4052916" cy="2355677"/>
          </a:xfrm>
          <a:prstGeom prst="rect">
            <a:avLst/>
          </a:prstGeom>
        </p:spPr>
      </p:pic>
      <p:pic>
        <p:nvPicPr>
          <p:cNvPr id="11" name="Picture 10" descr="Student accommodation at Swansea... © David Martin ...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5779" y="4272742"/>
            <a:ext cx="4052916" cy="22797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92045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1"/>
                </a:solidFill>
              </a:rPr>
              <a:t>MARKETING ACTIVITIES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23456" y="1737360"/>
            <a:ext cx="10457052" cy="3637226"/>
          </a:xfrm>
        </p:spPr>
        <p:txBody>
          <a:bodyPr>
            <a:normAutofit fontScale="92500" lnSpcReduction="10000"/>
          </a:bodyPr>
          <a:lstStyle/>
          <a:p>
            <a:endParaRPr lang="en-GB" dirty="0"/>
          </a:p>
          <a:p>
            <a:r>
              <a:rPr lang="en-GB" dirty="0"/>
              <a:t>Facebook web page/ </a:t>
            </a:r>
            <a:r>
              <a:rPr lang="en-GB" dirty="0" err="1"/>
              <a:t>instagram</a:t>
            </a:r>
            <a:r>
              <a:rPr lang="en-GB" dirty="0"/>
              <a:t> competitions and twitter </a:t>
            </a:r>
          </a:p>
          <a:p>
            <a:r>
              <a:rPr lang="en-GB" dirty="0"/>
              <a:t>Facebook event Flavour Combinations.</a:t>
            </a:r>
          </a:p>
          <a:p>
            <a:r>
              <a:rPr lang="en-GB" dirty="0"/>
              <a:t>School logo design. </a:t>
            </a:r>
          </a:p>
          <a:p>
            <a:r>
              <a:rPr lang="en-GB" dirty="0"/>
              <a:t>Meetings With Local SCHOOL /AFTER SCHOOL COOKING CLUB. </a:t>
            </a:r>
          </a:p>
          <a:p>
            <a:r>
              <a:rPr lang="en-GB" dirty="0"/>
              <a:t>Radio Station Advertising. </a:t>
            </a:r>
          </a:p>
          <a:p>
            <a:r>
              <a:rPr lang="en-GB" dirty="0"/>
              <a:t>Sponsor the community sports rugby team.</a:t>
            </a:r>
          </a:p>
          <a:p>
            <a:r>
              <a:rPr lang="en-GB" dirty="0"/>
              <a:t>Set up meetings with event organisers.</a:t>
            </a:r>
          </a:p>
          <a:p>
            <a:r>
              <a:rPr lang="en-GB" dirty="0"/>
              <a:t>Leaflets, Business </a:t>
            </a:r>
            <a:r>
              <a:rPr lang="en-GB" dirty="0" smtClean="0"/>
              <a:t>cards</a:t>
            </a:r>
          </a:p>
          <a:p>
            <a:pPr marL="0" indent="0">
              <a:buNone/>
            </a:pPr>
            <a:r>
              <a:rPr lang="en-GB" b="1" dirty="0" smtClean="0">
                <a:solidFill>
                  <a:srgbClr val="002060"/>
                </a:solidFill>
                <a:latin typeface="Adobe Caslon Pro Bold" panose="0205070206050A020403" pitchFamily="18" charset="0"/>
              </a:rPr>
              <a:t>“Market </a:t>
            </a:r>
            <a:r>
              <a:rPr lang="en-GB" b="1" dirty="0">
                <a:solidFill>
                  <a:srgbClr val="002060"/>
                </a:solidFill>
                <a:latin typeface="Adobe Caslon Pro Bold" panose="0205070206050A020403" pitchFamily="18" charset="0"/>
              </a:rPr>
              <a:t>research helps you identify opportunities in the </a:t>
            </a:r>
            <a:r>
              <a:rPr lang="en-GB" b="1" dirty="0" smtClean="0">
                <a:solidFill>
                  <a:srgbClr val="002060"/>
                </a:solidFill>
                <a:latin typeface="Adobe Caslon Pro Bold" panose="0205070206050A020403" pitchFamily="18" charset="0"/>
              </a:rPr>
              <a:t>marketplace” </a:t>
            </a:r>
            <a:r>
              <a:rPr lang="en-GB" dirty="0" smtClean="0"/>
              <a:t>(</a:t>
            </a:r>
            <a:r>
              <a:rPr lang="en-GB" dirty="0" err="1"/>
              <a:t>Spindler</a:t>
            </a:r>
            <a:r>
              <a:rPr lang="en-GB" dirty="0"/>
              <a:t>, 2019).</a:t>
            </a:r>
            <a:r>
              <a:rPr lang="en-GB" b="1" dirty="0" smtClean="0">
                <a:solidFill>
                  <a:srgbClr val="002060"/>
                </a:solidFill>
              </a:rPr>
              <a:t> </a:t>
            </a:r>
            <a:endParaRPr lang="en-GB" dirty="0">
              <a:solidFill>
                <a:srgbClr val="002060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98666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chemeClr val="tx1"/>
                </a:solidFill>
              </a:rPr>
              <a:t>Gantt Chart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7248" y="2063750"/>
            <a:ext cx="10312054" cy="3311525"/>
          </a:xfrm>
        </p:spPr>
      </p:pic>
    </p:spTree>
    <p:extLst>
      <p:ext uri="{BB962C8B-B14F-4D97-AF65-F5344CB8AC3E}">
        <p14:creationId xmlns:p14="http://schemas.microsoft.com/office/powerpoint/2010/main" val="20847231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20779" y="774441"/>
            <a:ext cx="5347359" cy="35975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96700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C46282-7731-487D-8BEB-0C81D9C434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48099" y="540327"/>
            <a:ext cx="10396882" cy="1289125"/>
          </a:xfrm>
        </p:spPr>
        <p:txBody>
          <a:bodyPr>
            <a:normAutofit/>
          </a:bodyPr>
          <a:lstStyle/>
          <a:p>
            <a:r>
              <a:rPr lang="en-GB" dirty="0" smtClean="0"/>
              <a:t>        </a:t>
            </a:r>
            <a:r>
              <a:rPr lang="en-GB" dirty="0" smtClean="0">
                <a:solidFill>
                  <a:schemeClr val="tx1"/>
                </a:solidFill>
              </a:rPr>
              <a:t>Matthew Pritchard 	                                        </a:t>
            </a:r>
            <a:r>
              <a:rPr lang="en-GB" dirty="0">
                <a:solidFill>
                  <a:schemeClr val="tx1"/>
                </a:solidFill>
              </a:rPr>
              <a:t>W</a:t>
            </a:r>
            <a:r>
              <a:rPr lang="en-GB" dirty="0" smtClean="0">
                <a:solidFill>
                  <a:schemeClr val="tx1"/>
                </a:solidFill>
              </a:rPr>
              <a:t>elsh Roots </a:t>
            </a:r>
            <a:r>
              <a:rPr lang="en-GB" dirty="0">
                <a:solidFill>
                  <a:schemeClr val="tx1"/>
                </a:solidFill>
              </a:rPr>
              <a:t>A</a:t>
            </a:r>
            <a:r>
              <a:rPr lang="en-GB" dirty="0" smtClean="0">
                <a:solidFill>
                  <a:schemeClr val="tx1"/>
                </a:solidFill>
              </a:rPr>
              <a:t>mbassador.</a:t>
            </a:r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C95237A-A96A-4DC3-81EF-9F27BCFABB67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2"/>
          <a:stretch>
            <a:fillRect/>
          </a:stretch>
        </p:blipFill>
        <p:spPr>
          <a:xfrm>
            <a:off x="2939697" y="2063750"/>
            <a:ext cx="5887155" cy="3311525"/>
          </a:xfrm>
        </p:spPr>
      </p:pic>
    </p:spTree>
    <p:extLst>
      <p:ext uri="{BB962C8B-B14F-4D97-AF65-F5344CB8AC3E}">
        <p14:creationId xmlns:p14="http://schemas.microsoft.com/office/powerpoint/2010/main" val="2792938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5591" y="1923233"/>
            <a:ext cx="7429018" cy="4172767"/>
          </a:xfrm>
          <a:prstGeom prst="rect">
            <a:avLst/>
          </a:prstGeom>
        </p:spPr>
      </p:pic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1105593" y="714896"/>
            <a:ext cx="9326880" cy="112287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>
                <a:solidFill>
                  <a:schemeClr val="tx2">
                    <a:lumMod val="50000"/>
                  </a:schemeClr>
                </a:solidFill>
              </a:rPr>
              <a:t>Winner of the Welsh </a:t>
            </a:r>
            <a:r>
              <a:rPr lang="en-GB" dirty="0">
                <a:solidFill>
                  <a:schemeClr val="tx2">
                    <a:lumMod val="50000"/>
                  </a:schemeClr>
                </a:solidFill>
              </a:rPr>
              <a:t>R</a:t>
            </a:r>
            <a:r>
              <a:rPr lang="en-GB" dirty="0" smtClean="0">
                <a:solidFill>
                  <a:schemeClr val="tx2">
                    <a:lumMod val="50000"/>
                  </a:schemeClr>
                </a:solidFill>
              </a:rPr>
              <a:t>oots logo Competition  (</a:t>
            </a:r>
            <a:r>
              <a:rPr lang="en-GB" dirty="0">
                <a:solidFill>
                  <a:schemeClr val="tx2">
                    <a:lumMod val="50000"/>
                  </a:schemeClr>
                </a:solidFill>
              </a:rPr>
              <a:t>B</a:t>
            </a:r>
            <a:r>
              <a:rPr lang="en-GB" dirty="0" smtClean="0">
                <a:solidFill>
                  <a:schemeClr val="tx2">
                    <a:lumMod val="50000"/>
                  </a:schemeClr>
                </a:solidFill>
              </a:rPr>
              <a:t>ayley Williams)</a:t>
            </a:r>
            <a:endParaRPr lang="en-GB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08445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595745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600" dirty="0" smtClean="0"/>
              <a:t>Human Resources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3000" y="1371600"/>
            <a:ext cx="9872871" cy="4724400"/>
          </a:xfrm>
        </p:spPr>
        <p:txBody>
          <a:bodyPr/>
          <a:lstStyle/>
          <a:p>
            <a:r>
              <a:rPr lang="en-GB" sz="2000" dirty="0" smtClean="0"/>
              <a:t>6 members of staff on zero hours contracts during busy periods.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r>
              <a:rPr lang="en-GB" sz="2000" dirty="0" smtClean="0"/>
              <a:t>Must follow business/ health and safety guidelines.</a:t>
            </a:r>
          </a:p>
          <a:p>
            <a:endParaRPr lang="en-GB" dirty="0" smtClean="0"/>
          </a:p>
          <a:p>
            <a:endParaRPr lang="en-GB" dirty="0"/>
          </a:p>
          <a:p>
            <a:r>
              <a:rPr lang="en-GB" sz="2000" dirty="0" smtClean="0"/>
              <a:t>Must have all relevant insurance policies.</a:t>
            </a:r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4" name="Picture 3" descr="Roskilde Festival - Wikipedia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80640" y="1753985"/>
            <a:ext cx="3353164" cy="1294015"/>
          </a:xfrm>
          <a:prstGeom prst="rect">
            <a:avLst/>
          </a:prstGeom>
        </p:spPr>
      </p:pic>
      <p:pic>
        <p:nvPicPr>
          <p:cNvPr id="5" name="Picture 4" descr="Your Blog - occhealthsafety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25303" y="3430384"/>
            <a:ext cx="3663835" cy="818343"/>
          </a:xfrm>
          <a:prstGeom prst="rect">
            <a:avLst/>
          </a:prstGeom>
        </p:spPr>
      </p:pic>
      <p:pic>
        <p:nvPicPr>
          <p:cNvPr id="6" name="Picture 5" descr="4 Simple Steps To Managing Your Insurance Policies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1745" y="4749983"/>
            <a:ext cx="3262059" cy="14440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23699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9800" y="914401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 </a:t>
            </a:r>
            <a:r>
              <a:rPr lang="en-GB" sz="6000" b="1" dirty="0"/>
              <a:t>Costs, Financing and Pricing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sz="5400" dirty="0">
                <a:solidFill>
                  <a:srgbClr val="00B050"/>
                </a:solidFill>
              </a:rPr>
              <a:t>( Mo = 1709285 )</a:t>
            </a:r>
          </a:p>
        </p:txBody>
      </p:sp>
    </p:spTree>
    <p:extLst>
      <p:ext uri="{BB962C8B-B14F-4D97-AF65-F5344CB8AC3E}">
        <p14:creationId xmlns:p14="http://schemas.microsoft.com/office/powerpoint/2010/main" val="22711813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228600"/>
            <a:ext cx="8229600" cy="1417638"/>
          </a:xfrm>
        </p:spPr>
        <p:txBody>
          <a:bodyPr>
            <a:noAutofit/>
          </a:bodyPr>
          <a:lstStyle/>
          <a:p>
            <a:r>
              <a:rPr lang="en-GB" sz="4000" b="1" u="sng" dirty="0"/>
              <a:t>COSTS</a:t>
            </a:r>
            <a:r>
              <a:rPr lang="en-GB" sz="5400" dirty="0"/>
              <a:t/>
            </a:r>
            <a:br>
              <a:rPr lang="en-GB" sz="5400" dirty="0"/>
            </a:br>
            <a:endParaRPr lang="en-GB" sz="5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143000"/>
            <a:ext cx="8229600" cy="52578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b="1" u="sng" dirty="0" smtClean="0"/>
              <a:t>Fixed </a:t>
            </a:r>
            <a:r>
              <a:rPr lang="en-GB" b="1" u="sng" dirty="0"/>
              <a:t>Costs</a:t>
            </a:r>
            <a:endParaRPr lang="en-GB" u="sng" dirty="0"/>
          </a:p>
          <a:p>
            <a:pPr>
              <a:buNone/>
            </a:pPr>
            <a:r>
              <a:rPr lang="en-GB" b="1" dirty="0"/>
              <a:t> </a:t>
            </a:r>
            <a:r>
              <a:rPr lang="en-GB" b="1" dirty="0" smtClean="0"/>
              <a:t>   </a:t>
            </a:r>
            <a:r>
              <a:rPr lang="en-GB" dirty="0" smtClean="0"/>
              <a:t>These </a:t>
            </a:r>
            <a:r>
              <a:rPr lang="en-GB" dirty="0"/>
              <a:t>are costs that do not change at any </a:t>
            </a:r>
            <a:r>
              <a:rPr lang="en-GB" dirty="0" smtClean="0"/>
              <a:t>level (0 </a:t>
            </a:r>
            <a:r>
              <a:rPr lang="en-GB" dirty="0"/>
              <a:t>or full capacity) of production and sales  in the short run and up to a certain level of output </a:t>
            </a:r>
            <a:r>
              <a:rPr lang="en-GB" dirty="0">
                <a:solidFill>
                  <a:srgbClr val="0070C0"/>
                </a:solidFill>
              </a:rPr>
              <a:t>(</a:t>
            </a:r>
            <a:r>
              <a:rPr lang="en-US" dirty="0">
                <a:solidFill>
                  <a:srgbClr val="0070C0"/>
                </a:solidFill>
              </a:rPr>
              <a:t>Hall, Jones and </a:t>
            </a:r>
            <a:r>
              <a:rPr lang="en-US" dirty="0" err="1">
                <a:solidFill>
                  <a:srgbClr val="0070C0"/>
                </a:solidFill>
              </a:rPr>
              <a:t>Raffo</a:t>
            </a:r>
            <a:r>
              <a:rPr lang="en-US" dirty="0">
                <a:solidFill>
                  <a:srgbClr val="0070C0"/>
                </a:solidFill>
              </a:rPr>
              <a:t>, 2005)</a:t>
            </a:r>
            <a:r>
              <a:rPr lang="en-GB" dirty="0" smtClean="0"/>
              <a:t>.</a:t>
            </a:r>
          </a:p>
          <a:p>
            <a:pPr>
              <a:buNone/>
            </a:pPr>
            <a:r>
              <a:rPr lang="en-GB" b="1" u="sng" dirty="0"/>
              <a:t>Fixed Capital cost</a:t>
            </a:r>
            <a:r>
              <a:rPr lang="en-GB" u="sng" dirty="0"/>
              <a:t> </a:t>
            </a:r>
            <a:r>
              <a:rPr lang="en-GB" dirty="0"/>
              <a:t>:These are on items needed to start up and commercially conduct business, even at a minimal level and can be used over and over again </a:t>
            </a:r>
            <a:r>
              <a:rPr lang="en-GB" dirty="0">
                <a:solidFill>
                  <a:srgbClr val="0070C0"/>
                </a:solidFill>
              </a:rPr>
              <a:t>( Kenton, </a:t>
            </a:r>
            <a:r>
              <a:rPr lang="en-GB" dirty="0" smtClean="0">
                <a:solidFill>
                  <a:srgbClr val="0070C0"/>
                </a:solidFill>
              </a:rPr>
              <a:t>2019)</a:t>
            </a:r>
          </a:p>
          <a:p>
            <a:pPr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36977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viEnlargeImgLayer_img_ctr" descr="https://i.ebayimg.com/images/g/mSgAAOSwaaNcGhxW/s-l1600.jpg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19400" y="609601"/>
            <a:ext cx="6705600" cy="5516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05199186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viEnlargeImgLayer_img_ctr" descr="https://i.ebayimg.com/images/g/o7EAAOSwZFJcYePq/s-l1600.jpg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43200" y="1143000"/>
            <a:ext cx="6553200" cy="449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816866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C:\Users\ka\Videos\Pictures\fixed capital.PNG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7401" y="0"/>
            <a:ext cx="7924799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51463166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sz="3600" b="1" u="sng" dirty="0"/>
              <a:t>Fixed Overheads</a:t>
            </a:r>
            <a:r>
              <a:rPr lang="en-GB" dirty="0" smtClean="0"/>
              <a:t>: </a:t>
            </a:r>
            <a:r>
              <a:rPr lang="en-GB" b="1" dirty="0" smtClean="0"/>
              <a:t>These are costs that can not be directly attributed to the products and services to be sold and exclude capital costs. Some part of it can be semi-fixed </a:t>
            </a:r>
            <a:r>
              <a:rPr lang="en-GB" dirty="0" smtClean="0">
                <a:solidFill>
                  <a:srgbClr val="0070C0"/>
                </a:solidFill>
              </a:rPr>
              <a:t>( Black, 2005).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609253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5" descr="C:\Users\ka\Videos\Pictures\overhead.PNG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4600" y="0"/>
            <a:ext cx="7239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90761585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en-GB" dirty="0"/>
              <a:t/>
            </a:r>
            <a:br>
              <a:rPr lang="en-GB" dirty="0"/>
            </a:br>
            <a:r>
              <a:rPr lang="en-GB" sz="3100" b="1" u="sng" dirty="0"/>
              <a:t>Variable Costs</a:t>
            </a:r>
            <a:r>
              <a:rPr lang="en-GB" sz="3100" dirty="0"/>
              <a:t>: </a:t>
            </a:r>
            <a:r>
              <a:rPr lang="en-GB" sz="3100" b="1" dirty="0"/>
              <a:t>These costs change directly proportional to the change of level of production and sales </a:t>
            </a:r>
            <a:r>
              <a:rPr lang="en-GB" sz="3100" dirty="0">
                <a:solidFill>
                  <a:srgbClr val="0070C0"/>
                </a:solidFill>
              </a:rPr>
              <a:t>( Stokes and Wilson, 2010). </a:t>
            </a:r>
            <a:r>
              <a:rPr lang="en-GB" sz="2700" dirty="0"/>
              <a:t/>
            </a:r>
            <a:br>
              <a:rPr lang="en-GB" sz="2700" dirty="0"/>
            </a:br>
            <a:endParaRPr lang="en-GB" sz="27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344189"/>
            <a:ext cx="8596668" cy="3697173"/>
          </a:xfrm>
        </p:spPr>
        <p:txBody>
          <a:bodyPr/>
          <a:lstStyle/>
          <a:p>
            <a:pPr>
              <a:buNone/>
            </a:pPr>
            <a:r>
              <a:rPr lang="en-GB" sz="2800" b="1" dirty="0"/>
              <a:t>The average raw materials cost for a burger ( </a:t>
            </a:r>
            <a:r>
              <a:rPr lang="en-GB" sz="2800" b="1" dirty="0">
                <a:solidFill>
                  <a:srgbClr val="00B050"/>
                </a:solidFill>
              </a:rPr>
              <a:t>vegan</a:t>
            </a:r>
            <a:r>
              <a:rPr lang="en-GB" sz="2800" b="1" dirty="0"/>
              <a:t>) is about £ 1 - £1.20</a:t>
            </a:r>
            <a:r>
              <a:rPr lang="en-GB" sz="2800" dirty="0"/>
              <a:t> </a:t>
            </a:r>
            <a:r>
              <a:rPr lang="en-GB" sz="2800" dirty="0">
                <a:solidFill>
                  <a:srgbClr val="0070C0"/>
                </a:solidFill>
              </a:rPr>
              <a:t>(forbes.com, 2017).</a:t>
            </a:r>
          </a:p>
          <a:p>
            <a:pPr algn="ctr">
              <a:buNone/>
            </a:pPr>
            <a:endParaRPr lang="en-GB" dirty="0"/>
          </a:p>
        </p:txBody>
      </p:sp>
      <p:pic>
        <p:nvPicPr>
          <p:cNvPr id="4" name="Picture 3" descr="C:\Users\ka\Videos\Pictures\variable cost.PN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7334" y="3250276"/>
            <a:ext cx="9144000" cy="36742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26759841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/>
          <p:cNvSpPr>
            <a:spLocks noGrp="1"/>
          </p:cNvSpPr>
          <p:nvPr>
            <p:ph idx="1"/>
          </p:nvPr>
        </p:nvSpPr>
        <p:spPr>
          <a:xfrm>
            <a:off x="1981200" y="1143001"/>
            <a:ext cx="8229600" cy="4983163"/>
          </a:xfrm>
        </p:spPr>
        <p:txBody>
          <a:bodyPr/>
          <a:lstStyle/>
          <a:p>
            <a:pPr>
              <a:buNone/>
            </a:pPr>
            <a:endParaRPr lang="en-GB" b="1" u="sng" dirty="0" smtClean="0"/>
          </a:p>
          <a:p>
            <a:pPr>
              <a:buNone/>
            </a:pPr>
            <a:endParaRPr lang="en-GB" b="1" u="sng" dirty="0" smtClean="0"/>
          </a:p>
          <a:p>
            <a:pPr>
              <a:buNone/>
            </a:pPr>
            <a:r>
              <a:rPr lang="en-GB" b="1" dirty="0" smtClean="0"/>
              <a:t>    </a:t>
            </a:r>
            <a:r>
              <a:rPr lang="en-GB" b="1" u="sng" dirty="0" smtClean="0"/>
              <a:t>TOTAL COST </a:t>
            </a:r>
            <a:r>
              <a:rPr lang="en-GB" dirty="0" smtClean="0"/>
              <a:t>= </a:t>
            </a:r>
            <a:r>
              <a:rPr lang="en-GB" b="1" dirty="0" smtClean="0"/>
              <a:t>Fixed</a:t>
            </a:r>
            <a:r>
              <a:rPr lang="en-GB" dirty="0" smtClean="0"/>
              <a:t> </a:t>
            </a:r>
            <a:r>
              <a:rPr lang="en-GB" b="1" dirty="0" smtClean="0"/>
              <a:t>capital  cost + Fixed </a:t>
            </a:r>
            <a:r>
              <a:rPr lang="en-GB" b="1" u="sng" dirty="0" smtClean="0"/>
              <a:t> </a:t>
            </a:r>
            <a:r>
              <a:rPr lang="en-GB" b="1" dirty="0" smtClean="0"/>
              <a:t>overhead cost + variable  cost</a:t>
            </a:r>
            <a:r>
              <a:rPr lang="en-GB" dirty="0" smtClean="0"/>
              <a:t> = </a:t>
            </a:r>
            <a:r>
              <a:rPr lang="en-GB" b="1" dirty="0" smtClean="0"/>
              <a:t>£ 211047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437064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228600"/>
            <a:ext cx="8229600" cy="685800"/>
          </a:xfrm>
        </p:spPr>
        <p:txBody>
          <a:bodyPr>
            <a:normAutofit fontScale="90000"/>
          </a:bodyPr>
          <a:lstStyle/>
          <a:p>
            <a:r>
              <a:rPr lang="en-GB" sz="4000" b="1" u="sng" dirty="0"/>
              <a:t>FINANCING THE BUSINESS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255222"/>
            <a:ext cx="8229600" cy="560277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b="1" u="sng" dirty="0" smtClean="0"/>
              <a:t>Sources </a:t>
            </a:r>
            <a:r>
              <a:rPr lang="en-GB" b="1" u="sng" dirty="0"/>
              <a:t>of finance </a:t>
            </a:r>
            <a:endParaRPr lang="en-GB" b="1" u="sng" dirty="0" smtClean="0"/>
          </a:p>
          <a:p>
            <a:pPr marL="514350" indent="-514350">
              <a:buAutoNum type="arabicPeriod"/>
            </a:pPr>
            <a:r>
              <a:rPr lang="en-GB" b="1" dirty="0" smtClean="0"/>
              <a:t>Personal </a:t>
            </a:r>
            <a:r>
              <a:rPr lang="en-GB" b="1" dirty="0"/>
              <a:t>investment</a:t>
            </a:r>
            <a:r>
              <a:rPr lang="en-GB" dirty="0"/>
              <a:t> </a:t>
            </a:r>
            <a:r>
              <a:rPr lang="en-GB" dirty="0" smtClean="0"/>
              <a:t>: </a:t>
            </a:r>
            <a:r>
              <a:rPr lang="en-GB" dirty="0"/>
              <a:t>your own cash or personal </a:t>
            </a:r>
            <a:r>
              <a:rPr lang="en-GB" dirty="0" smtClean="0"/>
              <a:t>assets.</a:t>
            </a:r>
            <a:r>
              <a:rPr lang="en-GB" b="1" dirty="0" smtClean="0">
                <a:solidFill>
                  <a:srgbClr val="00B050"/>
                </a:solidFill>
              </a:rPr>
              <a:t> Total </a:t>
            </a:r>
            <a:r>
              <a:rPr lang="en-GB" b="1" dirty="0">
                <a:solidFill>
                  <a:srgbClr val="00B050"/>
                </a:solidFill>
              </a:rPr>
              <a:t>personal cash investment = 3 Partners </a:t>
            </a:r>
            <a:r>
              <a:rPr lang="en-GB" b="1" dirty="0" smtClean="0">
                <a:solidFill>
                  <a:srgbClr val="00B050"/>
                </a:solidFill>
              </a:rPr>
              <a:t>× </a:t>
            </a:r>
            <a:r>
              <a:rPr lang="en-GB" b="1" dirty="0">
                <a:solidFill>
                  <a:srgbClr val="00B050"/>
                </a:solidFill>
              </a:rPr>
              <a:t>£20 K = £60 K</a:t>
            </a:r>
            <a:endParaRPr lang="en-GB" dirty="0">
              <a:solidFill>
                <a:srgbClr val="00B050"/>
              </a:solidFill>
            </a:endParaRPr>
          </a:p>
          <a:p>
            <a:pPr marL="514350" indent="-514350">
              <a:buNone/>
            </a:pPr>
            <a:r>
              <a:rPr lang="en-GB" dirty="0" smtClean="0"/>
              <a:t> </a:t>
            </a:r>
            <a:r>
              <a:rPr lang="en-GB" b="1" dirty="0"/>
              <a:t>2.  Family and </a:t>
            </a:r>
            <a:r>
              <a:rPr lang="en-GB" b="1" dirty="0" smtClean="0"/>
              <a:t>Friends: </a:t>
            </a:r>
            <a:r>
              <a:rPr lang="en-GB" dirty="0"/>
              <a:t>Involvement of relationship and friendship makes it sensitive. </a:t>
            </a:r>
            <a:r>
              <a:rPr lang="en-GB" b="1" dirty="0">
                <a:solidFill>
                  <a:srgbClr val="C00000"/>
                </a:solidFill>
              </a:rPr>
              <a:t>No</a:t>
            </a:r>
            <a:r>
              <a:rPr lang="en-GB" dirty="0" smtClean="0"/>
              <a:t>.</a:t>
            </a:r>
          </a:p>
          <a:p>
            <a:pPr marL="514350" indent="-514350">
              <a:buNone/>
            </a:pPr>
            <a:r>
              <a:rPr lang="en-GB" b="1" dirty="0"/>
              <a:t>3</a:t>
            </a:r>
            <a:r>
              <a:rPr lang="en-GB" dirty="0"/>
              <a:t>. </a:t>
            </a:r>
            <a:r>
              <a:rPr lang="en-GB" b="1" dirty="0" smtClean="0"/>
              <a:t>Venture capitalists</a:t>
            </a:r>
            <a:r>
              <a:rPr lang="en-GB" dirty="0" smtClean="0"/>
              <a:t>(Institutions</a:t>
            </a:r>
            <a:r>
              <a:rPr lang="en-GB" b="1" dirty="0"/>
              <a:t>) and Angels ( i</a:t>
            </a:r>
            <a:r>
              <a:rPr lang="en-GB" dirty="0"/>
              <a:t>ndividuals</a:t>
            </a:r>
            <a:r>
              <a:rPr lang="en-GB" b="1" dirty="0" smtClean="0"/>
              <a:t>). </a:t>
            </a:r>
            <a:r>
              <a:rPr lang="en-GB" b="1" dirty="0" smtClean="0">
                <a:solidFill>
                  <a:srgbClr val="C00000"/>
                </a:solidFill>
              </a:rPr>
              <a:t>No</a:t>
            </a:r>
            <a:r>
              <a:rPr lang="en-GB" b="1" dirty="0" smtClean="0"/>
              <a:t>. </a:t>
            </a:r>
          </a:p>
          <a:p>
            <a:pPr marL="514350" indent="-514350">
              <a:buNone/>
            </a:pPr>
            <a:r>
              <a:rPr lang="en-GB" b="1" dirty="0"/>
              <a:t>4.  Business Incubators: </a:t>
            </a:r>
            <a:r>
              <a:rPr lang="en-GB" dirty="0" smtClean="0"/>
              <a:t>For bigger businesses</a:t>
            </a:r>
            <a:r>
              <a:rPr lang="en-GB" b="1" dirty="0" smtClean="0"/>
              <a:t>. </a:t>
            </a:r>
            <a:r>
              <a:rPr lang="en-GB" b="1" dirty="0" smtClean="0">
                <a:solidFill>
                  <a:srgbClr val="C00000"/>
                </a:solidFill>
              </a:rPr>
              <a:t>No.</a:t>
            </a:r>
          </a:p>
          <a:p>
            <a:pPr marL="514350" indent="-514350">
              <a:buNone/>
            </a:pPr>
            <a:endParaRPr lang="en-GB" b="1" dirty="0" smtClean="0"/>
          </a:p>
          <a:p>
            <a:pPr marL="514350" indent="-514350">
              <a:buNone/>
            </a:pPr>
            <a:r>
              <a:rPr lang="en-GB" b="1" dirty="0" smtClean="0"/>
              <a:t>5.  Bank </a:t>
            </a:r>
            <a:r>
              <a:rPr lang="en-GB" b="1" dirty="0"/>
              <a:t>Loans</a:t>
            </a:r>
            <a:r>
              <a:rPr lang="en-GB" dirty="0"/>
              <a:t>: </a:t>
            </a:r>
            <a:r>
              <a:rPr lang="en-GB" dirty="0" smtClean="0"/>
              <a:t>Interest involved. </a:t>
            </a:r>
            <a:r>
              <a:rPr lang="en-GB" dirty="0" smtClean="0">
                <a:solidFill>
                  <a:srgbClr val="C00000"/>
                </a:solidFill>
              </a:rPr>
              <a:t>No.</a:t>
            </a:r>
          </a:p>
          <a:p>
            <a:pPr marL="514350" indent="-514350">
              <a:buNone/>
            </a:pPr>
            <a:r>
              <a:rPr lang="en-GB" b="1" dirty="0" smtClean="0"/>
              <a:t>6.  Crowd </a:t>
            </a:r>
            <a:r>
              <a:rPr lang="en-GB" b="1" dirty="0"/>
              <a:t>Funding</a:t>
            </a:r>
            <a:r>
              <a:rPr lang="en-GB" dirty="0" smtClean="0"/>
              <a:t>: Investors in equity through online. </a:t>
            </a:r>
            <a:r>
              <a:rPr lang="en-GB" dirty="0" smtClean="0">
                <a:solidFill>
                  <a:srgbClr val="C00000"/>
                </a:solidFill>
              </a:rPr>
              <a:t>No</a:t>
            </a:r>
            <a:r>
              <a:rPr lang="en-GB" dirty="0" smtClean="0"/>
              <a:t>. </a:t>
            </a:r>
            <a:endParaRPr lang="en-GB" dirty="0" smtClean="0">
              <a:solidFill>
                <a:srgbClr val="C00000"/>
              </a:solidFill>
            </a:endParaRPr>
          </a:p>
          <a:p>
            <a:pPr marL="514350" indent="-514350">
              <a:buNone/>
            </a:pPr>
            <a:endParaRPr lang="en-GB" b="1" dirty="0" smtClean="0">
              <a:solidFill>
                <a:srgbClr val="C00000"/>
              </a:solidFill>
            </a:endParaRPr>
          </a:p>
          <a:p>
            <a:pPr marL="514350" indent="-514350">
              <a:buNone/>
            </a:pPr>
            <a:endParaRPr lang="en-GB" dirty="0"/>
          </a:p>
          <a:p>
            <a:pPr marL="514350" indent="-514350">
              <a:buNone/>
            </a:pPr>
            <a:endParaRPr lang="en-GB" u="sng" dirty="0"/>
          </a:p>
        </p:txBody>
      </p:sp>
    </p:spTree>
    <p:extLst>
      <p:ext uri="{BB962C8B-B14F-4D97-AF65-F5344CB8AC3E}">
        <p14:creationId xmlns:p14="http://schemas.microsoft.com/office/powerpoint/2010/main" val="124769507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52600" y="2327564"/>
            <a:ext cx="8686800" cy="4301836"/>
          </a:xfrm>
        </p:spPr>
        <p:txBody>
          <a:bodyPr/>
          <a:lstStyle/>
          <a:p>
            <a:pPr marL="514350" indent="-514350">
              <a:buAutoNum type="arabicPeriod" startAt="7"/>
            </a:pPr>
            <a:r>
              <a:rPr lang="en-GB" b="1" dirty="0" smtClean="0"/>
              <a:t>Government Grants</a:t>
            </a:r>
            <a:r>
              <a:rPr lang="en-GB" dirty="0" smtClean="0"/>
              <a:t>: </a:t>
            </a:r>
            <a:r>
              <a:rPr lang="en-GB" b="1" dirty="0" smtClean="0"/>
              <a:t>    </a:t>
            </a:r>
            <a:r>
              <a:rPr lang="en-GB" i="1" dirty="0" smtClean="0"/>
              <a:t>Business Support </a:t>
            </a:r>
            <a:r>
              <a:rPr lang="en-GB" dirty="0" smtClean="0"/>
              <a:t>Grant from </a:t>
            </a:r>
            <a:r>
              <a:rPr lang="en-GB" b="1" dirty="0" smtClean="0"/>
              <a:t>Swansea council </a:t>
            </a:r>
            <a:r>
              <a:rPr lang="en-GB" dirty="0" smtClean="0"/>
              <a:t>offers up to 50% of project costs of up to £1,000 for starting up businesses based in the City and County of Swansea </a:t>
            </a:r>
            <a:r>
              <a:rPr lang="en-GB" dirty="0" smtClean="0">
                <a:solidFill>
                  <a:srgbClr val="0070C0"/>
                </a:solidFill>
              </a:rPr>
              <a:t>(Cook, No date)</a:t>
            </a:r>
            <a:r>
              <a:rPr lang="en-GB" dirty="0" smtClean="0"/>
              <a:t>. </a:t>
            </a:r>
            <a:r>
              <a:rPr lang="en-GB" dirty="0" smtClean="0">
                <a:solidFill>
                  <a:srgbClr val="00B050"/>
                </a:solidFill>
              </a:rPr>
              <a:t>Yes. </a:t>
            </a:r>
            <a:r>
              <a:rPr lang="en-GB" i="1" dirty="0" smtClean="0"/>
              <a:t>People and Places grants </a:t>
            </a:r>
            <a:r>
              <a:rPr lang="en-GB" dirty="0" smtClean="0">
                <a:solidFill>
                  <a:srgbClr val="0070C0"/>
                </a:solidFill>
              </a:rPr>
              <a:t>(entrepreneurhandbook.co.uk , 2018) </a:t>
            </a:r>
            <a:r>
              <a:rPr lang="en-GB" dirty="0" smtClean="0"/>
              <a:t>provides funding for projects in Wales to bring about  positive change. Funding: £10 k - £100 k . </a:t>
            </a:r>
            <a:r>
              <a:rPr lang="en-GB" dirty="0" smtClean="0">
                <a:solidFill>
                  <a:srgbClr val="00B050"/>
                </a:solidFill>
              </a:rPr>
              <a:t>Yes</a:t>
            </a:r>
            <a:r>
              <a:rPr lang="en-GB" dirty="0" smtClean="0"/>
              <a:t>. </a:t>
            </a:r>
          </a:p>
          <a:p>
            <a:pPr marL="514350" indent="-514350">
              <a:buNone/>
            </a:pPr>
            <a:r>
              <a:rPr lang="en-GB" dirty="0" smtClean="0"/>
              <a:t>      If granted we can use them for further expansion. </a:t>
            </a:r>
          </a:p>
          <a:p>
            <a:pPr marL="514350" indent="-514350">
              <a:buNone/>
            </a:pPr>
            <a:endParaRPr lang="en-GB" b="1" dirty="0" smtClean="0"/>
          </a:p>
          <a:p>
            <a:pPr>
              <a:buNone/>
            </a:pPr>
            <a:endParaRPr lang="en-GB" dirty="0" smtClean="0">
              <a:solidFill>
                <a:srgbClr val="00B050"/>
              </a:solidFill>
            </a:endParaRPr>
          </a:p>
          <a:p>
            <a:pPr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43235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u="sng" dirty="0" smtClean="0"/>
              <a:t>PRICING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52600" y="1321724"/>
            <a:ext cx="8686800" cy="530767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dirty="0" smtClean="0"/>
              <a:t>The most common </a:t>
            </a:r>
            <a:r>
              <a:rPr lang="en-GB" b="1" dirty="0" smtClean="0"/>
              <a:t>strategies and methods  </a:t>
            </a:r>
            <a:r>
              <a:rPr lang="en-GB" dirty="0" smtClean="0"/>
              <a:t>are :</a:t>
            </a:r>
          </a:p>
          <a:p>
            <a:pPr>
              <a:buNone/>
            </a:pPr>
            <a:r>
              <a:rPr lang="en-GB" b="1" dirty="0" smtClean="0"/>
              <a:t>Cost – based</a:t>
            </a:r>
          </a:p>
          <a:p>
            <a:pPr>
              <a:buNone/>
            </a:pPr>
            <a:r>
              <a:rPr lang="en-GB" b="1" dirty="0" smtClean="0"/>
              <a:t>Cost plus : </a:t>
            </a:r>
            <a:r>
              <a:rPr lang="en-GB" dirty="0" smtClean="0"/>
              <a:t>Price by adding  a percentage mark-up to the total cost per unit that covers the cost and a profit. All cost elements involved such as raw materials, transport, wages, rent, </a:t>
            </a:r>
            <a:r>
              <a:rPr lang="en-GB" i="1" dirty="0" smtClean="0"/>
              <a:t>cost of depreciation</a:t>
            </a:r>
            <a:r>
              <a:rPr lang="en-GB" dirty="0" smtClean="0"/>
              <a:t> on machinery etc. should be considered </a:t>
            </a:r>
            <a:r>
              <a:rPr lang="en-GB" dirty="0" smtClean="0">
                <a:solidFill>
                  <a:srgbClr val="0070C0"/>
                </a:solidFill>
              </a:rPr>
              <a:t>(Alberta Agriculture and Forestry, 2019).  </a:t>
            </a:r>
            <a:r>
              <a:rPr lang="en-GB" dirty="0" smtClean="0">
                <a:solidFill>
                  <a:srgbClr val="00B050"/>
                </a:solidFill>
              </a:rPr>
              <a:t>Yes - for</a:t>
            </a:r>
            <a:r>
              <a:rPr lang="en-GB" b="1" dirty="0" smtClean="0">
                <a:solidFill>
                  <a:srgbClr val="00B050"/>
                </a:solidFill>
              </a:rPr>
              <a:t> </a:t>
            </a:r>
            <a:r>
              <a:rPr lang="en-GB" dirty="0" smtClean="0">
                <a:solidFill>
                  <a:srgbClr val="00B050"/>
                </a:solidFill>
              </a:rPr>
              <a:t>checking safety.</a:t>
            </a:r>
          </a:p>
          <a:p>
            <a:pPr>
              <a:buNone/>
            </a:pPr>
            <a:r>
              <a:rPr lang="en-GB" b="1" dirty="0" smtClean="0"/>
              <a:t>Planned-profit:</a:t>
            </a:r>
            <a:r>
              <a:rPr lang="en-GB" dirty="0" smtClean="0"/>
              <a:t> It  uses break even analysis, add the intended total profit to the break even point while calculating the selling price per unit. </a:t>
            </a:r>
            <a:r>
              <a:rPr lang="en-GB" dirty="0" smtClean="0">
                <a:solidFill>
                  <a:srgbClr val="C00000"/>
                </a:solidFill>
              </a:rPr>
              <a:t>No</a:t>
            </a:r>
            <a:r>
              <a:rPr lang="en-GB" dirty="0" smtClean="0"/>
              <a:t>.</a:t>
            </a:r>
          </a:p>
          <a:p>
            <a:pPr>
              <a:buNone/>
            </a:pPr>
            <a:endParaRPr lang="en-GB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GB" b="1" dirty="0" smtClean="0"/>
              <a:t> </a:t>
            </a:r>
            <a:endParaRPr lang="en-GB" dirty="0" smtClean="0"/>
          </a:p>
          <a:p>
            <a:pPr>
              <a:buNone/>
            </a:pP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200226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2600" y="274638"/>
            <a:ext cx="89154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en-GB" b="1" dirty="0"/>
              <a:t>Customer – based/value-based/Market oriented 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52600" y="1504604"/>
            <a:ext cx="8686800" cy="512479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b="1" dirty="0" smtClean="0"/>
              <a:t>Customer value: </a:t>
            </a:r>
            <a:r>
              <a:rPr lang="en-GB" dirty="0" smtClean="0"/>
              <a:t>based on customers’ needs, demand and their perceived value of the product and its delivery , and requires businesses to do market research/analysis</a:t>
            </a:r>
            <a:r>
              <a:rPr lang="en-GB" dirty="0" smtClean="0">
                <a:solidFill>
                  <a:srgbClr val="0070C0"/>
                </a:solidFill>
              </a:rPr>
              <a:t>(Alberta Agriculture and Forestry, 2019)</a:t>
            </a:r>
            <a:r>
              <a:rPr lang="en-GB" dirty="0" smtClean="0"/>
              <a:t>. Factors can be prestige-name , one-off, good-cause. </a:t>
            </a:r>
            <a:r>
              <a:rPr lang="en-GB" dirty="0" smtClean="0">
                <a:solidFill>
                  <a:srgbClr val="00B050"/>
                </a:solidFill>
              </a:rPr>
              <a:t>Yes – (</a:t>
            </a:r>
            <a:r>
              <a:rPr lang="en-GB" dirty="0" smtClean="0"/>
              <a:t> </a:t>
            </a:r>
            <a:r>
              <a:rPr lang="en-GB" dirty="0" smtClean="0">
                <a:solidFill>
                  <a:srgbClr val="00B050"/>
                </a:solidFill>
              </a:rPr>
              <a:t>health, environment, economic, support for local community) – not for higher price-profit but attract more customer.</a:t>
            </a:r>
          </a:p>
          <a:p>
            <a:pPr>
              <a:buNone/>
            </a:pPr>
            <a:r>
              <a:rPr lang="en-GB" b="1" dirty="0" smtClean="0"/>
              <a:t>Penetration Pricing</a:t>
            </a:r>
            <a:r>
              <a:rPr lang="en-GB" dirty="0" smtClean="0"/>
              <a:t>: Keeping price low for a significant period of time to encourage customers being habituated. </a:t>
            </a:r>
            <a:r>
              <a:rPr lang="en-GB" dirty="0" smtClean="0">
                <a:solidFill>
                  <a:srgbClr val="00B050"/>
                </a:solidFill>
              </a:rPr>
              <a:t>Yes</a:t>
            </a:r>
            <a:r>
              <a:rPr lang="en-GB" dirty="0" smtClean="0"/>
              <a:t> </a:t>
            </a:r>
            <a:r>
              <a:rPr lang="en-GB" dirty="0" smtClean="0">
                <a:solidFill>
                  <a:srgbClr val="00B050"/>
                </a:solidFill>
              </a:rPr>
              <a:t>- lower on burgers for younger customers.</a:t>
            </a:r>
          </a:p>
          <a:p>
            <a:pPr>
              <a:buNone/>
            </a:pPr>
            <a:r>
              <a:rPr lang="en-GB" b="1" dirty="0" smtClean="0"/>
              <a:t>Market skimming : </a:t>
            </a:r>
            <a:r>
              <a:rPr lang="en-GB" b="1" dirty="0" smtClean="0">
                <a:solidFill>
                  <a:srgbClr val="C00000"/>
                </a:solidFill>
              </a:rPr>
              <a:t>No</a:t>
            </a:r>
            <a:r>
              <a:rPr lang="en-GB" b="1" dirty="0" smtClean="0"/>
              <a:t>.</a:t>
            </a:r>
            <a:endParaRPr lang="en-GB" dirty="0" smtClean="0">
              <a:solidFill>
                <a:srgbClr val="00B050"/>
              </a:solidFill>
            </a:endParaRPr>
          </a:p>
          <a:p>
            <a:pPr>
              <a:buNone/>
            </a:pPr>
            <a:endParaRPr lang="en-GB" dirty="0" smtClean="0">
              <a:solidFill>
                <a:srgbClr val="00B050"/>
              </a:solidFill>
            </a:endParaRPr>
          </a:p>
          <a:p>
            <a:pPr>
              <a:buNone/>
            </a:pPr>
            <a:endParaRPr lang="en-GB" dirty="0" smtClean="0">
              <a:solidFill>
                <a:srgbClr val="00B050"/>
              </a:solidFill>
            </a:endParaRPr>
          </a:p>
          <a:p>
            <a:pPr>
              <a:buNone/>
            </a:pPr>
            <a:endParaRPr lang="en-GB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429600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28800" y="1953490"/>
            <a:ext cx="7315200" cy="459970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b="1" dirty="0" smtClean="0"/>
              <a:t>Loss Leaders</a:t>
            </a:r>
            <a:r>
              <a:rPr lang="en-GB" dirty="0" smtClean="0"/>
              <a:t> : </a:t>
            </a:r>
            <a:r>
              <a:rPr lang="en-GB" dirty="0" smtClean="0">
                <a:solidFill>
                  <a:srgbClr val="00B050"/>
                </a:solidFill>
              </a:rPr>
              <a:t>Yes - salads or cans of pops (bought cheap on offers)  (= to attract even not vegans).</a:t>
            </a:r>
          </a:p>
          <a:p>
            <a:pPr>
              <a:buNone/>
            </a:pPr>
            <a:r>
              <a:rPr lang="en-GB" b="1" dirty="0" smtClean="0"/>
              <a:t>Psychological Pricing: </a:t>
            </a:r>
            <a:r>
              <a:rPr lang="en-GB" b="1" dirty="0" smtClean="0">
                <a:solidFill>
                  <a:srgbClr val="C00000"/>
                </a:solidFill>
              </a:rPr>
              <a:t>No</a:t>
            </a:r>
            <a:r>
              <a:rPr lang="en-GB" b="1" dirty="0" smtClean="0"/>
              <a:t>.</a:t>
            </a:r>
            <a:endParaRPr lang="en-GB" dirty="0" smtClean="0"/>
          </a:p>
          <a:p>
            <a:pPr>
              <a:buNone/>
            </a:pPr>
            <a:r>
              <a:rPr lang="en-GB" b="1" dirty="0" smtClean="0"/>
              <a:t>Price Discrimination</a:t>
            </a:r>
            <a:r>
              <a:rPr lang="en-GB" dirty="0" smtClean="0"/>
              <a:t>: It prices same product at different level depending on </a:t>
            </a:r>
            <a:r>
              <a:rPr lang="en-GB" b="1" dirty="0" smtClean="0"/>
              <a:t>Time, Location,  Situation and Market segment</a:t>
            </a:r>
            <a:r>
              <a:rPr lang="en-GB" dirty="0" smtClean="0"/>
              <a:t> . </a:t>
            </a:r>
            <a:r>
              <a:rPr lang="en-GB" dirty="0" smtClean="0">
                <a:solidFill>
                  <a:srgbClr val="00B050"/>
                </a:solidFill>
              </a:rPr>
              <a:t>Yes</a:t>
            </a:r>
            <a:r>
              <a:rPr lang="en-GB" dirty="0" smtClean="0"/>
              <a:t> - </a:t>
            </a:r>
            <a:r>
              <a:rPr lang="en-GB" dirty="0" smtClean="0">
                <a:solidFill>
                  <a:srgbClr val="00B050"/>
                </a:solidFill>
              </a:rPr>
              <a:t>case10% –30 % higher price for festivals ( but comparing others’ in the festivals), 5 % cheaper for senior citizens and children.</a:t>
            </a:r>
          </a:p>
          <a:p>
            <a:pPr>
              <a:buNone/>
            </a:pPr>
            <a:r>
              <a:rPr lang="en-GB" b="1" dirty="0" smtClean="0"/>
              <a:t>Discounts, Sales and Bundle</a:t>
            </a:r>
            <a:r>
              <a:rPr lang="en-GB" dirty="0" smtClean="0"/>
              <a:t>: For rewarding loyal customers,  </a:t>
            </a:r>
            <a:r>
              <a:rPr lang="en-GB" b="1" dirty="0" smtClean="0"/>
              <a:t>promoting </a:t>
            </a:r>
            <a:r>
              <a:rPr lang="en-GB" dirty="0" smtClean="0"/>
              <a:t>your products, clearing slow items. </a:t>
            </a:r>
            <a:r>
              <a:rPr lang="en-GB" dirty="0" smtClean="0">
                <a:solidFill>
                  <a:srgbClr val="00B050"/>
                </a:solidFill>
              </a:rPr>
              <a:t>Yes - 10% discount on spending  above £40) and extras on the house to  regulars </a:t>
            </a:r>
            <a:endParaRPr lang="en-GB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84000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28800" y="2028304"/>
            <a:ext cx="8610600" cy="4601095"/>
          </a:xfrm>
        </p:spPr>
        <p:txBody>
          <a:bodyPr/>
          <a:lstStyle/>
          <a:p>
            <a:pPr>
              <a:buNone/>
            </a:pPr>
            <a:r>
              <a:rPr lang="en-GB" b="1" dirty="0" smtClean="0"/>
              <a:t>Competition-based</a:t>
            </a:r>
          </a:p>
          <a:p>
            <a:pPr>
              <a:buNone/>
            </a:pPr>
            <a:r>
              <a:rPr lang="en-GB" b="1" dirty="0" smtClean="0"/>
              <a:t>Going Rate Pricing: </a:t>
            </a:r>
            <a:r>
              <a:rPr lang="en-GB" dirty="0" smtClean="0"/>
              <a:t>It recommends follow the market price rather than setting price wars. </a:t>
            </a:r>
            <a:r>
              <a:rPr lang="en-GB" dirty="0" smtClean="0">
                <a:solidFill>
                  <a:srgbClr val="00B050"/>
                </a:solidFill>
              </a:rPr>
              <a:t>Yes - We are doing market research to follow it</a:t>
            </a:r>
            <a:r>
              <a:rPr lang="en-GB" b="1" dirty="0" smtClean="0">
                <a:solidFill>
                  <a:srgbClr val="00B050"/>
                </a:solidFill>
              </a:rPr>
              <a:t> .</a:t>
            </a:r>
            <a:endParaRPr lang="en-GB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299275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52600" y="228600"/>
            <a:ext cx="8686800" cy="632460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b="1" u="sng" dirty="0" smtClean="0"/>
              <a:t>RECOMMENDATIONS</a:t>
            </a:r>
            <a:endParaRPr lang="en-GB" dirty="0" smtClean="0"/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r>
              <a:rPr lang="en-GB" dirty="0" smtClean="0"/>
              <a:t>Competition should not base on price but on quality, options ( diversity), delivery of the product.</a:t>
            </a:r>
          </a:p>
          <a:p>
            <a:pPr>
              <a:buNone/>
            </a:pPr>
            <a:r>
              <a:rPr lang="en-GB" dirty="0" smtClean="0"/>
              <a:t>Caution  so Discounts, Sales and Bundle can not permanently damage your regular profit by habituating customers to those.</a:t>
            </a:r>
          </a:p>
          <a:p>
            <a:pPr>
              <a:buNone/>
            </a:pPr>
            <a:r>
              <a:rPr lang="en-GB" dirty="0" smtClean="0"/>
              <a:t>Every 6-monthly raffle awarding a good prize for regular customers. Consideration of customers who recommend other would be customers for the business</a:t>
            </a:r>
          </a:p>
          <a:p>
            <a:pPr>
              <a:buNone/>
            </a:pPr>
            <a:r>
              <a:rPr lang="en-GB" dirty="0" smtClean="0"/>
              <a:t>Buying other successful competitors products and analyse the quality.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978576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0"/>
            <a:ext cx="8229600" cy="914400"/>
          </a:xfrm>
        </p:spPr>
        <p:txBody>
          <a:bodyPr>
            <a:noAutofit/>
          </a:bodyPr>
          <a:lstStyle/>
          <a:p>
            <a:r>
              <a:rPr lang="en-GB" sz="3200" b="1" u="sng" dirty="0"/>
              <a:t>REFERENCES</a:t>
            </a:r>
            <a:r>
              <a:rPr lang="en-GB" sz="3200" dirty="0"/>
              <a:t/>
            </a:r>
            <a:br>
              <a:rPr lang="en-GB" sz="3200" dirty="0"/>
            </a:b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0" y="762000"/>
            <a:ext cx="9144000" cy="640080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Alberta  Agriculture and Forestry (2019) </a:t>
            </a:r>
            <a:r>
              <a:rPr lang="en-GB" i="1" dirty="0" smtClean="0"/>
              <a:t>Methods to Price Your Products</a:t>
            </a:r>
            <a:r>
              <a:rPr lang="en-GB" dirty="0" smtClean="0"/>
              <a:t>. Available at: </a:t>
            </a:r>
            <a:r>
              <a:rPr lang="en-GB" u="sng" dirty="0" smtClean="0">
                <a:hlinkClick r:id="rId2"/>
              </a:rPr>
              <a:t>http://www1.agric.gov.ab.ca/$department/deptdocs.nsf/all/agdex1133</a:t>
            </a:r>
            <a:r>
              <a:rPr lang="en-GB" dirty="0" smtClean="0"/>
              <a:t> (Accessed: 19 January 2019). </a:t>
            </a:r>
          </a:p>
          <a:p>
            <a:r>
              <a:rPr lang="en-GB" dirty="0" smtClean="0"/>
              <a:t>Black, G. (2005) </a:t>
            </a:r>
            <a:r>
              <a:rPr lang="en-GB" i="1" dirty="0" smtClean="0"/>
              <a:t>Introduction to Accounting and Finance</a:t>
            </a:r>
            <a:r>
              <a:rPr lang="en-GB" dirty="0" smtClean="0"/>
              <a:t>. Harlow: Pearson Education Limited. </a:t>
            </a:r>
          </a:p>
          <a:p>
            <a:r>
              <a:rPr lang="en-GB" dirty="0" smtClean="0"/>
              <a:t>Business Development Bank of Canada ( No date) </a:t>
            </a:r>
            <a:r>
              <a:rPr lang="en-GB" i="1" dirty="0" smtClean="0"/>
              <a:t>7 sources of start-up financing. </a:t>
            </a:r>
            <a:r>
              <a:rPr lang="en-GB" dirty="0" smtClean="0"/>
              <a:t>Available at: </a:t>
            </a:r>
            <a:r>
              <a:rPr lang="en-GB" u="sng" dirty="0" smtClean="0">
                <a:hlinkClick r:id="rId3"/>
              </a:rPr>
              <a:t>https://www.bdc.ca/en/articles-tools/start-buy-business/start-business/pages/start-up-financing-sources.aspx</a:t>
            </a:r>
            <a:r>
              <a:rPr lang="en-GB" dirty="0" smtClean="0"/>
              <a:t> (Accessed: 11 February 2019).</a:t>
            </a:r>
          </a:p>
          <a:p>
            <a:r>
              <a:rPr lang="en-GB" dirty="0" smtClean="0"/>
              <a:t>Cook, S. (No date) </a:t>
            </a:r>
            <a:r>
              <a:rPr lang="en-GB" i="1" dirty="0" smtClean="0"/>
              <a:t>Business grants in Wales: What do you need to know?</a:t>
            </a:r>
            <a:r>
              <a:rPr lang="en-GB" dirty="0" smtClean="0"/>
              <a:t> Available at: </a:t>
            </a:r>
            <a:r>
              <a:rPr lang="en-GB" u="sng" dirty="0" smtClean="0">
                <a:hlinkClick r:id="rId4"/>
              </a:rPr>
              <a:t>https://startups.co.uk/business-grants-wales/#grants</a:t>
            </a:r>
            <a:r>
              <a:rPr lang="en-GB" dirty="0" smtClean="0"/>
              <a:t> (Accessed: 15 January 2019). </a:t>
            </a:r>
          </a:p>
          <a:p>
            <a:r>
              <a:rPr lang="en-GB" dirty="0" smtClean="0"/>
              <a:t>entrepreneurhandbook.co.uk ( 2018)</a:t>
            </a:r>
            <a:r>
              <a:rPr lang="en-GB" i="1" dirty="0" smtClean="0"/>
              <a:t> List of small business grants in the UK. </a:t>
            </a:r>
            <a:r>
              <a:rPr lang="en-GB" dirty="0" smtClean="0"/>
              <a:t>Available at:   </a:t>
            </a:r>
            <a:r>
              <a:rPr lang="en-GB" u="sng" dirty="0" smtClean="0">
                <a:hlinkClick r:id="rId5"/>
              </a:rPr>
              <a:t>https://entrepreneurhandbook.co.uk/grants-loans/</a:t>
            </a:r>
            <a:r>
              <a:rPr lang="en-GB" dirty="0" smtClean="0"/>
              <a:t> (Accessed: 18 January 2019).</a:t>
            </a:r>
          </a:p>
          <a:p>
            <a:r>
              <a:rPr lang="en-GB" dirty="0" smtClean="0"/>
              <a:t>forbes.com (2017) How Much Do the Ingredients Cost in Your </a:t>
            </a:r>
            <a:r>
              <a:rPr lang="en-GB" dirty="0" err="1" smtClean="0"/>
              <a:t>Favorite</a:t>
            </a:r>
            <a:r>
              <a:rPr lang="en-GB" dirty="0" smtClean="0"/>
              <a:t> Foods?  Available at : </a:t>
            </a:r>
            <a:r>
              <a:rPr lang="en-GB" u="sng" dirty="0" smtClean="0">
                <a:hlinkClick r:id="rId6"/>
              </a:rPr>
              <a:t>https://www.forbes.com/sites/priceonomics/2017/04/07/how-much-do-the-ingredients-cost-in-your-favorite-foods/#78987ef511ed</a:t>
            </a:r>
            <a:r>
              <a:rPr lang="en-GB" dirty="0" smtClean="0"/>
              <a:t> (Accessed: 15 January 2019).</a:t>
            </a:r>
          </a:p>
          <a:p>
            <a:r>
              <a:rPr lang="en-GB" dirty="0" smtClean="0"/>
              <a:t>Hall, D. , Jones, R. And </a:t>
            </a:r>
            <a:r>
              <a:rPr lang="en-GB" dirty="0" err="1" smtClean="0"/>
              <a:t>Raffo</a:t>
            </a:r>
            <a:r>
              <a:rPr lang="en-GB" dirty="0" smtClean="0"/>
              <a:t>, C. (2005) </a:t>
            </a:r>
            <a:r>
              <a:rPr lang="en-GB" i="1" dirty="0" smtClean="0"/>
              <a:t>Business Studies. </a:t>
            </a:r>
            <a:r>
              <a:rPr lang="en-GB" dirty="0" smtClean="0"/>
              <a:t>3</a:t>
            </a:r>
            <a:r>
              <a:rPr lang="en-GB" baseline="30000" dirty="0" smtClean="0"/>
              <a:t>rd</a:t>
            </a:r>
            <a:r>
              <a:rPr lang="en-GB" dirty="0" smtClean="0"/>
              <a:t> </a:t>
            </a:r>
            <a:r>
              <a:rPr lang="en-GB" dirty="0" err="1" smtClean="0"/>
              <a:t>edn</a:t>
            </a:r>
            <a:r>
              <a:rPr lang="en-GB" dirty="0" smtClean="0"/>
              <a:t>. </a:t>
            </a:r>
            <a:r>
              <a:rPr lang="en-GB" dirty="0" err="1" smtClean="0"/>
              <a:t>Ormskirk</a:t>
            </a:r>
            <a:r>
              <a:rPr lang="en-GB" dirty="0" smtClean="0"/>
              <a:t>: Causeway Press Ltd.</a:t>
            </a:r>
          </a:p>
          <a:p>
            <a:r>
              <a:rPr lang="en-GB" dirty="0" smtClean="0"/>
              <a:t>Kenton, W. (2019) </a:t>
            </a:r>
            <a:r>
              <a:rPr lang="en-GB" i="1" dirty="0" smtClean="0"/>
              <a:t>Fixed Capital Definition</a:t>
            </a:r>
            <a:r>
              <a:rPr lang="en-GB" dirty="0" smtClean="0"/>
              <a:t>. Available at: </a:t>
            </a:r>
            <a:r>
              <a:rPr lang="en-GB" u="sng" dirty="0" smtClean="0">
                <a:hlinkClick r:id="rId7"/>
              </a:rPr>
              <a:t>https://www.investopedia.com/terms/f/fixed-capital.asp</a:t>
            </a:r>
            <a:r>
              <a:rPr lang="en-GB" dirty="0" smtClean="0"/>
              <a:t> (Accessed: 15 January 2019).</a:t>
            </a:r>
          </a:p>
          <a:p>
            <a:r>
              <a:rPr lang="en-GB" dirty="0" smtClean="0"/>
              <a:t>Stokes, D and Wilson, N. (2010) </a:t>
            </a:r>
            <a:r>
              <a:rPr lang="en-GB" i="1" dirty="0" smtClean="0"/>
              <a:t>Small Business Management and Entrepreneurship</a:t>
            </a:r>
            <a:r>
              <a:rPr lang="en-GB" dirty="0" smtClean="0"/>
              <a:t>. 6</a:t>
            </a:r>
            <a:r>
              <a:rPr lang="en-GB" baseline="30000" dirty="0" smtClean="0"/>
              <a:t>th</a:t>
            </a:r>
            <a:r>
              <a:rPr lang="en-GB" dirty="0" smtClean="0"/>
              <a:t> </a:t>
            </a:r>
            <a:r>
              <a:rPr lang="en-GB" dirty="0" err="1" smtClean="0"/>
              <a:t>edn</a:t>
            </a:r>
            <a:r>
              <a:rPr lang="en-GB" dirty="0" smtClean="0"/>
              <a:t>. Hampshire: </a:t>
            </a:r>
            <a:r>
              <a:rPr lang="en-GB" dirty="0" err="1" smtClean="0"/>
              <a:t>Cengage</a:t>
            </a:r>
            <a:r>
              <a:rPr lang="en-GB" dirty="0" smtClean="0"/>
              <a:t> Learning.</a:t>
            </a:r>
          </a:p>
          <a:p>
            <a:pPr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721917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Google.co.uk. (2019). </a:t>
            </a:r>
            <a:r>
              <a:rPr lang="en-GB" dirty="0" err="1"/>
              <a:t>acas</a:t>
            </a:r>
            <a:r>
              <a:rPr lang="en-GB" dirty="0"/>
              <a:t> zero hours - Google Search. [online] Available at: https://www.google.co.uk/</a:t>
            </a:r>
            <a:r>
              <a:rPr lang="en-GB" dirty="0" err="1"/>
              <a:t>search?q</a:t>
            </a:r>
            <a:r>
              <a:rPr lang="en-GB" dirty="0"/>
              <a:t>=</a:t>
            </a:r>
            <a:r>
              <a:rPr lang="en-GB" dirty="0" err="1"/>
              <a:t>acas+zero+hours&amp;rlz</a:t>
            </a:r>
            <a:r>
              <a:rPr lang="en-GB" dirty="0"/>
              <a:t>=1C1GCEB_enGB837&amp;oq=</a:t>
            </a:r>
            <a:r>
              <a:rPr lang="en-GB" dirty="0" err="1"/>
              <a:t>acas+zero+hours&amp;aqs</a:t>
            </a:r>
            <a:r>
              <a:rPr lang="en-GB" dirty="0"/>
              <a:t>=chrome..69i57j0.6071j0j1&amp;sourceid=</a:t>
            </a:r>
            <a:r>
              <a:rPr lang="en-GB" dirty="0" err="1"/>
              <a:t>chrome&amp;ie</a:t>
            </a:r>
            <a:r>
              <a:rPr lang="en-GB" dirty="0"/>
              <a:t>=UTF-8 [Accessed 21 Feb. 2019].</a:t>
            </a:r>
          </a:p>
          <a:p>
            <a:pPr marL="0" indent="0">
              <a:buNone/>
            </a:pPr>
            <a:r>
              <a:rPr lang="en-GB" dirty="0" smtClean="0"/>
              <a:t>Kirwan</a:t>
            </a:r>
            <a:r>
              <a:rPr lang="en-GB" dirty="0"/>
              <a:t>, J. (2009). </a:t>
            </a:r>
            <a:r>
              <a:rPr lang="en-GB" i="1" dirty="0"/>
              <a:t>Good small business planning guide</a:t>
            </a:r>
            <a:r>
              <a:rPr lang="en-GB" dirty="0"/>
              <a:t>. 1st ed. </a:t>
            </a:r>
            <a:r>
              <a:rPr lang="en-GB" dirty="0" err="1"/>
              <a:t>london</a:t>
            </a:r>
            <a:r>
              <a:rPr lang="en-GB" dirty="0"/>
              <a:t>: A &amp; C Black Publishers. </a:t>
            </a:r>
          </a:p>
          <a:p>
            <a:pPr marL="0" indent="0">
              <a:buNone/>
            </a:pPr>
            <a:r>
              <a:rPr lang="en-GB" dirty="0"/>
              <a:t> Quinn, S. (2019). Number of vegans in Britain rises by 360% in 10 years. [online] The Telegraph. Available at: https://www.telegraph.co.uk/food-and-drink/news/number-of-vegans-in-britain-rises-by-360-in-10-years/ [Accessed 18 Feb. 2019].</a:t>
            </a:r>
          </a:p>
          <a:p>
            <a:pPr marL="0" indent="0">
              <a:buNone/>
            </a:pPr>
            <a:r>
              <a:rPr lang="en-GB" dirty="0" err="1" smtClean="0"/>
              <a:t>Spindler</a:t>
            </a:r>
            <a:r>
              <a:rPr lang="en-GB" dirty="0"/>
              <a:t>, M. (2019). 10 benefits of market research | | Happy Creative Limited. [online] Happy-creative.co.uk. Available at: https://happy-creative.co.uk/10-benefits-of-market-research/ [Accessed 18 Feb. 2019].</a:t>
            </a:r>
          </a:p>
          <a:p>
            <a:pPr marL="0" indent="0">
              <a:buNone/>
            </a:pPr>
            <a:r>
              <a:rPr lang="en-GB" dirty="0" err="1"/>
              <a:t>T.Procter</a:t>
            </a:r>
            <a:r>
              <a:rPr lang="en-GB" dirty="0"/>
              <a:t>(2000) Essentials of Marketing Research Second Edition Essex. Pearson Education Limited.</a:t>
            </a:r>
          </a:p>
          <a:p>
            <a:pPr marL="0" indent="0">
              <a:buNone/>
            </a:pPr>
            <a:r>
              <a:rPr lang="en-GB" dirty="0"/>
              <a:t>Williams, S. (2013). The Financial Times guide to business start up 2014. 27th ed. Harlow, England: Pearson, pp.309-314.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439811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>
                <a:solidFill>
                  <a:schemeClr val="tx1"/>
                </a:solidFill>
              </a:rPr>
              <a:t>Images</a:t>
            </a:r>
            <a:endParaRPr lang="en-GB" sz="3200" dirty="0">
              <a:solidFill>
                <a:schemeClr val="tx1"/>
              </a:solidFill>
            </a:endParaRPr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400" dirty="0">
                <a:solidFill>
                  <a:schemeClr val="tx1"/>
                </a:solidFill>
                <a:hlinkClick r:id="rId2"/>
              </a:rPr>
              <a:t>http://</a:t>
            </a:r>
            <a:r>
              <a:rPr lang="en-GB" sz="1400" dirty="0" smtClean="0">
                <a:solidFill>
                  <a:schemeClr val="tx1"/>
                </a:solidFill>
                <a:hlinkClick r:id="rId2"/>
              </a:rPr>
              <a:t>www.simpsonyork.co.uk/wp-content/uploads/2013/02/health-safety1.jpg</a:t>
            </a:r>
            <a:endParaRPr lang="en-GB" sz="1400" dirty="0" smtClean="0">
              <a:solidFill>
                <a:schemeClr val="tx1"/>
              </a:solidFill>
            </a:endParaRPr>
          </a:p>
          <a:p>
            <a:r>
              <a:rPr lang="en-GB" sz="1400" dirty="0">
                <a:solidFill>
                  <a:schemeClr val="tx1"/>
                </a:solidFill>
                <a:hlinkClick r:id="rId3"/>
              </a:rPr>
              <a:t>http://</a:t>
            </a:r>
            <a:r>
              <a:rPr lang="en-GB" sz="1400" dirty="0" smtClean="0">
                <a:solidFill>
                  <a:schemeClr val="tx1"/>
                </a:solidFill>
                <a:hlinkClick r:id="rId3"/>
              </a:rPr>
              <a:t>dollarsandsense.sg/wp-content/uploads/2017/01/Insurance-Policies-1.jpg</a:t>
            </a:r>
            <a:endParaRPr lang="en-GB" sz="1400" dirty="0" smtClean="0">
              <a:solidFill>
                <a:schemeClr val="tx1"/>
              </a:solidFill>
            </a:endParaRPr>
          </a:p>
          <a:p>
            <a:r>
              <a:rPr lang="en-GB" sz="1400" dirty="0">
                <a:solidFill>
                  <a:schemeClr val="tx1"/>
                </a:solidFill>
                <a:hlinkClick r:id="rId4"/>
              </a:rPr>
              <a:t>https://upload.wikimedia.org/wikipedia/commons/thumb/5/5b/Roskilde_Festival_-_Orange_Stage_-_Bruce_Springsteen.jpg/1200px-Roskilde_Festival_-_Orange_Stage_-_</a:t>
            </a:r>
            <a:r>
              <a:rPr lang="en-GB" sz="1400" dirty="0" smtClean="0">
                <a:solidFill>
                  <a:schemeClr val="tx1"/>
                </a:solidFill>
                <a:hlinkClick r:id="rId4"/>
              </a:rPr>
              <a:t>Bruce_Springsteen.jpg</a:t>
            </a:r>
            <a:endParaRPr lang="en-GB" sz="1400" dirty="0" smtClean="0">
              <a:solidFill>
                <a:schemeClr val="tx1"/>
              </a:solidFill>
            </a:endParaRPr>
          </a:p>
          <a:p>
            <a:r>
              <a:rPr lang="en-GB" sz="1400" dirty="0">
                <a:solidFill>
                  <a:schemeClr val="tx1"/>
                </a:solidFill>
                <a:hlinkClick r:id="rId5"/>
              </a:rPr>
              <a:t>https://</a:t>
            </a:r>
            <a:r>
              <a:rPr lang="en-GB" sz="1400" dirty="0" smtClean="0">
                <a:solidFill>
                  <a:schemeClr val="tx1"/>
                </a:solidFill>
                <a:hlinkClick r:id="rId5"/>
              </a:rPr>
              <a:t>c1.staticflickr.com/9/8436/7840717134_446439bbd1_b.jpg</a:t>
            </a:r>
            <a:endParaRPr lang="en-GB" sz="1400" dirty="0" smtClean="0">
              <a:solidFill>
                <a:schemeClr val="tx1"/>
              </a:solidFill>
            </a:endParaRPr>
          </a:p>
          <a:p>
            <a:r>
              <a:rPr lang="en-GB" sz="1400" dirty="0">
                <a:solidFill>
                  <a:schemeClr val="tx1"/>
                </a:solidFill>
                <a:hlinkClick r:id="rId6"/>
              </a:rPr>
              <a:t>https://</a:t>
            </a:r>
            <a:r>
              <a:rPr lang="en-GB" sz="1400" dirty="0" smtClean="0">
                <a:solidFill>
                  <a:schemeClr val="tx1"/>
                </a:solidFill>
                <a:hlinkClick r:id="rId6"/>
              </a:rPr>
              <a:t>upload.wikimedia.org/wikipedia/commons/0/08/Texas_book_festival_food_2013.jpg</a:t>
            </a:r>
            <a:endParaRPr lang="en-GB" sz="1400" dirty="0" smtClean="0">
              <a:solidFill>
                <a:schemeClr val="tx1"/>
              </a:solidFill>
            </a:endParaRPr>
          </a:p>
          <a:p>
            <a:r>
              <a:rPr lang="en-GB" sz="1400" dirty="0">
                <a:solidFill>
                  <a:schemeClr val="tx1"/>
                </a:solidFill>
                <a:hlinkClick r:id="rId7"/>
              </a:rPr>
              <a:t>http://</a:t>
            </a:r>
            <a:r>
              <a:rPr lang="en-GB" sz="1400" dirty="0" smtClean="0">
                <a:solidFill>
                  <a:schemeClr val="tx1"/>
                </a:solidFill>
                <a:hlinkClick r:id="rId7"/>
              </a:rPr>
              <a:t>s0.geograph.org.uk/geophotos/05/08/74/5087431_51b13a17.jpg</a:t>
            </a:r>
            <a:endParaRPr lang="en-GB" sz="1400" dirty="0" smtClean="0">
              <a:solidFill>
                <a:schemeClr val="tx1"/>
              </a:solidFill>
            </a:endParaRPr>
          </a:p>
          <a:p>
            <a:r>
              <a:rPr lang="en-GB" sz="1400" dirty="0">
                <a:hlinkClick r:id="rId8"/>
              </a:rPr>
              <a:t>http://</a:t>
            </a:r>
            <a:r>
              <a:rPr lang="en-GB" sz="1400" dirty="0" smtClean="0">
                <a:hlinkClick r:id="rId8"/>
              </a:rPr>
              <a:t>vendyxiao.com/wp-content/uploads/2010/04/earth-day-earth-in-hands.jpg</a:t>
            </a:r>
            <a:endParaRPr lang="en-GB" sz="1400" dirty="0" smtClean="0"/>
          </a:p>
          <a:p>
            <a:pPr marL="0" indent="0">
              <a:buNone/>
            </a:pPr>
            <a:r>
              <a:rPr lang="en-GB" sz="1400" dirty="0">
                <a:hlinkClick r:id="rId9"/>
              </a:rPr>
              <a:t>ttps://www.bing.com/th?id=OIP.fyLjmHBHAsfrHCBGNQH9ZwHaHV&amp;w=207&amp;h=198&amp;c=7&amp;o=5&amp;pid=1.7</a:t>
            </a:r>
            <a:endParaRPr lang="en-GB" sz="1400" dirty="0"/>
          </a:p>
          <a:p>
            <a:pPr marL="0" indent="0">
              <a:buNone/>
            </a:pPr>
            <a:r>
              <a:rPr lang="en-GB" sz="1400" dirty="0">
                <a:hlinkClick r:id="rId10"/>
              </a:rPr>
              <a:t>https://mfacdn.cachefly.net/chooseveg/2019/01/The-Dirty-Vegan.jpg</a:t>
            </a:r>
            <a:endParaRPr lang="en-GB" sz="1400" dirty="0"/>
          </a:p>
          <a:p>
            <a:endParaRPr lang="en-GB" sz="1400" dirty="0" smtClean="0"/>
          </a:p>
          <a:p>
            <a:endParaRPr lang="en-GB" sz="1400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40300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96611" y="800876"/>
            <a:ext cx="8998777" cy="52562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822800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2366357" y="0"/>
            <a:ext cx="6096000" cy="5635325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Speaker Notes </a:t>
            </a:r>
            <a:r>
              <a:rPr lang="en-GB" sz="220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Christopher Davis 1712446</a:t>
            </a:r>
            <a:endParaRPr lang="en-GB" sz="1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200" i="1" u="sng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WELSH ROOTS VEGAN BURGERS</a:t>
            </a:r>
            <a:endParaRPr lang="en-GB" sz="1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i="1" u="sng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MARKETING ACTIVITIES</a:t>
            </a:r>
            <a:endParaRPr lang="en-GB" sz="1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ts val="800"/>
              </a:spcAft>
            </a:pP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reason we have chosen social media as a marketing tool is that it very cost affective and in most cases free. (Procter pg39) states that a new product being marketed must be controlled by the cost to make sure as a company we make a profit. </a:t>
            </a:r>
            <a:endParaRPr lang="en-GB" sz="1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ts val="800"/>
              </a:spcAft>
            </a:pP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Quarterly Throughout the year we will be running competitions where we will ask our online followers and costumers to share and post selfies of themselves with our burgers  to win a free £50 Amazon Voucher.</a:t>
            </a:r>
            <a:endParaRPr lang="en-GB" sz="1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ts val="800"/>
              </a:spcAft>
            </a:pP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Our Market Research has shown that Customers are willing to spend a little extra to eat food that is friendly to the planet. Market research has been a very important part of our planning (</a:t>
            </a:r>
            <a:r>
              <a:rPr lang="en-GB" sz="12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Spindler</a:t>
            </a: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2019).</a:t>
            </a:r>
            <a:endParaRPr lang="en-GB" sz="1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ts val="800"/>
              </a:spcAft>
            </a:pP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We will have an ongoing promotion where the costumers can get involved and send in their flavour combinations and the one with the most votes will be tried and tested.  </a:t>
            </a:r>
            <a:endParaRPr lang="en-GB" sz="1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ts val="800"/>
              </a:spcAft>
            </a:pP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Local schools in Swansea have competed to design the Welsh roots logo and I am pleased to announce that Bailey Williams of </a:t>
            </a:r>
            <a:r>
              <a:rPr lang="en-GB" sz="12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Olchfa</a:t>
            </a: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Secondary School is our winner and has received a £20 Amazon Voucher. </a:t>
            </a:r>
            <a:endParaRPr lang="en-GB" sz="1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ts val="800"/>
              </a:spcAft>
            </a:pP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 have organised a meeting with Swansea bay campus and the students union and </a:t>
            </a:r>
            <a:r>
              <a:rPr lang="en-GB" sz="12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Medwin</a:t>
            </a: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the welsh Vice chancellor and have secured a place to run our vegan burger van where 5% of the profits go back to the university. However we do get free use of their electricity.  </a:t>
            </a:r>
            <a:endParaRPr lang="en-GB" sz="1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725445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8252" y="184188"/>
            <a:ext cx="5732702" cy="2416388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2327564" y="2464185"/>
            <a:ext cx="6816436" cy="25996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100" u="sng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100" u="sng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100" u="sng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u="sng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References </a:t>
            </a:r>
            <a:endParaRPr lang="en-GB" sz="1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0"/>
              </a:spcAft>
            </a:pPr>
            <a:r>
              <a:rPr lang="en-GB" sz="1100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 </a:t>
            </a:r>
            <a:endParaRPr lang="en-GB" sz="1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Bef>
                <a:spcPts val="200"/>
              </a:spcBef>
              <a:spcAft>
                <a:spcPts val="200"/>
              </a:spcAft>
            </a:pPr>
            <a:r>
              <a:rPr lang="en-GB" sz="12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Kirwan, J. (2009). </a:t>
            </a:r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Good small business planning guide</a:t>
            </a:r>
            <a:r>
              <a:rPr lang="en-GB" sz="12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1st ed. </a:t>
            </a:r>
            <a:r>
              <a:rPr lang="en-GB" sz="1200" dirty="0" err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london</a:t>
            </a:r>
            <a:r>
              <a:rPr lang="en-GB" sz="12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A &amp; C Black Publishers.</a:t>
            </a:r>
            <a:r>
              <a:rPr lang="en-GB" sz="1000" dirty="0">
                <a:solidFill>
                  <a:srgbClr val="000000"/>
                </a:solidFill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1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0"/>
              </a:spcAft>
            </a:pPr>
            <a:r>
              <a:rPr lang="en-GB" sz="800" dirty="0">
                <a:solidFill>
                  <a:srgbClr val="6E6E73"/>
                </a:solidFill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0"/>
              </a:spcAft>
            </a:pPr>
            <a:r>
              <a:rPr lang="en-GB" sz="1000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 </a:t>
            </a:r>
            <a:endParaRPr lang="en-GB" sz="1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Spindler</a:t>
            </a:r>
            <a:r>
              <a:rPr lang="en-GB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M. (2019). 10 benefits of market research | | Happy Creative Limited. [online] Happy-creative.co.uk. Available at: https://happy-creative.co.uk/10-benefits-of-market-research/ [Accessed 18 Feb. 2019].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T.Procter</a:t>
            </a:r>
            <a:r>
              <a:rPr lang="en-GB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(2000) Essentials of Marketing Research Second Edition Essex. Pearson Education Limited.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16117718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TM02900688[[fn=Facet]]</Template>
  <TotalTime>102</TotalTime>
  <Words>1450</Words>
  <Application>Microsoft Office PowerPoint</Application>
  <PresentationFormat>Widescreen</PresentationFormat>
  <Paragraphs>125</Paragraphs>
  <Slides>31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9" baseType="lpstr">
      <vt:lpstr>Adobe Caslon Pro Bold</vt:lpstr>
      <vt:lpstr>Arial</vt:lpstr>
      <vt:lpstr>Calibri</vt:lpstr>
      <vt:lpstr>Segoe UI</vt:lpstr>
      <vt:lpstr>Times New Roman</vt:lpstr>
      <vt:lpstr>Trebuchet MS</vt:lpstr>
      <vt:lpstr>Wingdings 3</vt:lpstr>
      <vt:lpstr>Facet</vt:lpstr>
      <vt:lpstr>PowerPoint Presentation</vt:lpstr>
      <vt:lpstr>Selling points… More and more of the population are mindful of eating sustainable produce.  Vegans in Britain have risen by 360% in last decade. Large movement in reduction of plastic. </vt:lpstr>
      <vt:lpstr>Main revenue will come from pitching at festivals and food fayres. Also hold a spot in Swansea University’s Bay Campus.</vt:lpstr>
      <vt:lpstr>MARKETING ACTIVITIES</vt:lpstr>
      <vt:lpstr>Gantt Chart</vt:lpstr>
      <vt:lpstr>PowerPoint Presentation</vt:lpstr>
      <vt:lpstr>        Matthew Pritchard                                          Welsh Roots Ambassador.</vt:lpstr>
      <vt:lpstr>Winner of the Welsh Roots logo Competition  (Bayley Williams)</vt:lpstr>
      <vt:lpstr>Human Resources</vt:lpstr>
      <vt:lpstr> Costs, Financing and Pricing</vt:lpstr>
      <vt:lpstr>COSTS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Variable Costs: These costs change directly proportional to the change of level of production and sales ( Stokes and Wilson, 2010).  </vt:lpstr>
      <vt:lpstr>PowerPoint Presentation</vt:lpstr>
      <vt:lpstr>FINANCING THE BUSINESS </vt:lpstr>
      <vt:lpstr>PowerPoint Presentation</vt:lpstr>
      <vt:lpstr>PRICING </vt:lpstr>
      <vt:lpstr>Customer – based/value-based/Market oriented  </vt:lpstr>
      <vt:lpstr>PowerPoint Presentation</vt:lpstr>
      <vt:lpstr>PowerPoint Presentation</vt:lpstr>
      <vt:lpstr>PowerPoint Presentation</vt:lpstr>
      <vt:lpstr>REFERENCES </vt:lpstr>
      <vt:lpstr>References</vt:lpstr>
      <vt:lpstr>Images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Jamie Toole (1712161)</dc:creator>
  <cp:lastModifiedBy>Christopher Davis (1712446)</cp:lastModifiedBy>
  <cp:revision>13</cp:revision>
  <dcterms:created xsi:type="dcterms:W3CDTF">2019-02-21T10:42:11Z</dcterms:created>
  <dcterms:modified xsi:type="dcterms:W3CDTF">2019-02-25T16:18:05Z</dcterms:modified>
</cp:coreProperties>
</file>