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43"/>
  </p:notesMasterIdLst>
  <p:handoutMasterIdLst>
    <p:handoutMasterId r:id="rId44"/>
  </p:handoutMasterIdLst>
  <p:sldIdLst>
    <p:sldId id="505" r:id="rId3"/>
    <p:sldId id="380" r:id="rId4"/>
    <p:sldId id="514" r:id="rId5"/>
    <p:sldId id="530" r:id="rId6"/>
    <p:sldId id="481" r:id="rId7"/>
    <p:sldId id="483" r:id="rId8"/>
    <p:sldId id="515" r:id="rId9"/>
    <p:sldId id="453" r:id="rId10"/>
    <p:sldId id="482" r:id="rId11"/>
    <p:sldId id="484" r:id="rId12"/>
    <p:sldId id="520" r:id="rId13"/>
    <p:sldId id="469" r:id="rId14"/>
    <p:sldId id="470" r:id="rId15"/>
    <p:sldId id="471" r:id="rId16"/>
    <p:sldId id="485" r:id="rId17"/>
    <p:sldId id="513" r:id="rId18"/>
    <p:sldId id="472" r:id="rId19"/>
    <p:sldId id="528" r:id="rId20"/>
    <p:sldId id="477" r:id="rId21"/>
    <p:sldId id="522" r:id="rId22"/>
    <p:sldId id="478" r:id="rId23"/>
    <p:sldId id="475" r:id="rId24"/>
    <p:sldId id="521" r:id="rId25"/>
    <p:sldId id="479" r:id="rId26"/>
    <p:sldId id="529" r:id="rId27"/>
    <p:sldId id="527" r:id="rId28"/>
    <p:sldId id="480" r:id="rId29"/>
    <p:sldId id="518" r:id="rId30"/>
    <p:sldId id="524" r:id="rId31"/>
    <p:sldId id="523" r:id="rId32"/>
    <p:sldId id="526" r:id="rId33"/>
    <p:sldId id="519" r:id="rId34"/>
    <p:sldId id="525" r:id="rId35"/>
    <p:sldId id="534" r:id="rId36"/>
    <p:sldId id="320" r:id="rId37"/>
    <p:sldId id="531" r:id="rId38"/>
    <p:sldId id="532" r:id="rId39"/>
    <p:sldId id="533" r:id="rId40"/>
    <p:sldId id="452" r:id="rId41"/>
    <p:sldId id="512" r:id="rId42"/>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aila khalfan" initials="lk" lastIdx="1" clrIdx="0">
    <p:extLst>
      <p:ext uri="{19B8F6BF-5375-455C-9EA6-DF929625EA0E}">
        <p15:presenceInfo xmlns:p15="http://schemas.microsoft.com/office/powerpoint/2012/main" userId="a97d515d83b54ed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6357" autoAdjust="0"/>
  </p:normalViewPr>
  <p:slideViewPr>
    <p:cSldViewPr>
      <p:cViewPr varScale="1">
        <p:scale>
          <a:sx n="110" d="100"/>
          <a:sy n="110" d="100"/>
        </p:scale>
        <p:origin x="17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50" Type="http://schemas.microsoft.com/office/2018/10/relationships/authors" Targe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10/19/2023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10/19/2023</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other think could be happening to his body?</a:t>
            </a:r>
          </a:p>
        </p:txBody>
      </p:sp>
      <p:sp>
        <p:nvSpPr>
          <p:cNvPr id="4" name="Slide Number Placeholder 3"/>
          <p:cNvSpPr>
            <a:spLocks noGrp="1"/>
          </p:cNvSpPr>
          <p:nvPr>
            <p:ph type="sldNum" sz="quarter" idx="5"/>
          </p:nvPr>
        </p:nvSpPr>
        <p:spPr/>
        <p:txBody>
          <a:bodyPr/>
          <a:lstStyle/>
          <a:p>
            <a:fld id="{D9506848-E713-4259-877D-31A69528E491}" type="slidenum">
              <a:rPr lang="en-GB" smtClean="0"/>
              <a:pPr/>
              <a:t>4</a:t>
            </a:fld>
            <a:endParaRPr lang="en-GB"/>
          </a:p>
        </p:txBody>
      </p:sp>
    </p:spTree>
    <p:extLst>
      <p:ext uri="{BB962C8B-B14F-4D97-AF65-F5344CB8AC3E}">
        <p14:creationId xmlns:p14="http://schemas.microsoft.com/office/powerpoint/2010/main" val="964241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5</a:t>
            </a:fld>
            <a:endParaRPr lang="en-GB"/>
          </a:p>
        </p:txBody>
      </p:sp>
    </p:spTree>
    <p:extLst>
      <p:ext uri="{BB962C8B-B14F-4D97-AF65-F5344CB8AC3E}">
        <p14:creationId xmlns:p14="http://schemas.microsoft.com/office/powerpoint/2010/main" val="2565820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Homeostasis:  to any process where body use to actively maintain fairly stable conditions necessary for survival. Keep body environment stable</a:t>
            </a:r>
          </a:p>
          <a:p>
            <a:endParaRPr lang="en-GB" dirty="0"/>
          </a:p>
          <a:p>
            <a:r>
              <a:rPr lang="en-GB" dirty="0"/>
              <a:t>Electrochemical , giving signal one nerve to another nerve</a:t>
            </a:r>
          </a:p>
        </p:txBody>
      </p:sp>
      <p:sp>
        <p:nvSpPr>
          <p:cNvPr id="4" name="Slide Number Placeholder 3"/>
          <p:cNvSpPr>
            <a:spLocks noGrp="1"/>
          </p:cNvSpPr>
          <p:nvPr>
            <p:ph type="sldNum" sz="quarter" idx="5"/>
          </p:nvPr>
        </p:nvSpPr>
        <p:spPr/>
        <p:txBody>
          <a:bodyPr/>
          <a:lstStyle/>
          <a:p>
            <a:fld id="{D9506848-E713-4259-877D-31A69528E491}" type="slidenum">
              <a:rPr lang="en-GB" smtClean="0"/>
              <a:pPr/>
              <a:t>6</a:t>
            </a:fld>
            <a:endParaRPr lang="en-GB"/>
          </a:p>
        </p:txBody>
      </p:sp>
    </p:spTree>
    <p:extLst>
      <p:ext uri="{BB962C8B-B14F-4D97-AF65-F5344CB8AC3E}">
        <p14:creationId xmlns:p14="http://schemas.microsoft.com/office/powerpoint/2010/main" val="2074836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400" b="1" dirty="0"/>
              <a:t>receptor:</a:t>
            </a:r>
            <a:r>
              <a:rPr lang="en-GB" sz="1400" dirty="0"/>
              <a:t>             </a:t>
            </a:r>
            <a:r>
              <a:rPr lang="en-GB" sz="1400" b="0" i="0" u="none" strike="noStrike" baseline="0" dirty="0">
                <a:latin typeface="FreeSerif"/>
              </a:rPr>
              <a:t>The </a:t>
            </a:r>
            <a:r>
              <a:rPr lang="en-GB" sz="1400" b="0" i="1" u="none" strike="noStrike" baseline="0" dirty="0">
                <a:latin typeface="FreeSerifBoldItalic"/>
              </a:rPr>
              <a:t>receptor </a:t>
            </a:r>
            <a:r>
              <a:rPr lang="en-GB" sz="1400" b="0" i="0" u="none" strike="noStrike" baseline="0" dirty="0">
                <a:latin typeface="FreeSerif"/>
              </a:rPr>
              <a:t>receives information that something in the environment is changing ( you saw snake)</a:t>
            </a:r>
            <a:endParaRPr lang="en-GB" sz="1400" dirty="0"/>
          </a:p>
          <a:p>
            <a:r>
              <a:rPr lang="en-GB" sz="1400" b="1" dirty="0"/>
              <a:t>control </a:t>
            </a:r>
            <a:r>
              <a:rPr lang="en-GB" sz="1400" b="1" dirty="0" err="1"/>
              <a:t>center</a:t>
            </a:r>
            <a:r>
              <a:rPr lang="en-GB" sz="1400" b="1" dirty="0"/>
              <a:t>:    </a:t>
            </a:r>
            <a:r>
              <a:rPr lang="en-GB" sz="1800" b="0" i="0" u="none" strike="noStrike" baseline="0" dirty="0">
                <a:latin typeface="FreeSerif"/>
              </a:rPr>
              <a:t>receives and processes information from the </a:t>
            </a:r>
            <a:r>
              <a:rPr lang="en-GB" sz="1800" b="1" i="1" u="none" strike="noStrike" baseline="0" dirty="0">
                <a:latin typeface="FreeSerifBoldItalic"/>
              </a:rPr>
              <a:t>receptor    (Brain)</a:t>
            </a:r>
            <a:endParaRPr lang="en-GB" sz="1400" b="1" dirty="0"/>
          </a:p>
          <a:p>
            <a:endParaRPr lang="en-GB" sz="1400" dirty="0"/>
          </a:p>
          <a:p>
            <a:pPr algn="l"/>
            <a:r>
              <a:rPr lang="en-GB" sz="1400" b="1" dirty="0"/>
              <a:t>Effector:</a:t>
            </a:r>
            <a:r>
              <a:rPr lang="en-GB" sz="1400" dirty="0"/>
              <a:t>  </a:t>
            </a:r>
            <a:r>
              <a:rPr lang="en-GB" sz="1800" b="0" i="0" u="none" strike="noStrike" baseline="0" dirty="0">
                <a:latin typeface="FreeSerif"/>
              </a:rPr>
              <a:t>the </a:t>
            </a:r>
            <a:r>
              <a:rPr lang="en-GB" sz="1800" b="1" i="1" u="none" strike="noStrike" baseline="0" dirty="0">
                <a:latin typeface="FreeSerifBoldItalic"/>
              </a:rPr>
              <a:t>effector </a:t>
            </a:r>
            <a:r>
              <a:rPr lang="en-GB" sz="1800" b="0" i="0" u="none" strike="noStrike" baseline="0" dirty="0">
                <a:latin typeface="FreeSerif"/>
              </a:rPr>
              <a:t>responds to the commands of the </a:t>
            </a:r>
            <a:r>
              <a:rPr lang="en-GB" sz="1800" b="1" i="1" u="none" strike="noStrike" baseline="0" dirty="0">
                <a:latin typeface="FreeSerifBoldItalic"/>
              </a:rPr>
              <a:t>control </a:t>
            </a:r>
            <a:r>
              <a:rPr lang="en-GB" sz="1800" b="1" i="1" u="none" strike="noStrike" baseline="0" dirty="0" err="1">
                <a:latin typeface="FreeSerifBoldItalic"/>
              </a:rPr>
              <a:t>center</a:t>
            </a:r>
            <a:r>
              <a:rPr lang="en-GB" sz="1800" b="1" i="1" u="none" strike="noStrike" baseline="0" dirty="0">
                <a:latin typeface="FreeSerifBoldItalic"/>
              </a:rPr>
              <a:t> </a:t>
            </a:r>
            <a:r>
              <a:rPr lang="en-GB" sz="1800" b="0" i="0" u="none" strike="noStrike" baseline="0" dirty="0">
                <a:latin typeface="FreeSerif"/>
              </a:rPr>
              <a:t>by either opposing or enhancing the stimulus ( different organ responded , hear rate increased etc)</a:t>
            </a:r>
          </a:p>
          <a:p>
            <a:pPr algn="l"/>
            <a:endParaRPr lang="en-GB" sz="1800" b="0" i="0" u="none" strike="noStrike" baseline="0" dirty="0">
              <a:latin typeface="FreeSerif"/>
            </a:endParaRPr>
          </a:p>
          <a:p>
            <a:pPr algn="l"/>
            <a:r>
              <a:rPr lang="en-GB" sz="1800" b="0" i="0" u="none" strike="noStrike" baseline="0" dirty="0">
                <a:latin typeface="FreeSerif"/>
              </a:rPr>
              <a:t>Another example are</a:t>
            </a:r>
          </a:p>
          <a:p>
            <a:pPr algn="l"/>
            <a:endParaRPr lang="en-GB" sz="1800" b="0" i="0" u="none" strike="noStrike" baseline="0" dirty="0">
              <a:latin typeface="FreeSerif"/>
            </a:endParaRPr>
          </a:p>
          <a:p>
            <a:pPr algn="l"/>
            <a:r>
              <a:rPr lang="en-GB" sz="1800" b="0" i="0" u="none" strike="noStrike" baseline="0" dirty="0">
                <a:latin typeface="FreeSerif"/>
              </a:rPr>
              <a:t>For example, in regulating body temperature there are temperature </a:t>
            </a:r>
            <a:r>
              <a:rPr lang="en-GB" sz="1800" b="0" i="1" u="none" strike="noStrike" baseline="0" dirty="0">
                <a:latin typeface="FreeSerifItalic"/>
              </a:rPr>
              <a:t>receptors </a:t>
            </a:r>
            <a:r>
              <a:rPr lang="en-GB" sz="1800" b="0" i="0" u="none" strike="noStrike" baseline="0" dirty="0">
                <a:latin typeface="FreeSerif"/>
              </a:rPr>
              <a:t>in the</a:t>
            </a:r>
          </a:p>
          <a:p>
            <a:pPr algn="l"/>
            <a:r>
              <a:rPr lang="en-GB" sz="1800" b="0" i="0" u="none" strike="noStrike" baseline="0" dirty="0">
                <a:latin typeface="FreeSerif"/>
              </a:rPr>
              <a:t>skin, which communicate information to the brain, which is the </a:t>
            </a:r>
            <a:r>
              <a:rPr lang="en-GB" sz="1800" b="0" i="1" u="none" strike="noStrike" baseline="0" dirty="0">
                <a:latin typeface="FreeSerifItalic"/>
              </a:rPr>
              <a:t>control </a:t>
            </a:r>
            <a:r>
              <a:rPr lang="en-GB" sz="1800" b="0" i="1" u="none" strike="noStrike" baseline="0" dirty="0" err="1">
                <a:latin typeface="FreeSerifItalic"/>
              </a:rPr>
              <a:t>center</a:t>
            </a:r>
            <a:r>
              <a:rPr lang="en-GB" sz="1800" b="0" i="1" u="none" strike="noStrike" baseline="0" dirty="0">
                <a:latin typeface="FreeSerifItalic"/>
              </a:rPr>
              <a:t>, </a:t>
            </a:r>
            <a:r>
              <a:rPr lang="en-GB" sz="1800" b="0" i="0" u="none" strike="noStrike" baseline="0" dirty="0">
                <a:latin typeface="FreeSerif"/>
              </a:rPr>
              <a:t>and the </a:t>
            </a:r>
            <a:r>
              <a:rPr lang="en-GB" sz="1800" b="0" i="1" u="none" strike="noStrike" baseline="0" dirty="0">
                <a:latin typeface="FreeSerifItalic"/>
              </a:rPr>
              <a:t>effector </a:t>
            </a:r>
            <a:r>
              <a:rPr lang="en-GB" sz="1800" b="0" i="0" u="none" strike="noStrike" baseline="0" dirty="0">
                <a:latin typeface="FreeSerif"/>
              </a:rPr>
              <a:t>is our blood vessels</a:t>
            </a:r>
          </a:p>
          <a:p>
            <a:pPr algn="l"/>
            <a:r>
              <a:rPr lang="en-GB" sz="1800" b="0" i="0" u="none" strike="noStrike" baseline="0" dirty="0">
                <a:latin typeface="FreeSerif"/>
              </a:rPr>
              <a:t>and sweat glands in our brain</a:t>
            </a:r>
            <a:endParaRPr lang="en-GB" sz="1400"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7</a:t>
            </a:fld>
            <a:endParaRPr lang="en-GB"/>
          </a:p>
        </p:txBody>
      </p:sp>
    </p:spTree>
    <p:extLst>
      <p:ext uri="{BB962C8B-B14F-4D97-AF65-F5344CB8AC3E}">
        <p14:creationId xmlns:p14="http://schemas.microsoft.com/office/powerpoint/2010/main" val="3472029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well-oiled machine :</a:t>
            </a:r>
            <a:r>
              <a:rPr lang="en-GB" b="1" i="0" dirty="0">
                <a:solidFill>
                  <a:srgbClr val="202124"/>
                </a:solidFill>
                <a:effectLst/>
                <a:latin typeface="arial" panose="020B0604020202020204" pitchFamily="34" charset="0"/>
              </a:rPr>
              <a:t>Something that operates capably through the effective coordination of many parts</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8</a:t>
            </a:fld>
            <a:endParaRPr lang="en-GB"/>
          </a:p>
        </p:txBody>
      </p:sp>
    </p:spTree>
    <p:extLst>
      <p:ext uri="{BB962C8B-B14F-4D97-AF65-F5344CB8AC3E}">
        <p14:creationId xmlns:p14="http://schemas.microsoft.com/office/powerpoint/2010/main" val="2954375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thermoreceptors : </a:t>
            </a:r>
            <a:r>
              <a:rPr lang="en-GB" b="1" i="0" dirty="0">
                <a:solidFill>
                  <a:srgbClr val="202124"/>
                </a:solidFill>
                <a:effectLst/>
                <a:latin typeface="arial" panose="020B0604020202020204" pitchFamily="34" charset="0"/>
              </a:rPr>
              <a:t>detect changes in temperature</a:t>
            </a:r>
          </a:p>
          <a:p>
            <a:r>
              <a:rPr lang="en-US" dirty="0"/>
              <a:t>and mechanoreceptors :</a:t>
            </a:r>
            <a:r>
              <a:rPr lang="en-GB" b="1" i="0" dirty="0">
                <a:solidFill>
                  <a:srgbClr val="202124"/>
                </a:solidFill>
                <a:effectLst/>
                <a:latin typeface="arial" panose="020B0604020202020204" pitchFamily="34" charset="0"/>
              </a:rPr>
              <a:t>detect mechanical forces (provide powerful signals that regulate cellular processes</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14</a:t>
            </a:fld>
            <a:endParaRPr lang="en-GB"/>
          </a:p>
        </p:txBody>
      </p:sp>
    </p:spTree>
    <p:extLst>
      <p:ext uri="{BB962C8B-B14F-4D97-AF65-F5344CB8AC3E}">
        <p14:creationId xmlns:p14="http://schemas.microsoft.com/office/powerpoint/2010/main" val="396067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Merriweather" panose="020B0604020202020204" pitchFamily="2" charset="0"/>
              </a:rPr>
              <a:t>The retina contains millions of cells that perceive light, </a:t>
            </a:r>
            <a:r>
              <a:rPr lang="en-GB" b="0" i="0" dirty="0" err="1">
                <a:solidFill>
                  <a:srgbClr val="212121"/>
                </a:solidFill>
                <a:effectLst/>
                <a:latin typeface="Merriweather" panose="020B0604020202020204" pitchFamily="2" charset="0"/>
              </a:rPr>
              <a:t>color</a:t>
            </a:r>
            <a:r>
              <a:rPr lang="en-GB" b="0" i="0" dirty="0">
                <a:solidFill>
                  <a:srgbClr val="212121"/>
                </a:solidFill>
                <a:effectLst/>
                <a:latin typeface="Merriweather" panose="020B0604020202020204" pitchFamily="2" charset="0"/>
              </a:rPr>
              <a:t>, and fine details in the things you see</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17</a:t>
            </a:fld>
            <a:endParaRPr lang="en-GB"/>
          </a:p>
        </p:txBody>
      </p:sp>
    </p:spTree>
    <p:extLst>
      <p:ext uri="{BB962C8B-B14F-4D97-AF65-F5344CB8AC3E}">
        <p14:creationId xmlns:p14="http://schemas.microsoft.com/office/powerpoint/2010/main" val="2246210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body temperature remains amazingly stable in all </a:t>
            </a:r>
            <a:r>
              <a:rPr lang="en-GB" dirty="0" err="1"/>
              <a:t>livable</a:t>
            </a:r>
            <a:r>
              <a:rPr lang="en-GB" dirty="0"/>
              <a:t> climatic conditions. There are several mechanisms by which this could be achieved.</a:t>
            </a:r>
          </a:p>
          <a:p>
            <a:endParaRPr lang="en-GB" dirty="0"/>
          </a:p>
          <a:p>
            <a:r>
              <a:rPr lang="en-GB" dirty="0"/>
              <a:t>For example, conservation of body heat in cold condition is achieved by: vasoconstriction of blood vessels supplying blood in skin and terminal parts of body (like finger tips, nose tip, etc.). As a result perspiration and sweating almost cease. Shivering also helps in generating more of body heat. </a:t>
            </a:r>
            <a:r>
              <a:rPr lang="en-GB" dirty="0" err="1"/>
              <a:t>Metablolic</a:t>
            </a:r>
            <a:r>
              <a:rPr lang="en-GB" dirty="0"/>
              <a:t> rate also increases in response to secretion of thyroxine.</a:t>
            </a:r>
          </a:p>
        </p:txBody>
      </p:sp>
      <p:sp>
        <p:nvSpPr>
          <p:cNvPr id="4" name="Slide Number Placeholder 3"/>
          <p:cNvSpPr>
            <a:spLocks noGrp="1"/>
          </p:cNvSpPr>
          <p:nvPr>
            <p:ph type="sldNum" sz="quarter" idx="5"/>
          </p:nvPr>
        </p:nvSpPr>
        <p:spPr/>
        <p:txBody>
          <a:bodyPr/>
          <a:lstStyle/>
          <a:p>
            <a:fld id="{D9506848-E713-4259-877D-31A69528E491}" type="slidenum">
              <a:rPr lang="en-GB" smtClean="0"/>
              <a:pPr/>
              <a:t>20</a:t>
            </a:fld>
            <a:endParaRPr lang="en-GB"/>
          </a:p>
        </p:txBody>
      </p:sp>
    </p:spTree>
    <p:extLst>
      <p:ext uri="{BB962C8B-B14F-4D97-AF65-F5344CB8AC3E}">
        <p14:creationId xmlns:p14="http://schemas.microsoft.com/office/powerpoint/2010/main" val="3490524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that regulates involuntary physiologic processes including heart rate, blood pressure, respiration, digestion, and sexual arousal</a:t>
            </a:r>
            <a:r>
              <a:rPr lang="en-GB" b="0" i="0" dirty="0">
                <a:solidFill>
                  <a:srgbClr val="202124"/>
                </a:solidFill>
                <a:effectLst/>
                <a:latin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24</a:t>
            </a:fld>
            <a:endParaRPr lang="en-GB"/>
          </a:p>
        </p:txBody>
      </p:sp>
    </p:spTree>
    <p:extLst>
      <p:ext uri="{BB962C8B-B14F-4D97-AF65-F5344CB8AC3E}">
        <p14:creationId xmlns:p14="http://schemas.microsoft.com/office/powerpoint/2010/main" val="3687257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25</a:t>
            </a:fld>
            <a:endParaRPr lang="en-GB"/>
          </a:p>
        </p:txBody>
      </p:sp>
    </p:spTree>
    <p:extLst>
      <p:ext uri="{BB962C8B-B14F-4D97-AF65-F5344CB8AC3E}">
        <p14:creationId xmlns:p14="http://schemas.microsoft.com/office/powerpoint/2010/main" val="1177299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02124"/>
                </a:solidFill>
                <a:effectLst/>
                <a:latin typeface="arial" panose="020B0604020202020204" pitchFamily="34" charset="0"/>
              </a:rPr>
              <a:t>Alzheimer:</a:t>
            </a:r>
            <a:r>
              <a:rPr lang="en-GB" b="0" i="0" dirty="0">
                <a:solidFill>
                  <a:srgbClr val="202124"/>
                </a:solidFill>
                <a:effectLst/>
                <a:latin typeface="arial" panose="020B0604020202020204" pitchFamily="34" charset="0"/>
              </a:rPr>
              <a:t> brain disorder that slowly destroys memory and thinking skills and, eventually, the ability to carry out the simplest tasks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4D5156"/>
                </a:solidFill>
                <a:effectLst/>
                <a:latin typeface="arial" panose="020B0604020202020204" pitchFamily="34" charset="0"/>
              </a:rPr>
              <a:t>Parkinson</a:t>
            </a:r>
            <a:r>
              <a:rPr lang="en-GB" b="0" i="0" dirty="0">
                <a:solidFill>
                  <a:srgbClr val="4D5156"/>
                </a:solidFill>
                <a:effectLst/>
                <a:latin typeface="arial" panose="020B0604020202020204" pitchFamily="34" charset="0"/>
              </a:rPr>
              <a:t>: </a:t>
            </a:r>
            <a:r>
              <a:rPr lang="en-GB" b="0" i="0" dirty="0">
                <a:solidFill>
                  <a:srgbClr val="202124"/>
                </a:solidFill>
                <a:effectLst/>
                <a:latin typeface="arial" panose="020B0604020202020204" pitchFamily="34" charset="0"/>
              </a:rPr>
              <a:t>Parkinson's disease is </a:t>
            </a:r>
            <a:r>
              <a:rPr lang="en-GB" b="1" i="0" dirty="0">
                <a:solidFill>
                  <a:srgbClr val="202124"/>
                </a:solidFill>
                <a:effectLst/>
                <a:latin typeface="arial" panose="020B0604020202020204" pitchFamily="34" charset="0"/>
              </a:rPr>
              <a:t>a progressive nervous system disorder that affects movement</a:t>
            </a:r>
            <a:r>
              <a:rPr lang="en-GB" b="0" i="0" dirty="0">
                <a:solidFill>
                  <a:srgbClr val="202124"/>
                </a:solidFill>
                <a:effectLst/>
                <a:latin typeface="arial" panose="020B0604020202020204" pitchFamily="34" charset="0"/>
              </a:rPr>
              <a:t>. Symptoms start gradually, sometimes starting with a barely noticeable tremor in just one hand. Tremors are common, but the disorder also commonly causes stiffness or slowing of movement.</a:t>
            </a:r>
          </a:p>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28</a:t>
            </a:fld>
            <a:endParaRPr lang="en-GB"/>
          </a:p>
        </p:txBody>
      </p:sp>
    </p:spTree>
    <p:extLst>
      <p:ext uri="{BB962C8B-B14F-4D97-AF65-F5344CB8AC3E}">
        <p14:creationId xmlns:p14="http://schemas.microsoft.com/office/powerpoint/2010/main" val="734454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Multiple sclerosis</a:t>
            </a:r>
            <a:r>
              <a:rPr lang="en-GB" dirty="0"/>
              <a:t>: </a:t>
            </a:r>
            <a:r>
              <a:rPr lang="en-GB" b="0" i="0" dirty="0">
                <a:solidFill>
                  <a:srgbClr val="4D5156"/>
                </a:solidFill>
                <a:effectLst/>
                <a:latin typeface="arial" panose="020B0604020202020204" pitchFamily="34" charset="0"/>
              </a:rPr>
              <a:t>is a condition that can affect the brain and spinal cord, causing a wide range of potential symptoms, including problems with vision</a:t>
            </a:r>
          </a:p>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29</a:t>
            </a:fld>
            <a:endParaRPr lang="en-GB"/>
          </a:p>
        </p:txBody>
      </p:sp>
    </p:spTree>
    <p:extLst>
      <p:ext uri="{BB962C8B-B14F-4D97-AF65-F5344CB8AC3E}">
        <p14:creationId xmlns:p14="http://schemas.microsoft.com/office/powerpoint/2010/main" val="3858965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02124"/>
                </a:solidFill>
                <a:effectLst/>
                <a:latin typeface="arial" panose="020B0604020202020204" pitchFamily="34" charset="0"/>
              </a:rPr>
              <a:t>Cerebral </a:t>
            </a:r>
            <a:r>
              <a:rPr lang="en-GB" b="1" i="0" dirty="0" err="1">
                <a:solidFill>
                  <a:srgbClr val="202124"/>
                </a:solidFill>
                <a:effectLst/>
                <a:latin typeface="arial" panose="020B0604020202020204" pitchFamily="34" charset="0"/>
              </a:rPr>
              <a:t>palsy:a</a:t>
            </a:r>
            <a:r>
              <a:rPr lang="en-GB" b="1" i="0" dirty="0">
                <a:solidFill>
                  <a:srgbClr val="202124"/>
                </a:solidFill>
                <a:effectLst/>
                <a:latin typeface="arial" panose="020B0604020202020204" pitchFamily="34" charset="0"/>
              </a:rPr>
              <a:t> group of disorders that affect a person's ability to move and maintain balance and posture </a:t>
            </a:r>
            <a:endParaRPr lang="en-GB" dirty="0"/>
          </a:p>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31</a:t>
            </a:fld>
            <a:endParaRPr lang="en-GB"/>
          </a:p>
        </p:txBody>
      </p:sp>
    </p:spTree>
    <p:extLst>
      <p:ext uri="{BB962C8B-B14F-4D97-AF65-F5344CB8AC3E}">
        <p14:creationId xmlns:p14="http://schemas.microsoft.com/office/powerpoint/2010/main" val="3070221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19/10/2023</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biologydictionary.net/nervous-system/" TargetMode="External"/><Relationship Id="rId2" Type="http://schemas.openxmlformats.org/officeDocument/2006/relationships/hyperlink" Target="https://biologydictionary.net/body-systems/" TargetMode="External"/><Relationship Id="rId1" Type="http://schemas.openxmlformats.org/officeDocument/2006/relationships/slideLayout" Target="../slideLayouts/slideLayout13.xml"/><Relationship Id="rId4" Type="http://schemas.openxmlformats.org/officeDocument/2006/relationships/hyperlink" Target="https://biologydictionary.net/homeostasi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kj_CI1KTq6U"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biologydictionary.net/nervous-tissue/" TargetMode="External"/><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fShRXy1RCbs"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biologydictionary.net/autonomic-nervous-system/"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s://www.nhsinform.scot/illnesses-and-conditions/brain-nerves-and-spinal-cord"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conditions-and-diseases/neurological-conditions" TargetMode="Externa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www.khanacademy.org/science/high-school-biology/hs-human-body-systems/hs-the-nervous-and-endocrine-systems/a/hs-the-nervous-and-endocrine-systems-review" TargetMode="External"/><Relationship Id="rId2" Type="http://schemas.openxmlformats.org/officeDocument/2006/relationships/hyperlink" Target="https://www.saylor.org/site/wp-content/uploads/2010/11/Homeostasis-Overview.pdf" TargetMode="External"/><Relationship Id="rId1" Type="http://schemas.openxmlformats.org/officeDocument/2006/relationships/slideLayout" Target="../slideLayouts/slideLayout13.xml"/><Relationship Id="rId5" Type="http://schemas.openxmlformats.org/officeDocument/2006/relationships/hyperlink" Target="https://stemedix.com/5-ways-to-promote-a-healthy-nervous-system/#:~:text=5%20Ways%20to%20Promote%20a%20Healthy%20Nervous%20System,Regularly%20...%205%20Keep%20the%20Brain%20Active%20" TargetMode="External"/><Relationship Id="rId4" Type="http://schemas.openxmlformats.org/officeDocument/2006/relationships/hyperlink" Target="http://cnx.org/contents/14fb4ad7-39a1-4eee-ab6e-3ef2482e3e22@8.119"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700808"/>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(BMHP5023)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05726" y="4077072"/>
            <a:ext cx="5580620" cy="1200329"/>
          </a:xfrm>
          <a:prstGeom prst="rect">
            <a:avLst/>
          </a:prstGeom>
          <a:noFill/>
        </p:spPr>
        <p:txBody>
          <a:bodyPr wrap="square" rtlCol="0">
            <a:spAutoFit/>
          </a:bodyPr>
          <a:lstStyle/>
          <a:p>
            <a:pPr algn="ctr"/>
            <a:r>
              <a:rPr lang="en-GB" sz="3600" b="1" dirty="0">
                <a:solidFill>
                  <a:schemeClr val="bg1"/>
                </a:solidFill>
              </a:rPr>
              <a:t>WEEK 3 SESSION 1: THE NERVOUS SYSTEM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eaLnBrk="1" hangingPunct="1">
              <a:lnSpc>
                <a:spcPct val="90000"/>
              </a:lnSpc>
              <a:buClr>
                <a:schemeClr val="accent2"/>
              </a:buClr>
              <a:buNone/>
              <a:defRPr/>
            </a:pPr>
            <a:r>
              <a:rPr lang="en-US" dirty="0">
                <a:latin typeface="Tahoma" panose="020B0604030504040204" pitchFamily="34" charset="0"/>
                <a:ea typeface="Tahoma" pitchFamily="34" charset="0"/>
                <a:cs typeface="Tahoma" pitchFamily="34" charset="0"/>
              </a:rPr>
              <a:t>By the end of the lesson, students will be able to:</a:t>
            </a:r>
          </a:p>
          <a:p>
            <a:pPr marL="0" indent="0">
              <a:lnSpc>
                <a:spcPct val="90000"/>
              </a:lnSpc>
              <a:buClr>
                <a:schemeClr val="accent2"/>
              </a:buClr>
              <a:buNone/>
              <a:defRPr/>
            </a:pPr>
            <a:endParaRPr lang="en-GB" dirty="0">
              <a:latin typeface="Tahoma" pitchFamily="34" charset="0"/>
              <a:ea typeface="Tahoma" pitchFamily="34" charset="0"/>
              <a:cs typeface="Tahoma" pitchFamily="34" charset="0"/>
            </a:endParaRPr>
          </a:p>
          <a:p>
            <a:pPr marL="0" indent="0">
              <a:lnSpc>
                <a:spcPct val="90000"/>
              </a:lnSpc>
              <a:buClr>
                <a:schemeClr val="accent2"/>
              </a:buClr>
              <a:buNone/>
              <a:defRPr/>
            </a:pPr>
            <a:r>
              <a:rPr lang="en-GB" dirty="0">
                <a:latin typeface="Tahoma" pitchFamily="34" charset="0"/>
                <a:ea typeface="Tahoma" pitchFamily="34" charset="0"/>
                <a:cs typeface="Tahoma" pitchFamily="34" charset="0"/>
              </a:rPr>
              <a:t>Discuss the function of the nervous systems in relation to the principle of homeostasis.</a:t>
            </a: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BDA69-DA49-4820-AF68-7D1477F73459}"/>
              </a:ext>
            </a:extLst>
          </p:cNvPr>
          <p:cNvSpPr>
            <a:spLocks noGrp="1"/>
          </p:cNvSpPr>
          <p:nvPr>
            <p:ph type="title"/>
          </p:nvPr>
        </p:nvSpPr>
        <p:spPr>
          <a:xfrm>
            <a:off x="457200" y="274638"/>
            <a:ext cx="8229600" cy="1143000"/>
          </a:xfrm>
        </p:spPr>
        <p:txBody>
          <a:bodyPr anchor="ctr">
            <a:normAutofit/>
          </a:bodyPr>
          <a:lstStyle/>
          <a:p>
            <a:r>
              <a:rPr lang="en-GB" dirty="0"/>
              <a:t>The Nervous System</a:t>
            </a:r>
          </a:p>
        </p:txBody>
      </p:sp>
      <p:pic>
        <p:nvPicPr>
          <p:cNvPr id="4" name="Picture 3">
            <a:extLst>
              <a:ext uri="{FF2B5EF4-FFF2-40B4-BE49-F238E27FC236}">
                <a16:creationId xmlns:a16="http://schemas.microsoft.com/office/drawing/2014/main" id="{101ACE42-3602-4743-B20B-B3A7FA82FA95}"/>
              </a:ext>
            </a:extLst>
          </p:cNvPr>
          <p:cNvPicPr>
            <a:picLocks noChangeAspect="1"/>
          </p:cNvPicPr>
          <p:nvPr/>
        </p:nvPicPr>
        <p:blipFill rotWithShape="1">
          <a:blip r:embed="rId2"/>
          <a:srcRect l="4999" t="1701" r="54725" b="4005"/>
          <a:stretch/>
        </p:blipFill>
        <p:spPr>
          <a:xfrm>
            <a:off x="899592" y="1600201"/>
            <a:ext cx="2712805" cy="3989040"/>
          </a:xfrm>
          <a:prstGeom prst="rect">
            <a:avLst/>
          </a:prstGeom>
          <a:noFill/>
        </p:spPr>
      </p:pic>
      <p:sp>
        <p:nvSpPr>
          <p:cNvPr id="3" name="Content Placeholder 2">
            <a:extLst>
              <a:ext uri="{FF2B5EF4-FFF2-40B4-BE49-F238E27FC236}">
                <a16:creationId xmlns:a16="http://schemas.microsoft.com/office/drawing/2014/main" id="{E01BBBC5-000C-496B-B1E1-FBF4F2AAEBC3}"/>
              </a:ext>
            </a:extLst>
          </p:cNvPr>
          <p:cNvSpPr>
            <a:spLocks noGrp="1"/>
          </p:cNvSpPr>
          <p:nvPr>
            <p:ph sz="half" idx="2"/>
          </p:nvPr>
        </p:nvSpPr>
        <p:spPr>
          <a:xfrm>
            <a:off x="4648200" y="1600201"/>
            <a:ext cx="4038600" cy="3989040"/>
          </a:xfrm>
        </p:spPr>
        <p:txBody>
          <a:bodyPr>
            <a:normAutofit/>
          </a:bodyPr>
          <a:lstStyle/>
          <a:p>
            <a:pPr>
              <a:lnSpc>
                <a:spcPct val="90000"/>
              </a:lnSpc>
            </a:pPr>
            <a:r>
              <a:rPr lang="en-GB" sz="2600"/>
              <a:t>The Nervous system is the master controlling and communicating system of the body.</a:t>
            </a:r>
          </a:p>
          <a:p>
            <a:pPr>
              <a:lnSpc>
                <a:spcPct val="90000"/>
              </a:lnSpc>
            </a:pPr>
            <a:endParaRPr lang="en-GB" sz="2600"/>
          </a:p>
          <a:p>
            <a:pPr>
              <a:lnSpc>
                <a:spcPct val="90000"/>
              </a:lnSpc>
            </a:pPr>
            <a:r>
              <a:rPr lang="en-GB" sz="2600"/>
              <a:t>The nervous system controls and coordinates all the essential functions of the human body</a:t>
            </a:r>
          </a:p>
        </p:txBody>
      </p:sp>
    </p:spTree>
    <p:extLst>
      <p:ext uri="{BB962C8B-B14F-4D97-AF65-F5344CB8AC3E}">
        <p14:creationId xmlns:p14="http://schemas.microsoft.com/office/powerpoint/2010/main" val="81467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8EA9AF-7F87-4A1B-AFB3-19158656FAC3}"/>
              </a:ext>
            </a:extLst>
          </p:cNvPr>
          <p:cNvPicPr>
            <a:picLocks noGrp="1" noChangeAspect="1"/>
          </p:cNvPicPr>
          <p:nvPr>
            <p:ph type="pic" idx="1"/>
          </p:nvPr>
        </p:nvPicPr>
        <p:blipFill rotWithShape="1">
          <a:blip r:embed="rId3"/>
          <a:srcRect b="17960"/>
          <a:stretch/>
        </p:blipFill>
        <p:spPr>
          <a:xfrm>
            <a:off x="1331640" y="620688"/>
            <a:ext cx="6264696" cy="4680263"/>
          </a:xfrm>
          <a:prstGeom prst="rect">
            <a:avLst/>
          </a:prstGeom>
          <a:noFill/>
        </p:spPr>
      </p:pic>
      <p:sp>
        <p:nvSpPr>
          <p:cNvPr id="6" name="TextBox 5">
            <a:extLst>
              <a:ext uri="{FF2B5EF4-FFF2-40B4-BE49-F238E27FC236}">
                <a16:creationId xmlns:a16="http://schemas.microsoft.com/office/drawing/2014/main" id="{965807DA-0F6B-4DB7-8B99-7CF2F5C42161}"/>
              </a:ext>
            </a:extLst>
          </p:cNvPr>
          <p:cNvSpPr txBox="1"/>
          <p:nvPr/>
        </p:nvSpPr>
        <p:spPr>
          <a:xfrm>
            <a:off x="323528" y="476672"/>
            <a:ext cx="8064896" cy="646331"/>
          </a:xfrm>
          <a:prstGeom prst="rect">
            <a:avLst/>
          </a:prstGeom>
          <a:noFill/>
        </p:spPr>
        <p:txBody>
          <a:bodyPr wrap="square" rtlCol="0">
            <a:spAutoFit/>
          </a:bodyPr>
          <a:lstStyle/>
          <a:p>
            <a:r>
              <a:rPr lang="en-GB" sz="3600" dirty="0"/>
              <a:t>What is Happening in this Picture?</a:t>
            </a:r>
          </a:p>
        </p:txBody>
      </p:sp>
    </p:spTree>
    <p:extLst>
      <p:ext uri="{BB962C8B-B14F-4D97-AF65-F5344CB8AC3E}">
        <p14:creationId xmlns:p14="http://schemas.microsoft.com/office/powerpoint/2010/main" val="682021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86" y="192950"/>
            <a:ext cx="8598701" cy="6449026"/>
          </a:xfrm>
          <a:prstGeom prst="rect">
            <a:avLst/>
          </a:prstGeom>
        </p:spPr>
      </p:pic>
    </p:spTree>
    <p:extLst>
      <p:ext uri="{BB962C8B-B14F-4D97-AF65-F5344CB8AC3E}">
        <p14:creationId xmlns:p14="http://schemas.microsoft.com/office/powerpoint/2010/main" val="3494136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7384"/>
            <a:ext cx="9144000" cy="6858000"/>
          </a:xfrm>
          <a:prstGeom prst="rect">
            <a:avLst/>
          </a:prstGeom>
        </p:spPr>
      </p:pic>
      <p:sp>
        <p:nvSpPr>
          <p:cNvPr id="3" name="TextBox 2">
            <a:extLst>
              <a:ext uri="{FF2B5EF4-FFF2-40B4-BE49-F238E27FC236}">
                <a16:creationId xmlns:a16="http://schemas.microsoft.com/office/drawing/2014/main" id="{DAAA549E-143E-4337-9DD4-1D99C238CD23}"/>
              </a:ext>
            </a:extLst>
          </p:cNvPr>
          <p:cNvSpPr txBox="1"/>
          <p:nvPr/>
        </p:nvSpPr>
        <p:spPr>
          <a:xfrm>
            <a:off x="6516216" y="1916832"/>
            <a:ext cx="2232248" cy="523220"/>
          </a:xfrm>
          <a:prstGeom prst="rect">
            <a:avLst/>
          </a:prstGeom>
          <a:noFill/>
        </p:spPr>
        <p:txBody>
          <a:bodyPr wrap="square" rtlCol="0">
            <a:spAutoFit/>
          </a:bodyPr>
          <a:lstStyle/>
          <a:p>
            <a:r>
              <a:rPr lang="en-GB" sz="1400" dirty="0"/>
              <a:t>(Keep body environment stable)</a:t>
            </a:r>
          </a:p>
        </p:txBody>
      </p:sp>
    </p:spTree>
    <p:extLst>
      <p:ext uri="{BB962C8B-B14F-4D97-AF65-F5344CB8AC3E}">
        <p14:creationId xmlns:p14="http://schemas.microsoft.com/office/powerpoint/2010/main" val="1718508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8E3C0-82CC-4202-A2A6-A7D284ADE2A3}"/>
              </a:ext>
            </a:extLst>
          </p:cNvPr>
          <p:cNvSpPr>
            <a:spLocks noGrp="1"/>
          </p:cNvSpPr>
          <p:nvPr>
            <p:ph type="title"/>
          </p:nvPr>
        </p:nvSpPr>
        <p:spPr>
          <a:xfrm>
            <a:off x="457200" y="274638"/>
            <a:ext cx="8229600" cy="1143000"/>
          </a:xfrm>
        </p:spPr>
        <p:txBody>
          <a:bodyPr anchor="ctr">
            <a:normAutofit/>
          </a:bodyPr>
          <a:lstStyle/>
          <a:p>
            <a:r>
              <a:rPr lang="en-GB" dirty="0"/>
              <a:t>What does homeostasis mean</a:t>
            </a:r>
          </a:p>
        </p:txBody>
      </p:sp>
      <p:pic>
        <p:nvPicPr>
          <p:cNvPr id="4" name="Content Placeholder 3">
            <a:extLst>
              <a:ext uri="{FF2B5EF4-FFF2-40B4-BE49-F238E27FC236}">
                <a16:creationId xmlns:a16="http://schemas.microsoft.com/office/drawing/2014/main" id="{AAEB9453-90C8-4E96-999C-E72EC2B5A54F}"/>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611560" y="1268759"/>
            <a:ext cx="7776864" cy="4355043"/>
          </a:xfrm>
          <a:prstGeom prst="rect">
            <a:avLst/>
          </a:prstGeom>
          <a:noFill/>
        </p:spPr>
      </p:pic>
    </p:spTree>
    <p:extLst>
      <p:ext uri="{BB962C8B-B14F-4D97-AF65-F5344CB8AC3E}">
        <p14:creationId xmlns:p14="http://schemas.microsoft.com/office/powerpoint/2010/main" val="1503544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and endocrine systems and homeostasis</a:t>
            </a:r>
            <a:br>
              <a:rPr lang="en-US" dirty="0"/>
            </a:br>
            <a:endParaRPr lang="en-GB" dirty="0"/>
          </a:p>
        </p:txBody>
      </p:sp>
      <p:sp>
        <p:nvSpPr>
          <p:cNvPr id="3" name="Content Placeholder 2"/>
          <p:cNvSpPr>
            <a:spLocks noGrp="1"/>
          </p:cNvSpPr>
          <p:nvPr>
            <p:ph idx="1"/>
          </p:nvPr>
        </p:nvSpPr>
        <p:spPr/>
        <p:txBody>
          <a:bodyPr>
            <a:normAutofit fontScale="85000" lnSpcReduction="10000"/>
          </a:bodyPr>
          <a:lstStyle/>
          <a:p>
            <a:r>
              <a:rPr lang="en-US" dirty="0"/>
              <a:t>All of the organs and organ </a:t>
            </a:r>
            <a:r>
              <a:rPr lang="en-US" b="1" dirty="0"/>
              <a:t>systems</a:t>
            </a:r>
            <a:r>
              <a:rPr lang="en-US" dirty="0"/>
              <a:t> of the human body </a:t>
            </a:r>
            <a:r>
              <a:rPr lang="en-US" b="1" dirty="0"/>
              <a:t>work together</a:t>
            </a:r>
            <a:r>
              <a:rPr lang="en-US" dirty="0"/>
              <a:t> like a well-oiled machine. </a:t>
            </a:r>
          </a:p>
          <a:p>
            <a:endParaRPr lang="en-US" dirty="0"/>
          </a:p>
          <a:p>
            <a:r>
              <a:rPr lang="en-US" dirty="0"/>
              <a:t>This is because they are closely regulated by the </a:t>
            </a:r>
            <a:r>
              <a:rPr lang="en-US" b="1" dirty="0"/>
              <a:t>nervous</a:t>
            </a:r>
            <a:r>
              <a:rPr lang="en-US" dirty="0"/>
              <a:t> and </a:t>
            </a:r>
            <a:r>
              <a:rPr lang="en-US" b="1" dirty="0"/>
              <a:t>endocrine systems</a:t>
            </a:r>
            <a:r>
              <a:rPr lang="en-US" dirty="0"/>
              <a:t>. </a:t>
            </a:r>
          </a:p>
          <a:p>
            <a:endParaRPr lang="en-US" dirty="0"/>
          </a:p>
          <a:p>
            <a:r>
              <a:rPr lang="en-US" dirty="0"/>
              <a:t>The </a:t>
            </a:r>
            <a:r>
              <a:rPr lang="en-US" b="1" dirty="0"/>
              <a:t>nervous system</a:t>
            </a:r>
            <a:r>
              <a:rPr lang="en-US" dirty="0"/>
              <a:t> controls virtually all body activities, and the </a:t>
            </a:r>
            <a:r>
              <a:rPr lang="en-US" b="1" dirty="0"/>
              <a:t>endocrine system</a:t>
            </a:r>
            <a:r>
              <a:rPr lang="en-US" dirty="0"/>
              <a:t> secretes hormones that regulate these activities.</a:t>
            </a:r>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8</a:t>
            </a:fld>
            <a:endParaRPr lang="en-GB" dirty="0"/>
          </a:p>
        </p:txBody>
      </p:sp>
    </p:spTree>
    <p:extLst>
      <p:ext uri="{BB962C8B-B14F-4D97-AF65-F5344CB8AC3E}">
        <p14:creationId xmlns:p14="http://schemas.microsoft.com/office/powerpoint/2010/main" val="2802466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0"/>
            <a:ext cx="9107487" cy="666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83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alpha val="15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0" y="3944"/>
            <a:ext cx="9144000" cy="6858000"/>
          </a:xfrm>
          <a:prstGeom prst="rect">
            <a:avLst/>
          </a:prstGeom>
        </p:spPr>
      </p:pic>
    </p:spTree>
    <p:extLst>
      <p:ext uri="{BB962C8B-B14F-4D97-AF65-F5344CB8AC3E}">
        <p14:creationId xmlns:p14="http://schemas.microsoft.com/office/powerpoint/2010/main" val="4288315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AAC1E67-9988-47F5-830C-92E97B6987DE}"/>
              </a:ext>
            </a:extLst>
          </p:cNvPr>
          <p:cNvPicPr>
            <a:picLocks noGrp="1" noChangeAspect="1"/>
          </p:cNvPicPr>
          <p:nvPr>
            <p:ph idx="1"/>
          </p:nvPr>
        </p:nvPicPr>
        <p:blipFill rotWithShape="1">
          <a:blip r:embed="rId2"/>
          <a:srcRect t="10282" b="4264"/>
          <a:stretch/>
        </p:blipFill>
        <p:spPr>
          <a:xfrm>
            <a:off x="90487" y="872715"/>
            <a:ext cx="8963025" cy="5112569"/>
          </a:xfrm>
          <a:prstGeom prst="rect">
            <a:avLst/>
          </a:prstGeom>
          <a:noFill/>
        </p:spPr>
      </p:pic>
      <p:sp>
        <p:nvSpPr>
          <p:cNvPr id="5" name="TextBox 4">
            <a:extLst>
              <a:ext uri="{FF2B5EF4-FFF2-40B4-BE49-F238E27FC236}">
                <a16:creationId xmlns:a16="http://schemas.microsoft.com/office/drawing/2014/main" id="{A213BF88-02FB-42B2-8276-0A747C21DB7B}"/>
              </a:ext>
            </a:extLst>
          </p:cNvPr>
          <p:cNvSpPr txBox="1"/>
          <p:nvPr/>
        </p:nvSpPr>
        <p:spPr>
          <a:xfrm>
            <a:off x="2411760" y="260648"/>
            <a:ext cx="4536504" cy="584775"/>
          </a:xfrm>
          <a:prstGeom prst="rect">
            <a:avLst/>
          </a:prstGeom>
          <a:noFill/>
        </p:spPr>
        <p:txBody>
          <a:bodyPr wrap="square" rtlCol="0">
            <a:spAutoFit/>
          </a:bodyPr>
          <a:lstStyle/>
          <a:p>
            <a:pPr algn="ctr"/>
            <a:r>
              <a:rPr lang="en-GB" sz="3200" b="1" dirty="0"/>
              <a:t>The Nervous System</a:t>
            </a:r>
          </a:p>
        </p:txBody>
      </p:sp>
    </p:spTree>
    <p:extLst>
      <p:ext uri="{BB962C8B-B14F-4D97-AF65-F5344CB8AC3E}">
        <p14:creationId xmlns:p14="http://schemas.microsoft.com/office/powerpoint/2010/main" val="4111414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US" dirty="0"/>
              <a:t>Of all the </a:t>
            </a:r>
            <a:r>
              <a:rPr lang="en-US" dirty="0">
                <a:hlinkClick r:id="rId2" tooltip="body systems"/>
              </a:rPr>
              <a:t>body systems</a:t>
            </a:r>
            <a:r>
              <a:rPr lang="en-US" dirty="0"/>
              <a:t>, the </a:t>
            </a:r>
            <a:r>
              <a:rPr lang="en-US" dirty="0">
                <a:hlinkClick r:id="rId3" tooltip="nervous system"/>
              </a:rPr>
              <a:t>nervous system</a:t>
            </a:r>
            <a:r>
              <a:rPr lang="en-US" dirty="0"/>
              <a:t> is the major control system of </a:t>
            </a:r>
            <a:r>
              <a:rPr lang="en-US" dirty="0">
                <a:hlinkClick r:id="rId4" tooltip="homeostasis"/>
              </a:rPr>
              <a:t>homeostasis</a:t>
            </a:r>
            <a:r>
              <a:rPr lang="en-US" dirty="0"/>
              <a:t>. </a:t>
            </a:r>
          </a:p>
          <a:p>
            <a:endParaRPr lang="en-US" dirty="0"/>
          </a:p>
          <a:p>
            <a:r>
              <a:rPr lang="en-US" dirty="0"/>
              <a:t>It provides monitoring, response, and regulation of all systems in the human body and other organisms. </a:t>
            </a:r>
          </a:p>
          <a:p>
            <a:endParaRPr lang="en-US" dirty="0"/>
          </a:p>
          <a:p>
            <a:r>
              <a:rPr lang="en-US" dirty="0"/>
              <a:t>It functions from the tiny level of individual cells to affect the whole body at once.</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dirty="0"/>
          </a:p>
        </p:txBody>
      </p:sp>
    </p:spTree>
    <p:extLst>
      <p:ext uri="{BB962C8B-B14F-4D97-AF65-F5344CB8AC3E}">
        <p14:creationId xmlns:p14="http://schemas.microsoft.com/office/powerpoint/2010/main" val="2221418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a:xfrm>
            <a:off x="457200" y="1844824"/>
            <a:ext cx="8229600" cy="4046677"/>
          </a:xfrm>
        </p:spPr>
        <p:txBody>
          <a:bodyPr>
            <a:normAutofit/>
          </a:bodyPr>
          <a:lstStyle/>
          <a:p>
            <a:r>
              <a:rPr lang="en-US" sz="2400" dirty="0"/>
              <a:t>Receptors inside and outside the body are constantly monitoring conditions and watching for changes. </a:t>
            </a:r>
          </a:p>
          <a:p>
            <a:r>
              <a:rPr lang="en-US" sz="2400" dirty="0"/>
              <a:t>When a body system leaves a set point and falls outside its normal range, signals are sent through the nervous system which trigger responses to bring the system back into the normal range of functioning. </a:t>
            </a:r>
          </a:p>
          <a:p>
            <a:r>
              <a:rPr lang="en-US" sz="2400" dirty="0"/>
              <a:t>This is the process of homeostasis. </a:t>
            </a:r>
          </a:p>
          <a:p>
            <a:r>
              <a:rPr lang="en-US" sz="2400" dirty="0"/>
              <a:t>These complicated and complex processes have evolved over millions of years.</a:t>
            </a:r>
            <a:endParaRPr lang="en-GB" sz="24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13</a:t>
            </a:fld>
            <a:endParaRPr lang="en-GB" dirty="0"/>
          </a:p>
        </p:txBody>
      </p:sp>
    </p:spTree>
    <p:extLst>
      <p:ext uri="{BB962C8B-B14F-4D97-AF65-F5344CB8AC3E}">
        <p14:creationId xmlns:p14="http://schemas.microsoft.com/office/powerpoint/2010/main" val="1779312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a:xfrm>
            <a:off x="457200" y="1844824"/>
            <a:ext cx="8229600" cy="3917032"/>
          </a:xfrm>
        </p:spPr>
        <p:txBody>
          <a:bodyPr>
            <a:normAutofit lnSpcReduction="10000"/>
          </a:bodyPr>
          <a:lstStyle/>
          <a:p>
            <a:r>
              <a:rPr lang="en-US" dirty="0"/>
              <a:t>For example, thermoreceptors and mechanoreceptors </a:t>
            </a:r>
            <a:r>
              <a:rPr lang="en-GB" sz="2100" i="0" dirty="0">
                <a:solidFill>
                  <a:srgbClr val="202124"/>
                </a:solidFill>
                <a:effectLst/>
                <a:latin typeface="arial" panose="020B0604020202020204" pitchFamily="34" charset="0"/>
              </a:rPr>
              <a:t>(provide powerful signals that regulate cellular processes) </a:t>
            </a:r>
            <a:r>
              <a:rPr lang="en-US" dirty="0"/>
              <a:t>in the skin sense changes in temperature and pressure, respectively. </a:t>
            </a:r>
          </a:p>
          <a:p>
            <a:pPr marL="0" indent="0">
              <a:buNone/>
            </a:pPr>
            <a:endParaRPr lang="en-US" dirty="0"/>
          </a:p>
          <a:p>
            <a:r>
              <a:rPr lang="en-US" dirty="0"/>
              <a:t>In addition, nerves make muscles contract which moves the bones of the skeleton.</a:t>
            </a:r>
          </a:p>
        </p:txBody>
      </p:sp>
      <p:sp>
        <p:nvSpPr>
          <p:cNvPr id="6" name="Slide Number Placeholder 5"/>
          <p:cNvSpPr>
            <a:spLocks noGrp="1"/>
          </p:cNvSpPr>
          <p:nvPr>
            <p:ph type="sldNum" sz="quarter" idx="12"/>
          </p:nvPr>
        </p:nvSpPr>
        <p:spPr/>
        <p:txBody>
          <a:bodyPr/>
          <a:lstStyle/>
          <a:p>
            <a:fld id="{F68DE582-440D-41C7-9541-D8204DCB74FB}" type="slidenum">
              <a:rPr lang="en-GB" smtClean="0"/>
              <a:pPr/>
              <a:t>14</a:t>
            </a:fld>
            <a:endParaRPr lang="en-GB"/>
          </a:p>
        </p:txBody>
      </p:sp>
    </p:spTree>
    <p:extLst>
      <p:ext uri="{BB962C8B-B14F-4D97-AF65-F5344CB8AC3E}">
        <p14:creationId xmlns:p14="http://schemas.microsoft.com/office/powerpoint/2010/main" val="1728829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16632"/>
            <a:ext cx="8892480" cy="6552728"/>
          </a:xfrm>
          <a:prstGeom prst="rect">
            <a:avLst/>
          </a:prstGeom>
        </p:spPr>
      </p:pic>
    </p:spTree>
    <p:extLst>
      <p:ext uri="{BB962C8B-B14F-4D97-AF65-F5344CB8AC3E}">
        <p14:creationId xmlns:p14="http://schemas.microsoft.com/office/powerpoint/2010/main" val="3626911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1508-654F-4923-8B40-B678E3ADC2F3}"/>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38B39E98-3739-4C2E-80D5-BF60CDA11E82}"/>
              </a:ext>
            </a:extLst>
          </p:cNvPr>
          <p:cNvSpPr>
            <a:spLocks noGrp="1"/>
          </p:cNvSpPr>
          <p:nvPr>
            <p:ph idx="1"/>
          </p:nvPr>
        </p:nvSpPr>
        <p:spPr/>
        <p:txBody>
          <a:bodyPr/>
          <a:lstStyle/>
          <a:p>
            <a:r>
              <a:rPr lang="en-US" dirty="0"/>
              <a:t>Nervous System Working Together with the Endocrine System to Maintain Homeostasis</a:t>
            </a:r>
            <a:endParaRPr lang="en-GB" dirty="0"/>
          </a:p>
          <a:p>
            <a:endParaRPr lang="en-GB" dirty="0"/>
          </a:p>
          <a:p>
            <a:r>
              <a:rPr lang="en-GB" dirty="0">
                <a:hlinkClick r:id="rId2"/>
              </a:rPr>
              <a:t>https://www.youtube.com/watch?v=kj_CI1KTq6U</a:t>
            </a:r>
            <a:r>
              <a:rPr lang="en-GB" dirty="0"/>
              <a:t> </a:t>
            </a:r>
          </a:p>
        </p:txBody>
      </p:sp>
    </p:spTree>
    <p:extLst>
      <p:ext uri="{BB962C8B-B14F-4D97-AF65-F5344CB8AC3E}">
        <p14:creationId xmlns:p14="http://schemas.microsoft.com/office/powerpoint/2010/main" val="2397065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dirty="0"/>
              <a:t>Nervous system: vision</a:t>
            </a:r>
            <a:endParaRPr lang="en-GB" dirty="0"/>
          </a:p>
        </p:txBody>
      </p:sp>
      <p:sp>
        <p:nvSpPr>
          <p:cNvPr id="3" name="Content Placeholder 2"/>
          <p:cNvSpPr>
            <a:spLocks noGrp="1"/>
          </p:cNvSpPr>
          <p:nvPr>
            <p:ph sz="half" idx="1"/>
          </p:nvPr>
        </p:nvSpPr>
        <p:spPr>
          <a:xfrm>
            <a:off x="433291" y="1434480"/>
            <a:ext cx="4795510" cy="3989040"/>
          </a:xfrm>
        </p:spPr>
        <p:txBody>
          <a:bodyPr>
            <a:noAutofit/>
          </a:bodyPr>
          <a:lstStyle/>
          <a:p>
            <a:pPr>
              <a:lnSpc>
                <a:spcPct val="90000"/>
              </a:lnSpc>
            </a:pPr>
            <a:r>
              <a:rPr lang="en-US" sz="2200" dirty="0"/>
              <a:t>The nervous system is involved in visual perception which also helps maintain homeostasis. </a:t>
            </a:r>
          </a:p>
          <a:p>
            <a:pPr>
              <a:lnSpc>
                <a:spcPct val="90000"/>
              </a:lnSpc>
            </a:pPr>
            <a:endParaRPr lang="en-US" sz="2200" dirty="0"/>
          </a:p>
          <a:p>
            <a:pPr>
              <a:lnSpc>
                <a:spcPct val="90000"/>
              </a:lnSpc>
            </a:pPr>
            <a:r>
              <a:rPr lang="en-US" sz="2200" dirty="0"/>
              <a:t>In humans, there is a thin layer of </a:t>
            </a:r>
            <a:r>
              <a:rPr lang="en-US" sz="2200" dirty="0">
                <a:hlinkClick r:id="rId3" tooltip="nervous tissue"/>
              </a:rPr>
              <a:t>nervous tissue</a:t>
            </a:r>
            <a:r>
              <a:rPr lang="en-US" sz="2200" dirty="0"/>
              <a:t> called the retina covering the rear of the inside of the eye. </a:t>
            </a:r>
          </a:p>
          <a:p>
            <a:pPr>
              <a:lnSpc>
                <a:spcPct val="90000"/>
              </a:lnSpc>
            </a:pPr>
            <a:endParaRPr lang="en-US" sz="2200" dirty="0"/>
          </a:p>
          <a:p>
            <a:pPr>
              <a:lnSpc>
                <a:spcPct val="90000"/>
              </a:lnSpc>
            </a:pPr>
            <a:r>
              <a:rPr lang="en-US" sz="2200" dirty="0"/>
              <a:t>The cells detect light and transmit electrical information to the brain via the optic nerve which results in a visual picture. </a:t>
            </a:r>
            <a:endParaRPr lang="en-GB" sz="2200" dirty="0"/>
          </a:p>
        </p:txBody>
      </p:sp>
      <p:pic>
        <p:nvPicPr>
          <p:cNvPr id="4" name="Picture 3">
            <a:extLst>
              <a:ext uri="{FF2B5EF4-FFF2-40B4-BE49-F238E27FC236}">
                <a16:creationId xmlns:a16="http://schemas.microsoft.com/office/drawing/2014/main" id="{3AEC081F-F242-4FF4-8858-34BCDFCA5FF6}"/>
              </a:ext>
            </a:extLst>
          </p:cNvPr>
          <p:cNvPicPr>
            <a:picLocks noChangeAspect="1"/>
          </p:cNvPicPr>
          <p:nvPr/>
        </p:nvPicPr>
        <p:blipFill>
          <a:blip r:embed="rId4"/>
          <a:stretch>
            <a:fillRect/>
          </a:stretch>
        </p:blipFill>
        <p:spPr>
          <a:xfrm>
            <a:off x="5252710" y="2084068"/>
            <a:ext cx="3434090" cy="2569068"/>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17</a:t>
            </a:fld>
            <a:endParaRPr lang="en-GB"/>
          </a:p>
        </p:txBody>
      </p:sp>
    </p:spTree>
    <p:extLst>
      <p:ext uri="{BB962C8B-B14F-4D97-AF65-F5344CB8AC3E}">
        <p14:creationId xmlns:p14="http://schemas.microsoft.com/office/powerpoint/2010/main" val="438057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0794E6-6E87-4D9B-8C6B-484B6313C80D}"/>
              </a:ext>
            </a:extLst>
          </p:cNvPr>
          <p:cNvPicPr>
            <a:picLocks noChangeAspect="1"/>
          </p:cNvPicPr>
          <p:nvPr/>
        </p:nvPicPr>
        <p:blipFill>
          <a:blip r:embed="rId2"/>
          <a:stretch>
            <a:fillRect/>
          </a:stretch>
        </p:blipFill>
        <p:spPr>
          <a:xfrm>
            <a:off x="1174580" y="1255159"/>
            <a:ext cx="6307269" cy="4320480"/>
          </a:xfrm>
          <a:prstGeom prst="rect">
            <a:avLst/>
          </a:prstGeom>
          <a:noFill/>
        </p:spPr>
      </p:pic>
      <p:pic>
        <p:nvPicPr>
          <p:cNvPr id="2" name="Picture 1">
            <a:extLst>
              <a:ext uri="{FF2B5EF4-FFF2-40B4-BE49-F238E27FC236}">
                <a16:creationId xmlns:a16="http://schemas.microsoft.com/office/drawing/2014/main" id="{09A37ADA-8E20-8670-3C9F-E662D3BC8F4C}"/>
              </a:ext>
            </a:extLst>
          </p:cNvPr>
          <p:cNvPicPr>
            <a:picLocks noChangeAspect="1"/>
          </p:cNvPicPr>
          <p:nvPr/>
        </p:nvPicPr>
        <p:blipFill>
          <a:blip r:embed="rId3"/>
          <a:stretch>
            <a:fillRect/>
          </a:stretch>
        </p:blipFill>
        <p:spPr>
          <a:xfrm>
            <a:off x="213059" y="0"/>
            <a:ext cx="8230313" cy="1243692"/>
          </a:xfrm>
          <a:prstGeom prst="rect">
            <a:avLst/>
          </a:prstGeom>
        </p:spPr>
      </p:pic>
    </p:spTree>
    <p:extLst>
      <p:ext uri="{BB962C8B-B14F-4D97-AF65-F5344CB8AC3E}">
        <p14:creationId xmlns:p14="http://schemas.microsoft.com/office/powerpoint/2010/main" val="2139476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a:xfrm>
            <a:off x="755576" y="2060847"/>
            <a:ext cx="7931224" cy="3456385"/>
          </a:xfrm>
        </p:spPr>
        <p:txBody>
          <a:bodyPr>
            <a:normAutofit/>
          </a:bodyPr>
          <a:lstStyle/>
          <a:p>
            <a:pPr marL="0" indent="0">
              <a:buNone/>
            </a:pPr>
            <a:r>
              <a:rPr lang="en-US" dirty="0"/>
              <a:t>Pupil dilation is also controlled by the nervous system, optimizing the amount of light entering the eye for best vision. </a:t>
            </a:r>
          </a:p>
        </p:txBody>
      </p:sp>
      <p:sp>
        <p:nvSpPr>
          <p:cNvPr id="6" name="Slide Number Placeholder 5"/>
          <p:cNvSpPr>
            <a:spLocks noGrp="1"/>
          </p:cNvSpPr>
          <p:nvPr>
            <p:ph type="sldNum" sz="quarter" idx="12"/>
          </p:nvPr>
        </p:nvSpPr>
        <p:spPr/>
        <p:txBody>
          <a:bodyPr/>
          <a:lstStyle/>
          <a:p>
            <a:fld id="{F68DE582-440D-41C7-9541-D8204DCB74FB}" type="slidenum">
              <a:rPr lang="en-GB" smtClean="0"/>
              <a:pPr/>
              <a:t>19</a:t>
            </a:fld>
            <a:endParaRPr lang="en-GB"/>
          </a:p>
        </p:txBody>
      </p:sp>
    </p:spTree>
    <p:extLst>
      <p:ext uri="{BB962C8B-B14F-4D97-AF65-F5344CB8AC3E}">
        <p14:creationId xmlns:p14="http://schemas.microsoft.com/office/powerpoint/2010/main" val="2601022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42BC222-A0EE-4DA6-9A45-C43B1DABC666}"/>
              </a:ext>
            </a:extLst>
          </p:cNvPr>
          <p:cNvSpPr>
            <a:spLocks noGrp="1"/>
          </p:cNvSpPr>
          <p:nvPr>
            <p:ph type="title"/>
          </p:nvPr>
        </p:nvSpPr>
        <p:spPr>
          <a:xfrm>
            <a:off x="107504" y="2270885"/>
            <a:ext cx="3008313" cy="1162050"/>
          </a:xfrm>
        </p:spPr>
        <p:txBody>
          <a:bodyPr anchor="b">
            <a:noAutofit/>
          </a:bodyPr>
          <a:lstStyle/>
          <a:p>
            <a:r>
              <a:rPr lang="en-US" sz="3600" dirty="0"/>
              <a:t>Body temperature regulation</a:t>
            </a:r>
          </a:p>
        </p:txBody>
      </p:sp>
      <p:pic>
        <p:nvPicPr>
          <p:cNvPr id="2" name="Picture 1" descr="Diagram&#10;&#10;Description automatically generated">
            <a:extLst>
              <a:ext uri="{FF2B5EF4-FFF2-40B4-BE49-F238E27FC236}">
                <a16:creationId xmlns:a16="http://schemas.microsoft.com/office/drawing/2014/main" id="{22F2010D-1E47-4639-A2A3-4473D85531C8}"/>
              </a:ext>
            </a:extLst>
          </p:cNvPr>
          <p:cNvPicPr>
            <a:picLocks noChangeAspect="1"/>
          </p:cNvPicPr>
          <p:nvPr/>
        </p:nvPicPr>
        <p:blipFill rotWithShape="1">
          <a:blip r:embed="rId3"/>
          <a:srcRect l="3847" t="3751" r="2510" b="4685"/>
          <a:stretch/>
        </p:blipFill>
        <p:spPr>
          <a:xfrm>
            <a:off x="3263679" y="116632"/>
            <a:ext cx="5688631" cy="5578186"/>
          </a:xfrm>
          <a:prstGeom prst="rect">
            <a:avLst/>
          </a:prstGeom>
          <a:noFill/>
        </p:spPr>
      </p:pic>
    </p:spTree>
    <p:extLst>
      <p:ext uri="{BB962C8B-B14F-4D97-AF65-F5344CB8AC3E}">
        <p14:creationId xmlns:p14="http://schemas.microsoft.com/office/powerpoint/2010/main" val="713177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sz="4100"/>
              <a:t>Nervous system: core temperature</a:t>
            </a:r>
            <a:endParaRPr lang="en-GB" sz="4100"/>
          </a:p>
        </p:txBody>
      </p:sp>
      <p:sp>
        <p:nvSpPr>
          <p:cNvPr id="3" name="Content Placeholder 2"/>
          <p:cNvSpPr>
            <a:spLocks noGrp="1"/>
          </p:cNvSpPr>
          <p:nvPr>
            <p:ph sz="half" idx="1"/>
          </p:nvPr>
        </p:nvSpPr>
        <p:spPr>
          <a:xfrm>
            <a:off x="395536" y="1556792"/>
            <a:ext cx="4546848" cy="3989040"/>
          </a:xfrm>
        </p:spPr>
        <p:txBody>
          <a:bodyPr>
            <a:normAutofit/>
          </a:bodyPr>
          <a:lstStyle/>
          <a:p>
            <a:pPr>
              <a:lnSpc>
                <a:spcPct val="90000"/>
              </a:lnSpc>
            </a:pPr>
            <a:r>
              <a:rPr lang="en-US" sz="2300" dirty="0"/>
              <a:t>The nervous system is also responsible for regulating the core temperature of the body. </a:t>
            </a:r>
          </a:p>
          <a:p>
            <a:pPr>
              <a:lnSpc>
                <a:spcPct val="90000"/>
              </a:lnSpc>
            </a:pPr>
            <a:r>
              <a:rPr lang="en-US" sz="2300" dirty="0"/>
              <a:t>When conditions are too warm and body temperature rises, the blood vessels dilate causing heat loss to the environment. </a:t>
            </a:r>
          </a:p>
          <a:p>
            <a:pPr>
              <a:lnSpc>
                <a:spcPct val="90000"/>
              </a:lnSpc>
            </a:pPr>
            <a:r>
              <a:rPr lang="en-US" sz="2300" dirty="0"/>
              <a:t>Nerves trigger sweat glands to release fluid that evaporates and cools the skin. </a:t>
            </a:r>
            <a:endParaRPr lang="en-GB" sz="2300" dirty="0"/>
          </a:p>
        </p:txBody>
      </p:sp>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21</a:t>
            </a:fld>
            <a:endParaRPr lang="en-GB"/>
          </a:p>
        </p:txBody>
      </p:sp>
      <p:pic>
        <p:nvPicPr>
          <p:cNvPr id="5" name="Picture 4">
            <a:extLst>
              <a:ext uri="{FF2B5EF4-FFF2-40B4-BE49-F238E27FC236}">
                <a16:creationId xmlns:a16="http://schemas.microsoft.com/office/drawing/2014/main" id="{15917556-87ED-DE20-E009-018FAAE1FFE7}"/>
              </a:ext>
            </a:extLst>
          </p:cNvPr>
          <p:cNvPicPr>
            <a:picLocks noChangeAspect="1"/>
          </p:cNvPicPr>
          <p:nvPr/>
        </p:nvPicPr>
        <p:blipFill>
          <a:blip r:embed="rId2"/>
          <a:stretch>
            <a:fillRect/>
          </a:stretch>
        </p:blipFill>
        <p:spPr>
          <a:xfrm>
            <a:off x="5004048" y="2008509"/>
            <a:ext cx="4041998" cy="2840982"/>
          </a:xfrm>
          <a:prstGeom prst="rect">
            <a:avLst/>
          </a:prstGeom>
        </p:spPr>
      </p:pic>
    </p:spTree>
    <p:extLst>
      <p:ext uri="{BB962C8B-B14F-4D97-AF65-F5344CB8AC3E}">
        <p14:creationId xmlns:p14="http://schemas.microsoft.com/office/powerpoint/2010/main" val="878962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sz="4100" dirty="0"/>
              <a:t>Nervous system: core temperature</a:t>
            </a:r>
            <a:endParaRPr lang="en-GB" sz="4100" dirty="0"/>
          </a:p>
        </p:txBody>
      </p:sp>
      <p:sp>
        <p:nvSpPr>
          <p:cNvPr id="3" name="Content Placeholder 2"/>
          <p:cNvSpPr>
            <a:spLocks noGrp="1"/>
          </p:cNvSpPr>
          <p:nvPr>
            <p:ph sz="half" idx="2"/>
          </p:nvPr>
        </p:nvSpPr>
        <p:spPr>
          <a:xfrm>
            <a:off x="4860032" y="1700808"/>
            <a:ext cx="4038600" cy="3989040"/>
          </a:xfrm>
        </p:spPr>
        <p:txBody>
          <a:bodyPr>
            <a:normAutofit/>
          </a:bodyPr>
          <a:lstStyle/>
          <a:p>
            <a:pPr>
              <a:lnSpc>
                <a:spcPct val="90000"/>
              </a:lnSpc>
            </a:pPr>
            <a:r>
              <a:rPr lang="en-US" sz="2600" dirty="0"/>
              <a:t>Conversely, a drop in core temperature makes blood vessels constrict to conserve heat.</a:t>
            </a:r>
          </a:p>
          <a:p>
            <a:pPr>
              <a:lnSpc>
                <a:spcPct val="90000"/>
              </a:lnSpc>
            </a:pPr>
            <a:r>
              <a:rPr lang="en-US" sz="2600" dirty="0"/>
              <a:t>The nervous system also triggers muscles to shiver to generate heat and warm the body.</a:t>
            </a:r>
            <a:endParaRPr lang="en-GB" sz="2600" dirty="0"/>
          </a:p>
          <a:p>
            <a:pPr>
              <a:lnSpc>
                <a:spcPct val="90000"/>
              </a:lnSpc>
            </a:pPr>
            <a:endParaRPr lang="en-GB" sz="2600" dirty="0"/>
          </a:p>
        </p:txBody>
      </p:sp>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22</a:t>
            </a:fld>
            <a:endParaRPr lang="en-GB"/>
          </a:p>
        </p:txBody>
      </p:sp>
      <p:pic>
        <p:nvPicPr>
          <p:cNvPr id="5" name="Picture 4">
            <a:extLst>
              <a:ext uri="{FF2B5EF4-FFF2-40B4-BE49-F238E27FC236}">
                <a16:creationId xmlns:a16="http://schemas.microsoft.com/office/drawing/2014/main" id="{1A3D1DD2-B46B-C44B-0D6A-1C42BB8B6D2E}"/>
              </a:ext>
            </a:extLst>
          </p:cNvPr>
          <p:cNvPicPr>
            <a:picLocks noChangeAspect="1"/>
          </p:cNvPicPr>
          <p:nvPr/>
        </p:nvPicPr>
        <p:blipFill>
          <a:blip r:embed="rId2"/>
          <a:stretch>
            <a:fillRect/>
          </a:stretch>
        </p:blipFill>
        <p:spPr>
          <a:xfrm>
            <a:off x="462663" y="2008509"/>
            <a:ext cx="4041998" cy="2840982"/>
          </a:xfrm>
          <a:prstGeom prst="rect">
            <a:avLst/>
          </a:prstGeom>
        </p:spPr>
      </p:pic>
    </p:spTree>
    <p:extLst>
      <p:ext uri="{BB962C8B-B14F-4D97-AF65-F5344CB8AC3E}">
        <p14:creationId xmlns:p14="http://schemas.microsoft.com/office/powerpoint/2010/main" val="3953357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37584-97EA-4015-9B51-7928F6158AEF}"/>
              </a:ext>
            </a:extLst>
          </p:cNvPr>
          <p:cNvSpPr>
            <a:spLocks noGrp="1"/>
          </p:cNvSpPr>
          <p:nvPr>
            <p:ph type="title"/>
          </p:nvPr>
        </p:nvSpPr>
        <p:spPr/>
        <p:txBody>
          <a:bodyPr/>
          <a:lstStyle/>
          <a:p>
            <a:r>
              <a:rPr lang="en-GB" dirty="0"/>
              <a:t>Body temperature regulation</a:t>
            </a:r>
          </a:p>
        </p:txBody>
      </p:sp>
      <p:sp>
        <p:nvSpPr>
          <p:cNvPr id="3" name="Content Placeholder 2">
            <a:extLst>
              <a:ext uri="{FF2B5EF4-FFF2-40B4-BE49-F238E27FC236}">
                <a16:creationId xmlns:a16="http://schemas.microsoft.com/office/drawing/2014/main" id="{8DC093A3-6099-4F2F-8F25-8730361428FA}"/>
              </a:ext>
            </a:extLst>
          </p:cNvPr>
          <p:cNvSpPr>
            <a:spLocks noGrp="1"/>
          </p:cNvSpPr>
          <p:nvPr>
            <p:ph idx="1"/>
          </p:nvPr>
        </p:nvSpPr>
        <p:spPr/>
        <p:txBody>
          <a:bodyPr/>
          <a:lstStyle/>
          <a:p>
            <a:pPr marL="0" indent="0">
              <a:buNone/>
            </a:pPr>
            <a:r>
              <a:rPr lang="en-GB" dirty="0"/>
              <a:t>Let’s watch this video:</a:t>
            </a:r>
          </a:p>
          <a:p>
            <a:pPr marL="0" indent="0">
              <a:buNone/>
            </a:pPr>
            <a:r>
              <a:rPr lang="en-GB" dirty="0">
                <a:hlinkClick r:id="rId2"/>
              </a:rPr>
              <a:t>https://www.youtube.com/watch?v=fShRXy1RCbs</a:t>
            </a:r>
            <a:endParaRPr lang="en-GB" dirty="0"/>
          </a:p>
          <a:p>
            <a:pPr marL="0" indent="0">
              <a:buNone/>
            </a:pPr>
            <a:endParaRPr lang="en-GB" dirty="0"/>
          </a:p>
        </p:txBody>
      </p:sp>
    </p:spTree>
    <p:extLst>
      <p:ext uri="{BB962C8B-B14F-4D97-AF65-F5344CB8AC3E}">
        <p14:creationId xmlns:p14="http://schemas.microsoft.com/office/powerpoint/2010/main" val="26573092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Autonomic nervous system</a:t>
            </a:r>
          </a:p>
        </p:txBody>
      </p:sp>
      <p:sp>
        <p:nvSpPr>
          <p:cNvPr id="3" name="Content Placeholder 2"/>
          <p:cNvSpPr>
            <a:spLocks noGrp="1"/>
          </p:cNvSpPr>
          <p:nvPr>
            <p:ph idx="1"/>
          </p:nvPr>
        </p:nvSpPr>
        <p:spPr/>
        <p:txBody>
          <a:bodyPr>
            <a:normAutofit fontScale="85000" lnSpcReduction="20000"/>
          </a:bodyPr>
          <a:lstStyle/>
          <a:p>
            <a:r>
              <a:rPr lang="en-US" dirty="0"/>
              <a:t>The </a:t>
            </a:r>
            <a:r>
              <a:rPr lang="en-US" dirty="0">
                <a:hlinkClick r:id="rId3" tooltip="autonomic nervous system">
                  <a:extLst>
                    <a:ext uri="{A12FA001-AC4F-418D-AE19-62706E023703}">
                      <ahyp:hlinkClr xmlns:ahyp="http://schemas.microsoft.com/office/drawing/2018/hyperlinkcolor" val="tx"/>
                    </a:ext>
                  </a:extLst>
                </a:hlinkClick>
              </a:rPr>
              <a:t>autonomic nervous system</a:t>
            </a:r>
            <a:r>
              <a:rPr lang="en-US" dirty="0"/>
              <a:t> is composed of sympathetic and parasympathetic nervous systems which both have critical homeostatic functions. </a:t>
            </a:r>
          </a:p>
          <a:p>
            <a:pPr marL="0" indent="0">
              <a:buNone/>
            </a:pPr>
            <a:r>
              <a:rPr lang="en-US" b="1" dirty="0"/>
              <a:t>Sympathetic system</a:t>
            </a:r>
          </a:p>
          <a:p>
            <a:r>
              <a:rPr lang="en-US" dirty="0"/>
              <a:t>The sympathetic system innervates (</a:t>
            </a:r>
            <a:r>
              <a:rPr lang="en-GB" b="0" i="0" dirty="0">
                <a:solidFill>
                  <a:srgbClr val="202124"/>
                </a:solidFill>
                <a:effectLst/>
                <a:latin typeface="arial" panose="020B0604020202020204" pitchFamily="34" charset="0"/>
              </a:rPr>
              <a:t>supply an organ or other body part) with nerves</a:t>
            </a:r>
            <a:r>
              <a:rPr lang="en-US" dirty="0"/>
              <a:t> to increases heart rate and the force of its contractions. </a:t>
            </a:r>
          </a:p>
          <a:p>
            <a:r>
              <a:rPr lang="en-US" dirty="0"/>
              <a:t>It also controls the constriction of blood vessels and dilation of bronchioles (</a:t>
            </a:r>
            <a:r>
              <a:rPr lang="en-GB" b="1" i="0" dirty="0">
                <a:solidFill>
                  <a:srgbClr val="202124"/>
                </a:solidFill>
                <a:effectLst/>
                <a:latin typeface="arial" panose="020B0604020202020204" pitchFamily="34" charset="0"/>
              </a:rPr>
              <a:t>air passages inside the lungs)</a:t>
            </a:r>
            <a:r>
              <a:rPr lang="en-US" dirty="0"/>
              <a:t> in the lungs. </a:t>
            </a:r>
          </a:p>
        </p:txBody>
      </p:sp>
      <p:sp>
        <p:nvSpPr>
          <p:cNvPr id="6" name="Slide Number Placeholder 5"/>
          <p:cNvSpPr>
            <a:spLocks noGrp="1"/>
          </p:cNvSpPr>
          <p:nvPr>
            <p:ph type="sldNum" sz="quarter" idx="12"/>
          </p:nvPr>
        </p:nvSpPr>
        <p:spPr/>
        <p:txBody>
          <a:bodyPr/>
          <a:lstStyle/>
          <a:p>
            <a:fld id="{F68DE582-440D-41C7-9541-D8204DCB74FB}" type="slidenum">
              <a:rPr lang="en-GB" smtClean="0"/>
              <a:pPr/>
              <a:t>24</a:t>
            </a:fld>
            <a:endParaRPr lang="en-GB"/>
          </a:p>
        </p:txBody>
      </p:sp>
    </p:spTree>
    <p:extLst>
      <p:ext uri="{BB962C8B-B14F-4D97-AF65-F5344CB8AC3E}">
        <p14:creationId xmlns:p14="http://schemas.microsoft.com/office/powerpoint/2010/main" val="393460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B8C0CF-0F77-CF90-055F-6DCAB92E0908}"/>
              </a:ext>
            </a:extLst>
          </p:cNvPr>
          <p:cNvPicPr>
            <a:picLocks noChangeAspect="1"/>
          </p:cNvPicPr>
          <p:nvPr/>
        </p:nvPicPr>
        <p:blipFill>
          <a:blip r:embed="rId3"/>
          <a:stretch>
            <a:fillRect/>
          </a:stretch>
        </p:blipFill>
        <p:spPr>
          <a:xfrm>
            <a:off x="251520" y="13014"/>
            <a:ext cx="8230313" cy="1243692"/>
          </a:xfrm>
          <a:prstGeom prst="rect">
            <a:avLst/>
          </a:prstGeom>
        </p:spPr>
      </p:pic>
      <p:sp>
        <p:nvSpPr>
          <p:cNvPr id="3" name="Content Placeholder 2">
            <a:extLst>
              <a:ext uri="{FF2B5EF4-FFF2-40B4-BE49-F238E27FC236}">
                <a16:creationId xmlns:a16="http://schemas.microsoft.com/office/drawing/2014/main" id="{F301C1A0-84B1-4FBB-A330-C098053D616F}"/>
              </a:ext>
            </a:extLst>
          </p:cNvPr>
          <p:cNvSpPr>
            <a:spLocks noGrp="1"/>
          </p:cNvSpPr>
          <p:nvPr>
            <p:ph sz="half" idx="1"/>
          </p:nvPr>
        </p:nvSpPr>
        <p:spPr>
          <a:xfrm>
            <a:off x="457200" y="1600200"/>
            <a:ext cx="4038600" cy="3989040"/>
          </a:xfrm>
        </p:spPr>
        <p:txBody>
          <a:bodyPr>
            <a:normAutofit/>
          </a:bodyPr>
          <a:lstStyle/>
          <a:p>
            <a:r>
              <a:rPr lang="en-GB" dirty="0"/>
              <a:t>The sympathetic nervous system directs the body's rapid involuntary response to dangerous or stressful situations.</a:t>
            </a:r>
          </a:p>
        </p:txBody>
      </p:sp>
      <p:pic>
        <p:nvPicPr>
          <p:cNvPr id="4" name="Picture 3">
            <a:extLst>
              <a:ext uri="{FF2B5EF4-FFF2-40B4-BE49-F238E27FC236}">
                <a16:creationId xmlns:a16="http://schemas.microsoft.com/office/drawing/2014/main" id="{D417914E-21FE-42E8-B79D-D4FAF116978C}"/>
              </a:ext>
            </a:extLst>
          </p:cNvPr>
          <p:cNvPicPr>
            <a:picLocks noChangeAspect="1"/>
          </p:cNvPicPr>
          <p:nvPr/>
        </p:nvPicPr>
        <p:blipFill>
          <a:blip r:embed="rId4"/>
          <a:stretch>
            <a:fillRect/>
          </a:stretch>
        </p:blipFill>
        <p:spPr>
          <a:xfrm>
            <a:off x="4648200" y="1772816"/>
            <a:ext cx="4038600" cy="2695765"/>
          </a:xfrm>
          <a:prstGeom prst="rect">
            <a:avLst/>
          </a:prstGeom>
          <a:noFill/>
        </p:spPr>
      </p:pic>
    </p:spTree>
    <p:extLst>
      <p:ext uri="{BB962C8B-B14F-4D97-AF65-F5344CB8AC3E}">
        <p14:creationId xmlns:p14="http://schemas.microsoft.com/office/powerpoint/2010/main" val="4176783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F2D53EA-AE98-4D1C-856C-E4FA5054AB6E}"/>
              </a:ext>
            </a:extLst>
          </p:cNvPr>
          <p:cNvSpPr>
            <a:spLocks noGrp="1"/>
          </p:cNvSpPr>
          <p:nvPr>
            <p:ph idx="1"/>
          </p:nvPr>
        </p:nvSpPr>
        <p:spPr/>
        <p:txBody>
          <a:bodyPr/>
          <a:lstStyle/>
          <a:p>
            <a:pPr marL="0" indent="0">
              <a:buNone/>
            </a:pPr>
            <a:r>
              <a:rPr lang="en-GB" b="1" dirty="0"/>
              <a:t>Parasympathetic</a:t>
            </a:r>
            <a:br>
              <a:rPr lang="en-GB" dirty="0"/>
            </a:br>
            <a:r>
              <a:rPr lang="en-GB" dirty="0"/>
              <a:t>The parasympathetic nervous system predominates in quiet “rest and digest” conditions. </a:t>
            </a:r>
          </a:p>
          <a:p>
            <a:pPr marL="0" indent="0">
              <a:buNone/>
            </a:pPr>
            <a:endParaRPr lang="en-GB" dirty="0"/>
          </a:p>
        </p:txBody>
      </p:sp>
      <p:pic>
        <p:nvPicPr>
          <p:cNvPr id="2" name="Picture 1">
            <a:extLst>
              <a:ext uri="{FF2B5EF4-FFF2-40B4-BE49-F238E27FC236}">
                <a16:creationId xmlns:a16="http://schemas.microsoft.com/office/drawing/2014/main" id="{274BDEAF-6E67-BC50-2A18-F77516CDD5F7}"/>
              </a:ext>
            </a:extLst>
          </p:cNvPr>
          <p:cNvPicPr>
            <a:picLocks noChangeAspect="1"/>
          </p:cNvPicPr>
          <p:nvPr/>
        </p:nvPicPr>
        <p:blipFill>
          <a:blip r:embed="rId2"/>
          <a:stretch>
            <a:fillRect/>
          </a:stretch>
        </p:blipFill>
        <p:spPr>
          <a:xfrm>
            <a:off x="456843" y="95600"/>
            <a:ext cx="8230313" cy="1243692"/>
          </a:xfrm>
          <a:prstGeom prst="rect">
            <a:avLst/>
          </a:prstGeom>
        </p:spPr>
      </p:pic>
    </p:spTree>
    <p:extLst>
      <p:ext uri="{BB962C8B-B14F-4D97-AF65-F5344CB8AC3E}">
        <p14:creationId xmlns:p14="http://schemas.microsoft.com/office/powerpoint/2010/main" val="573611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09" y="105914"/>
            <a:ext cx="9144000" cy="6760307"/>
          </a:xfrm>
          <a:prstGeom prst="rect">
            <a:avLst/>
          </a:prstGeom>
        </p:spPr>
      </p:pic>
    </p:spTree>
    <p:extLst>
      <p:ext uri="{BB962C8B-B14F-4D97-AF65-F5344CB8AC3E}">
        <p14:creationId xmlns:p14="http://schemas.microsoft.com/office/powerpoint/2010/main" val="3022025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EF00-B774-48EE-A8CC-3759D0672E9D}"/>
              </a:ext>
            </a:extLst>
          </p:cNvPr>
          <p:cNvSpPr>
            <a:spLocks noGrp="1"/>
          </p:cNvSpPr>
          <p:nvPr>
            <p:ph type="title"/>
          </p:nvPr>
        </p:nvSpPr>
        <p:spPr/>
        <p:txBody>
          <a:bodyPr/>
          <a:lstStyle/>
          <a:p>
            <a:r>
              <a:rPr lang="en-GB" dirty="0"/>
              <a:t>Disease of Nervous system</a:t>
            </a:r>
          </a:p>
        </p:txBody>
      </p:sp>
      <p:sp>
        <p:nvSpPr>
          <p:cNvPr id="4" name="Rectangle 3">
            <a:extLst>
              <a:ext uri="{FF2B5EF4-FFF2-40B4-BE49-F238E27FC236}">
                <a16:creationId xmlns:a16="http://schemas.microsoft.com/office/drawing/2014/main" id="{502EEB17-D302-4FEB-A19A-47BC77E06102}"/>
              </a:ext>
            </a:extLst>
          </p:cNvPr>
          <p:cNvSpPr>
            <a:spLocks noGrp="1" noChangeArrowheads="1"/>
          </p:cNvSpPr>
          <p:nvPr>
            <p:ph idx="1"/>
          </p:nvPr>
        </p:nvSpPr>
        <p:spPr>
          <a:xfrm>
            <a:off x="457200" y="1600200"/>
            <a:ext cx="8229600" cy="3916363"/>
          </a:xfrm>
        </p:spPr>
        <p:txBody>
          <a:bodyPr>
            <a:normAutofit/>
          </a:bodyPr>
          <a:lstStyle/>
          <a:p>
            <a:pPr marL="0" indent="0">
              <a:buNone/>
            </a:pPr>
            <a:r>
              <a:rPr lang="en-US" altLang="en-US" b="1" i="1" dirty="0"/>
              <a:t>Alzheimer’s Disease</a:t>
            </a:r>
          </a:p>
          <a:p>
            <a:r>
              <a:rPr lang="en-US" altLang="en-US" dirty="0"/>
              <a:t>Is characterized by confusion, memory loss, and a variety of other symptoms.</a:t>
            </a:r>
          </a:p>
          <a:p>
            <a:pPr marL="0" indent="0">
              <a:buNone/>
            </a:pPr>
            <a:r>
              <a:rPr lang="en-GB" altLang="en-US" b="1" dirty="0"/>
              <a:t>Parkinson’s Disease</a:t>
            </a:r>
          </a:p>
          <a:p>
            <a:r>
              <a:rPr lang="en-GB" altLang="en-US" dirty="0"/>
              <a:t>Characterized by difficulty in initiating movements, slowness of movement, and rigidity</a:t>
            </a:r>
          </a:p>
          <a:p>
            <a:endParaRPr lang="en-US" altLang="en-US" dirty="0"/>
          </a:p>
          <a:p>
            <a:pPr marL="1281113" lvl="2" indent="0">
              <a:buNone/>
            </a:pPr>
            <a:endParaRPr lang="en-US" altLang="en-US" dirty="0"/>
          </a:p>
        </p:txBody>
      </p:sp>
    </p:spTree>
    <p:extLst>
      <p:ext uri="{BB962C8B-B14F-4D97-AF65-F5344CB8AC3E}">
        <p14:creationId xmlns:p14="http://schemas.microsoft.com/office/powerpoint/2010/main" val="2970521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5C13E-695B-4D4D-9093-719E3AB1D543}"/>
              </a:ext>
            </a:extLst>
          </p:cNvPr>
          <p:cNvSpPr>
            <a:spLocks noGrp="1"/>
          </p:cNvSpPr>
          <p:nvPr>
            <p:ph type="title"/>
          </p:nvPr>
        </p:nvSpPr>
        <p:spPr/>
        <p:txBody>
          <a:bodyPr/>
          <a:lstStyle/>
          <a:p>
            <a:r>
              <a:rPr lang="en-GB" dirty="0"/>
              <a:t>Diseases of Nervous system</a:t>
            </a:r>
          </a:p>
        </p:txBody>
      </p:sp>
      <p:sp>
        <p:nvSpPr>
          <p:cNvPr id="3" name="Content Placeholder 2">
            <a:extLst>
              <a:ext uri="{FF2B5EF4-FFF2-40B4-BE49-F238E27FC236}">
                <a16:creationId xmlns:a16="http://schemas.microsoft.com/office/drawing/2014/main" id="{DDF9BB5F-041B-411B-BD97-CB94BE76F5E9}"/>
              </a:ext>
            </a:extLst>
          </p:cNvPr>
          <p:cNvSpPr>
            <a:spLocks noGrp="1"/>
          </p:cNvSpPr>
          <p:nvPr>
            <p:ph idx="1"/>
          </p:nvPr>
        </p:nvSpPr>
        <p:spPr/>
        <p:txBody>
          <a:bodyPr>
            <a:noAutofit/>
          </a:bodyPr>
          <a:lstStyle/>
          <a:p>
            <a:r>
              <a:rPr lang="en-GB" sz="2000" b="1" i="0" dirty="0">
                <a:effectLst/>
              </a:rPr>
              <a:t>Epilepsy</a:t>
            </a:r>
            <a:r>
              <a:rPr lang="en-GB" sz="2000" b="0" i="0" dirty="0">
                <a:effectLst/>
              </a:rPr>
              <a:t> </a:t>
            </a:r>
          </a:p>
          <a:p>
            <a:pPr marL="0" indent="0">
              <a:buNone/>
            </a:pPr>
            <a:r>
              <a:rPr lang="en-GB" sz="2000" i="0" dirty="0">
                <a:effectLst/>
              </a:rPr>
              <a:t>It is a common condition that affects the brain and causes frequent seizures. Seizures are bursts of electrical activity in the brain that temporarily affect how it works.</a:t>
            </a:r>
          </a:p>
          <a:p>
            <a:r>
              <a:rPr lang="en-GB" sz="2000" b="1" dirty="0"/>
              <a:t>Multiple sclerosis</a:t>
            </a:r>
            <a:endParaRPr lang="en-GB" sz="2000" b="1" i="0" dirty="0">
              <a:effectLst/>
            </a:endParaRPr>
          </a:p>
          <a:p>
            <a:pPr marL="0" indent="0">
              <a:buNone/>
            </a:pPr>
            <a:r>
              <a:rPr lang="en-GB" sz="2000" b="0" i="0" dirty="0">
                <a:effectLst/>
              </a:rPr>
              <a:t>Multiple sclerosis is a lifelong condition that affects the brain and nerves.</a:t>
            </a:r>
          </a:p>
          <a:p>
            <a:pPr marL="0" indent="0">
              <a:buNone/>
            </a:pPr>
            <a:endParaRPr lang="en-GB" sz="2000" b="0" i="0" dirty="0">
              <a:solidFill>
                <a:srgbClr val="3C4043"/>
              </a:solidFill>
              <a:effectLst/>
            </a:endParaRPr>
          </a:p>
          <a:p>
            <a:r>
              <a:rPr lang="en-GB" sz="2000" dirty="0"/>
              <a:t>You can find more examples of illnesses, conditions and disorders of the nerves and central nervous system, from NHS: </a:t>
            </a:r>
            <a:r>
              <a:rPr lang="en-GB" sz="2000" dirty="0">
                <a:hlinkClick r:id="rId3"/>
              </a:rPr>
              <a:t>Brain, nerves and spinal cord | NHS inform</a:t>
            </a:r>
            <a:endParaRPr lang="en-GB" sz="2000" dirty="0"/>
          </a:p>
        </p:txBody>
      </p:sp>
    </p:spTree>
    <p:extLst>
      <p:ext uri="{BB962C8B-B14F-4D97-AF65-F5344CB8AC3E}">
        <p14:creationId xmlns:p14="http://schemas.microsoft.com/office/powerpoint/2010/main" val="1375132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30DC-5F7D-4745-B2EF-76196025F3DF}"/>
              </a:ext>
            </a:extLst>
          </p:cNvPr>
          <p:cNvSpPr>
            <a:spLocks noGrp="1"/>
          </p:cNvSpPr>
          <p:nvPr>
            <p:ph type="title"/>
          </p:nvPr>
        </p:nvSpPr>
        <p:spPr/>
        <p:txBody>
          <a:bodyPr>
            <a:normAutofit fontScale="90000"/>
          </a:bodyPr>
          <a:lstStyle/>
          <a:p>
            <a:r>
              <a:rPr lang="en-GB" dirty="0"/>
              <a:t>Why to learn about nervous system</a:t>
            </a:r>
          </a:p>
        </p:txBody>
      </p:sp>
      <p:sp>
        <p:nvSpPr>
          <p:cNvPr id="3" name="Content Placeholder 2">
            <a:extLst>
              <a:ext uri="{FF2B5EF4-FFF2-40B4-BE49-F238E27FC236}">
                <a16:creationId xmlns:a16="http://schemas.microsoft.com/office/drawing/2014/main" id="{D2672EDD-A6FF-4E52-8253-9724600183D8}"/>
              </a:ext>
            </a:extLst>
          </p:cNvPr>
          <p:cNvSpPr>
            <a:spLocks noGrp="1"/>
          </p:cNvSpPr>
          <p:nvPr>
            <p:ph idx="1"/>
          </p:nvPr>
        </p:nvSpPr>
        <p:spPr/>
        <p:txBody>
          <a:bodyPr>
            <a:normAutofit fontScale="62500" lnSpcReduction="20000"/>
          </a:bodyPr>
          <a:lstStyle/>
          <a:p>
            <a:pPr algn="l" fontAlgn="base"/>
            <a:r>
              <a:rPr lang="en-GB" sz="4200" b="0" i="0" dirty="0">
                <a:solidFill>
                  <a:srgbClr val="202A30"/>
                </a:solidFill>
                <a:effectLst/>
              </a:rPr>
              <a:t>Long term neurological conditions carry a significant burden to the individual, their families and carers, the NHS, and to society as a whole.</a:t>
            </a:r>
          </a:p>
          <a:p>
            <a:pPr algn="l" fontAlgn="base"/>
            <a:r>
              <a:rPr lang="en-GB" sz="4200" b="0" i="0" dirty="0">
                <a:solidFill>
                  <a:srgbClr val="202A30"/>
                </a:solidFill>
                <a:effectLst/>
              </a:rPr>
              <a:t>Neurological conditions such as Parkinson’s disease, motor neurone disease, and epilepsy result from damage to the brain, spinal column or peripheral nerves. </a:t>
            </a:r>
          </a:p>
          <a:p>
            <a:pPr algn="l" fontAlgn="base"/>
            <a:r>
              <a:rPr lang="en-GB" sz="4200" b="0" i="0" dirty="0">
                <a:solidFill>
                  <a:srgbClr val="202A30"/>
                </a:solidFill>
                <a:effectLst/>
              </a:rPr>
              <a:t>Some neurological conditions are life threatening, with many severely affecting an individual’s quality of life.</a:t>
            </a:r>
          </a:p>
        </p:txBody>
      </p:sp>
    </p:spTree>
    <p:extLst>
      <p:ext uri="{BB962C8B-B14F-4D97-AF65-F5344CB8AC3E}">
        <p14:creationId xmlns:p14="http://schemas.microsoft.com/office/powerpoint/2010/main" val="3763829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1628-D22B-4BCB-8907-022C11ACE1CF}"/>
              </a:ext>
            </a:extLst>
          </p:cNvPr>
          <p:cNvSpPr>
            <a:spLocks noGrp="1"/>
          </p:cNvSpPr>
          <p:nvPr>
            <p:ph type="title"/>
          </p:nvPr>
        </p:nvSpPr>
        <p:spPr>
          <a:xfrm>
            <a:off x="457200" y="274638"/>
            <a:ext cx="8229600" cy="850106"/>
          </a:xfrm>
        </p:spPr>
        <p:txBody>
          <a:bodyPr>
            <a:normAutofit fontScale="90000"/>
          </a:bodyPr>
          <a:lstStyle/>
          <a:p>
            <a:r>
              <a:rPr lang="en-GB" dirty="0"/>
              <a:t>Why to learn about nervous system</a:t>
            </a:r>
          </a:p>
        </p:txBody>
      </p:sp>
      <p:sp>
        <p:nvSpPr>
          <p:cNvPr id="3" name="Content Placeholder 2">
            <a:extLst>
              <a:ext uri="{FF2B5EF4-FFF2-40B4-BE49-F238E27FC236}">
                <a16:creationId xmlns:a16="http://schemas.microsoft.com/office/drawing/2014/main" id="{4E2C37CE-CF89-490E-A793-5E0C90D58741}"/>
              </a:ext>
            </a:extLst>
          </p:cNvPr>
          <p:cNvSpPr>
            <a:spLocks noGrp="1"/>
          </p:cNvSpPr>
          <p:nvPr>
            <p:ph idx="1"/>
          </p:nvPr>
        </p:nvSpPr>
        <p:spPr>
          <a:xfrm>
            <a:off x="457200" y="1268760"/>
            <a:ext cx="8229600" cy="4248473"/>
          </a:xfrm>
        </p:spPr>
        <p:txBody>
          <a:bodyPr>
            <a:normAutofit fontScale="77500" lnSpcReduction="20000"/>
          </a:bodyPr>
          <a:lstStyle/>
          <a:p>
            <a:pPr marL="0" indent="0" fontAlgn="base">
              <a:buNone/>
            </a:pPr>
            <a:r>
              <a:rPr lang="en-GB" sz="3200" b="0" i="0" dirty="0">
                <a:solidFill>
                  <a:srgbClr val="202A30"/>
                </a:solidFill>
                <a:effectLst/>
                <a:latin typeface="-apple-system"/>
              </a:rPr>
              <a:t>There are over 600 types of neurological conditions, which are broadly categorised into:</a:t>
            </a:r>
          </a:p>
          <a:p>
            <a:pPr algn="l" fontAlgn="base">
              <a:buFont typeface="Arial" panose="020B0604020202020204" pitchFamily="34" charset="0"/>
              <a:buChar char="•"/>
            </a:pPr>
            <a:endParaRPr lang="en-GB" sz="3200" b="0" i="0" dirty="0">
              <a:solidFill>
                <a:srgbClr val="202A30"/>
              </a:solidFill>
              <a:effectLst/>
              <a:latin typeface="-apple-system"/>
            </a:endParaRPr>
          </a:p>
          <a:p>
            <a:pPr algn="l" fontAlgn="base">
              <a:buFont typeface="Arial" panose="020B0604020202020204" pitchFamily="34" charset="0"/>
              <a:buChar char="•"/>
            </a:pPr>
            <a:r>
              <a:rPr lang="en-GB" sz="3200" b="0" i="0" dirty="0">
                <a:solidFill>
                  <a:srgbClr val="202A30"/>
                </a:solidFill>
                <a:effectLst/>
                <a:latin typeface="-apple-system"/>
              </a:rPr>
              <a:t>Sudden onset conditions (e.g. acquired brain injury or spinal cord injury)</a:t>
            </a:r>
          </a:p>
          <a:p>
            <a:pPr algn="l" fontAlgn="base">
              <a:buFont typeface="Arial" panose="020B0604020202020204" pitchFamily="34" charset="0"/>
              <a:buChar char="•"/>
            </a:pPr>
            <a:r>
              <a:rPr lang="en-GB" sz="3200" b="0" i="0" dirty="0">
                <a:solidFill>
                  <a:srgbClr val="202A30"/>
                </a:solidFill>
                <a:effectLst/>
                <a:latin typeface="-apple-system"/>
              </a:rPr>
              <a:t>Intermittent and unpredictable conditions (e.g. epilepsy, certain types of headache, or the early stages of multiple sclerosis)</a:t>
            </a:r>
          </a:p>
          <a:p>
            <a:pPr algn="l" fontAlgn="base">
              <a:buFont typeface="Arial" panose="020B0604020202020204" pitchFamily="34" charset="0"/>
              <a:buChar char="•"/>
            </a:pPr>
            <a:r>
              <a:rPr lang="en-GB" sz="3200" b="0" i="0" dirty="0">
                <a:solidFill>
                  <a:srgbClr val="202A30"/>
                </a:solidFill>
                <a:effectLst/>
                <a:latin typeface="-apple-system"/>
              </a:rPr>
              <a:t>Progressive conditions (e.g. motor neurone disease, Parkinson’s disease, or later stages of multiple sclerosis)</a:t>
            </a:r>
          </a:p>
          <a:p>
            <a:pPr algn="l" fontAlgn="base">
              <a:buFont typeface="Arial" panose="020B0604020202020204" pitchFamily="34" charset="0"/>
              <a:buChar char="•"/>
            </a:pPr>
            <a:r>
              <a:rPr lang="en-GB" sz="3200" b="0" i="0" dirty="0">
                <a:solidFill>
                  <a:srgbClr val="202A30"/>
                </a:solidFill>
                <a:effectLst/>
                <a:latin typeface="-apple-system"/>
              </a:rPr>
              <a:t>Stable neurological conditions (e.g. post-polio syndrome, or cerebral palsy in adults).</a:t>
            </a:r>
          </a:p>
          <a:p>
            <a:pPr algn="l" fontAlgn="base">
              <a:buFont typeface="Arial" panose="020B0604020202020204" pitchFamily="34" charset="0"/>
              <a:buChar char="•"/>
            </a:pPr>
            <a:endParaRPr lang="en-GB" sz="3200"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38226717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02D1D-6EB0-4C33-B765-B38227C3252F}"/>
              </a:ext>
            </a:extLst>
          </p:cNvPr>
          <p:cNvSpPr>
            <a:spLocks noGrp="1"/>
          </p:cNvSpPr>
          <p:nvPr>
            <p:ph type="title"/>
          </p:nvPr>
        </p:nvSpPr>
        <p:spPr/>
        <p:txBody>
          <a:bodyPr>
            <a:normAutofit fontScale="90000"/>
          </a:bodyPr>
          <a:lstStyle/>
          <a:p>
            <a:r>
              <a:rPr lang="en-GB" dirty="0"/>
              <a:t>Responsibility of health and social care professional</a:t>
            </a:r>
          </a:p>
        </p:txBody>
      </p:sp>
      <p:sp>
        <p:nvSpPr>
          <p:cNvPr id="3" name="Content Placeholder 2">
            <a:extLst>
              <a:ext uri="{FF2B5EF4-FFF2-40B4-BE49-F238E27FC236}">
                <a16:creationId xmlns:a16="http://schemas.microsoft.com/office/drawing/2014/main" id="{5854150B-088E-43AE-8149-11243D80C0B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i="0" dirty="0">
                <a:effectLst/>
                <a:latin typeface="Acumin Pro"/>
              </a:rPr>
              <a:t>Communicating well and in a way that meets individual n</a:t>
            </a:r>
            <a:r>
              <a:rPr lang="en-GB" b="0" i="0" dirty="0">
                <a:effectLst/>
                <a:latin typeface="Acumin Pro"/>
              </a:rPr>
              <a:t>eeds. Individuals in your care may have certain communication needs, and meeting these is essential if you are to comply with your duty of care.</a:t>
            </a:r>
          </a:p>
          <a:p>
            <a:pPr algn="l">
              <a:buFont typeface="Arial" panose="020B0604020202020204" pitchFamily="34" charset="0"/>
              <a:buChar char="•"/>
            </a:pPr>
            <a:r>
              <a:rPr lang="en-GB" b="0" i="0" dirty="0">
                <a:effectLst/>
                <a:latin typeface="Acumin Pro"/>
              </a:rPr>
              <a:t>Ensuring that an individual’s privacy and dignity is maintained at all times – for example, knocking on the door or announcing your arrival before entering an individual’s room, or gaining consent if you need to go through their belongings.</a:t>
            </a:r>
          </a:p>
          <a:p>
            <a:pPr algn="l">
              <a:buFont typeface="Arial" panose="020B0604020202020204" pitchFamily="34" charset="0"/>
              <a:buChar char="•"/>
            </a:pPr>
            <a:endParaRPr lang="en-GB" b="0" i="0" dirty="0">
              <a:effectLst/>
              <a:latin typeface="Acumin Pro"/>
            </a:endParaRPr>
          </a:p>
          <a:p>
            <a:endParaRPr lang="en-GB" dirty="0"/>
          </a:p>
        </p:txBody>
      </p:sp>
    </p:spTree>
    <p:extLst>
      <p:ext uri="{BB962C8B-B14F-4D97-AF65-F5344CB8AC3E}">
        <p14:creationId xmlns:p14="http://schemas.microsoft.com/office/powerpoint/2010/main" val="1042880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F35BB-D8F8-4F56-BED8-7EA351F88D97}"/>
              </a:ext>
            </a:extLst>
          </p:cNvPr>
          <p:cNvSpPr>
            <a:spLocks noGrp="1"/>
          </p:cNvSpPr>
          <p:nvPr>
            <p:ph type="title"/>
          </p:nvPr>
        </p:nvSpPr>
        <p:spPr/>
        <p:txBody>
          <a:bodyPr>
            <a:normAutofit fontScale="90000"/>
          </a:bodyPr>
          <a:lstStyle/>
          <a:p>
            <a:r>
              <a:rPr lang="en-GB" dirty="0"/>
              <a:t>Responsibility of health and social care professionals</a:t>
            </a:r>
          </a:p>
        </p:txBody>
      </p:sp>
      <p:sp>
        <p:nvSpPr>
          <p:cNvPr id="3" name="Content Placeholder 2">
            <a:extLst>
              <a:ext uri="{FF2B5EF4-FFF2-40B4-BE49-F238E27FC236}">
                <a16:creationId xmlns:a16="http://schemas.microsoft.com/office/drawing/2014/main" id="{75CF6A29-F8EE-4E17-8DCD-5B3E697EBB90}"/>
              </a:ext>
            </a:extLst>
          </p:cNvPr>
          <p:cNvSpPr>
            <a:spLocks noGrp="1"/>
          </p:cNvSpPr>
          <p:nvPr>
            <p:ph idx="1"/>
          </p:nvPr>
        </p:nvSpPr>
        <p:spPr>
          <a:xfrm>
            <a:off x="487490" y="1700808"/>
            <a:ext cx="8229600" cy="3917032"/>
          </a:xfrm>
        </p:spPr>
        <p:txBody>
          <a:bodyPr>
            <a:normAutofit fontScale="77500" lnSpcReduction="20000"/>
          </a:bodyPr>
          <a:lstStyle/>
          <a:p>
            <a:pPr algn="l">
              <a:buFont typeface="Arial" panose="020B0604020202020204" pitchFamily="34" charset="0"/>
              <a:buChar char="•"/>
            </a:pPr>
            <a:r>
              <a:rPr lang="en-GB" b="0" i="0" dirty="0">
                <a:solidFill>
                  <a:srgbClr val="303030"/>
                </a:solidFill>
                <a:effectLst/>
              </a:rPr>
              <a:t>Completing care plans for all individuals to ensure that their care is person-centred and recognises their individual wants and needs. Any changes in a person’s care must be documented in this plan.</a:t>
            </a:r>
          </a:p>
          <a:p>
            <a:pPr algn="l">
              <a:buFont typeface="Arial" panose="020B0604020202020204" pitchFamily="34" charset="0"/>
              <a:buChar char="•"/>
            </a:pPr>
            <a:endParaRPr lang="en-GB" b="0" i="0" dirty="0">
              <a:solidFill>
                <a:srgbClr val="303030"/>
              </a:solidFill>
              <a:effectLst/>
            </a:endParaRPr>
          </a:p>
          <a:p>
            <a:pPr algn="l">
              <a:buFont typeface="Arial" panose="020B0604020202020204" pitchFamily="34" charset="0"/>
              <a:buChar char="•"/>
            </a:pPr>
            <a:r>
              <a:rPr lang="en-GB" b="0" i="0" dirty="0">
                <a:solidFill>
                  <a:srgbClr val="303030"/>
                </a:solidFill>
                <a:effectLst/>
              </a:rPr>
              <a:t>Conducting risk assessments to make sure that the individual is not in any danger and to prevent them from harm.</a:t>
            </a:r>
          </a:p>
          <a:p>
            <a:pPr algn="l">
              <a:buFont typeface="Arial" panose="020B0604020202020204" pitchFamily="34" charset="0"/>
              <a:buChar char="•"/>
            </a:pPr>
            <a:endParaRPr lang="en-GB" b="0" i="0" dirty="0">
              <a:solidFill>
                <a:srgbClr val="303030"/>
              </a:solidFill>
              <a:effectLst/>
            </a:endParaRPr>
          </a:p>
          <a:p>
            <a:pPr algn="l">
              <a:buFont typeface="Arial" panose="020B0604020202020204" pitchFamily="34" charset="0"/>
              <a:buChar char="•"/>
            </a:pPr>
            <a:r>
              <a:rPr lang="en-GB" b="0" i="0" dirty="0">
                <a:solidFill>
                  <a:srgbClr val="303030"/>
                </a:solidFill>
                <a:effectLst/>
              </a:rPr>
              <a:t>See more information from the NICE website: </a:t>
            </a:r>
            <a:r>
              <a:rPr lang="en-GB" dirty="0">
                <a:hlinkClick r:id="rId2"/>
              </a:rPr>
              <a:t>Neurological conditions | Topic | NICE</a:t>
            </a:r>
            <a:endParaRPr lang="en-GB" b="0" i="0" dirty="0">
              <a:solidFill>
                <a:srgbClr val="303030"/>
              </a:solidFill>
              <a:effectLst/>
            </a:endParaRPr>
          </a:p>
          <a:p>
            <a:endParaRPr lang="en-GB" dirty="0"/>
          </a:p>
        </p:txBody>
      </p:sp>
    </p:spTree>
    <p:extLst>
      <p:ext uri="{BB962C8B-B14F-4D97-AF65-F5344CB8AC3E}">
        <p14:creationId xmlns:p14="http://schemas.microsoft.com/office/powerpoint/2010/main" val="3936868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00E3D-AC0E-CA03-47ED-73D466A57544}"/>
              </a:ext>
            </a:extLst>
          </p:cNvPr>
          <p:cNvSpPr>
            <a:spLocks noGrp="1"/>
          </p:cNvSpPr>
          <p:nvPr>
            <p:ph type="title"/>
          </p:nvPr>
        </p:nvSpPr>
        <p:spPr>
          <a:xfrm>
            <a:off x="457200" y="332656"/>
            <a:ext cx="8445624" cy="1143000"/>
          </a:xfrm>
        </p:spPr>
        <p:txBody>
          <a:bodyPr>
            <a:noAutofit/>
          </a:bodyPr>
          <a:lstStyle/>
          <a:p>
            <a:r>
              <a:rPr lang="en-GB" sz="3200" b="1" dirty="0"/>
              <a:t>Ethical considerations: when taking measures and using data – example for people with Dementia</a:t>
            </a:r>
          </a:p>
        </p:txBody>
      </p:sp>
      <p:sp>
        <p:nvSpPr>
          <p:cNvPr id="3" name="Content Placeholder 2">
            <a:extLst>
              <a:ext uri="{FF2B5EF4-FFF2-40B4-BE49-F238E27FC236}">
                <a16:creationId xmlns:a16="http://schemas.microsoft.com/office/drawing/2014/main" id="{44D85B4C-F3DD-C536-4A25-6C85F8EC0A67}"/>
              </a:ext>
            </a:extLst>
          </p:cNvPr>
          <p:cNvSpPr>
            <a:spLocks noGrp="1"/>
          </p:cNvSpPr>
          <p:nvPr>
            <p:ph idx="1"/>
          </p:nvPr>
        </p:nvSpPr>
        <p:spPr>
          <a:xfrm>
            <a:off x="457200" y="2204864"/>
            <a:ext cx="8229600" cy="3312368"/>
          </a:xfrm>
        </p:spPr>
        <p:txBody>
          <a:bodyPr>
            <a:normAutofit fontScale="70000" lnSpcReduction="20000"/>
          </a:bodyPr>
          <a:lstStyle/>
          <a:p>
            <a:pPr algn="l">
              <a:buFont typeface="Arial" panose="020B0604020202020204" pitchFamily="34" charset="0"/>
              <a:buChar char="•"/>
            </a:pPr>
            <a:r>
              <a:rPr lang="en-GB" b="0" i="0" dirty="0">
                <a:solidFill>
                  <a:srgbClr val="111111"/>
                </a:solidFill>
                <a:effectLst/>
              </a:rPr>
              <a:t>Ensure that you maximise the meaningful involvement of people living with dementia, their relatives and carers.</a:t>
            </a:r>
          </a:p>
          <a:p>
            <a:pPr algn="l">
              <a:buFont typeface="Arial" panose="020B0604020202020204" pitchFamily="34" charset="0"/>
              <a:buChar char="•"/>
            </a:pPr>
            <a:r>
              <a:rPr lang="en-GB" b="0" i="0" dirty="0">
                <a:solidFill>
                  <a:srgbClr val="111111"/>
                </a:solidFill>
                <a:effectLst/>
              </a:rPr>
              <a:t>Ensure that you have a robust process to gain explicit, informed consent. </a:t>
            </a:r>
          </a:p>
          <a:p>
            <a:pPr algn="l">
              <a:buFont typeface="Arial" panose="020B0604020202020204" pitchFamily="34" charset="0"/>
              <a:buChar char="•"/>
            </a:pPr>
            <a:r>
              <a:rPr lang="en-GB" b="0" i="0" dirty="0">
                <a:solidFill>
                  <a:srgbClr val="111111"/>
                </a:solidFill>
                <a:effectLst/>
              </a:rPr>
              <a:t>NHS staff should check their local processes and clinical governance arrangements.</a:t>
            </a:r>
          </a:p>
          <a:p>
            <a:pPr algn="l">
              <a:buFont typeface="Arial" panose="020B0604020202020204" pitchFamily="34" charset="0"/>
              <a:buChar char="•"/>
            </a:pPr>
            <a:r>
              <a:rPr lang="en-GB" b="0" i="0" dirty="0">
                <a:solidFill>
                  <a:srgbClr val="111111"/>
                </a:solidFill>
                <a:effectLst/>
              </a:rPr>
              <a:t>In addition to ethical considerations, you should also consider any additional legal issues. </a:t>
            </a:r>
          </a:p>
          <a:p>
            <a:pPr marL="0" indent="0" algn="l">
              <a:buNone/>
            </a:pPr>
            <a:endParaRPr lang="en-GB" dirty="0">
              <a:solidFill>
                <a:srgbClr val="111111"/>
              </a:solidFill>
            </a:endParaRPr>
          </a:p>
          <a:p>
            <a:pPr marL="0" indent="0" algn="r">
              <a:buNone/>
            </a:pPr>
            <a:r>
              <a:rPr lang="en-GB" dirty="0">
                <a:solidFill>
                  <a:srgbClr val="111111"/>
                </a:solidFill>
              </a:rPr>
              <a:t>(</a:t>
            </a:r>
            <a:r>
              <a:rPr lang="en-GB" b="0" i="0" dirty="0">
                <a:solidFill>
                  <a:srgbClr val="222222"/>
                </a:solidFill>
                <a:effectLst/>
              </a:rPr>
              <a:t>Duff, 2018)</a:t>
            </a:r>
            <a:endParaRPr lang="en-GB" b="0" i="0" dirty="0">
              <a:solidFill>
                <a:srgbClr val="111111"/>
              </a:solidFill>
              <a:effectLst/>
            </a:endParaRPr>
          </a:p>
          <a:p>
            <a:endParaRPr lang="en-GB" dirty="0"/>
          </a:p>
        </p:txBody>
      </p:sp>
    </p:spTree>
    <p:extLst>
      <p:ext uri="{BB962C8B-B14F-4D97-AF65-F5344CB8AC3E}">
        <p14:creationId xmlns:p14="http://schemas.microsoft.com/office/powerpoint/2010/main" val="26008508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827C-576C-17B6-1E7B-3C1E8D36EF48}"/>
              </a:ext>
            </a:extLst>
          </p:cNvPr>
          <p:cNvSpPr>
            <a:spLocks noGrp="1"/>
          </p:cNvSpPr>
          <p:nvPr>
            <p:ph type="title"/>
          </p:nvPr>
        </p:nvSpPr>
        <p:spPr>
          <a:xfrm>
            <a:off x="457200" y="475909"/>
            <a:ext cx="8229600" cy="562074"/>
          </a:xfrm>
        </p:spPr>
        <p:txBody>
          <a:bodyPr>
            <a:noAutofit/>
          </a:bodyPr>
          <a:lstStyle/>
          <a:p>
            <a:r>
              <a:rPr lang="en-GB" sz="3600" b="1" dirty="0"/>
              <a:t>Health promotion activities in nervous system</a:t>
            </a:r>
          </a:p>
        </p:txBody>
      </p:sp>
      <p:sp>
        <p:nvSpPr>
          <p:cNvPr id="3" name="Content Placeholder 2">
            <a:extLst>
              <a:ext uri="{FF2B5EF4-FFF2-40B4-BE49-F238E27FC236}">
                <a16:creationId xmlns:a16="http://schemas.microsoft.com/office/drawing/2014/main" id="{831030EF-4DEB-C3A1-0FD2-35004BB0082E}"/>
              </a:ext>
            </a:extLst>
          </p:cNvPr>
          <p:cNvSpPr>
            <a:spLocks noGrp="1"/>
          </p:cNvSpPr>
          <p:nvPr>
            <p:ph idx="1"/>
          </p:nvPr>
        </p:nvSpPr>
        <p:spPr>
          <a:xfrm>
            <a:off x="323528" y="1562226"/>
            <a:ext cx="8229600" cy="4248473"/>
          </a:xfrm>
        </p:spPr>
        <p:txBody>
          <a:bodyPr>
            <a:normAutofit fontScale="70000" lnSpcReduction="20000"/>
          </a:bodyPr>
          <a:lstStyle/>
          <a:p>
            <a:pPr marL="0" indent="0">
              <a:buNone/>
            </a:pPr>
            <a:r>
              <a:rPr lang="en-GB" sz="2800" b="1" dirty="0"/>
              <a:t>Maintain a Nutritious Diet</a:t>
            </a:r>
          </a:p>
          <a:p>
            <a:r>
              <a:rPr lang="en-GB" sz="2800" dirty="0"/>
              <a:t>Proper nutrition is essential to promoting optimal function throughout the whole body, and the nervous system is no exception. Ideally, you should be taking in lean protein, vegetables and fruits, whole grains, and healthy fats every day to provide your body with the macro- and micronutrients it needs to perform its best.</a:t>
            </a:r>
          </a:p>
          <a:p>
            <a:endParaRPr lang="en-GB" sz="2800" dirty="0"/>
          </a:p>
          <a:p>
            <a:r>
              <a:rPr lang="en-GB" sz="2800" dirty="0"/>
              <a:t>In particular, the lutein in leafy greens has been shown to help prevent cognitive decline, while essential fatty acids in certain nuts can help protect the nerves and cell membranes. Ensuring adequate levels of B12 and potassium is also helpful for promoting nervous system health, as is reducing inflammation by reducing your intake of heavily processed foods.</a:t>
            </a:r>
          </a:p>
        </p:txBody>
      </p:sp>
      <p:sp>
        <p:nvSpPr>
          <p:cNvPr id="5" name="TextBox 4">
            <a:extLst>
              <a:ext uri="{FF2B5EF4-FFF2-40B4-BE49-F238E27FC236}">
                <a16:creationId xmlns:a16="http://schemas.microsoft.com/office/drawing/2014/main" id="{44DA8C70-2F83-6928-B7BE-D18F88E014C5}"/>
              </a:ext>
            </a:extLst>
          </p:cNvPr>
          <p:cNvSpPr txBox="1"/>
          <p:nvPr/>
        </p:nvSpPr>
        <p:spPr>
          <a:xfrm>
            <a:off x="5868144" y="5295774"/>
            <a:ext cx="3178966" cy="369332"/>
          </a:xfrm>
          <a:prstGeom prst="rect">
            <a:avLst/>
          </a:prstGeom>
          <a:noFill/>
        </p:spPr>
        <p:txBody>
          <a:bodyPr wrap="square">
            <a:spAutoFit/>
          </a:bodyPr>
          <a:lstStyle/>
          <a:p>
            <a:r>
              <a:rPr lang="en-GB" dirty="0"/>
              <a:t>(Health Awareness, 2020)</a:t>
            </a:r>
          </a:p>
        </p:txBody>
      </p:sp>
    </p:spTree>
    <p:extLst>
      <p:ext uri="{BB962C8B-B14F-4D97-AF65-F5344CB8AC3E}">
        <p14:creationId xmlns:p14="http://schemas.microsoft.com/office/powerpoint/2010/main" val="16312933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F59A-B425-C0A7-D65E-7C388D2B6181}"/>
              </a:ext>
            </a:extLst>
          </p:cNvPr>
          <p:cNvSpPr>
            <a:spLocks noGrp="1"/>
          </p:cNvSpPr>
          <p:nvPr>
            <p:ph type="title"/>
          </p:nvPr>
        </p:nvSpPr>
        <p:spPr/>
        <p:txBody>
          <a:bodyPr>
            <a:normAutofit fontScale="90000"/>
          </a:bodyPr>
          <a:lstStyle/>
          <a:p>
            <a:r>
              <a:rPr lang="en-GB" b="1" dirty="0"/>
              <a:t>Health promotion activities in nervous system</a:t>
            </a:r>
          </a:p>
        </p:txBody>
      </p:sp>
      <p:sp>
        <p:nvSpPr>
          <p:cNvPr id="3" name="Content Placeholder 2">
            <a:extLst>
              <a:ext uri="{FF2B5EF4-FFF2-40B4-BE49-F238E27FC236}">
                <a16:creationId xmlns:a16="http://schemas.microsoft.com/office/drawing/2014/main" id="{5D44C223-07A7-116A-43B0-87919E9193CA}"/>
              </a:ext>
            </a:extLst>
          </p:cNvPr>
          <p:cNvSpPr>
            <a:spLocks noGrp="1"/>
          </p:cNvSpPr>
          <p:nvPr>
            <p:ph idx="1"/>
          </p:nvPr>
        </p:nvSpPr>
        <p:spPr>
          <a:xfrm>
            <a:off x="457200" y="1700808"/>
            <a:ext cx="8229600" cy="3917032"/>
          </a:xfrm>
        </p:spPr>
        <p:txBody>
          <a:bodyPr>
            <a:noAutofit/>
          </a:bodyPr>
          <a:lstStyle/>
          <a:p>
            <a:pPr marL="0" indent="0">
              <a:buNone/>
            </a:pPr>
            <a:r>
              <a:rPr lang="en-GB" sz="2800" b="1" dirty="0"/>
              <a:t>Get Ample Sleep</a:t>
            </a:r>
          </a:p>
          <a:p>
            <a:r>
              <a:rPr lang="en-GB" sz="2400" dirty="0"/>
              <a:t>Sleep keeps the nervous system functioning properly. </a:t>
            </a:r>
          </a:p>
          <a:p>
            <a:r>
              <a:rPr lang="en-GB" sz="2400" dirty="0"/>
              <a:t>On a short-term basis, sleep deprivation can lead to issues like memory problems, mood changes, and fatigue. </a:t>
            </a:r>
          </a:p>
          <a:p>
            <a:r>
              <a:rPr lang="en-GB" sz="2400" dirty="0"/>
              <a:t>Over time, however, insomnia can interfere with the nervous system’s ability to send information. </a:t>
            </a:r>
          </a:p>
          <a:p>
            <a:r>
              <a:rPr lang="en-GB" sz="2400" dirty="0"/>
              <a:t>Aim for seven hours of sleep each night. </a:t>
            </a:r>
          </a:p>
        </p:txBody>
      </p:sp>
      <p:sp>
        <p:nvSpPr>
          <p:cNvPr id="4" name="TextBox 3">
            <a:extLst>
              <a:ext uri="{FF2B5EF4-FFF2-40B4-BE49-F238E27FC236}">
                <a16:creationId xmlns:a16="http://schemas.microsoft.com/office/drawing/2014/main" id="{4CA31AA6-93C1-9F4E-EDB0-27E1E53807F3}"/>
              </a:ext>
            </a:extLst>
          </p:cNvPr>
          <p:cNvSpPr txBox="1"/>
          <p:nvPr/>
        </p:nvSpPr>
        <p:spPr>
          <a:xfrm>
            <a:off x="5580112" y="5248508"/>
            <a:ext cx="3312368" cy="369332"/>
          </a:xfrm>
          <a:prstGeom prst="rect">
            <a:avLst/>
          </a:prstGeom>
          <a:noFill/>
        </p:spPr>
        <p:txBody>
          <a:bodyPr wrap="square">
            <a:spAutoFit/>
          </a:bodyPr>
          <a:lstStyle/>
          <a:p>
            <a:r>
              <a:rPr lang="en-GB" dirty="0"/>
              <a:t>(Health Awareness, 2020)</a:t>
            </a:r>
          </a:p>
        </p:txBody>
      </p:sp>
    </p:spTree>
    <p:extLst>
      <p:ext uri="{BB962C8B-B14F-4D97-AF65-F5344CB8AC3E}">
        <p14:creationId xmlns:p14="http://schemas.microsoft.com/office/powerpoint/2010/main" val="33543334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82258-59B1-E1B9-F014-C777FAA582E4}"/>
              </a:ext>
            </a:extLst>
          </p:cNvPr>
          <p:cNvSpPr>
            <a:spLocks noGrp="1"/>
          </p:cNvSpPr>
          <p:nvPr>
            <p:ph type="title"/>
          </p:nvPr>
        </p:nvSpPr>
        <p:spPr/>
        <p:txBody>
          <a:bodyPr>
            <a:normAutofit fontScale="90000"/>
          </a:bodyPr>
          <a:lstStyle/>
          <a:p>
            <a:r>
              <a:rPr lang="en-GB" b="1" dirty="0"/>
              <a:t>Health promotion activities in nervous system</a:t>
            </a:r>
          </a:p>
        </p:txBody>
      </p:sp>
      <p:sp>
        <p:nvSpPr>
          <p:cNvPr id="3" name="Content Placeholder 2">
            <a:extLst>
              <a:ext uri="{FF2B5EF4-FFF2-40B4-BE49-F238E27FC236}">
                <a16:creationId xmlns:a16="http://schemas.microsoft.com/office/drawing/2014/main" id="{F77D758F-784E-118E-17D4-427D3BA25515}"/>
              </a:ext>
            </a:extLst>
          </p:cNvPr>
          <p:cNvSpPr>
            <a:spLocks noGrp="1"/>
          </p:cNvSpPr>
          <p:nvPr>
            <p:ph idx="1"/>
          </p:nvPr>
        </p:nvSpPr>
        <p:spPr/>
        <p:txBody>
          <a:bodyPr>
            <a:noAutofit/>
          </a:bodyPr>
          <a:lstStyle/>
          <a:p>
            <a:pPr marL="0" indent="0">
              <a:buNone/>
            </a:pPr>
            <a:r>
              <a:rPr lang="en-GB" sz="2400" b="1" dirty="0"/>
              <a:t>Exercise Regularly</a:t>
            </a:r>
          </a:p>
          <a:p>
            <a:r>
              <a:rPr lang="en-GB" sz="2400" dirty="0"/>
              <a:t>Experts recommend getting at least 150 minutes of moderate cardiovascular exercise or 75 minutes of more intense exercise each week for overall wellness, there are also some specific activities that may promote neurological health. </a:t>
            </a:r>
          </a:p>
          <a:p>
            <a:r>
              <a:rPr lang="en-GB" sz="2400" dirty="0"/>
              <a:t>In particular, weight-bearing exercises that employ the leg muscles have been shown to send signals to the brain that are essential to healthy neural cell production. </a:t>
            </a:r>
          </a:p>
        </p:txBody>
      </p:sp>
      <p:sp>
        <p:nvSpPr>
          <p:cNvPr id="4" name="TextBox 3">
            <a:extLst>
              <a:ext uri="{FF2B5EF4-FFF2-40B4-BE49-F238E27FC236}">
                <a16:creationId xmlns:a16="http://schemas.microsoft.com/office/drawing/2014/main" id="{EC583781-0159-31EC-EC0A-281D965FEF6C}"/>
              </a:ext>
            </a:extLst>
          </p:cNvPr>
          <p:cNvSpPr txBox="1"/>
          <p:nvPr/>
        </p:nvSpPr>
        <p:spPr>
          <a:xfrm>
            <a:off x="5292080" y="5330464"/>
            <a:ext cx="3672408" cy="369332"/>
          </a:xfrm>
          <a:prstGeom prst="rect">
            <a:avLst/>
          </a:prstGeom>
          <a:noFill/>
        </p:spPr>
        <p:txBody>
          <a:bodyPr wrap="square">
            <a:spAutoFit/>
          </a:bodyPr>
          <a:lstStyle/>
          <a:p>
            <a:r>
              <a:rPr lang="en-GB" dirty="0"/>
              <a:t>(Health Awareness, 2020)</a:t>
            </a:r>
          </a:p>
        </p:txBody>
      </p:sp>
    </p:spTree>
    <p:extLst>
      <p:ext uri="{BB962C8B-B14F-4D97-AF65-F5344CB8AC3E}">
        <p14:creationId xmlns:p14="http://schemas.microsoft.com/office/powerpoint/2010/main" val="627622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750AE7E-0114-0933-B25D-FD3EAB6D1B0E}"/>
              </a:ext>
            </a:extLst>
          </p:cNvPr>
          <p:cNvSpPr>
            <a:spLocks noGrp="1"/>
          </p:cNvSpPr>
          <p:nvPr>
            <p:ph type="title"/>
          </p:nvPr>
        </p:nvSpPr>
        <p:spPr>
          <a:xfrm>
            <a:off x="457200" y="274638"/>
            <a:ext cx="8229600" cy="1143000"/>
          </a:xfrm>
        </p:spPr>
        <p:txBody>
          <a:bodyPr>
            <a:normAutofit fontScale="90000"/>
          </a:bodyPr>
          <a:lstStyle/>
          <a:p>
            <a:r>
              <a:rPr lang="en-GB" b="1" dirty="0"/>
              <a:t>Health promotion activities in nervous system</a:t>
            </a:r>
            <a:endParaRPr lang="en-US" b="1" dirty="0"/>
          </a:p>
        </p:txBody>
      </p:sp>
      <p:sp>
        <p:nvSpPr>
          <p:cNvPr id="3" name="Content Placeholder 2">
            <a:extLst>
              <a:ext uri="{FF2B5EF4-FFF2-40B4-BE49-F238E27FC236}">
                <a16:creationId xmlns:a16="http://schemas.microsoft.com/office/drawing/2014/main" id="{90D59E43-F010-D29A-8B46-AB3E9A3A1C9E}"/>
              </a:ext>
            </a:extLst>
          </p:cNvPr>
          <p:cNvSpPr>
            <a:spLocks noGrp="1"/>
          </p:cNvSpPr>
          <p:nvPr>
            <p:ph sz="half" idx="1"/>
          </p:nvPr>
        </p:nvSpPr>
        <p:spPr>
          <a:xfrm>
            <a:off x="822412" y="1988840"/>
            <a:ext cx="7499176" cy="3600400"/>
          </a:xfrm>
        </p:spPr>
        <p:txBody>
          <a:bodyPr>
            <a:normAutofit/>
          </a:bodyPr>
          <a:lstStyle/>
          <a:p>
            <a:pPr marL="0" indent="0">
              <a:lnSpc>
                <a:spcPct val="90000"/>
              </a:lnSpc>
              <a:buNone/>
            </a:pPr>
            <a:r>
              <a:rPr lang="en-GB" sz="2400" b="1" dirty="0"/>
              <a:t>Keep the Brain Active</a:t>
            </a:r>
          </a:p>
          <a:p>
            <a:pPr>
              <a:lnSpc>
                <a:spcPct val="90000"/>
              </a:lnSpc>
            </a:pPr>
            <a:r>
              <a:rPr lang="en-GB" sz="2400" dirty="0"/>
              <a:t>The brain, like other systems of the body, needs to be worked routinely to maintain its health. </a:t>
            </a:r>
          </a:p>
          <a:p>
            <a:pPr>
              <a:lnSpc>
                <a:spcPct val="90000"/>
              </a:lnSpc>
            </a:pPr>
            <a:r>
              <a:rPr lang="en-GB" sz="2400" dirty="0"/>
              <a:t>Mental stimulation has been shown to boost brain function and minimize the risk of cognitive decline.</a:t>
            </a:r>
          </a:p>
          <a:p>
            <a:pPr>
              <a:lnSpc>
                <a:spcPct val="90000"/>
              </a:lnSpc>
            </a:pPr>
            <a:r>
              <a:rPr lang="en-GB" sz="2400" dirty="0"/>
              <a:t>Activities like card games, jigsaw puzzles, listening to and playing music, and learning new skills can benefit the nervous system by supporting brain health.</a:t>
            </a:r>
          </a:p>
        </p:txBody>
      </p:sp>
      <p:sp>
        <p:nvSpPr>
          <p:cNvPr id="2" name="TextBox 1">
            <a:extLst>
              <a:ext uri="{FF2B5EF4-FFF2-40B4-BE49-F238E27FC236}">
                <a16:creationId xmlns:a16="http://schemas.microsoft.com/office/drawing/2014/main" id="{7582C65B-B302-BA78-7431-C23CB747A49E}"/>
              </a:ext>
            </a:extLst>
          </p:cNvPr>
          <p:cNvSpPr txBox="1"/>
          <p:nvPr/>
        </p:nvSpPr>
        <p:spPr>
          <a:xfrm>
            <a:off x="4932040" y="5219908"/>
            <a:ext cx="3970784" cy="369332"/>
          </a:xfrm>
          <a:prstGeom prst="rect">
            <a:avLst/>
          </a:prstGeom>
          <a:noFill/>
        </p:spPr>
        <p:txBody>
          <a:bodyPr wrap="square">
            <a:spAutoFit/>
          </a:bodyPr>
          <a:lstStyle/>
          <a:p>
            <a:r>
              <a:rPr lang="en-GB" dirty="0"/>
              <a:t>(Health Awareness, 2020)</a:t>
            </a:r>
          </a:p>
        </p:txBody>
      </p:sp>
    </p:spTree>
    <p:extLst>
      <p:ext uri="{BB962C8B-B14F-4D97-AF65-F5344CB8AC3E}">
        <p14:creationId xmlns:p14="http://schemas.microsoft.com/office/powerpoint/2010/main" val="32160757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Useful online reading</a:t>
            </a:r>
          </a:p>
        </p:txBody>
      </p:sp>
      <p:sp>
        <p:nvSpPr>
          <p:cNvPr id="3" name="Content Placeholder 2"/>
          <p:cNvSpPr>
            <a:spLocks noGrp="1"/>
          </p:cNvSpPr>
          <p:nvPr>
            <p:ph idx="1"/>
          </p:nvPr>
        </p:nvSpPr>
        <p:spPr/>
        <p:txBody>
          <a:bodyPr>
            <a:normAutofit fontScale="55000" lnSpcReduction="20000"/>
          </a:bodyPr>
          <a:lstStyle/>
          <a:p>
            <a:r>
              <a:rPr lang="en-GB" dirty="0"/>
              <a:t>Creative Commons Org. (2011). </a:t>
            </a:r>
            <a:r>
              <a:rPr lang="en-GB" i="1" dirty="0"/>
              <a:t>Human physiology/homeostasis</a:t>
            </a:r>
            <a:r>
              <a:rPr lang="en-GB" dirty="0"/>
              <a:t> [pdf]. Available at: </a:t>
            </a:r>
            <a:r>
              <a:rPr lang="en-GB" dirty="0">
                <a:hlinkClick r:id="rId2"/>
              </a:rPr>
              <a:t>https://www.saylor.org/site/wp-content/uploads/2010/11/Homeostasis-Overview.pdf</a:t>
            </a:r>
            <a:r>
              <a:rPr lang="en-GB" dirty="0"/>
              <a:t>  [Accessed on 8 October 2018). </a:t>
            </a:r>
          </a:p>
          <a:p>
            <a:r>
              <a:rPr lang="en-GB" dirty="0"/>
              <a:t>Khan Academy. (2018). </a:t>
            </a:r>
            <a:r>
              <a:rPr lang="en-US" i="1" dirty="0"/>
              <a:t>The nervous and endocrine systems review</a:t>
            </a:r>
            <a:r>
              <a:rPr lang="en-US" dirty="0"/>
              <a:t> [online].  </a:t>
            </a:r>
            <a:r>
              <a:rPr lang="en-GB" dirty="0">
                <a:hlinkClick r:id="rId3"/>
              </a:rPr>
              <a:t>https://www.khanacademy.org/science/high-school-biology/hs-human-body-systems/hs-the-nervous-and-endocrine-systems/a/hs-the-nervous-and-endocrine-systems-review</a:t>
            </a:r>
            <a:r>
              <a:rPr lang="en-GB" dirty="0"/>
              <a:t> [Accessed on 8 October 2018]. </a:t>
            </a:r>
          </a:p>
          <a:p>
            <a:r>
              <a:rPr lang="en-GB" dirty="0" err="1"/>
              <a:t>OpenStax</a:t>
            </a:r>
            <a:r>
              <a:rPr lang="en-GB" dirty="0"/>
              <a:t> College. (2018). </a:t>
            </a:r>
            <a:r>
              <a:rPr lang="en-GB" i="1" dirty="0"/>
              <a:t>Anatomy &amp; Physiology</a:t>
            </a:r>
            <a:r>
              <a:rPr lang="en-GB" dirty="0"/>
              <a:t> [online]. Available at: </a:t>
            </a:r>
            <a:r>
              <a:rPr lang="en-GB" dirty="0">
                <a:hlinkClick r:id="rId4"/>
              </a:rPr>
              <a:t>http://cnx.org/contents/14fb4ad7-39a1-4eee-ab6e-3ef2482e3e22@8.119</a:t>
            </a:r>
            <a:r>
              <a:rPr lang="en-GB" dirty="0"/>
              <a:t> [Accessed on 8 October 2018]. </a:t>
            </a:r>
          </a:p>
          <a:p>
            <a:r>
              <a:rPr lang="en-GB" dirty="0"/>
              <a:t>Health awareness (2020) 5 Ways to Promote a Healthy Nervous System. Available at: </a:t>
            </a:r>
            <a:r>
              <a:rPr lang="en-GB" dirty="0">
                <a:hlinkClick r:id="rId5"/>
              </a:rPr>
              <a:t>https://stemedix.com/5-ways-to-promote-a-healthy-nervous-system/#:~:text=5%20Ways%20to%20Promote%20a%20Healthy%20Nervous%20System,Regularly%20...%205%20Keep%20the%20Brain%20Active%20</a:t>
            </a:r>
            <a:endParaRPr lang="en-GB" dirty="0"/>
          </a:p>
          <a:p>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6" name="Slide Number Placeholder 5"/>
          <p:cNvSpPr>
            <a:spLocks noGrp="1"/>
          </p:cNvSpPr>
          <p:nvPr>
            <p:ph type="sldNum" sz="quarter" idx="12"/>
          </p:nvPr>
        </p:nvSpPr>
        <p:spPr/>
        <p:txBody>
          <a:bodyPr/>
          <a:lstStyle/>
          <a:p>
            <a:fld id="{F68DE582-440D-41C7-9541-D8204DCB74FB}" type="slidenum">
              <a:rPr lang="en-GB" smtClean="0"/>
              <a:pPr/>
              <a:t>39</a:t>
            </a:fld>
            <a:endParaRPr lang="en-GB"/>
          </a:p>
        </p:txBody>
      </p:sp>
    </p:spTree>
    <p:extLst>
      <p:ext uri="{BB962C8B-B14F-4D97-AF65-F5344CB8AC3E}">
        <p14:creationId xmlns:p14="http://schemas.microsoft.com/office/powerpoint/2010/main" val="2305037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1D10BA-88EE-4388-87E7-359CC4E6E0FF}"/>
              </a:ext>
            </a:extLst>
          </p:cNvPr>
          <p:cNvSpPr>
            <a:spLocks noGrp="1"/>
          </p:cNvSpPr>
          <p:nvPr>
            <p:ph idx="1"/>
          </p:nvPr>
        </p:nvSpPr>
        <p:spPr>
          <a:xfrm>
            <a:off x="457200" y="980728"/>
            <a:ext cx="8229600" cy="3917032"/>
          </a:xfrm>
        </p:spPr>
        <p:txBody>
          <a:bodyPr>
            <a:normAutofit/>
          </a:bodyPr>
          <a:lstStyle/>
          <a:p>
            <a:pPr marL="0" indent="0" algn="ctr">
              <a:buNone/>
            </a:pPr>
            <a:r>
              <a:rPr lang="en-GB" sz="4800" dirty="0"/>
              <a:t>Thank you</a:t>
            </a:r>
          </a:p>
          <a:p>
            <a:pPr marL="0" indent="0" algn="ctr">
              <a:buNone/>
            </a:pPr>
            <a:endParaRPr lang="en-GB" sz="4800" dirty="0"/>
          </a:p>
          <a:p>
            <a:pPr marL="0" indent="0" algn="ctr">
              <a:buNone/>
            </a:pPr>
            <a:endParaRPr lang="en-GB" sz="4800" dirty="0"/>
          </a:p>
          <a:p>
            <a:pPr marL="0" indent="0" algn="ctr">
              <a:buNone/>
            </a:pPr>
            <a:r>
              <a:rPr lang="en-GB" sz="4800" dirty="0"/>
              <a:t>Any questions?</a:t>
            </a:r>
          </a:p>
          <a:p>
            <a:pPr marL="0" indent="0" algn="ctr">
              <a:buNone/>
            </a:pPr>
            <a:endParaRPr lang="en-GB" sz="4800" dirty="0"/>
          </a:p>
        </p:txBody>
      </p:sp>
    </p:spTree>
    <p:extLst>
      <p:ext uri="{BB962C8B-B14F-4D97-AF65-F5344CB8AC3E}">
        <p14:creationId xmlns:p14="http://schemas.microsoft.com/office/powerpoint/2010/main" val="38666274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0</TotalTime>
  <Words>2211</Words>
  <Application>Microsoft Office PowerPoint</Application>
  <PresentationFormat>On-screen Show (4:3)</PresentationFormat>
  <Paragraphs>190</Paragraphs>
  <Slides>40</Slides>
  <Notes>13</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40</vt:i4>
      </vt:variant>
    </vt:vector>
  </HeadingPairs>
  <TitlesOfParts>
    <vt:vector size="56" baseType="lpstr">
      <vt:lpstr>Acumin Pro</vt:lpstr>
      <vt:lpstr>-apple-system</vt:lpstr>
      <vt:lpstr>FreeSerif</vt:lpstr>
      <vt:lpstr>FreeSerifBoldItalic</vt:lpstr>
      <vt:lpstr>FreeSerifItalic</vt:lpstr>
      <vt:lpstr>Myriad Pro</vt:lpstr>
      <vt:lpstr>Arial</vt:lpstr>
      <vt:lpstr>Arial</vt:lpstr>
      <vt:lpstr>Calibri</vt:lpstr>
      <vt:lpstr>Cambria</vt:lpstr>
      <vt:lpstr>Gill Sans MT</vt:lpstr>
      <vt:lpstr>Merriweather</vt:lpstr>
      <vt:lpstr>Tahoma</vt:lpstr>
      <vt:lpstr>Wingdings</vt:lpstr>
      <vt:lpstr>Theme1</vt:lpstr>
      <vt:lpstr>20140311PresentationUWTSDTemplate</vt:lpstr>
      <vt:lpstr>INTRODUCTION TO PHYSIOLOGY (BMHP5023)</vt:lpstr>
      <vt:lpstr>Objective of the Session</vt:lpstr>
      <vt:lpstr>The Nervous System</vt:lpstr>
      <vt:lpstr>PowerPoint Presentation</vt:lpstr>
      <vt:lpstr>PowerPoint Presentation</vt:lpstr>
      <vt:lpstr>PowerPoint Presentation</vt:lpstr>
      <vt:lpstr>What does homeostasis mean</vt:lpstr>
      <vt:lpstr>Nervous and endocrine systems and homeostasis </vt:lpstr>
      <vt:lpstr>PowerPoint Presentation</vt:lpstr>
      <vt:lpstr>PowerPoint Presentation</vt:lpstr>
      <vt:lpstr>PowerPoint Presentation</vt:lpstr>
      <vt:lpstr>Overview of the nervous system:  homeostasis</vt:lpstr>
      <vt:lpstr>Overview of the nervous system:  homeostasis</vt:lpstr>
      <vt:lpstr>Overview of the nervous system:  homeostasis</vt:lpstr>
      <vt:lpstr>PowerPoint Presentation</vt:lpstr>
      <vt:lpstr>Additional information</vt:lpstr>
      <vt:lpstr>Nervous system: vision</vt:lpstr>
      <vt:lpstr>PowerPoint Presentation</vt:lpstr>
      <vt:lpstr>Nervous system: vision</vt:lpstr>
      <vt:lpstr>Body temperature regulation</vt:lpstr>
      <vt:lpstr>Nervous system: core temperature</vt:lpstr>
      <vt:lpstr>Nervous system: core temperature</vt:lpstr>
      <vt:lpstr>Body temperature regulation</vt:lpstr>
      <vt:lpstr>Autonomic nervous system</vt:lpstr>
      <vt:lpstr>PowerPoint Presentation</vt:lpstr>
      <vt:lpstr>PowerPoint Presentation</vt:lpstr>
      <vt:lpstr>PowerPoint Presentation</vt:lpstr>
      <vt:lpstr>Disease of Nervous system</vt:lpstr>
      <vt:lpstr>Diseases of Nervous system</vt:lpstr>
      <vt:lpstr>Why to learn about nervous system</vt:lpstr>
      <vt:lpstr>Why to learn about nervous system</vt:lpstr>
      <vt:lpstr>Responsibility of health and social care professional</vt:lpstr>
      <vt:lpstr>Responsibility of health and social care professionals</vt:lpstr>
      <vt:lpstr>Ethical considerations: when taking measures and using data – example for people with Dementia</vt:lpstr>
      <vt:lpstr>Health promotion activities in nervous system</vt:lpstr>
      <vt:lpstr>Health promotion activities in nervous system</vt:lpstr>
      <vt:lpstr>Health promotion activities in nervous system</vt:lpstr>
      <vt:lpstr>Health promotion activities in nervous system</vt:lpstr>
      <vt:lpstr>Useful online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Eleni Koutsogeorgou-Andreou</cp:lastModifiedBy>
  <cp:revision>358</cp:revision>
  <dcterms:created xsi:type="dcterms:W3CDTF">2012-03-14T14:40:52Z</dcterms:created>
  <dcterms:modified xsi:type="dcterms:W3CDTF">2023-10-19T11:51:16Z</dcterms:modified>
</cp:coreProperties>
</file>