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Lst>
  <p:sldSz cx="7559675"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6A1E1-EFDA-42FD-AA3B-A938354D9292}" v="1" dt="2026-10-11T08:36:25.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26" autoAdjust="0"/>
    <p:restoredTop sz="94660"/>
  </p:normalViewPr>
  <p:slideViewPr>
    <p:cSldViewPr snapToGrid="0" snapToObjects="1">
      <p:cViewPr varScale="1">
        <p:scale>
          <a:sx n="47" d="100"/>
          <a:sy n="47" d="100"/>
        </p:scale>
        <p:origin x="228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e Pindou-Bouanga (2335155)" userId="e26c0745-a4dd-4230-b867-dd4fe7dc1ba4" providerId="ADAL" clId="{D979A086-75AC-4833-86A0-4BCB89C7B663}"/>
    <pc:docChg chg="modSld">
      <pc:chgData name="Sabine Pindou-Bouanga (2335155)" userId="e26c0745-a4dd-4230-b867-dd4fe7dc1ba4" providerId="ADAL" clId="{D979A086-75AC-4833-86A0-4BCB89C7B663}" dt="2026-10-11T08:36:25.556" v="0" actId="767"/>
      <pc:docMkLst>
        <pc:docMk/>
      </pc:docMkLst>
      <pc:sldChg chg="addSp modSp">
        <pc:chgData name="Sabine Pindou-Bouanga (2335155)" userId="e26c0745-a4dd-4230-b867-dd4fe7dc1ba4" providerId="ADAL" clId="{D979A086-75AC-4833-86A0-4BCB89C7B663}" dt="2026-10-11T08:36:25.556" v="0" actId="767"/>
        <pc:sldMkLst>
          <pc:docMk/>
          <pc:sldMk cId="3637878982" sldId="257"/>
        </pc:sldMkLst>
        <pc:spChg chg="add mod">
          <ac:chgData name="Sabine Pindou-Bouanga (2335155)" userId="e26c0745-a4dd-4230-b867-dd4fe7dc1ba4" providerId="ADAL" clId="{D979A086-75AC-4833-86A0-4BCB89C7B663}" dt="2026-10-11T08:36:25.556" v="0" actId="767"/>
          <ac:spMkLst>
            <pc:docMk/>
            <pc:sldMk cId="3637878982" sldId="257"/>
            <ac:spMk id="3" creationId="{EF169139-D077-10E7-7255-9DCC8B24CF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2" name="TextBox 1"/>
          <p:cNvSpPr txBox="1"/>
          <p:nvPr/>
        </p:nvSpPr>
        <p:spPr>
          <a:xfrm>
            <a:off x="203200" y="152400"/>
            <a:ext cx="7153605" cy="282129"/>
          </a:xfrm>
          <a:prstGeom prst="rect">
            <a:avLst/>
          </a:prstGeom>
          <a:noFill/>
        </p:spPr>
        <p:txBody>
          <a:bodyPr wrap="square" lIns="0" tIns="0" rIns="0" bIns="0">
            <a:spAutoFit/>
          </a:bodyPr>
          <a:lstStyle/>
          <a:p>
            <a:pPr>
              <a:lnSpc>
                <a:spcPts val="2200"/>
              </a:lnSpc>
              <a:spcAft>
                <a:spcPts val="400"/>
              </a:spcAft>
              <a:defRPr sz="2000" b="1">
                <a:solidFill>
                  <a:srgbClr val="FFFFFF"/>
                </a:solidFill>
                <a:latin typeface="Arial"/>
              </a:defRPr>
            </a:pPr>
            <a:r>
              <a:rPr>
                <a:latin typeface="Arial" panose="020B0604020202020204" pitchFamily="34" charset="0"/>
                <a:cs typeface="Arial" panose="020B0604020202020204" pitchFamily="34" charset="0"/>
              </a:rPr>
              <a:t>EMOTIONAL INTELLIGENCE IN ACTION</a:t>
            </a:r>
          </a:p>
        </p:txBody>
      </p:sp>
      <p:sp>
        <p:nvSpPr>
          <p:cNvPr id="3" name="TextBox 2"/>
          <p:cNvSpPr txBox="1"/>
          <p:nvPr/>
        </p:nvSpPr>
        <p:spPr>
          <a:xfrm>
            <a:off x="203200" y="533400"/>
            <a:ext cx="7153605" cy="192360"/>
          </a:xfrm>
          <a:prstGeom prst="rect">
            <a:avLst/>
          </a:prstGeom>
          <a:noFill/>
        </p:spPr>
        <p:txBody>
          <a:bodyPr wrap="square" lIns="0" tIns="0" rIns="0" bIns="0">
            <a:spAutoFit/>
          </a:bodyPr>
          <a:lstStyle/>
          <a:p>
            <a:pPr>
              <a:lnSpc>
                <a:spcPts val="1540"/>
              </a:lnSpc>
              <a:spcAft>
                <a:spcPts val="400"/>
              </a:spcAft>
              <a:defRPr sz="1400" b="0">
                <a:solidFill>
                  <a:srgbClr val="FFFFFF"/>
                </a:solidFill>
                <a:latin typeface="Arial"/>
              </a:defRPr>
            </a:pPr>
            <a:r>
              <a:rPr sz="1600" dirty="0">
                <a:latin typeface="Arial" panose="020B0604020202020204" pitchFamily="34" charset="0"/>
                <a:cs typeface="Arial" panose="020B0604020202020204" pitchFamily="34" charset="0"/>
              </a:rPr>
              <a:t>Academic success and workplace judgement</a:t>
            </a:r>
          </a:p>
        </p:txBody>
      </p:sp>
      <p:sp>
        <p:nvSpPr>
          <p:cNvPr id="4" name="TextBox 3"/>
          <p:cNvSpPr txBox="1"/>
          <p:nvPr/>
        </p:nvSpPr>
        <p:spPr>
          <a:xfrm>
            <a:off x="203200" y="876300"/>
            <a:ext cx="7153605" cy="769441"/>
          </a:xfrm>
          <a:prstGeom prst="rect">
            <a:avLst/>
          </a:prstGeom>
          <a:noFill/>
        </p:spPr>
        <p:txBody>
          <a:bodyPr wrap="square" lIns="0" tIns="0" rIns="0" bIns="0">
            <a:spAutoFit/>
          </a:bodyPr>
          <a:lstStyle/>
          <a:p>
            <a:pPr>
              <a:lnSpc>
                <a:spcPts val="1320"/>
              </a:lnSpc>
              <a:spcAft>
                <a:spcPts val="400"/>
              </a:spcAft>
              <a:defRPr sz="1200" b="0">
                <a:solidFill>
                  <a:srgbClr val="FFFFFF"/>
                </a:solidFill>
                <a:latin typeface="Arial"/>
              </a:defRPr>
            </a:pPr>
            <a:r>
              <a:rPr sz="1400" dirty="0">
                <a:latin typeface="Arial" panose="020B0604020202020204" pitchFamily="34" charset="0"/>
                <a:cs typeface="Arial" panose="020B0604020202020204" pitchFamily="34" charset="0"/>
              </a:rPr>
              <a:t>Student: </a:t>
            </a:r>
            <a:r>
              <a:rPr lang="en-US" sz="1400" dirty="0">
                <a:latin typeface="Arial" panose="020B0604020202020204" pitchFamily="34" charset="0"/>
                <a:cs typeface="Arial" panose="020B0604020202020204" pitchFamily="34" charset="0"/>
              </a:rPr>
              <a:t>Sabine </a:t>
            </a:r>
            <a:r>
              <a:rPr lang="en-US" sz="1400" dirty="0" err="1">
                <a:latin typeface="Arial" panose="020B0604020202020204" pitchFamily="34" charset="0"/>
                <a:cs typeface="Arial" panose="020B0604020202020204" pitchFamily="34" charset="0"/>
              </a:rPr>
              <a:t>Pindoou-Bouanga</a:t>
            </a:r>
            <a:r>
              <a:rPr sz="1400" dirty="0">
                <a:latin typeface="Arial" panose="020B0604020202020204" pitchFamily="34" charset="0"/>
                <a:cs typeface="Arial" panose="020B0604020202020204" pitchFamily="34" charset="0"/>
              </a:rPr>
              <a:t> |  Number</a:t>
            </a:r>
            <a:r>
              <a:rPr lang="en-US" sz="1400" dirty="0">
                <a:latin typeface="Arial" panose="020B0604020202020204" pitchFamily="34" charset="0"/>
                <a:cs typeface="Arial" panose="020B0604020202020204" pitchFamily="34" charset="0"/>
              </a:rPr>
              <a:t> 2335155d</a:t>
            </a:r>
            <a:r>
              <a:rPr sz="1400" dirty="0">
                <a:latin typeface="Arial" panose="020B0604020202020204" pitchFamily="34" charset="0"/>
                <a:cs typeface="Arial" panose="020B0604020202020204" pitchFamily="34" charset="0"/>
              </a:rPr>
              <a:t>  |  Lecturer: </a:t>
            </a:r>
            <a:r>
              <a:rPr lang="en-US" sz="1400" dirty="0">
                <a:latin typeface="Arial" panose="020B0604020202020204" pitchFamily="34" charset="0"/>
                <a:cs typeface="Arial" panose="020B0604020202020204" pitchFamily="34" charset="0"/>
              </a:rPr>
              <a:t>Dr Chinomso </a:t>
            </a:r>
            <a:r>
              <a:rPr lang="en-US" sz="1400" dirty="0" err="1">
                <a:latin typeface="Arial" panose="020B0604020202020204" pitchFamily="34" charset="0"/>
                <a:cs typeface="Arial" panose="020B0604020202020204" pitchFamily="34" charset="0"/>
              </a:rPr>
              <a:t>Nwagboso</a:t>
            </a:r>
            <a:endParaRPr sz="1400" dirty="0">
              <a:latin typeface="Arial" panose="020B0604020202020204" pitchFamily="34" charset="0"/>
              <a:cs typeface="Arial" panose="020B0604020202020204" pitchFamily="34" charset="0"/>
            </a:endParaRPr>
          </a:p>
          <a:p>
            <a:pPr>
              <a:lnSpc>
                <a:spcPts val="1320"/>
              </a:lnSpc>
              <a:spcAft>
                <a:spcPts val="400"/>
              </a:spcAft>
              <a:defRPr sz="1200" b="0">
                <a:solidFill>
                  <a:srgbClr val="FFFFFF"/>
                </a:solidFill>
                <a:latin typeface="Arial"/>
              </a:defRPr>
            </a:pPr>
            <a:r>
              <a:rPr sz="1400" dirty="0">
                <a:latin typeface="Arial" panose="020B0604020202020204" pitchFamily="34" charset="0"/>
                <a:cs typeface="Arial" panose="020B0604020202020204" pitchFamily="34" charset="0"/>
              </a:rPr>
              <a:t>LCLM5006: Developing Emotional Intelligence Skills</a:t>
            </a:r>
          </a:p>
          <a:p>
            <a:pPr>
              <a:lnSpc>
                <a:spcPts val="1320"/>
              </a:lnSpc>
              <a:spcAft>
                <a:spcPts val="400"/>
              </a:spcAft>
              <a:defRPr sz="1200" b="0">
                <a:solidFill>
                  <a:srgbClr val="FFFFFF"/>
                </a:solidFill>
                <a:latin typeface="Arial"/>
              </a:defRPr>
            </a:pPr>
            <a:r>
              <a:rPr sz="1400" dirty="0">
                <a:latin typeface="Arial" panose="020B0604020202020204" pitchFamily="34" charset="0"/>
                <a:cs typeface="Arial" panose="020B0604020202020204" pitchFamily="34" charset="0"/>
              </a:rPr>
              <a:t>C1</a:t>
            </a:r>
            <a:r>
              <a:rPr lang="en-US" sz="1400" dirty="0">
                <a:latin typeface="Arial" panose="020B0604020202020204" pitchFamily="34" charset="0"/>
                <a:cs typeface="Arial" panose="020B0604020202020204" pitchFamily="34" charset="0"/>
              </a:rPr>
              <a:t>: </a:t>
            </a:r>
            <a:r>
              <a:rPr sz="1400" dirty="0">
                <a:latin typeface="Arial" panose="020B0604020202020204" pitchFamily="34" charset="0"/>
                <a:cs typeface="Arial" panose="020B0604020202020204" pitchFamily="34" charset="0"/>
              </a:rPr>
              <a:t> Individual Poster Presentation</a:t>
            </a:r>
          </a:p>
        </p:txBody>
      </p:sp>
      <p:sp>
        <p:nvSpPr>
          <p:cNvPr id="5" name="Rectangle 4"/>
          <p:cNvSpPr/>
          <p:nvPr/>
        </p:nvSpPr>
        <p:spPr>
          <a:xfrm>
            <a:off x="177800" y="1625600"/>
            <a:ext cx="3513302" cy="1178560"/>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6" name="TextBox 5"/>
          <p:cNvSpPr txBox="1"/>
          <p:nvPr/>
        </p:nvSpPr>
        <p:spPr>
          <a:xfrm>
            <a:off x="279400" y="1714500"/>
            <a:ext cx="3310102" cy="171714"/>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600" dirty="0">
                <a:latin typeface="Arial" panose="020B0604020202020204" pitchFamily="34" charset="0"/>
                <a:cs typeface="Arial" panose="020B0604020202020204" pitchFamily="34" charset="0"/>
              </a:rPr>
              <a:t>Introduction</a:t>
            </a:r>
          </a:p>
        </p:txBody>
      </p:sp>
      <p:sp>
        <p:nvSpPr>
          <p:cNvPr id="7" name="TextBox 6"/>
          <p:cNvSpPr txBox="1"/>
          <p:nvPr/>
        </p:nvSpPr>
        <p:spPr>
          <a:xfrm>
            <a:off x="279400" y="1901487"/>
            <a:ext cx="3310102" cy="1292662"/>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EI is experienced in the recognition, use, understanding and management of emotions (Mayer and Salovey, 1997). Awareness can assist learning if it is applied in a way that is suitable to the situation.</a:t>
            </a:r>
          </a:p>
          <a:p>
            <a:pPr algn="just"/>
            <a:br>
              <a:rPr lang="en-US" sz="1200" dirty="0">
                <a:latin typeface="Arial" panose="020B0604020202020204" pitchFamily="34" charset="0"/>
                <a:cs typeface="Arial" panose="020B0604020202020204" pitchFamily="34" charset="0"/>
              </a:rPr>
            </a:br>
            <a:endParaRPr sz="1200" dirty="0">
              <a:latin typeface="Arial" panose="020B0604020202020204" pitchFamily="34" charset="0"/>
              <a:cs typeface="Arial" panose="020B0604020202020204" pitchFamily="34" charset="0"/>
            </a:endParaRPr>
          </a:p>
        </p:txBody>
      </p:sp>
      <p:sp>
        <p:nvSpPr>
          <p:cNvPr id="8" name="Rectangle 7"/>
          <p:cNvSpPr/>
          <p:nvPr/>
        </p:nvSpPr>
        <p:spPr>
          <a:xfrm>
            <a:off x="177800" y="2893060"/>
            <a:ext cx="3513302" cy="1513839"/>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9" name="TextBox 8"/>
          <p:cNvSpPr txBox="1"/>
          <p:nvPr/>
        </p:nvSpPr>
        <p:spPr>
          <a:xfrm>
            <a:off x="279400" y="2981960"/>
            <a:ext cx="3310102"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400" dirty="0">
                <a:latin typeface="Arial" panose="020B0604020202020204" pitchFamily="34" charset="0"/>
                <a:cs typeface="Arial" panose="020B0604020202020204" pitchFamily="34" charset="0"/>
              </a:rPr>
              <a:t>Research method</a:t>
            </a:r>
          </a:p>
        </p:txBody>
      </p:sp>
      <p:sp>
        <p:nvSpPr>
          <p:cNvPr id="10" name="TextBox 9"/>
          <p:cNvSpPr txBox="1"/>
          <p:nvPr/>
        </p:nvSpPr>
        <p:spPr>
          <a:xfrm>
            <a:off x="279400" y="3286760"/>
            <a:ext cx="3310102" cy="923330"/>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Targeted by AI-aided internet searches found student studies 2021-2026 and a landmark chapter. Four references were identified and verified. Coverage is limited by restricted access and selective retrieval, not a systematic review.</a:t>
            </a:r>
          </a:p>
        </p:txBody>
      </p:sp>
      <p:sp>
        <p:nvSpPr>
          <p:cNvPr id="11" name="Rectangle 10"/>
          <p:cNvSpPr/>
          <p:nvPr/>
        </p:nvSpPr>
        <p:spPr>
          <a:xfrm>
            <a:off x="177800" y="4495800"/>
            <a:ext cx="3513302" cy="1681479"/>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2" name="TextBox 11"/>
          <p:cNvSpPr txBox="1"/>
          <p:nvPr/>
        </p:nvSpPr>
        <p:spPr>
          <a:xfrm>
            <a:off x="279400" y="4584700"/>
            <a:ext cx="3310102"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400" dirty="0">
                <a:latin typeface="Arial" panose="020B0604020202020204" pitchFamily="34" charset="0"/>
                <a:cs typeface="Arial" panose="020B0604020202020204" pitchFamily="34" charset="0"/>
              </a:rPr>
              <a:t>Q1: Awareness and judgement</a:t>
            </a:r>
          </a:p>
        </p:txBody>
      </p:sp>
      <p:sp>
        <p:nvSpPr>
          <p:cNvPr id="13" name="TextBox 12"/>
          <p:cNvSpPr txBox="1"/>
          <p:nvPr/>
        </p:nvSpPr>
        <p:spPr>
          <a:xfrm>
            <a:off x="279400" y="4889500"/>
            <a:ext cx="3310102" cy="1292662"/>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The anxiety to be prepared often prompted me to prepare and reading, but the fear of having to make additional preparations led to repeated revision of reading which hindered the writing process. I suggest keeping a record of triggers, allowing the writing process to be put aside, and then flipping back into revision mode.</a:t>
            </a:r>
          </a:p>
        </p:txBody>
      </p:sp>
      <p:sp>
        <p:nvSpPr>
          <p:cNvPr id="14" name="Rectangle 13"/>
          <p:cNvSpPr/>
          <p:nvPr/>
        </p:nvSpPr>
        <p:spPr>
          <a:xfrm>
            <a:off x="3868902" y="1625600"/>
            <a:ext cx="3513302" cy="1849120"/>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5" name="TextBox 14"/>
          <p:cNvSpPr txBox="1"/>
          <p:nvPr/>
        </p:nvSpPr>
        <p:spPr>
          <a:xfrm>
            <a:off x="3970502" y="1714500"/>
            <a:ext cx="3310102" cy="171714"/>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600" dirty="0">
                <a:latin typeface="Arial" panose="020B0604020202020204" pitchFamily="34" charset="0"/>
                <a:cs typeface="Arial" panose="020B0604020202020204" pitchFamily="34" charset="0"/>
              </a:rPr>
              <a:t>Q2: Academic success</a:t>
            </a:r>
          </a:p>
        </p:txBody>
      </p:sp>
      <p:sp>
        <p:nvSpPr>
          <p:cNvPr id="16" name="TextBox 15"/>
          <p:cNvSpPr txBox="1"/>
          <p:nvPr/>
        </p:nvSpPr>
        <p:spPr>
          <a:xfrm>
            <a:off x="3970502" y="2019300"/>
            <a:ext cx="3310102" cy="1292662"/>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EI and academic achievement was weak ( = 0.19) no proof of causation (</a:t>
            </a:r>
            <a:r>
              <a:rPr lang="en-US" sz="1200" dirty="0" err="1">
                <a:latin typeface="Arial" panose="020B0604020202020204" pitchFamily="34" charset="0"/>
                <a:cs typeface="Arial" panose="020B0604020202020204" pitchFamily="34" charset="0"/>
              </a:rPr>
              <a:t>Somaa</a:t>
            </a:r>
            <a:r>
              <a:rPr lang="en-US" sz="1200" dirty="0">
                <a:latin typeface="Arial" panose="020B0604020202020204" pitchFamily="34" charset="0"/>
                <a:cs typeface="Arial" panose="020B0604020202020204" pitchFamily="34" charset="0"/>
              </a:rPr>
              <a:t> et al., 2021). Stress: take stock of demands. Low motivation: find a doable first step. Resilience: De Way to go after feedback Emotion-regulation training to cut down on procrastination versus wait-list kids (Schuenemann et al., 2022).</a:t>
            </a:r>
          </a:p>
        </p:txBody>
      </p:sp>
      <p:sp>
        <p:nvSpPr>
          <p:cNvPr id="17" name="Rectangle 16"/>
          <p:cNvSpPr/>
          <p:nvPr/>
        </p:nvSpPr>
        <p:spPr>
          <a:xfrm>
            <a:off x="3868902" y="3563620"/>
            <a:ext cx="3513302" cy="1849120"/>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18" name="TextBox 17"/>
          <p:cNvSpPr txBox="1"/>
          <p:nvPr/>
        </p:nvSpPr>
        <p:spPr>
          <a:xfrm>
            <a:off x="3970502" y="3652520"/>
            <a:ext cx="3310102"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400" dirty="0">
                <a:latin typeface="Arial" panose="020B0604020202020204" pitchFamily="34" charset="0"/>
                <a:cs typeface="Arial" panose="020B0604020202020204" pitchFamily="34" charset="0"/>
              </a:rPr>
              <a:t>Q3: Reflection and development</a:t>
            </a:r>
          </a:p>
        </p:txBody>
      </p:sp>
      <p:sp>
        <p:nvSpPr>
          <p:cNvPr id="19" name="TextBox 18"/>
          <p:cNvSpPr txBox="1"/>
          <p:nvPr/>
        </p:nvSpPr>
        <p:spPr>
          <a:xfrm>
            <a:off x="3970502" y="3957320"/>
            <a:ext cx="3310102" cy="1477328"/>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My anxiety fed into avoidance. Mindfulness is to be offered, not successfully offered. Online interventions helped students over the non-active controls but no clear benefit over the active controls (</a:t>
            </a:r>
            <a:r>
              <a:rPr lang="en-US" sz="1200" dirty="0" err="1">
                <a:latin typeface="Arial" panose="020B0604020202020204" pitchFamily="34" charset="0"/>
                <a:cs typeface="Arial" panose="020B0604020202020204" pitchFamily="34" charset="0"/>
              </a:rPr>
              <a:t>Alrashdi</a:t>
            </a:r>
            <a:r>
              <a:rPr lang="en-US" sz="1200" dirty="0">
                <a:latin typeface="Arial" panose="020B0604020202020204" pitchFamily="34" charset="0"/>
                <a:cs typeface="Arial" panose="020B0604020202020204" pitchFamily="34" charset="0"/>
              </a:rPr>
              <a:t> et al., 2024). Plan: 4 sessions in a week for two weeks; wait, notice emotion, pick a task; note initial lag, finish and concentration.</a:t>
            </a:r>
          </a:p>
        </p:txBody>
      </p:sp>
      <p:sp>
        <p:nvSpPr>
          <p:cNvPr id="20" name="Rectangle 19"/>
          <p:cNvSpPr/>
          <p:nvPr/>
        </p:nvSpPr>
        <p:spPr>
          <a:xfrm>
            <a:off x="3868902" y="5501640"/>
            <a:ext cx="3513302" cy="1346200"/>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21" name="TextBox 20"/>
          <p:cNvSpPr txBox="1"/>
          <p:nvPr/>
        </p:nvSpPr>
        <p:spPr>
          <a:xfrm>
            <a:off x="3970502" y="5590540"/>
            <a:ext cx="3310102"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400" dirty="0">
                <a:latin typeface="Arial" panose="020B0604020202020204" pitchFamily="34" charset="0"/>
                <a:cs typeface="Arial" panose="020B0604020202020204" pitchFamily="34" charset="0"/>
              </a:rPr>
              <a:t>Conclusion and workplace</a:t>
            </a:r>
          </a:p>
        </p:txBody>
      </p:sp>
      <p:sp>
        <p:nvSpPr>
          <p:cNvPr id="22" name="TextBox 21"/>
          <p:cNvSpPr txBox="1"/>
          <p:nvPr/>
        </p:nvSpPr>
        <p:spPr>
          <a:xfrm>
            <a:off x="3970502" y="5895340"/>
            <a:ext cx="3310102" cy="923330"/>
          </a:xfrm>
          <a:prstGeom prst="rect">
            <a:avLst/>
          </a:prstGeom>
          <a:noFill/>
        </p:spPr>
        <p:txBody>
          <a:bodyPr wrap="square" lIns="0" tIns="0" rIns="0" bIns="0">
            <a:spAutoFit/>
          </a:bodyPr>
          <a:lstStyle/>
          <a:p>
            <a:pPr algn="just"/>
            <a:r>
              <a:rPr lang="en-US" sz="1200" dirty="0">
                <a:latin typeface="Arial" panose="020B0604020202020204" pitchFamily="34" charset="0"/>
                <a:cs typeface="Arial" panose="020B0604020202020204" pitchFamily="34" charset="0"/>
              </a:rPr>
              <a:t>Use awareness and control with feedback, for divisive situations and for time targets. Balance personal accountability with organisation, planning and manageable demand; assess before expecting a positive outcome.</a:t>
            </a:r>
          </a:p>
        </p:txBody>
      </p:sp>
      <p:sp>
        <p:nvSpPr>
          <p:cNvPr id="23" name="Rectangle 22"/>
          <p:cNvSpPr/>
          <p:nvPr/>
        </p:nvSpPr>
        <p:spPr>
          <a:xfrm>
            <a:off x="177800" y="6962140"/>
            <a:ext cx="7204405" cy="2839720"/>
          </a:xfrm>
          <a:prstGeom prst="rect">
            <a:avLst/>
          </a:prstGeom>
          <a:solidFill>
            <a:srgbClr val="FFFFFF"/>
          </a:solidFill>
          <a:ln>
            <a:solidFill>
              <a:srgbClr val="BCD7E9"/>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24" name="TextBox 23"/>
          <p:cNvSpPr txBox="1"/>
          <p:nvPr/>
        </p:nvSpPr>
        <p:spPr>
          <a:xfrm>
            <a:off x="279400" y="7051040"/>
            <a:ext cx="7001205" cy="171714"/>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sz="1600" dirty="0">
                <a:latin typeface="Arial" panose="020B0604020202020204" pitchFamily="34" charset="0"/>
                <a:cs typeface="Arial" panose="020B0604020202020204" pitchFamily="34" charset="0"/>
              </a:rPr>
              <a:t>References</a:t>
            </a:r>
          </a:p>
        </p:txBody>
      </p:sp>
      <p:sp>
        <p:nvSpPr>
          <p:cNvPr id="25" name="TextBox 24"/>
          <p:cNvSpPr txBox="1"/>
          <p:nvPr/>
        </p:nvSpPr>
        <p:spPr>
          <a:xfrm>
            <a:off x="279400" y="7355840"/>
            <a:ext cx="7001205" cy="2357120"/>
          </a:xfrm>
          <a:prstGeom prst="rect">
            <a:avLst/>
          </a:prstGeom>
          <a:noFill/>
        </p:spPr>
        <p:txBody>
          <a:bodyPr wrap="square" lIns="0" tIns="0" rIns="0" bIns="0">
            <a:spAutoFit/>
          </a:bodyPr>
          <a:lstStyle/>
          <a:p>
            <a:pPr algn="just">
              <a:lnSpc>
                <a:spcPts val="1320"/>
              </a:lnSpc>
              <a:spcAft>
                <a:spcPts val="400"/>
              </a:spcAft>
              <a:defRPr sz="1200" b="0">
                <a:solidFill>
                  <a:srgbClr val="172D42"/>
                </a:solidFill>
                <a:latin typeface="Arial"/>
              </a:defRPr>
            </a:pPr>
            <a:r>
              <a:rPr sz="1400" dirty="0" err="1">
                <a:latin typeface="Arial" panose="020B0604020202020204" pitchFamily="34" charset="0"/>
                <a:cs typeface="Arial" panose="020B0604020202020204" pitchFamily="34" charset="0"/>
              </a:rPr>
              <a:t>Alrashdi</a:t>
            </a:r>
            <a:r>
              <a:rPr sz="1400" dirty="0">
                <a:latin typeface="Arial" panose="020B0604020202020204" pitchFamily="34" charset="0"/>
                <a:cs typeface="Arial" panose="020B0604020202020204" pitchFamily="34" charset="0"/>
              </a:rPr>
              <a:t>, D.H., Chen, K.K., Meyer, C. and Gould, R.L. (2024) ‘A systematic review and meta-analysis of online mindfulness-based interventions for university students: An examination of psychological distress and well-being, and attrition rates’, Journal of Technology in Behavioral Science, 9, pp. 211–223. doi:10.1007/s41347-023-00321-6.</a:t>
            </a:r>
          </a:p>
          <a:p>
            <a:pPr algn="just">
              <a:lnSpc>
                <a:spcPts val="1320"/>
              </a:lnSpc>
              <a:spcAft>
                <a:spcPts val="400"/>
              </a:spcAft>
              <a:defRPr sz="1200" b="0">
                <a:solidFill>
                  <a:srgbClr val="172D42"/>
                </a:solidFill>
                <a:latin typeface="Arial"/>
              </a:defRPr>
            </a:pPr>
            <a:r>
              <a:rPr sz="1400" dirty="0">
                <a:latin typeface="Arial" panose="020B0604020202020204" pitchFamily="34" charset="0"/>
                <a:cs typeface="Arial" panose="020B0604020202020204" pitchFamily="34" charset="0"/>
              </a:rPr>
              <a:t>Mayer, J.D. and Salovey, P. (1997) ‘What is emotional intelligence?’, in Salovey, P. and Sluyter, D.J. (eds.) Emotional Development and Emotional Intelligence: Implications for Educators. New York: Basic Books, pp. 3–31.</a:t>
            </a:r>
          </a:p>
          <a:p>
            <a:pPr algn="just">
              <a:lnSpc>
                <a:spcPts val="1320"/>
              </a:lnSpc>
              <a:spcAft>
                <a:spcPts val="400"/>
              </a:spcAft>
              <a:defRPr sz="1200" b="0">
                <a:solidFill>
                  <a:srgbClr val="172D42"/>
                </a:solidFill>
                <a:latin typeface="Arial"/>
              </a:defRPr>
            </a:pPr>
            <a:r>
              <a:rPr sz="1400" dirty="0">
                <a:latin typeface="Arial" panose="020B0604020202020204" pitchFamily="34" charset="0"/>
                <a:cs typeface="Arial" panose="020B0604020202020204" pitchFamily="34" charset="0"/>
              </a:rPr>
              <a:t>Schuenemann, L., </a:t>
            </a:r>
            <a:r>
              <a:rPr sz="1400" dirty="0" err="1">
                <a:latin typeface="Arial" panose="020B0604020202020204" pitchFamily="34" charset="0"/>
                <a:cs typeface="Arial" panose="020B0604020202020204" pitchFamily="34" charset="0"/>
              </a:rPr>
              <a:t>Scherenberg</a:t>
            </a:r>
            <a:r>
              <a:rPr sz="1400" dirty="0">
                <a:latin typeface="Arial" panose="020B0604020202020204" pitchFamily="34" charset="0"/>
                <a:cs typeface="Arial" panose="020B0604020202020204" pitchFamily="34" charset="0"/>
              </a:rPr>
              <a:t>, V., von </a:t>
            </a:r>
            <a:r>
              <a:rPr sz="1400" dirty="0" err="1">
                <a:latin typeface="Arial" panose="020B0604020202020204" pitchFamily="34" charset="0"/>
                <a:cs typeface="Arial" panose="020B0604020202020204" pitchFamily="34" charset="0"/>
              </a:rPr>
              <a:t>Salisch</a:t>
            </a:r>
            <a:r>
              <a:rPr sz="1400" dirty="0">
                <a:latin typeface="Arial" panose="020B0604020202020204" pitchFamily="34" charset="0"/>
                <a:cs typeface="Arial" panose="020B0604020202020204" pitchFamily="34" charset="0"/>
              </a:rPr>
              <a:t>, M. and Eckert, M. (2022) ‘“I’ll worry about it tomorrow” – Fostering emotion regulation skills to overcome procrastination’, Frontiers in Psychology, 13, 780675. doi:10.3389/fpsyg.2022.780675.</a:t>
            </a:r>
          </a:p>
          <a:p>
            <a:pPr algn="just">
              <a:lnSpc>
                <a:spcPts val="1320"/>
              </a:lnSpc>
              <a:spcAft>
                <a:spcPts val="400"/>
              </a:spcAft>
              <a:defRPr sz="1200" b="0">
                <a:solidFill>
                  <a:srgbClr val="172D42"/>
                </a:solidFill>
                <a:latin typeface="Arial"/>
              </a:defRPr>
            </a:pPr>
            <a:r>
              <a:rPr sz="1400" dirty="0" err="1">
                <a:latin typeface="Arial" panose="020B0604020202020204" pitchFamily="34" charset="0"/>
                <a:cs typeface="Arial" panose="020B0604020202020204" pitchFamily="34" charset="0"/>
              </a:rPr>
              <a:t>Somaa</a:t>
            </a:r>
            <a:r>
              <a:rPr sz="1400" dirty="0">
                <a:latin typeface="Arial" panose="020B0604020202020204" pitchFamily="34" charset="0"/>
                <a:cs typeface="Arial" panose="020B0604020202020204" pitchFamily="34" charset="0"/>
              </a:rPr>
              <a:t>, F., Asghar, A. and Hamid, P.F. (2021) ‘Academic performance and emotional intelligence with age and gender as moderators: A meta-analysis’, Developmental Neuropsychology, 46(8), pp. 537–554. doi:10.1080/87565641.2021.1999455.</a:t>
            </a:r>
          </a:p>
        </p:txBody>
      </p:sp>
      <p:sp>
        <p:nvSpPr>
          <p:cNvPr id="26" name="Rounded Rectangle 25"/>
          <p:cNvSpPr/>
          <p:nvPr/>
        </p:nvSpPr>
        <p:spPr>
          <a:xfrm>
            <a:off x="177800" y="6266180"/>
            <a:ext cx="1731251" cy="266700"/>
          </a:xfrm>
          <a:prstGeom prst="roundRect">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27" name="TextBox 26"/>
          <p:cNvSpPr txBox="1"/>
          <p:nvPr/>
        </p:nvSpPr>
        <p:spPr>
          <a:xfrm>
            <a:off x="254000" y="6304280"/>
            <a:ext cx="1578851"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a:latin typeface="Arial" panose="020B0604020202020204" pitchFamily="34" charset="0"/>
                <a:cs typeface="Arial" panose="020B0604020202020204" pitchFamily="34" charset="0"/>
              </a:rPr>
              <a:t>1 Perceive</a:t>
            </a:r>
          </a:p>
        </p:txBody>
      </p:sp>
      <p:sp>
        <p:nvSpPr>
          <p:cNvPr id="28" name="Rounded Rectangle 27"/>
          <p:cNvSpPr/>
          <p:nvPr/>
        </p:nvSpPr>
        <p:spPr>
          <a:xfrm>
            <a:off x="1959851" y="6266180"/>
            <a:ext cx="1731251" cy="266700"/>
          </a:xfrm>
          <a:prstGeom prst="roundRect">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29" name="TextBox 28"/>
          <p:cNvSpPr txBox="1"/>
          <p:nvPr/>
        </p:nvSpPr>
        <p:spPr>
          <a:xfrm>
            <a:off x="2036051" y="6304280"/>
            <a:ext cx="1578851"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a:latin typeface="Arial" panose="020B0604020202020204" pitchFamily="34" charset="0"/>
                <a:cs typeface="Arial" panose="020B0604020202020204" pitchFamily="34" charset="0"/>
              </a:rPr>
              <a:t>2 Use</a:t>
            </a:r>
          </a:p>
        </p:txBody>
      </p:sp>
      <p:sp>
        <p:nvSpPr>
          <p:cNvPr id="30" name="Rounded Rectangle 29"/>
          <p:cNvSpPr/>
          <p:nvPr/>
        </p:nvSpPr>
        <p:spPr>
          <a:xfrm>
            <a:off x="177800" y="6570980"/>
            <a:ext cx="1731251" cy="266700"/>
          </a:xfrm>
          <a:prstGeom prst="roundRect">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1" name="TextBox 30"/>
          <p:cNvSpPr txBox="1"/>
          <p:nvPr/>
        </p:nvSpPr>
        <p:spPr>
          <a:xfrm>
            <a:off x="254000" y="6609080"/>
            <a:ext cx="1578851"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a:latin typeface="Arial" panose="020B0604020202020204" pitchFamily="34" charset="0"/>
                <a:cs typeface="Arial" panose="020B0604020202020204" pitchFamily="34" charset="0"/>
              </a:rPr>
              <a:t>3 Understand</a:t>
            </a:r>
          </a:p>
        </p:txBody>
      </p:sp>
      <p:sp>
        <p:nvSpPr>
          <p:cNvPr id="32" name="Rounded Rectangle 31"/>
          <p:cNvSpPr/>
          <p:nvPr/>
        </p:nvSpPr>
        <p:spPr>
          <a:xfrm>
            <a:off x="1959851" y="6570980"/>
            <a:ext cx="1731251" cy="266700"/>
          </a:xfrm>
          <a:prstGeom prst="roundRect">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3" name="TextBox 32"/>
          <p:cNvSpPr txBox="1"/>
          <p:nvPr/>
        </p:nvSpPr>
        <p:spPr>
          <a:xfrm>
            <a:off x="2036051" y="6609080"/>
            <a:ext cx="1578851" cy="166712"/>
          </a:xfrm>
          <a:prstGeom prst="rect">
            <a:avLst/>
          </a:prstGeom>
          <a:noFill/>
        </p:spPr>
        <p:txBody>
          <a:bodyPr wrap="square" lIns="0" tIns="0" rIns="0" bIns="0">
            <a:spAutoFit/>
          </a:bodyPr>
          <a:lstStyle/>
          <a:p>
            <a:pPr>
              <a:lnSpc>
                <a:spcPts val="1320"/>
              </a:lnSpc>
              <a:spcAft>
                <a:spcPts val="400"/>
              </a:spcAft>
              <a:defRPr sz="1200" b="1">
                <a:solidFill>
                  <a:srgbClr val="172D42"/>
                </a:solidFill>
                <a:latin typeface="Arial"/>
              </a:defRPr>
            </a:pPr>
            <a:r>
              <a:rPr>
                <a:latin typeface="Arial" panose="020B0604020202020204" pitchFamily="34" charset="0"/>
                <a:cs typeface="Arial" panose="020B0604020202020204" pitchFamily="34" charset="0"/>
              </a:rPr>
              <a:t>4 Regulate</a:t>
            </a:r>
          </a:p>
        </p:txBody>
      </p:sp>
      <p:sp>
        <p:nvSpPr>
          <p:cNvPr id="37" name="Rectangle 36"/>
          <p:cNvSpPr/>
          <p:nvPr/>
        </p:nvSpPr>
        <p:spPr>
          <a:xfrm>
            <a:off x="6350000" y="1181100"/>
            <a:ext cx="711200" cy="50800"/>
          </a:xfrm>
          <a:prstGeom prst="rect">
            <a:avLst/>
          </a:prstGeom>
          <a:solidFill>
            <a:srgbClr val="172D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9" name="Rectangle 38"/>
          <p:cNvSpPr/>
          <p:nvPr/>
        </p:nvSpPr>
        <p:spPr>
          <a:xfrm>
            <a:off x="6553200" y="1181100"/>
            <a:ext cx="457200" cy="38100"/>
          </a:xfrm>
          <a:prstGeom prst="rect">
            <a:avLst/>
          </a:prstGeom>
          <a:solidFill>
            <a:srgbClr val="172D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1" name="Rectangle 40"/>
          <p:cNvSpPr/>
          <p:nvPr/>
        </p:nvSpPr>
        <p:spPr>
          <a:xfrm>
            <a:off x="7137400" y="927100"/>
            <a:ext cx="12700" cy="63500"/>
          </a:xfrm>
          <a:prstGeom prst="rect">
            <a:avLst/>
          </a:prstGeom>
          <a:solidFill>
            <a:srgbClr val="376E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2" name="Rectangle 41"/>
          <p:cNvSpPr/>
          <p:nvPr/>
        </p:nvSpPr>
        <p:spPr>
          <a:xfrm>
            <a:off x="7137400" y="977900"/>
            <a:ext cx="50800" cy="12700"/>
          </a:xfrm>
          <a:prstGeom prst="rect">
            <a:avLst/>
          </a:prstGeom>
          <a:solidFill>
            <a:srgbClr val="376E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3" name="Rounded Rectangle 42"/>
          <p:cNvSpPr/>
          <p:nvPr/>
        </p:nvSpPr>
        <p:spPr>
          <a:xfrm>
            <a:off x="177800" y="9893300"/>
            <a:ext cx="3505200" cy="622300"/>
          </a:xfrm>
          <a:prstGeom prst="roundRect">
            <a:avLst/>
          </a:prstGeom>
          <a:solidFill>
            <a:schemeClr val="bg2">
              <a:lumMod val="1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4" name="Rounded Rectangle 43"/>
          <p:cNvSpPr/>
          <p:nvPr/>
        </p:nvSpPr>
        <p:spPr>
          <a:xfrm>
            <a:off x="3860800" y="9893300"/>
            <a:ext cx="3517900" cy="622300"/>
          </a:xfrm>
          <a:prstGeom prst="roundRect">
            <a:avLst/>
          </a:prstGeom>
          <a:solidFill>
            <a:schemeClr val="bg2">
              <a:lumMod val="1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5" name="Oval 44"/>
          <p:cNvSpPr/>
          <p:nvPr/>
        </p:nvSpPr>
        <p:spPr>
          <a:xfrm>
            <a:off x="292100" y="9994900"/>
            <a:ext cx="393700" cy="393700"/>
          </a:xfrm>
          <a:prstGeom prst="ellipse">
            <a:avLst/>
          </a:prstGeom>
          <a:solidFill>
            <a:srgbClr val="F0C6A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6" name="Oval 45"/>
          <p:cNvSpPr/>
          <p:nvPr/>
        </p:nvSpPr>
        <p:spPr>
          <a:xfrm>
            <a:off x="393700" y="10121900"/>
            <a:ext cx="38100" cy="38100"/>
          </a:xfrm>
          <a:prstGeom prst="ellipse">
            <a:avLst/>
          </a:prstGeom>
          <a:solidFill>
            <a:srgbClr val="172D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7" name="Oval 46"/>
          <p:cNvSpPr/>
          <p:nvPr/>
        </p:nvSpPr>
        <p:spPr>
          <a:xfrm>
            <a:off x="546100" y="10121900"/>
            <a:ext cx="38100" cy="38100"/>
          </a:xfrm>
          <a:prstGeom prst="ellipse">
            <a:avLst/>
          </a:prstGeom>
          <a:solidFill>
            <a:srgbClr val="172D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8" name="Arc 47"/>
          <p:cNvSpPr/>
          <p:nvPr/>
        </p:nvSpPr>
        <p:spPr>
          <a:xfrm>
            <a:off x="419100" y="10223500"/>
            <a:ext cx="152400" cy="76200"/>
          </a:xfrm>
          <a:prstGeom prst="arc">
            <a:avLst/>
          </a:prstGeom>
          <a:solidFill>
            <a:srgbClr val="F0C6A7"/>
          </a:solidFill>
          <a:ln>
            <a:solidFill>
              <a:srgbClr val="172D4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49" name="Cloud 48"/>
          <p:cNvSpPr/>
          <p:nvPr/>
        </p:nvSpPr>
        <p:spPr>
          <a:xfrm>
            <a:off x="660400" y="9931400"/>
            <a:ext cx="381000" cy="254000"/>
          </a:xfrm>
          <a:prstGeom prst="cloud">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0" name="Rectangle 49"/>
          <p:cNvSpPr/>
          <p:nvPr/>
        </p:nvSpPr>
        <p:spPr>
          <a:xfrm>
            <a:off x="762000" y="10007600"/>
            <a:ext cx="38100" cy="101600"/>
          </a:xfrm>
          <a:prstGeom prst="rect">
            <a:avLst/>
          </a:prstGeom>
          <a:solidFill>
            <a:srgbClr val="376E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1" name="Rectangle 50"/>
          <p:cNvSpPr/>
          <p:nvPr/>
        </p:nvSpPr>
        <p:spPr>
          <a:xfrm>
            <a:off x="850900" y="10007600"/>
            <a:ext cx="38100" cy="101600"/>
          </a:xfrm>
          <a:prstGeom prst="rect">
            <a:avLst/>
          </a:prstGeom>
          <a:solidFill>
            <a:srgbClr val="376E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2" name="TextBox 51"/>
          <p:cNvSpPr txBox="1"/>
          <p:nvPr/>
        </p:nvSpPr>
        <p:spPr>
          <a:xfrm>
            <a:off x="1155700" y="10096500"/>
            <a:ext cx="1958870" cy="184666"/>
          </a:xfrm>
          <a:prstGeom prst="rect">
            <a:avLst/>
          </a:prstGeom>
          <a:noFill/>
        </p:spPr>
        <p:txBody>
          <a:bodyPr wrap="none" lIns="0" tIns="0" rIns="0" bIns="0">
            <a:spAutoFit/>
          </a:bodyPr>
          <a:lstStyle/>
          <a:p>
            <a:pPr>
              <a:defRPr sz="1200" b="1">
                <a:solidFill>
                  <a:srgbClr val="FFFFFF"/>
                </a:solidFill>
                <a:latin typeface="Arial"/>
              </a:defRPr>
            </a:pPr>
            <a:r>
              <a:rPr>
                <a:latin typeface="Arial" panose="020B0604020202020204" pitchFamily="34" charset="0"/>
                <a:cs typeface="Arial" panose="020B0604020202020204" pitchFamily="34" charset="0"/>
              </a:rPr>
              <a:t>Pause, recognise, respond</a:t>
            </a:r>
          </a:p>
        </p:txBody>
      </p:sp>
      <p:sp>
        <p:nvSpPr>
          <p:cNvPr id="53" name="Oval 52"/>
          <p:cNvSpPr/>
          <p:nvPr/>
        </p:nvSpPr>
        <p:spPr>
          <a:xfrm>
            <a:off x="4044950" y="10058400"/>
            <a:ext cx="125730" cy="125730"/>
          </a:xfrm>
          <a:prstGeom prst="ellipse">
            <a:avLst/>
          </a:prstGeom>
          <a:solidFill>
            <a:srgbClr val="F0C6A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4" name="Rounded Rectangle 53"/>
          <p:cNvSpPr/>
          <p:nvPr/>
        </p:nvSpPr>
        <p:spPr>
          <a:xfrm>
            <a:off x="3975100" y="10198100"/>
            <a:ext cx="265430" cy="188595"/>
          </a:xfrm>
          <a:prstGeom prst="roundRect">
            <a:avLst/>
          </a:prstGeom>
          <a:solidFill>
            <a:srgbClr val="36A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5" name="Oval 54"/>
          <p:cNvSpPr/>
          <p:nvPr/>
        </p:nvSpPr>
        <p:spPr>
          <a:xfrm>
            <a:off x="4514850" y="10058400"/>
            <a:ext cx="125730" cy="125730"/>
          </a:xfrm>
          <a:prstGeom prst="ellipse">
            <a:avLst/>
          </a:prstGeom>
          <a:solidFill>
            <a:srgbClr val="F0C6A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6" name="Rounded Rectangle 55"/>
          <p:cNvSpPr/>
          <p:nvPr/>
        </p:nvSpPr>
        <p:spPr>
          <a:xfrm>
            <a:off x="4445000" y="10198100"/>
            <a:ext cx="265430" cy="188595"/>
          </a:xfrm>
          <a:prstGeom prst="roundRect">
            <a:avLst/>
          </a:prstGeom>
          <a:solidFill>
            <a:srgbClr val="729ED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7" name="Rounded Rectangular Callout 56"/>
          <p:cNvSpPr/>
          <p:nvPr/>
        </p:nvSpPr>
        <p:spPr>
          <a:xfrm>
            <a:off x="4191000" y="9931400"/>
            <a:ext cx="241300" cy="152400"/>
          </a:xfrm>
          <a:prstGeom prst="wedgeRoundRectCallout">
            <a:avLst/>
          </a:prstGeom>
          <a:solidFill>
            <a:srgbClr val="DDED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8" name="Rounded Rectangular Callout 57"/>
          <p:cNvSpPr/>
          <p:nvPr/>
        </p:nvSpPr>
        <p:spPr>
          <a:xfrm>
            <a:off x="4457700" y="9906000"/>
            <a:ext cx="266700" cy="152400"/>
          </a:xfrm>
          <a:prstGeom prst="wedgeRoundRectCallou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59" name="TextBox 58"/>
          <p:cNvSpPr txBox="1"/>
          <p:nvPr/>
        </p:nvSpPr>
        <p:spPr>
          <a:xfrm>
            <a:off x="4838700" y="10096500"/>
            <a:ext cx="2358018" cy="184666"/>
          </a:xfrm>
          <a:prstGeom prst="rect">
            <a:avLst/>
          </a:prstGeom>
          <a:noFill/>
        </p:spPr>
        <p:txBody>
          <a:bodyPr wrap="none" lIns="0" tIns="0" rIns="0" bIns="0">
            <a:spAutoFit/>
          </a:bodyPr>
          <a:lstStyle/>
          <a:p>
            <a:pPr>
              <a:defRPr sz="1200" b="1">
                <a:solidFill>
                  <a:srgbClr val="FFFFFF"/>
                </a:solidFill>
                <a:latin typeface="Arial"/>
              </a:defRPr>
            </a:pPr>
            <a:r>
              <a:rPr>
                <a:latin typeface="Arial" panose="020B0604020202020204" pitchFamily="34" charset="0"/>
                <a:cs typeface="Arial" panose="020B0604020202020204" pitchFamily="34" charset="0"/>
              </a:rPr>
              <a:t>Listen and respond thoughtfully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8deaf43d7c8d42ee8518a4db2749696c">
  <xsd:schema xmlns:xsd="http://www.w3.org/2001/XMLSchema" xmlns:xs="http://www.w3.org/2001/XMLSchema" xmlns:p="http://schemas.microsoft.com/office/2006/metadata/properties" xmlns:ns3="0085e1a2-9cbf-4b92-866b-21f3c89040b6" targetNamespace="http://schemas.microsoft.com/office/2006/metadata/properties" ma:root="true" ma:fieldsID="696a108d860e9f5c45742faaf793734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F4946587-C48D-466F-B8E5-490FDAF34C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F4821F-912E-4EB8-8548-0995CA8B5A40}">
  <ds:schemaRefs>
    <ds:schemaRef ds:uri="http://schemas.microsoft.com/sharepoint/v3/contenttype/forms"/>
  </ds:schemaRefs>
</ds:datastoreItem>
</file>

<file path=customXml/itemProps3.xml><?xml version="1.0" encoding="utf-8"?>
<ds:datastoreItem xmlns:ds="http://schemas.openxmlformats.org/officeDocument/2006/customXml" ds:itemID="{042FAF25-EC3F-48F4-9C2F-5E8126A81796}">
  <ds:schemaRefs>
    <ds:schemaRef ds:uri="http://www.w3.org/XML/1998/namespace"/>
    <ds:schemaRef ds:uri="http://schemas.microsoft.com/office/infopath/2007/PartnerControls"/>
    <ds:schemaRef ds:uri="http://schemas.microsoft.com/office/2006/documentManagement/types"/>
    <ds:schemaRef ds:uri="http://purl.org/dc/elements/1.1/"/>
    <ds:schemaRef ds:uri="http://purl.org/dc/dcmitype/"/>
    <ds:schemaRef ds:uri="http://purl.org/dc/terms/"/>
    <ds:schemaRef ds:uri="http://schemas.openxmlformats.org/package/2006/metadata/core-properties"/>
    <ds:schemaRef ds:uri="0085e1a2-9cbf-4b92-866b-21f3c89040b6"/>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82</TotalTime>
  <Words>594</Words>
  <Application>Microsoft Office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cp:lastModifiedBy>Sabine Pindou-Bouanga (2335155)</cp:lastModifiedBy>
  <cp:revision>1</cp:revision>
  <dcterms:created xsi:type="dcterms:W3CDTF">2013-01-27T09:14:16Z</dcterms:created>
  <dcterms:modified xsi:type="dcterms:W3CDTF">2026-10-11T08:45:33Z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